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</p:embeddedFont>
    <p:embeddedFont>
      <p:font typeface="Open Sans Extra Bold" panose="020B090603080402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43" autoAdjust="0"/>
  </p:normalViewPr>
  <p:slideViewPr>
    <p:cSldViewPr>
      <p:cViewPr varScale="1">
        <p:scale>
          <a:sx n="57" d="100"/>
          <a:sy n="57" d="100"/>
        </p:scale>
        <p:origin x="10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000" b="50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28269" y="7327269"/>
            <a:ext cx="2959731" cy="29597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21553" y="1856049"/>
            <a:ext cx="14044893" cy="179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2"/>
              </a:lnSpc>
            </a:pPr>
            <a:r>
              <a:rPr lang="en-US" sz="10465">
                <a:solidFill>
                  <a:srgbClr val="FFFFFF"/>
                </a:solidFill>
                <a:latin typeface="Open Sans Extra Bold"/>
              </a:rPr>
              <a:t>The Necklace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00674" y="6002253"/>
            <a:ext cx="11486652" cy="99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3"/>
              </a:lnSpc>
            </a:pPr>
            <a:r>
              <a:rPr lang="en-US" sz="5845">
                <a:solidFill>
                  <a:srgbClr val="FFFFFF"/>
                </a:solidFill>
                <a:latin typeface="Open Sans Extra Bold"/>
              </a:rPr>
              <a:t>Guy de Maupassant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31710" y="7987572"/>
            <a:ext cx="7224580" cy="819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3"/>
              </a:lnSpc>
            </a:pPr>
            <a:r>
              <a:rPr lang="en-US" sz="4752">
                <a:solidFill>
                  <a:srgbClr val="FFFFFF"/>
                </a:solidFill>
                <a:latin typeface="Open Sans Extra Bold"/>
              </a:rPr>
              <a:t>Narrator: Barbara Njau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5996" y="2232686"/>
            <a:ext cx="15536008" cy="650022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448331" y="3124938"/>
            <a:ext cx="9242290" cy="536427"/>
            <a:chOff x="0" y="0"/>
            <a:chExt cx="9846567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9846567" cy="69850"/>
            </a:xfrm>
            <a:custGeom>
              <a:avLst/>
              <a:gdLst/>
              <a:ahLst/>
              <a:cxnLst/>
              <a:rect l="l" t="t" r="r" b="b"/>
              <a:pathLst>
                <a:path w="9846567" h="69850">
                  <a:moveTo>
                    <a:pt x="955573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846567" y="69850"/>
                  </a:lnTo>
                  <a:lnTo>
                    <a:pt x="9846567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588541" y="2194586"/>
            <a:ext cx="4699459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A6508"/>
                </a:solidFill>
                <a:latin typeface="Open Sans"/>
              </a:rPr>
              <a:t>Exclamatory sentence shows she is growing increasingly panicked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783769" y="3661366"/>
            <a:ext cx="3171176" cy="536427"/>
            <a:chOff x="0" y="0"/>
            <a:chExt cx="3378513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3378514" cy="69850"/>
            </a:xfrm>
            <a:custGeom>
              <a:avLst/>
              <a:gdLst/>
              <a:ahLst/>
              <a:cxnLst/>
              <a:rect l="l" t="t" r="r" b="b"/>
              <a:pathLst>
                <a:path w="3378514" h="69850">
                  <a:moveTo>
                    <a:pt x="30876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378514" y="69850"/>
                  </a:lnTo>
                  <a:lnTo>
                    <a:pt x="3378514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28700" y="3098608"/>
            <a:ext cx="1551474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Simile -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dramatic reaction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972824" y="4607073"/>
            <a:ext cx="3171176" cy="585134"/>
            <a:chOff x="0" y="0"/>
            <a:chExt cx="3097288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3097288" cy="69850"/>
            </a:xfrm>
            <a:custGeom>
              <a:avLst/>
              <a:gdLst/>
              <a:ahLst/>
              <a:cxnLst/>
              <a:rect l="l" t="t" r="r" b="b"/>
              <a:pathLst>
                <a:path w="3097288" h="69850">
                  <a:moveTo>
                    <a:pt x="280645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097288" y="69850"/>
                  </a:lnTo>
                  <a:lnTo>
                    <a:pt x="3097288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9144000" y="4523841"/>
            <a:ext cx="4629564" cy="66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6"/>
              </a:lnSpc>
            </a:pPr>
            <a:r>
              <a:rPr lang="en-US" sz="1919" dirty="0">
                <a:solidFill>
                  <a:srgbClr val="38B6FF"/>
                </a:solidFill>
                <a:latin typeface="Open Sans"/>
              </a:rPr>
              <a:t>Simple sentence: the necklace which </a:t>
            </a:r>
            <a:r>
              <a:rPr lang="en-US" sz="1919" dirty="0" err="1">
                <a:solidFill>
                  <a:srgbClr val="38B6FF"/>
                </a:solidFill>
                <a:latin typeface="Open Sans"/>
              </a:rPr>
              <a:t>symbolises</a:t>
            </a:r>
            <a:r>
              <a:rPr lang="en-US" sz="1919" dirty="0">
                <a:solidFill>
                  <a:srgbClr val="38B6FF"/>
                </a:solidFill>
                <a:latin typeface="Open Sans"/>
              </a:rPr>
              <a:t> the illusion of wealth is gone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612592" y="6540207"/>
            <a:ext cx="8846189" cy="585134"/>
            <a:chOff x="0" y="0"/>
            <a:chExt cx="8640073" cy="571500"/>
          </a:xfrm>
        </p:grpSpPr>
        <p:sp>
          <p:nvSpPr>
            <p:cNvPr id="14" name="Freeform 14"/>
            <p:cNvSpPr/>
            <p:nvPr/>
          </p:nvSpPr>
          <p:spPr>
            <a:xfrm>
              <a:off x="0" y="255270"/>
              <a:ext cx="8640073" cy="69850"/>
            </a:xfrm>
            <a:custGeom>
              <a:avLst/>
              <a:gdLst/>
              <a:ahLst/>
              <a:cxnLst/>
              <a:rect l="l" t="t" r="r" b="b"/>
              <a:pathLst>
                <a:path w="8640073" h="69850">
                  <a:moveTo>
                    <a:pt x="834924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640073" y="69850"/>
                  </a:lnTo>
                  <a:lnTo>
                    <a:pt x="8640073" y="0"/>
                  </a:lnTo>
                  <a:close/>
                </a:path>
              </a:pathLst>
            </a:custGeom>
            <a:solidFill>
              <a:srgbClr val="FF12CB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06761" y="5444700"/>
            <a:ext cx="2338470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2CB"/>
                </a:solidFill>
                <a:latin typeface="Open Sans"/>
              </a:rPr>
              <a:t>Complex sentence shows he is trying to </a:t>
            </a:r>
            <a:r>
              <a:rPr lang="en-US" sz="2100" dirty="0" err="1">
                <a:solidFill>
                  <a:srgbClr val="FF12CB"/>
                </a:solidFill>
                <a:latin typeface="Open Sans"/>
              </a:rPr>
              <a:t>rationalise</a:t>
            </a:r>
            <a:r>
              <a:rPr lang="en-US" sz="2100" dirty="0">
                <a:solidFill>
                  <a:srgbClr val="FF12CB"/>
                </a:solidFill>
                <a:latin typeface="Open Sans"/>
              </a:rPr>
              <a:t> the situation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612592" y="7125341"/>
            <a:ext cx="9239688" cy="585134"/>
            <a:chOff x="0" y="0"/>
            <a:chExt cx="9024403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9024403" cy="69850"/>
            </a:xfrm>
            <a:custGeom>
              <a:avLst/>
              <a:gdLst/>
              <a:ahLst/>
              <a:cxnLst/>
              <a:rect l="l" t="t" r="r" b="b"/>
              <a:pathLst>
                <a:path w="9024403" h="69850">
                  <a:moveTo>
                    <a:pt x="873357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024403" y="69850"/>
                  </a:lnTo>
                  <a:lnTo>
                    <a:pt x="9024403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2069476" y="6956094"/>
            <a:ext cx="518982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Simple sentences shows she reverts to listening to her husband when it suits her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45231" y="8094635"/>
            <a:ext cx="824071" cy="63828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609041" y="8056535"/>
            <a:ext cx="862907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Minor sentence shows she was caught up in her fanciful imagination that she was unaware of what happened to the necklace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9546" y="1518079"/>
            <a:ext cx="15241014" cy="793429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83516" y="1874739"/>
            <a:ext cx="5838999" cy="585134"/>
            <a:chOff x="0" y="0"/>
            <a:chExt cx="570295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5702950" cy="69850"/>
            </a:xfrm>
            <a:custGeom>
              <a:avLst/>
              <a:gdLst/>
              <a:ahLst/>
              <a:cxnLst/>
              <a:rect l="l" t="t" r="r" b="b"/>
              <a:pathLst>
                <a:path w="5702950" h="69850">
                  <a:moveTo>
                    <a:pt x="54121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702950" y="69850"/>
                  </a:lnTo>
                  <a:lnTo>
                    <a:pt x="5702950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683516" y="790369"/>
            <a:ext cx="233847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A6508"/>
                </a:solidFill>
                <a:latin typeface="Open Sans"/>
              </a:rPr>
              <a:t>Simple sentence builds tension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683516" y="2688698"/>
            <a:ext cx="1418104" cy="585134"/>
            <a:chOff x="0" y="0"/>
            <a:chExt cx="1385062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1385062" cy="69850"/>
            </a:xfrm>
            <a:custGeom>
              <a:avLst/>
              <a:gdLst/>
              <a:ahLst/>
              <a:cxnLst/>
              <a:rect l="l" t="t" r="r" b="b"/>
              <a:pathLst>
                <a:path w="1385062" h="69850">
                  <a:moveTo>
                    <a:pt x="109423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85062" y="69850"/>
                  </a:lnTo>
                  <a:lnTo>
                    <a:pt x="1385062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577953" y="2167306"/>
            <a:ext cx="2729934" cy="641737"/>
            <a:chOff x="0" y="0"/>
            <a:chExt cx="2431149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2431149" cy="69850"/>
            </a:xfrm>
            <a:custGeom>
              <a:avLst/>
              <a:gdLst/>
              <a:ahLst/>
              <a:cxnLst/>
              <a:rect l="l" t="t" r="r" b="b"/>
              <a:pathLst>
                <a:path w="2431149" h="69850">
                  <a:moveTo>
                    <a:pt x="214031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31149" y="69850"/>
                  </a:lnTo>
                  <a:lnTo>
                    <a:pt x="2431149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3941077" y="790369"/>
            <a:ext cx="372708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F03"/>
                </a:solidFill>
                <a:latin typeface="Open Sans"/>
              </a:rPr>
              <a:t>Sibilance </a:t>
            </a:r>
            <a:r>
              <a:rPr lang="en-US" sz="2100" dirty="0" err="1">
                <a:solidFill>
                  <a:srgbClr val="00FF03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00FF03"/>
                </a:solidFill>
                <a:latin typeface="Open Sans"/>
              </a:rPr>
              <a:t> how Mathilde is not self-sacrificing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930445" y="2981265"/>
            <a:ext cx="2806718" cy="585134"/>
            <a:chOff x="0" y="0"/>
            <a:chExt cx="2741322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2741322" cy="69850"/>
            </a:xfrm>
            <a:custGeom>
              <a:avLst/>
              <a:gdLst/>
              <a:ahLst/>
              <a:cxnLst/>
              <a:rect l="l" t="t" r="r" b="b"/>
              <a:pathLst>
                <a:path w="2741322" h="69850">
                  <a:moveTo>
                    <a:pt x="245049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41322" y="69850"/>
                  </a:lnTo>
                  <a:lnTo>
                    <a:pt x="2741322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1471479" y="2167306"/>
            <a:ext cx="1936440" cy="641737"/>
            <a:chOff x="0" y="0"/>
            <a:chExt cx="1724501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1724501" cy="69850"/>
            </a:xfrm>
            <a:custGeom>
              <a:avLst/>
              <a:gdLst/>
              <a:ahLst/>
              <a:cxnLst/>
              <a:rect l="l" t="t" r="r" b="b"/>
              <a:pathLst>
                <a:path w="1724501" h="69850">
                  <a:moveTo>
                    <a:pt x="14336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724501" y="69850"/>
                  </a:lnTo>
                  <a:lnTo>
                    <a:pt x="1724501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9152079" y="790369"/>
            <a:ext cx="463880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3989E"/>
                </a:solidFill>
                <a:latin typeface="Open Sans"/>
              </a:rPr>
              <a:t>Simple sentence highlights self-sacrificial nature of her husband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37164" y="2917597"/>
            <a:ext cx="522905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Metaphor </a:t>
            </a:r>
            <a:r>
              <a:rPr lang="en-US" sz="2100" dirty="0" err="1">
                <a:solidFill>
                  <a:srgbClr val="CB6CE6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CB6CE6"/>
                </a:solidFill>
                <a:latin typeface="Open Sans"/>
              </a:rPr>
              <a:t> her vapid nature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927914" y="5143500"/>
            <a:ext cx="3115037" cy="476876"/>
            <a:chOff x="0" y="0"/>
            <a:chExt cx="3733139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3733139" cy="69850"/>
            </a:xfrm>
            <a:custGeom>
              <a:avLst/>
              <a:gdLst/>
              <a:ahLst/>
              <a:cxnLst/>
              <a:rect l="l" t="t" r="r" b="b"/>
              <a:pathLst>
                <a:path w="3733139" h="69850">
                  <a:moveTo>
                    <a:pt x="344230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733139" y="69850"/>
                  </a:lnTo>
                  <a:lnTo>
                    <a:pt x="3733139" y="0"/>
                  </a:lnTo>
                  <a:close/>
                </a:path>
              </a:pathLst>
            </a:custGeom>
            <a:solidFill>
              <a:srgbClr val="00FFF7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03733" y="3417094"/>
            <a:ext cx="936353" cy="72524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98374" y="2943165"/>
            <a:ext cx="2281394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Repetition of third person pronoun shows how frantically he was trying to help her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56215" y="4032587"/>
            <a:ext cx="936353" cy="72524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71565" y="3883283"/>
            <a:ext cx="936353" cy="725248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9316198" y="5447126"/>
            <a:ext cx="233847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FF7"/>
                </a:solidFill>
                <a:latin typeface="Open Sans"/>
              </a:rPr>
              <a:t>Vapid mindset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197820" y="7052916"/>
            <a:ext cx="11110066" cy="585134"/>
            <a:chOff x="0" y="0"/>
            <a:chExt cx="10851201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10851201" cy="69850"/>
            </a:xfrm>
            <a:custGeom>
              <a:avLst/>
              <a:gdLst/>
              <a:ahLst/>
              <a:cxnLst/>
              <a:rect l="l" t="t" r="r" b="b"/>
              <a:pathLst>
                <a:path w="10851201" h="69850">
                  <a:moveTo>
                    <a:pt x="1056037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851201" y="69850"/>
                  </a:lnTo>
                  <a:lnTo>
                    <a:pt x="10851201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2683516" y="7345482"/>
            <a:ext cx="14077043" cy="741395"/>
            <a:chOff x="0" y="0"/>
            <a:chExt cx="10851201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10851201" cy="69850"/>
            </a:xfrm>
            <a:custGeom>
              <a:avLst/>
              <a:gdLst/>
              <a:ahLst/>
              <a:cxnLst/>
              <a:rect l="l" t="t" r="r" b="b"/>
              <a:pathLst>
                <a:path w="10851201" h="69850">
                  <a:moveTo>
                    <a:pt x="1056037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851201" y="69850"/>
                  </a:lnTo>
                  <a:lnTo>
                    <a:pt x="10851201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2683516" y="7794311"/>
            <a:ext cx="964679" cy="585134"/>
            <a:chOff x="0" y="0"/>
            <a:chExt cx="942202" cy="571500"/>
          </a:xfrm>
        </p:grpSpPr>
        <p:sp>
          <p:nvSpPr>
            <p:cNvPr id="30" name="Freeform 30"/>
            <p:cNvSpPr/>
            <p:nvPr/>
          </p:nvSpPr>
          <p:spPr>
            <a:xfrm>
              <a:off x="0" y="255270"/>
              <a:ext cx="942202" cy="69850"/>
            </a:xfrm>
            <a:custGeom>
              <a:avLst/>
              <a:gdLst/>
              <a:ahLst/>
              <a:cxnLst/>
              <a:rect l="l" t="t" r="r" b="b"/>
              <a:pathLst>
                <a:path w="942202" h="69850">
                  <a:moveTo>
                    <a:pt x="65137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42202" y="69850"/>
                  </a:lnTo>
                  <a:lnTo>
                    <a:pt x="942202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852751" y="7756211"/>
            <a:ext cx="233847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Trying to save face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683516" y="8379444"/>
            <a:ext cx="4053637" cy="585134"/>
            <a:chOff x="0" y="0"/>
            <a:chExt cx="3959188" cy="571500"/>
          </a:xfrm>
        </p:grpSpPr>
        <p:sp>
          <p:nvSpPr>
            <p:cNvPr id="33" name="Freeform 33"/>
            <p:cNvSpPr/>
            <p:nvPr/>
          </p:nvSpPr>
          <p:spPr>
            <a:xfrm>
              <a:off x="0" y="255270"/>
              <a:ext cx="3959187" cy="69850"/>
            </a:xfrm>
            <a:custGeom>
              <a:avLst/>
              <a:gdLst/>
              <a:ahLst/>
              <a:cxnLst/>
              <a:rect l="l" t="t" r="r" b="b"/>
              <a:pathLst>
                <a:path w="3959187" h="69850">
                  <a:moveTo>
                    <a:pt x="366835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959187" y="69850"/>
                  </a:lnTo>
                  <a:lnTo>
                    <a:pt x="3959187" y="0"/>
                  </a:lnTo>
                  <a:close/>
                </a:path>
              </a:pathLst>
            </a:custGeom>
            <a:solidFill>
              <a:srgbClr val="FF12CB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7032527" y="8341344"/>
            <a:ext cx="579583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2CB"/>
                </a:solidFill>
                <a:latin typeface="Open Sans"/>
              </a:rPr>
              <a:t>She only listens to him when it benefits her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2683516" y="8965733"/>
            <a:ext cx="2026819" cy="585134"/>
            <a:chOff x="0" y="0"/>
            <a:chExt cx="1979594" cy="571500"/>
          </a:xfrm>
        </p:grpSpPr>
        <p:sp>
          <p:nvSpPr>
            <p:cNvPr id="36" name="Freeform 36"/>
            <p:cNvSpPr/>
            <p:nvPr/>
          </p:nvSpPr>
          <p:spPr>
            <a:xfrm>
              <a:off x="0" y="255270"/>
              <a:ext cx="1979594" cy="69850"/>
            </a:xfrm>
            <a:custGeom>
              <a:avLst/>
              <a:gdLst/>
              <a:ahLst/>
              <a:cxnLst/>
              <a:rect l="l" t="t" r="r" b="b"/>
              <a:pathLst>
                <a:path w="1979594" h="69850">
                  <a:moveTo>
                    <a:pt x="168876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79594" y="69850"/>
                  </a:lnTo>
                  <a:lnTo>
                    <a:pt x="1979594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98374" y="8341344"/>
            <a:ext cx="2281394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8B6FF"/>
                </a:solidFill>
                <a:latin typeface="Open Sans"/>
              </a:rPr>
              <a:t>Adverbial phrase of time shows the drastic change in their fortunes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  <p:bldP spid="17" grpId="0"/>
      <p:bldP spid="21" grpId="0"/>
      <p:bldP spid="24" grpId="0"/>
      <p:bldP spid="31" grpId="0"/>
      <p:bldP spid="34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9546" y="2306610"/>
            <a:ext cx="15401588" cy="695169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767656" y="2590400"/>
            <a:ext cx="4053637" cy="585134"/>
            <a:chOff x="0" y="0"/>
            <a:chExt cx="3959188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959187" cy="69850"/>
            </a:xfrm>
            <a:custGeom>
              <a:avLst/>
              <a:gdLst/>
              <a:ahLst/>
              <a:cxnLst/>
              <a:rect l="l" t="t" r="r" b="b"/>
              <a:pathLst>
                <a:path w="3959187" h="69850">
                  <a:moveTo>
                    <a:pt x="366835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959187" y="69850"/>
                  </a:lnTo>
                  <a:lnTo>
                    <a:pt x="3959187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25708" y="1950375"/>
            <a:ext cx="593753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616"/>
                </a:solidFill>
                <a:latin typeface="Open Sans"/>
              </a:rPr>
              <a:t>Hyperbole shows his wife has caused his ruin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781065" y="3573436"/>
            <a:ext cx="2253531" cy="585134"/>
            <a:chOff x="0" y="0"/>
            <a:chExt cx="2201024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2201024" cy="69850"/>
            </a:xfrm>
            <a:custGeom>
              <a:avLst/>
              <a:gdLst/>
              <a:ahLst/>
              <a:cxnLst/>
              <a:rect l="l" t="t" r="r" b="b"/>
              <a:pathLst>
                <a:path w="2201024" h="69850">
                  <a:moveTo>
                    <a:pt x="19101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01024" y="69850"/>
                  </a:lnTo>
                  <a:lnTo>
                    <a:pt x="2201024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993647" y="3137434"/>
            <a:ext cx="182836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4AAD"/>
                </a:solidFill>
                <a:latin typeface="Open Sans"/>
              </a:rPr>
              <a:t>Alliteration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291427" y="5143500"/>
            <a:ext cx="5512525" cy="585134"/>
            <a:chOff x="0" y="0"/>
            <a:chExt cx="5384083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5384083" cy="69850"/>
            </a:xfrm>
            <a:custGeom>
              <a:avLst/>
              <a:gdLst/>
              <a:ahLst/>
              <a:cxnLst/>
              <a:rect l="l" t="t" r="r" b="b"/>
              <a:pathLst>
                <a:path w="5384083" h="69850">
                  <a:moveTo>
                    <a:pt x="509325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384083" y="69850"/>
                  </a:lnTo>
                  <a:lnTo>
                    <a:pt x="5384083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22785" y="4708357"/>
            <a:ext cx="2593522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They are frantically searching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807894" y="6155833"/>
            <a:ext cx="2111836" cy="585134"/>
            <a:chOff x="0" y="0"/>
            <a:chExt cx="2062630" cy="571500"/>
          </a:xfrm>
        </p:grpSpPr>
        <p:sp>
          <p:nvSpPr>
            <p:cNvPr id="14" name="Freeform 14"/>
            <p:cNvSpPr/>
            <p:nvPr/>
          </p:nvSpPr>
          <p:spPr>
            <a:xfrm>
              <a:off x="0" y="255270"/>
              <a:ext cx="2062630" cy="69850"/>
            </a:xfrm>
            <a:custGeom>
              <a:avLst/>
              <a:gdLst/>
              <a:ahLst/>
              <a:cxnLst/>
              <a:rect l="l" t="t" r="r" b="b"/>
              <a:pathLst>
                <a:path w="2062630" h="69850">
                  <a:moveTo>
                    <a:pt x="177180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62630" y="69850"/>
                  </a:lnTo>
                  <a:lnTo>
                    <a:pt x="2062630" y="0"/>
                  </a:lnTo>
                  <a:close/>
                </a:path>
              </a:pathLst>
            </a:custGeom>
            <a:solidFill>
              <a:srgbClr val="EB1790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5115190" y="5388442"/>
            <a:ext cx="3172810" cy="103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7"/>
              </a:lnSpc>
            </a:pPr>
            <a:r>
              <a:rPr lang="en-US" sz="1962" dirty="0">
                <a:solidFill>
                  <a:srgbClr val="EB1790"/>
                </a:solidFill>
                <a:latin typeface="Open Sans"/>
              </a:rPr>
              <a:t>Alliteration shows they only rely on superficial appearances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558792" y="6448400"/>
            <a:ext cx="3305020" cy="727285"/>
            <a:chOff x="0" y="0"/>
            <a:chExt cx="2597082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2597082" cy="69850"/>
            </a:xfrm>
            <a:custGeom>
              <a:avLst/>
              <a:gdLst/>
              <a:ahLst/>
              <a:cxnLst/>
              <a:rect l="l" t="t" r="r" b="b"/>
              <a:pathLst>
                <a:path w="2597082" h="69850">
                  <a:moveTo>
                    <a:pt x="230625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597082" y="69850"/>
                  </a:lnTo>
                  <a:lnTo>
                    <a:pt x="2597082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0558792" y="6978517"/>
            <a:ext cx="284857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C22"/>
                </a:solidFill>
                <a:latin typeface="Open Sans"/>
              </a:rPr>
              <a:t>Astronomical sum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711738" y="8568690"/>
            <a:ext cx="5776334" cy="614746"/>
            <a:chOff x="0" y="0"/>
            <a:chExt cx="5369978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5369978" cy="69850"/>
            </a:xfrm>
            <a:custGeom>
              <a:avLst/>
              <a:gdLst/>
              <a:ahLst/>
              <a:cxnLst/>
              <a:rect l="l" t="t" r="r" b="b"/>
              <a:pathLst>
                <a:path w="5369978" h="69850">
                  <a:moveTo>
                    <a:pt x="507914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369978" y="69850"/>
                  </a:lnTo>
                  <a:lnTo>
                    <a:pt x="5369978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222785" y="8530590"/>
            <a:ext cx="2593522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3989E"/>
                </a:solidFill>
                <a:latin typeface="Open Sans"/>
              </a:rPr>
              <a:t>He is willing to give up his inheritance for his wife's happiness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711738" y="8992403"/>
            <a:ext cx="2480244" cy="585134"/>
            <a:chOff x="0" y="0"/>
            <a:chExt cx="2422454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2422454" cy="69850"/>
            </a:xfrm>
            <a:custGeom>
              <a:avLst/>
              <a:gdLst/>
              <a:ahLst/>
              <a:cxnLst/>
              <a:rect l="l" t="t" r="r" b="b"/>
              <a:pathLst>
                <a:path w="2422454" h="69850">
                  <a:moveTo>
                    <a:pt x="213162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22454" y="69850"/>
                  </a:lnTo>
                  <a:lnTo>
                    <a:pt x="2422454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3165281" y="9380369"/>
            <a:ext cx="182836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66C4"/>
                </a:solidFill>
                <a:latin typeface="Open Sans"/>
              </a:rPr>
              <a:t>Financial ruin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8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9752" y="1734827"/>
            <a:ext cx="15395922" cy="773551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549154" y="2018329"/>
            <a:ext cx="13079057" cy="585134"/>
            <a:chOff x="0" y="0"/>
            <a:chExt cx="12774314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12774314" cy="69850"/>
            </a:xfrm>
            <a:custGeom>
              <a:avLst/>
              <a:gdLst/>
              <a:ahLst/>
              <a:cxnLst/>
              <a:rect l="l" t="t" r="r" b="b"/>
              <a:pathLst>
                <a:path w="12774314" h="69850">
                  <a:moveTo>
                    <a:pt x="1248348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774314" y="69850"/>
                  </a:lnTo>
                  <a:lnTo>
                    <a:pt x="12774314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549154" y="2457425"/>
            <a:ext cx="1330415" cy="438604"/>
            <a:chOff x="0" y="0"/>
            <a:chExt cx="1733527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1733527" cy="69850"/>
            </a:xfrm>
            <a:custGeom>
              <a:avLst/>
              <a:gdLst/>
              <a:ahLst/>
              <a:cxnLst/>
              <a:rect l="l" t="t" r="r" b="b"/>
              <a:pathLst>
                <a:path w="1733527" h="69850">
                  <a:moveTo>
                    <a:pt x="144269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733527" y="69850"/>
                  </a:lnTo>
                  <a:lnTo>
                    <a:pt x="1733527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549154" y="790369"/>
            <a:ext cx="8091302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Asyndeton shows he is frantically borrowing from several people to save face: he is a martyr as this is extremely self-sacrificial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549154" y="2749141"/>
            <a:ext cx="1330415" cy="717130"/>
            <a:chOff x="0" y="0"/>
            <a:chExt cx="1060243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1060243" cy="69850"/>
            </a:xfrm>
            <a:custGeom>
              <a:avLst/>
              <a:gdLst/>
              <a:ahLst/>
              <a:cxnLst/>
              <a:rect l="l" t="t" r="r" b="b"/>
              <a:pathLst>
                <a:path w="1060243" h="69850">
                  <a:moveTo>
                    <a:pt x="76941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60243" y="69850"/>
                  </a:lnTo>
                  <a:lnTo>
                    <a:pt x="1060243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89847" y="2399168"/>
            <a:ext cx="1677706" cy="661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dirty="0">
                <a:solidFill>
                  <a:srgbClr val="004AAD"/>
                </a:solidFill>
                <a:latin typeface="Open Sans"/>
              </a:rPr>
              <a:t>Semantic field of debt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856952" y="2749141"/>
            <a:ext cx="1157932" cy="717130"/>
            <a:chOff x="0" y="0"/>
            <a:chExt cx="922786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922786" cy="69850"/>
            </a:xfrm>
            <a:custGeom>
              <a:avLst/>
              <a:gdLst/>
              <a:ahLst/>
              <a:cxnLst/>
              <a:rect l="l" t="t" r="r" b="b"/>
              <a:pathLst>
                <a:path w="922786" h="69850">
                  <a:moveTo>
                    <a:pt x="63195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22786" y="69850"/>
                  </a:lnTo>
                  <a:lnTo>
                    <a:pt x="922786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640456" y="2749141"/>
            <a:ext cx="2368239" cy="717130"/>
            <a:chOff x="0" y="0"/>
            <a:chExt cx="1887312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1887312" cy="69850"/>
            </a:xfrm>
            <a:custGeom>
              <a:avLst/>
              <a:gdLst/>
              <a:ahLst/>
              <a:cxnLst/>
              <a:rect l="l" t="t" r="r" b="b"/>
              <a:pathLst>
                <a:path w="1887312" h="69850">
                  <a:moveTo>
                    <a:pt x="159648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887312" y="69850"/>
                  </a:lnTo>
                  <a:lnTo>
                    <a:pt x="1887312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824575" y="3654121"/>
            <a:ext cx="2705669" cy="585134"/>
            <a:chOff x="0" y="0"/>
            <a:chExt cx="2642627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2642627" cy="69850"/>
            </a:xfrm>
            <a:custGeom>
              <a:avLst/>
              <a:gdLst/>
              <a:ahLst/>
              <a:cxnLst/>
              <a:rect l="l" t="t" r="r" b="b"/>
              <a:pathLst>
                <a:path w="2642627" h="69850">
                  <a:moveTo>
                    <a:pt x="235179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642627" y="69850"/>
                  </a:lnTo>
                  <a:lnTo>
                    <a:pt x="2642627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6263507" y="2327387"/>
            <a:ext cx="2024493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A6508"/>
                </a:solidFill>
                <a:latin typeface="Open Sans"/>
              </a:rPr>
              <a:t>Superficial appearances costed them their social status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4530244" y="3654121"/>
            <a:ext cx="1940514" cy="585134"/>
            <a:chOff x="0" y="0"/>
            <a:chExt cx="1895300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1895300" cy="69850"/>
            </a:xfrm>
            <a:custGeom>
              <a:avLst/>
              <a:gdLst/>
              <a:ahLst/>
              <a:cxnLst/>
              <a:rect l="l" t="t" r="r" b="b"/>
              <a:pathLst>
                <a:path w="1895300" h="69850">
                  <a:moveTo>
                    <a:pt x="16044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895300" y="69850"/>
                  </a:lnTo>
                  <a:lnTo>
                    <a:pt x="1895300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2549154" y="3946688"/>
            <a:ext cx="2608485" cy="786551"/>
            <a:chOff x="0" y="0"/>
            <a:chExt cx="1895300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1895300" cy="69850"/>
            </a:xfrm>
            <a:custGeom>
              <a:avLst/>
              <a:gdLst/>
              <a:ahLst/>
              <a:cxnLst/>
              <a:rect l="l" t="t" r="r" b="b"/>
              <a:pathLst>
                <a:path w="1895300" h="69850">
                  <a:moveTo>
                    <a:pt x="16044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895300" y="69850"/>
                  </a:lnTo>
                  <a:lnTo>
                    <a:pt x="1895300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467580" y="3229404"/>
            <a:ext cx="2081574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F03"/>
                </a:solidFill>
                <a:latin typeface="Open Sans"/>
              </a:rPr>
              <a:t>Personification </a:t>
            </a:r>
            <a:r>
              <a:rPr lang="en-US" sz="2100" dirty="0" err="1">
                <a:solidFill>
                  <a:srgbClr val="00FF03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00FF03"/>
                </a:solidFill>
                <a:latin typeface="Open Sans"/>
              </a:rPr>
              <a:t> the brutality of poverty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670199" y="4047397"/>
            <a:ext cx="5830302" cy="585134"/>
            <a:chOff x="0" y="0"/>
            <a:chExt cx="5694456" cy="571500"/>
          </a:xfrm>
        </p:grpSpPr>
        <p:sp>
          <p:nvSpPr>
            <p:cNvPr id="25" name="Freeform 25"/>
            <p:cNvSpPr/>
            <p:nvPr/>
          </p:nvSpPr>
          <p:spPr>
            <a:xfrm>
              <a:off x="0" y="255270"/>
              <a:ext cx="5694456" cy="69850"/>
            </a:xfrm>
            <a:custGeom>
              <a:avLst/>
              <a:gdLst/>
              <a:ahLst/>
              <a:cxnLst/>
              <a:rect l="l" t="t" r="r" b="b"/>
              <a:pathLst>
                <a:path w="5694456" h="69850">
                  <a:moveTo>
                    <a:pt x="540362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694456" y="69850"/>
                  </a:lnTo>
                  <a:lnTo>
                    <a:pt x="5694456" y="0"/>
                  </a:lnTo>
                  <a:close/>
                </a:path>
              </a:pathLst>
            </a:custGeom>
            <a:solidFill>
              <a:srgbClr val="EB1790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9338697" y="4787265"/>
            <a:ext cx="692481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EB1790"/>
                </a:solidFill>
                <a:latin typeface="Open Sans"/>
              </a:rPr>
              <a:t>Ironically Mathilde is about to experience real suffering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7347108" y="5881563"/>
            <a:ext cx="1097677" cy="585134"/>
            <a:chOff x="0" y="0"/>
            <a:chExt cx="1072101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1072101" cy="69850"/>
            </a:xfrm>
            <a:custGeom>
              <a:avLst/>
              <a:gdLst/>
              <a:ahLst/>
              <a:cxnLst/>
              <a:rect l="l" t="t" r="r" b="b"/>
              <a:pathLst>
                <a:path w="1072101" h="69850">
                  <a:moveTo>
                    <a:pt x="7812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72101" y="69850"/>
                  </a:lnTo>
                  <a:lnTo>
                    <a:pt x="1072101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0983223" y="5818255"/>
            <a:ext cx="7094042" cy="35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8"/>
              </a:lnSpc>
            </a:pPr>
            <a:r>
              <a:rPr lang="en-US" sz="2034" dirty="0">
                <a:solidFill>
                  <a:srgbClr val="03989E"/>
                </a:solidFill>
                <a:latin typeface="Open Sans"/>
              </a:rPr>
              <a:t>Conditional verb shows how </a:t>
            </a:r>
            <a:r>
              <a:rPr lang="en-US" sz="2034" dirty="0" err="1">
                <a:solidFill>
                  <a:srgbClr val="03989E"/>
                </a:solidFill>
                <a:latin typeface="Open Sans"/>
              </a:rPr>
              <a:t>self-centred</a:t>
            </a:r>
            <a:r>
              <a:rPr lang="en-US" sz="2034" dirty="0">
                <a:solidFill>
                  <a:srgbClr val="03989E"/>
                </a:solidFill>
                <a:latin typeface="Open Sans"/>
              </a:rPr>
              <a:t> and greedy she is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2549154" y="6466696"/>
            <a:ext cx="4242987" cy="585134"/>
            <a:chOff x="0" y="0"/>
            <a:chExt cx="4144125" cy="571500"/>
          </a:xfrm>
        </p:grpSpPr>
        <p:sp>
          <p:nvSpPr>
            <p:cNvPr id="31" name="Freeform 31"/>
            <p:cNvSpPr/>
            <p:nvPr/>
          </p:nvSpPr>
          <p:spPr>
            <a:xfrm>
              <a:off x="0" y="255270"/>
              <a:ext cx="4144125" cy="69850"/>
            </a:xfrm>
            <a:custGeom>
              <a:avLst/>
              <a:gdLst/>
              <a:ahLst/>
              <a:cxnLst/>
              <a:rect l="l" t="t" r="r" b="b"/>
              <a:pathLst>
                <a:path w="4144125" h="69850">
                  <a:moveTo>
                    <a:pt x="385329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144125" y="69850"/>
                  </a:lnTo>
                  <a:lnTo>
                    <a:pt x="4144125" y="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218965" y="5581170"/>
            <a:ext cx="2081574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5757"/>
                </a:solidFill>
                <a:latin typeface="Open Sans"/>
              </a:rPr>
              <a:t>She did not care enough for her necklace or even value it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4670648" y="6759263"/>
            <a:ext cx="11592859" cy="643752"/>
            <a:chOff x="0" y="0"/>
            <a:chExt cx="10291722" cy="571500"/>
          </a:xfrm>
        </p:grpSpPr>
        <p:sp>
          <p:nvSpPr>
            <p:cNvPr id="34" name="Freeform 34"/>
            <p:cNvSpPr/>
            <p:nvPr/>
          </p:nvSpPr>
          <p:spPr>
            <a:xfrm>
              <a:off x="0" y="255270"/>
              <a:ext cx="10291721" cy="69850"/>
            </a:xfrm>
            <a:custGeom>
              <a:avLst/>
              <a:gdLst/>
              <a:ahLst/>
              <a:cxnLst/>
              <a:rect l="l" t="t" r="r" b="b"/>
              <a:pathLst>
                <a:path w="10291721" h="69850">
                  <a:moveTo>
                    <a:pt x="1000089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291721" y="69850"/>
                  </a:lnTo>
                  <a:lnTo>
                    <a:pt x="10291721" y="0"/>
                  </a:ln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2549154" y="7226866"/>
            <a:ext cx="5086125" cy="498026"/>
            <a:chOff x="0" y="0"/>
            <a:chExt cx="5836486" cy="571500"/>
          </a:xfrm>
        </p:grpSpPr>
        <p:sp>
          <p:nvSpPr>
            <p:cNvPr id="36" name="Freeform 36"/>
            <p:cNvSpPr/>
            <p:nvPr/>
          </p:nvSpPr>
          <p:spPr>
            <a:xfrm>
              <a:off x="0" y="255270"/>
              <a:ext cx="5836486" cy="69850"/>
            </a:xfrm>
            <a:custGeom>
              <a:avLst/>
              <a:gdLst/>
              <a:ahLst/>
              <a:cxnLst/>
              <a:rect l="l" t="t" r="r" b="b"/>
              <a:pathLst>
                <a:path w="5836486" h="69850">
                  <a:moveTo>
                    <a:pt x="554565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836486" y="69850"/>
                  </a:lnTo>
                  <a:lnTo>
                    <a:pt x="5836486" y="0"/>
                  </a:lnTo>
                  <a:close/>
                </a:path>
              </a:pathLst>
            </a:custGeom>
            <a:solidFill>
              <a:srgbClr val="8C52FF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8093209" y="7143968"/>
            <a:ext cx="5632110" cy="62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0"/>
              </a:lnSpc>
            </a:pPr>
            <a:r>
              <a:rPr lang="en-US" sz="1814" dirty="0">
                <a:solidFill>
                  <a:srgbClr val="8C52FF"/>
                </a:solidFill>
                <a:latin typeface="Open Sans"/>
              </a:rPr>
              <a:t>Rhetorical questions show Mathilde cares so much about social appearances and saving face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7347108" y="7768438"/>
            <a:ext cx="6915147" cy="585134"/>
            <a:chOff x="0" y="0"/>
            <a:chExt cx="6754024" cy="571500"/>
          </a:xfrm>
        </p:grpSpPr>
        <p:sp>
          <p:nvSpPr>
            <p:cNvPr id="39" name="Freeform 39"/>
            <p:cNvSpPr/>
            <p:nvPr/>
          </p:nvSpPr>
          <p:spPr>
            <a:xfrm>
              <a:off x="0" y="255270"/>
              <a:ext cx="6754023" cy="69850"/>
            </a:xfrm>
            <a:custGeom>
              <a:avLst/>
              <a:gdLst/>
              <a:ahLst/>
              <a:cxnLst/>
              <a:rect l="l" t="t" r="r" b="b"/>
              <a:pathLst>
                <a:path w="6754023" h="69850">
                  <a:moveTo>
                    <a:pt x="64631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754023" y="69850"/>
                  </a:lnTo>
                  <a:lnTo>
                    <a:pt x="6754023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5995691" y="7432391"/>
            <a:ext cx="208157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8B6FF"/>
                </a:solidFill>
                <a:latin typeface="Open Sans"/>
              </a:rPr>
              <a:t>Contrasts her earlier life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5068686" y="7768438"/>
            <a:ext cx="1194820" cy="585134"/>
            <a:chOff x="0" y="0"/>
            <a:chExt cx="1166981" cy="571500"/>
          </a:xfrm>
        </p:grpSpPr>
        <p:sp>
          <p:nvSpPr>
            <p:cNvPr id="42" name="Freeform 42"/>
            <p:cNvSpPr/>
            <p:nvPr/>
          </p:nvSpPr>
          <p:spPr>
            <a:xfrm>
              <a:off x="0" y="255270"/>
              <a:ext cx="1166981" cy="69850"/>
            </a:xfrm>
            <a:custGeom>
              <a:avLst/>
              <a:gdLst/>
              <a:ahLst/>
              <a:cxnLst/>
              <a:rect l="l" t="t" r="r" b="b"/>
              <a:pathLst>
                <a:path w="1166981" h="69850">
                  <a:moveTo>
                    <a:pt x="87615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66981" y="69850"/>
                  </a:lnTo>
                  <a:lnTo>
                    <a:pt x="1166981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3214362" y="8228472"/>
            <a:ext cx="1456286" cy="516762"/>
            <a:chOff x="0" y="0"/>
            <a:chExt cx="1610544" cy="571500"/>
          </a:xfrm>
        </p:grpSpPr>
        <p:sp>
          <p:nvSpPr>
            <p:cNvPr id="44" name="Freeform 44"/>
            <p:cNvSpPr/>
            <p:nvPr/>
          </p:nvSpPr>
          <p:spPr>
            <a:xfrm>
              <a:off x="0" y="255270"/>
              <a:ext cx="1610544" cy="69850"/>
            </a:xfrm>
            <a:custGeom>
              <a:avLst/>
              <a:gdLst/>
              <a:ahLst/>
              <a:cxnLst/>
              <a:rect l="l" t="t" r="r" b="b"/>
              <a:pathLst>
                <a:path w="1610544" h="69850">
                  <a:moveTo>
                    <a:pt x="131971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10544" y="69850"/>
                  </a:lnTo>
                  <a:lnTo>
                    <a:pt x="1610544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467580" y="7918211"/>
            <a:ext cx="2081574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C22"/>
                </a:solidFill>
                <a:latin typeface="Open Sans"/>
              </a:rPr>
              <a:t>Adverbs show she sees value in her suffering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6633028" y="8673166"/>
            <a:ext cx="4276236" cy="524628"/>
            <a:chOff x="0" y="0"/>
            <a:chExt cx="4658293" cy="571500"/>
          </a:xfrm>
        </p:grpSpPr>
        <p:sp>
          <p:nvSpPr>
            <p:cNvPr id="47" name="Freeform 47"/>
            <p:cNvSpPr/>
            <p:nvPr/>
          </p:nvSpPr>
          <p:spPr>
            <a:xfrm>
              <a:off x="0" y="255270"/>
              <a:ext cx="4658293" cy="69850"/>
            </a:xfrm>
            <a:custGeom>
              <a:avLst/>
              <a:gdLst/>
              <a:ahLst/>
              <a:cxnLst/>
              <a:rect l="l" t="t" r="r" b="b"/>
              <a:pathLst>
                <a:path w="4658293" h="69850">
                  <a:moveTo>
                    <a:pt x="436746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658293" y="69850"/>
                  </a:lnTo>
                  <a:lnTo>
                    <a:pt x="4658293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5484350" y="9432239"/>
            <a:ext cx="5920869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A6508"/>
                </a:solidFill>
                <a:latin typeface="Open Sans"/>
              </a:rPr>
              <a:t>Simple sentence makes us wonder whether her poverty will change her superficial outlook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11149311" y="8673166"/>
            <a:ext cx="675264" cy="469624"/>
            <a:chOff x="0" y="0"/>
            <a:chExt cx="821749" cy="571500"/>
          </a:xfrm>
        </p:grpSpPr>
        <p:sp>
          <p:nvSpPr>
            <p:cNvPr id="50" name="Freeform 50"/>
            <p:cNvSpPr/>
            <p:nvPr/>
          </p:nvSpPr>
          <p:spPr>
            <a:xfrm>
              <a:off x="0" y="255270"/>
              <a:ext cx="821749" cy="69850"/>
            </a:xfrm>
            <a:custGeom>
              <a:avLst/>
              <a:gdLst/>
              <a:ahLst/>
              <a:cxnLst/>
              <a:rect l="l" t="t" r="r" b="b"/>
              <a:pathLst>
                <a:path w="821749" h="69850">
                  <a:moveTo>
                    <a:pt x="53091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1749" y="69850"/>
                  </a:lnTo>
                  <a:lnTo>
                    <a:pt x="821749" y="0"/>
                  </a:lnTo>
                  <a:close/>
                </a:path>
              </a:pathLst>
            </a:custGeom>
            <a:solidFill>
              <a:srgbClr val="FF12CB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5320427" y="8673166"/>
            <a:ext cx="675264" cy="469624"/>
            <a:chOff x="0" y="0"/>
            <a:chExt cx="821749" cy="571500"/>
          </a:xfrm>
        </p:grpSpPr>
        <p:sp>
          <p:nvSpPr>
            <p:cNvPr id="52" name="Freeform 52"/>
            <p:cNvSpPr/>
            <p:nvPr/>
          </p:nvSpPr>
          <p:spPr>
            <a:xfrm>
              <a:off x="0" y="255270"/>
              <a:ext cx="821749" cy="69850"/>
            </a:xfrm>
            <a:custGeom>
              <a:avLst/>
              <a:gdLst/>
              <a:ahLst/>
              <a:cxnLst/>
              <a:rect l="l" t="t" r="r" b="b"/>
              <a:pathLst>
                <a:path w="821749" h="69850">
                  <a:moveTo>
                    <a:pt x="53091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1749" y="69850"/>
                  </a:lnTo>
                  <a:lnTo>
                    <a:pt x="821749" y="0"/>
                  </a:lnTo>
                  <a:close/>
                </a:path>
              </a:pathLst>
            </a:custGeom>
            <a:solidFill>
              <a:srgbClr val="FF12CB"/>
            </a:solidFill>
          </p:spPr>
        </p:sp>
      </p:grpSp>
      <p:sp>
        <p:nvSpPr>
          <p:cNvPr id="53" name="TextBox 53"/>
          <p:cNvSpPr txBox="1"/>
          <p:nvPr/>
        </p:nvSpPr>
        <p:spPr>
          <a:xfrm>
            <a:off x="11697678" y="9104691"/>
            <a:ext cx="637958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2CB"/>
                </a:solidFill>
                <a:latin typeface="Open Sans"/>
              </a:rPr>
              <a:t>Repetition of third person plural </a:t>
            </a:r>
            <a:r>
              <a:rPr lang="en-US" sz="2100" dirty="0" err="1">
                <a:solidFill>
                  <a:srgbClr val="FF12CB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FF12CB"/>
                </a:solidFill>
                <a:latin typeface="Open Sans"/>
              </a:rPr>
              <a:t> their social fall from middle class to working class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/>
      <p:bldP spid="23" grpId="0"/>
      <p:bldP spid="26" grpId="0"/>
      <p:bldP spid="29" grpId="0"/>
      <p:bldP spid="32" grpId="0"/>
      <p:bldP spid="37" grpId="0"/>
      <p:bldP spid="40" grpId="0"/>
      <p:bldP spid="45" grpId="0"/>
      <p:bldP spid="48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9546" y="759040"/>
            <a:ext cx="15095366" cy="923162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037138" y="932946"/>
            <a:ext cx="3414146" cy="585134"/>
            <a:chOff x="0" y="0"/>
            <a:chExt cx="3334596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334596" cy="69850"/>
            </a:xfrm>
            <a:custGeom>
              <a:avLst/>
              <a:gdLst/>
              <a:ahLst/>
              <a:cxnLst/>
              <a:rect l="l" t="t" r="r" b="b"/>
              <a:pathLst>
                <a:path w="3334596" h="69850">
                  <a:moveTo>
                    <a:pt x="304376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334596" y="69850"/>
                  </a:lnTo>
                  <a:lnTo>
                    <a:pt x="3334596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117663" y="402805"/>
            <a:ext cx="947532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4AAD"/>
                </a:solidFill>
                <a:latin typeface="Open Sans"/>
              </a:rPr>
              <a:t>Premodifiers are ironic as she used to look down on having a simple maid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980470" y="932946"/>
            <a:ext cx="3612519" cy="585134"/>
            <a:chOff x="0" y="0"/>
            <a:chExt cx="3528347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3528347" cy="69850"/>
            </a:xfrm>
            <a:custGeom>
              <a:avLst/>
              <a:gdLst/>
              <a:ahLst/>
              <a:cxnLst/>
              <a:rect l="l" t="t" r="r" b="b"/>
              <a:pathLst>
                <a:path w="3528347" h="69850">
                  <a:moveTo>
                    <a:pt x="32375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28347" y="69850"/>
                  </a:lnTo>
                  <a:lnTo>
                    <a:pt x="3528347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149933" y="1347852"/>
            <a:ext cx="1534792" cy="462794"/>
            <a:chOff x="0" y="0"/>
            <a:chExt cx="1895300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1895300" cy="69850"/>
            </a:xfrm>
            <a:custGeom>
              <a:avLst/>
              <a:gdLst/>
              <a:ahLst/>
              <a:cxnLst/>
              <a:rect l="l" t="t" r="r" b="b"/>
              <a:pathLst>
                <a:path w="1895300" h="69850">
                  <a:moveTo>
                    <a:pt x="16044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895300" y="69850"/>
                  </a:lnTo>
                  <a:lnTo>
                    <a:pt x="1895300" y="0"/>
                  </a:lnTo>
                  <a:close/>
                </a:path>
              </a:pathLst>
            </a:custGeom>
            <a:solidFill>
              <a:srgbClr val="EB179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66126" y="1227894"/>
            <a:ext cx="2394207" cy="1040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1964" dirty="0">
                <a:solidFill>
                  <a:srgbClr val="EB1790"/>
                </a:solidFill>
                <a:latin typeface="Open Sans"/>
              </a:rPr>
              <a:t>Adjective </a:t>
            </a:r>
            <a:r>
              <a:rPr lang="en-US" sz="1964" dirty="0" err="1">
                <a:solidFill>
                  <a:srgbClr val="EB1790"/>
                </a:solidFill>
                <a:latin typeface="Open Sans"/>
              </a:rPr>
              <a:t>emphasises</a:t>
            </a:r>
            <a:r>
              <a:rPr lang="en-US" sz="1964" dirty="0">
                <a:solidFill>
                  <a:srgbClr val="EB1790"/>
                </a:solidFill>
                <a:latin typeface="Open Sans"/>
              </a:rPr>
              <a:t> her dainty appearance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92989" y="699852"/>
            <a:ext cx="836621" cy="6480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74679" y="1028700"/>
            <a:ext cx="836621" cy="6480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87441" y="2336604"/>
            <a:ext cx="836621" cy="64800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324061" y="253515"/>
            <a:ext cx="1870478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Repetition of third person pronoun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730367" y="2399471"/>
            <a:ext cx="5608964" cy="839653"/>
            <a:chOff x="0" y="0"/>
            <a:chExt cx="3817677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3817677" cy="69850"/>
            </a:xfrm>
            <a:custGeom>
              <a:avLst/>
              <a:gdLst/>
              <a:ahLst/>
              <a:cxnLst/>
              <a:rect l="l" t="t" r="r" b="b"/>
              <a:pathLst>
                <a:path w="3817677" h="69850">
                  <a:moveTo>
                    <a:pt x="352684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817677" y="69850"/>
                  </a:lnTo>
                  <a:lnTo>
                    <a:pt x="3817677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66126" y="2489044"/>
            <a:ext cx="1892953" cy="171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6"/>
              </a:lnSpc>
            </a:pPr>
            <a:r>
              <a:rPr lang="en-US" sz="1940" dirty="0" err="1">
                <a:solidFill>
                  <a:srgbClr val="00FF03"/>
                </a:solidFill>
                <a:latin typeface="Open Sans"/>
              </a:rPr>
              <a:t>Emphasises</a:t>
            </a:r>
            <a:r>
              <a:rPr lang="en-US" sz="1940" dirty="0">
                <a:solidFill>
                  <a:srgbClr val="00FF03"/>
                </a:solidFill>
                <a:latin typeface="Open Sans"/>
              </a:rPr>
              <a:t> how unaccustomed to labour she was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563236" y="2399471"/>
            <a:ext cx="4730453" cy="839653"/>
            <a:chOff x="0" y="0"/>
            <a:chExt cx="3219729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3219729" cy="69850"/>
            </a:xfrm>
            <a:custGeom>
              <a:avLst/>
              <a:gdLst/>
              <a:ahLst/>
              <a:cxnLst/>
              <a:rect l="l" t="t" r="r" b="b"/>
              <a:pathLst>
                <a:path w="3219729" h="69850">
                  <a:moveTo>
                    <a:pt x="292889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219729" y="69850"/>
                  </a:lnTo>
                  <a:lnTo>
                    <a:pt x="3219729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6324061" y="2230224"/>
            <a:ext cx="1870478" cy="1326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4"/>
              </a:lnSpc>
            </a:pPr>
            <a:r>
              <a:rPr lang="en-US" sz="1888" dirty="0">
                <a:solidFill>
                  <a:srgbClr val="FA6508"/>
                </a:solidFill>
                <a:latin typeface="Open Sans"/>
              </a:rPr>
              <a:t>Simile contrasts her earlier appearance at the party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632259" y="3910939"/>
            <a:ext cx="8960730" cy="585134"/>
            <a:chOff x="0" y="0"/>
            <a:chExt cx="8751945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8751945" cy="69850"/>
            </a:xfrm>
            <a:custGeom>
              <a:avLst/>
              <a:gdLst/>
              <a:ahLst/>
              <a:cxnLst/>
              <a:rect l="l" t="t" r="r" b="b"/>
              <a:pathLst>
                <a:path w="8751945" h="69850">
                  <a:moveTo>
                    <a:pt x="846111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751945" y="69850"/>
                  </a:lnTo>
                  <a:lnTo>
                    <a:pt x="8751945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2622097" y="3518707"/>
            <a:ext cx="380751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Rule of three shows deep debt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8601" y="4275669"/>
            <a:ext cx="2125529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616"/>
                </a:solidFill>
                <a:latin typeface="Open Sans"/>
              </a:rPr>
              <a:t>Alliteration </a:t>
            </a:r>
            <a:r>
              <a:rPr lang="en-US" sz="2100" dirty="0" err="1">
                <a:solidFill>
                  <a:srgbClr val="FF1616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FF1616"/>
                </a:solidFill>
                <a:latin typeface="Open Sans"/>
              </a:rPr>
              <a:t> self-sacrificial nature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703517" y="4496072"/>
            <a:ext cx="3333621" cy="585134"/>
            <a:chOff x="0" y="0"/>
            <a:chExt cx="3255948" cy="571500"/>
          </a:xfrm>
        </p:grpSpPr>
        <p:sp>
          <p:nvSpPr>
            <p:cNvPr id="27" name="Freeform 27"/>
            <p:cNvSpPr/>
            <p:nvPr/>
          </p:nvSpPr>
          <p:spPr>
            <a:xfrm>
              <a:off x="0" y="255270"/>
              <a:ext cx="3255948" cy="69850"/>
            </a:xfrm>
            <a:custGeom>
              <a:avLst/>
              <a:gdLst/>
              <a:ahLst/>
              <a:cxnLst/>
              <a:rect l="l" t="t" r="r" b="b"/>
              <a:pathLst>
                <a:path w="3255948" h="69850">
                  <a:moveTo>
                    <a:pt x="296511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255948" y="69850"/>
                  </a:lnTo>
                  <a:lnTo>
                    <a:pt x="3255948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6287697" y="5593423"/>
            <a:ext cx="1626548" cy="585134"/>
            <a:chOff x="0" y="0"/>
            <a:chExt cx="1588650" cy="571500"/>
          </a:xfrm>
        </p:grpSpPr>
        <p:sp>
          <p:nvSpPr>
            <p:cNvPr id="29" name="Freeform 29"/>
            <p:cNvSpPr/>
            <p:nvPr/>
          </p:nvSpPr>
          <p:spPr>
            <a:xfrm>
              <a:off x="0" y="255270"/>
              <a:ext cx="1588650" cy="69850"/>
            </a:xfrm>
            <a:custGeom>
              <a:avLst/>
              <a:gdLst/>
              <a:ahLst/>
              <a:cxnLst/>
              <a:rect l="l" t="t" r="r" b="b"/>
              <a:pathLst>
                <a:path w="1588650" h="69850">
                  <a:moveTo>
                    <a:pt x="12978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88650" y="69850"/>
                  </a:lnTo>
                  <a:lnTo>
                    <a:pt x="1588650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7914246" y="5219204"/>
            <a:ext cx="6268566" cy="719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</a:pPr>
            <a:r>
              <a:rPr lang="en-US" sz="2044" dirty="0">
                <a:solidFill>
                  <a:srgbClr val="CB6CE6"/>
                </a:solidFill>
                <a:latin typeface="Open Sans"/>
              </a:rPr>
              <a:t>They experience grinding poverty for a long time as a result of reliance on superficial appearances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4661149" y="6178556"/>
            <a:ext cx="1375990" cy="585134"/>
            <a:chOff x="0" y="0"/>
            <a:chExt cx="1343929" cy="571500"/>
          </a:xfrm>
        </p:grpSpPr>
        <p:sp>
          <p:nvSpPr>
            <p:cNvPr id="32" name="Freeform 32"/>
            <p:cNvSpPr/>
            <p:nvPr/>
          </p:nvSpPr>
          <p:spPr>
            <a:xfrm>
              <a:off x="0" y="255270"/>
              <a:ext cx="1343929" cy="69850"/>
            </a:xfrm>
            <a:custGeom>
              <a:avLst/>
              <a:gdLst/>
              <a:ahLst/>
              <a:cxnLst/>
              <a:rect l="l" t="t" r="r" b="b"/>
              <a:pathLst>
                <a:path w="1343929" h="69850">
                  <a:moveTo>
                    <a:pt x="105309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43929" y="69850"/>
                  </a:lnTo>
                  <a:lnTo>
                    <a:pt x="1343929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4591747" y="5741060"/>
            <a:ext cx="1445391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8C52FF"/>
                </a:solidFill>
                <a:latin typeface="Open Sans"/>
              </a:rPr>
              <a:t>Repetition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2730367" y="7559297"/>
            <a:ext cx="4763285" cy="585134"/>
            <a:chOff x="0" y="0"/>
            <a:chExt cx="4652301" cy="571500"/>
          </a:xfrm>
        </p:grpSpPr>
        <p:sp>
          <p:nvSpPr>
            <p:cNvPr id="35" name="Freeform 35"/>
            <p:cNvSpPr/>
            <p:nvPr/>
          </p:nvSpPr>
          <p:spPr>
            <a:xfrm>
              <a:off x="0" y="255270"/>
              <a:ext cx="4652301" cy="69850"/>
            </a:xfrm>
            <a:custGeom>
              <a:avLst/>
              <a:gdLst/>
              <a:ahLst/>
              <a:cxnLst/>
              <a:rect l="l" t="t" r="r" b="b"/>
              <a:pathLst>
                <a:path w="4652301" h="69850">
                  <a:moveTo>
                    <a:pt x="43614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652301" y="69850"/>
                  </a:lnTo>
                  <a:lnTo>
                    <a:pt x="4652301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4180426" y="6884842"/>
            <a:ext cx="6674900" cy="63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8"/>
              </a:lnSpc>
            </a:pPr>
            <a:r>
              <a:rPr lang="en-US" sz="1841" dirty="0">
                <a:solidFill>
                  <a:srgbClr val="5E17EB"/>
                </a:solidFill>
                <a:latin typeface="Open Sans"/>
              </a:rPr>
              <a:t>She is a warning that beauty fades - she will become a victim of the same superficial standards she greatly admired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1560776" y="7518278"/>
            <a:ext cx="3732913" cy="585134"/>
            <a:chOff x="0" y="0"/>
            <a:chExt cx="3645936" cy="571500"/>
          </a:xfrm>
        </p:grpSpPr>
        <p:sp>
          <p:nvSpPr>
            <p:cNvPr id="38" name="Freeform 38"/>
            <p:cNvSpPr/>
            <p:nvPr/>
          </p:nvSpPr>
          <p:spPr>
            <a:xfrm>
              <a:off x="0" y="255270"/>
              <a:ext cx="3645936" cy="69850"/>
            </a:xfrm>
            <a:custGeom>
              <a:avLst/>
              <a:gdLst/>
              <a:ahLst/>
              <a:cxnLst/>
              <a:rect l="l" t="t" r="r" b="b"/>
              <a:pathLst>
                <a:path w="3645936" h="69850">
                  <a:moveTo>
                    <a:pt x="33551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645936" y="69850"/>
                  </a:lnTo>
                  <a:lnTo>
                    <a:pt x="3645936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39" name="TextBox 39"/>
          <p:cNvSpPr txBox="1"/>
          <p:nvPr/>
        </p:nvSpPr>
        <p:spPr>
          <a:xfrm>
            <a:off x="15293689" y="6825990"/>
            <a:ext cx="2674137" cy="99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1901" dirty="0">
                <a:solidFill>
                  <a:srgbClr val="03989E"/>
                </a:solidFill>
                <a:latin typeface="Open Sans"/>
              </a:rPr>
              <a:t>Tricolon shows she no longer has the same social graces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6037138" y="8020894"/>
            <a:ext cx="3387296" cy="416104"/>
            <a:chOff x="0" y="0"/>
            <a:chExt cx="4652301" cy="571500"/>
          </a:xfrm>
        </p:grpSpPr>
        <p:sp>
          <p:nvSpPr>
            <p:cNvPr id="41" name="Freeform 41"/>
            <p:cNvSpPr/>
            <p:nvPr/>
          </p:nvSpPr>
          <p:spPr>
            <a:xfrm>
              <a:off x="0" y="255270"/>
              <a:ext cx="4652301" cy="69850"/>
            </a:xfrm>
            <a:custGeom>
              <a:avLst/>
              <a:gdLst/>
              <a:ahLst/>
              <a:cxnLst/>
              <a:rect l="l" t="t" r="r" b="b"/>
              <a:pathLst>
                <a:path w="4652301" h="69850">
                  <a:moveTo>
                    <a:pt x="43614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652301" y="69850"/>
                  </a:lnTo>
                  <a:lnTo>
                    <a:pt x="4652301" y="0"/>
                  </a:lnTo>
                  <a:close/>
                </a:path>
              </a:pathLst>
            </a:custGeom>
            <a:solidFill>
              <a:srgbClr val="EB1790"/>
            </a:solidFill>
          </p:spPr>
        </p:sp>
      </p:grpSp>
      <p:sp>
        <p:nvSpPr>
          <p:cNvPr id="42" name="TextBox 42"/>
          <p:cNvSpPr txBox="1"/>
          <p:nvPr/>
        </p:nvSpPr>
        <p:spPr>
          <a:xfrm>
            <a:off x="76236" y="6769674"/>
            <a:ext cx="2072733" cy="1374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 dirty="0">
                <a:solidFill>
                  <a:srgbClr val="EB1790"/>
                </a:solidFill>
                <a:latin typeface="Open Sans"/>
              </a:rPr>
              <a:t>She has become accustomed to her working class status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6632259" y="8228946"/>
            <a:ext cx="9691802" cy="744614"/>
            <a:chOff x="0" y="0"/>
            <a:chExt cx="7438573" cy="571500"/>
          </a:xfrm>
        </p:grpSpPr>
        <p:sp>
          <p:nvSpPr>
            <p:cNvPr id="44" name="Freeform 44"/>
            <p:cNvSpPr/>
            <p:nvPr/>
          </p:nvSpPr>
          <p:spPr>
            <a:xfrm>
              <a:off x="0" y="255270"/>
              <a:ext cx="7438573" cy="69850"/>
            </a:xfrm>
            <a:custGeom>
              <a:avLst/>
              <a:gdLst/>
              <a:ahLst/>
              <a:cxnLst/>
              <a:rect l="l" t="t" r="r" b="b"/>
              <a:pathLst>
                <a:path w="7438573" h="69850">
                  <a:moveTo>
                    <a:pt x="71477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438573" y="69850"/>
                  </a:lnTo>
                  <a:lnTo>
                    <a:pt x="7438573" y="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2671975" y="8601253"/>
            <a:ext cx="1698353" cy="744614"/>
            <a:chOff x="0" y="0"/>
            <a:chExt cx="1303506" cy="571500"/>
          </a:xfrm>
        </p:grpSpPr>
        <p:sp>
          <p:nvSpPr>
            <p:cNvPr id="46" name="Freeform 46"/>
            <p:cNvSpPr/>
            <p:nvPr/>
          </p:nvSpPr>
          <p:spPr>
            <a:xfrm>
              <a:off x="0" y="255270"/>
              <a:ext cx="1303506" cy="69850"/>
            </a:xfrm>
            <a:custGeom>
              <a:avLst/>
              <a:gdLst/>
              <a:ahLst/>
              <a:cxnLst/>
              <a:rect l="l" t="t" r="r" b="b"/>
              <a:pathLst>
                <a:path w="1303506" h="69850">
                  <a:moveTo>
                    <a:pt x="101267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03506" y="69850"/>
                  </a:lnTo>
                  <a:lnTo>
                    <a:pt x="1303506" y="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47" name="TextBox 47"/>
          <p:cNvSpPr txBox="1"/>
          <p:nvPr/>
        </p:nvSpPr>
        <p:spPr>
          <a:xfrm>
            <a:off x="16429609" y="7992319"/>
            <a:ext cx="1858391" cy="1605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sz="1836" dirty="0">
                <a:solidFill>
                  <a:srgbClr val="FF5757"/>
                </a:solidFill>
                <a:latin typeface="Open Sans"/>
              </a:rPr>
              <a:t>Complex sentence shows how degrading her life has become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5314443" y="9053300"/>
            <a:ext cx="4782289" cy="792662"/>
            <a:chOff x="0" y="0"/>
            <a:chExt cx="3447975" cy="571500"/>
          </a:xfrm>
        </p:grpSpPr>
        <p:sp>
          <p:nvSpPr>
            <p:cNvPr id="49" name="Freeform 49"/>
            <p:cNvSpPr/>
            <p:nvPr/>
          </p:nvSpPr>
          <p:spPr>
            <a:xfrm>
              <a:off x="0" y="255270"/>
              <a:ext cx="3447975" cy="69850"/>
            </a:xfrm>
            <a:custGeom>
              <a:avLst/>
              <a:gdLst/>
              <a:ahLst/>
              <a:cxnLst/>
              <a:rect l="l" t="t" r="r" b="b"/>
              <a:pathLst>
                <a:path w="3447975" h="69850">
                  <a:moveTo>
                    <a:pt x="315714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447975" y="69850"/>
                  </a:lnTo>
                  <a:lnTo>
                    <a:pt x="3447975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50" name="TextBox 50"/>
          <p:cNvSpPr txBox="1"/>
          <p:nvPr/>
        </p:nvSpPr>
        <p:spPr>
          <a:xfrm>
            <a:off x="5534849" y="9569621"/>
            <a:ext cx="6032878" cy="63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1850" dirty="0">
                <a:solidFill>
                  <a:srgbClr val="CB6CE6"/>
                </a:solidFill>
                <a:latin typeface="Open Sans"/>
              </a:rPr>
              <a:t>Her daydreams have changed - no longer lofty illusions but she misses her past life and faded beauty</a:t>
            </a:r>
          </a:p>
        </p:txBody>
      </p:sp>
      <p:pic>
        <p:nvPicPr>
          <p:cNvPr id="51" name="Picture 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89391" y="9053300"/>
            <a:ext cx="597338" cy="462666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05751" y="9053300"/>
            <a:ext cx="597338" cy="462666"/>
          </a:xfrm>
          <a:prstGeom prst="rect">
            <a:avLst/>
          </a:prstGeom>
        </p:spPr>
      </p:pic>
      <p:sp>
        <p:nvSpPr>
          <p:cNvPr id="53" name="TextBox 53"/>
          <p:cNvSpPr txBox="1"/>
          <p:nvPr/>
        </p:nvSpPr>
        <p:spPr>
          <a:xfrm>
            <a:off x="13786075" y="9513697"/>
            <a:ext cx="2452343" cy="63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sz="1849" dirty="0">
                <a:solidFill>
                  <a:srgbClr val="000000"/>
                </a:solidFill>
                <a:latin typeface="Open Sans"/>
              </a:rPr>
              <a:t>Intensifiers shows her internal dialogue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8" grpId="0"/>
      <p:bldP spid="21" grpId="0"/>
      <p:bldP spid="24" grpId="0"/>
      <p:bldP spid="25" grpId="0"/>
      <p:bldP spid="30" grpId="0"/>
      <p:bldP spid="33" grpId="0"/>
      <p:bldP spid="36" grpId="0"/>
      <p:bldP spid="39" grpId="0"/>
      <p:bldP spid="42" grpId="0"/>
      <p:bldP spid="47" grpId="0"/>
      <p:bldP spid="50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5599" y="1124298"/>
            <a:ext cx="15588080" cy="822494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703517" y="1183006"/>
            <a:ext cx="13250061" cy="585134"/>
            <a:chOff x="0" y="0"/>
            <a:chExt cx="12941334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12941334" cy="69850"/>
            </a:xfrm>
            <a:custGeom>
              <a:avLst/>
              <a:gdLst/>
              <a:ahLst/>
              <a:cxnLst/>
              <a:rect l="l" t="t" r="r" b="b"/>
              <a:pathLst>
                <a:path w="12941334" h="69850">
                  <a:moveTo>
                    <a:pt x="1265050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941334" y="69850"/>
                  </a:lnTo>
                  <a:lnTo>
                    <a:pt x="12941334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703517" y="1758199"/>
            <a:ext cx="2761621" cy="545369"/>
            <a:chOff x="0" y="0"/>
            <a:chExt cx="289394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2893940" cy="69850"/>
            </a:xfrm>
            <a:custGeom>
              <a:avLst/>
              <a:gdLst/>
              <a:ahLst/>
              <a:cxnLst/>
              <a:rect l="l" t="t" r="r" b="b"/>
              <a:pathLst>
                <a:path w="2893940" h="69850">
                  <a:moveTo>
                    <a:pt x="260311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893940" y="69850"/>
                  </a:lnTo>
                  <a:lnTo>
                    <a:pt x="2893940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330855" y="673002"/>
            <a:ext cx="6268566" cy="355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Rhetorical questions show her wishful thinking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642907" y="1768140"/>
            <a:ext cx="11093308" cy="545369"/>
            <a:chOff x="0" y="0"/>
            <a:chExt cx="11624829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11624829" cy="69850"/>
            </a:xfrm>
            <a:custGeom>
              <a:avLst/>
              <a:gdLst/>
              <a:ahLst/>
              <a:cxnLst/>
              <a:rect l="l" t="t" r="r" b="b"/>
              <a:pathLst>
                <a:path w="11624829" h="69850">
                  <a:moveTo>
                    <a:pt x="1133399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624829" y="69850"/>
                  </a:lnTo>
                  <a:lnTo>
                    <a:pt x="11624829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6608694" y="1446998"/>
            <a:ext cx="1679306" cy="5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9"/>
              </a:lnSpc>
            </a:pPr>
            <a:r>
              <a:rPr lang="en-US" sz="1721" dirty="0">
                <a:solidFill>
                  <a:srgbClr val="00FF03"/>
                </a:solidFill>
                <a:latin typeface="Open Sans"/>
              </a:rPr>
              <a:t>Exclamatory sentences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703517" y="2313509"/>
            <a:ext cx="1854771" cy="545369"/>
            <a:chOff x="0" y="0"/>
            <a:chExt cx="1943639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1943640" cy="69850"/>
            </a:xfrm>
            <a:custGeom>
              <a:avLst/>
              <a:gdLst/>
              <a:ahLst/>
              <a:cxnLst/>
              <a:rect l="l" t="t" r="r" b="b"/>
              <a:pathLst>
                <a:path w="1943640" h="69850">
                  <a:moveTo>
                    <a:pt x="165281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43640" y="69850"/>
                  </a:lnTo>
                  <a:lnTo>
                    <a:pt x="1943640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98476" y="1858484"/>
            <a:ext cx="1842138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A6508"/>
                </a:solidFill>
                <a:latin typeface="Open Sans"/>
              </a:rPr>
              <a:t>Adverbial phrase of time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209688" y="2586194"/>
            <a:ext cx="2221465" cy="653191"/>
            <a:chOff x="0" y="0"/>
            <a:chExt cx="1943639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1943640" cy="69850"/>
            </a:xfrm>
            <a:custGeom>
              <a:avLst/>
              <a:gdLst/>
              <a:ahLst/>
              <a:cxnLst/>
              <a:rect l="l" t="t" r="r" b="b"/>
              <a:pathLst>
                <a:path w="1943640" h="69850">
                  <a:moveTo>
                    <a:pt x="165281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43640" y="69850"/>
                  </a:lnTo>
                  <a:lnTo>
                    <a:pt x="1943640" y="0"/>
                  </a:lnTo>
                  <a:close/>
                </a:path>
              </a:pathLst>
            </a:custGeom>
            <a:solidFill>
              <a:srgbClr val="00C2CB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231987" y="2820779"/>
            <a:ext cx="226722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C2CB"/>
                </a:solidFill>
                <a:latin typeface="Open Sans"/>
              </a:rPr>
              <a:t>Sibilance signifies a sharp shift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788136" y="3003119"/>
            <a:ext cx="10038454" cy="651840"/>
            <a:chOff x="0" y="0"/>
            <a:chExt cx="8801207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8801207" cy="69850"/>
            </a:xfrm>
            <a:custGeom>
              <a:avLst/>
              <a:gdLst/>
              <a:ahLst/>
              <a:cxnLst/>
              <a:rect l="l" t="t" r="r" b="b"/>
              <a:pathLst>
                <a:path w="8801207" h="69850">
                  <a:moveTo>
                    <a:pt x="851037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801207" y="69850"/>
                  </a:lnTo>
                  <a:lnTo>
                    <a:pt x="8801207" y="0"/>
                  </a:lnTo>
                  <a:close/>
                </a:path>
              </a:pathLst>
            </a:custGeom>
            <a:solidFill>
              <a:srgbClr val="EB1790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3869231" y="2992653"/>
            <a:ext cx="4418769" cy="555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7"/>
              </a:lnSpc>
            </a:pPr>
            <a:r>
              <a:rPr lang="en-US" sz="1605" dirty="0">
                <a:solidFill>
                  <a:srgbClr val="EB1790"/>
                </a:solidFill>
                <a:latin typeface="Open Sans"/>
              </a:rPr>
              <a:t>Repetition of "still" and rule of three shows contrasting appearances and vast social gap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788136" y="3203684"/>
            <a:ext cx="2782156" cy="545369"/>
            <a:chOff x="0" y="0"/>
            <a:chExt cx="2915459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2915459" cy="69850"/>
            </a:xfrm>
            <a:custGeom>
              <a:avLst/>
              <a:gdLst/>
              <a:ahLst/>
              <a:cxnLst/>
              <a:rect l="l" t="t" r="r" b="b"/>
              <a:pathLst>
                <a:path w="2915459" h="69850">
                  <a:moveTo>
                    <a:pt x="26246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915459" y="69850"/>
                  </a:lnTo>
                  <a:lnTo>
                    <a:pt x="2915459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2703517" y="3654959"/>
            <a:ext cx="2272053" cy="545369"/>
            <a:chOff x="0" y="0"/>
            <a:chExt cx="2380915" cy="571500"/>
          </a:xfrm>
        </p:grpSpPr>
        <p:sp>
          <p:nvSpPr>
            <p:cNvPr id="24" name="Freeform 24"/>
            <p:cNvSpPr/>
            <p:nvPr/>
          </p:nvSpPr>
          <p:spPr>
            <a:xfrm>
              <a:off x="0" y="255270"/>
              <a:ext cx="2380915" cy="69850"/>
            </a:xfrm>
            <a:custGeom>
              <a:avLst/>
              <a:gdLst/>
              <a:ahLst/>
              <a:cxnLst/>
              <a:rect l="l" t="t" r="r" b="b"/>
              <a:pathLst>
                <a:path w="2380915" h="69850">
                  <a:moveTo>
                    <a:pt x="209008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80915" y="69850"/>
                  </a:lnTo>
                  <a:lnTo>
                    <a:pt x="2380915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6570292" y="3347829"/>
            <a:ext cx="1860861" cy="330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8"/>
              </a:lnSpc>
            </a:pPr>
            <a:r>
              <a:rPr lang="en-US" sz="1870" dirty="0">
                <a:solidFill>
                  <a:srgbClr val="FFDC22"/>
                </a:solidFill>
                <a:latin typeface="Open Sans"/>
              </a:rPr>
              <a:t>Contrast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8023613" y="3654959"/>
            <a:ext cx="6437896" cy="545369"/>
            <a:chOff x="0" y="0"/>
            <a:chExt cx="6746359" cy="571500"/>
          </a:xfrm>
        </p:grpSpPr>
        <p:sp>
          <p:nvSpPr>
            <p:cNvPr id="27" name="Freeform 27"/>
            <p:cNvSpPr/>
            <p:nvPr/>
          </p:nvSpPr>
          <p:spPr>
            <a:xfrm>
              <a:off x="0" y="255270"/>
              <a:ext cx="6746360" cy="69850"/>
            </a:xfrm>
            <a:custGeom>
              <a:avLst/>
              <a:gdLst/>
              <a:ahLst/>
              <a:cxnLst/>
              <a:rect l="l" t="t" r="r" b="b"/>
              <a:pathLst>
                <a:path w="6746360" h="69850">
                  <a:moveTo>
                    <a:pt x="64555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746360" y="69850"/>
                  </a:lnTo>
                  <a:lnTo>
                    <a:pt x="6746360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5318855" y="3952005"/>
            <a:ext cx="2783094" cy="60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6"/>
              </a:lnSpc>
            </a:pPr>
            <a:r>
              <a:rPr lang="en-US" sz="1747" dirty="0">
                <a:solidFill>
                  <a:srgbClr val="008037"/>
                </a:solidFill>
                <a:latin typeface="Open Sans"/>
              </a:rPr>
              <a:t>Rhetorical questions show she feels self-conscious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3788136" y="4598131"/>
            <a:ext cx="1187433" cy="545369"/>
            <a:chOff x="0" y="0"/>
            <a:chExt cx="1244328" cy="571500"/>
          </a:xfrm>
        </p:grpSpPr>
        <p:sp>
          <p:nvSpPr>
            <p:cNvPr id="30" name="Freeform 30"/>
            <p:cNvSpPr/>
            <p:nvPr/>
          </p:nvSpPr>
          <p:spPr>
            <a:xfrm>
              <a:off x="0" y="255270"/>
              <a:ext cx="1244328" cy="69850"/>
            </a:xfrm>
            <a:custGeom>
              <a:avLst/>
              <a:gdLst/>
              <a:ahLst/>
              <a:cxnLst/>
              <a:rect l="l" t="t" r="r" b="b"/>
              <a:pathLst>
                <a:path w="1244328" h="69850">
                  <a:moveTo>
                    <a:pt x="95349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44328" y="69850"/>
                  </a:lnTo>
                  <a:lnTo>
                    <a:pt x="1244328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5179214" y="4514580"/>
            <a:ext cx="226722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Informal address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703517" y="5422934"/>
            <a:ext cx="5057086" cy="545369"/>
            <a:chOff x="0" y="0"/>
            <a:chExt cx="5299389" cy="571500"/>
          </a:xfrm>
        </p:grpSpPr>
        <p:sp>
          <p:nvSpPr>
            <p:cNvPr id="33" name="Freeform 33"/>
            <p:cNvSpPr/>
            <p:nvPr/>
          </p:nvSpPr>
          <p:spPr>
            <a:xfrm>
              <a:off x="0" y="255270"/>
              <a:ext cx="5299389" cy="69850"/>
            </a:xfrm>
            <a:custGeom>
              <a:avLst/>
              <a:gdLst/>
              <a:ahLst/>
              <a:cxnLst/>
              <a:rect l="l" t="t" r="r" b="b"/>
              <a:pathLst>
                <a:path w="5299389" h="69850">
                  <a:moveTo>
                    <a:pt x="50085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299389" y="69850"/>
                  </a:lnTo>
                  <a:lnTo>
                    <a:pt x="5299389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760506" y="4664070"/>
            <a:ext cx="1765126" cy="1009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2"/>
              </a:lnSpc>
            </a:pPr>
            <a:r>
              <a:rPr lang="en-US" sz="1923" dirty="0">
                <a:solidFill>
                  <a:srgbClr val="FF1616"/>
                </a:solidFill>
                <a:latin typeface="Open Sans"/>
              </a:rPr>
              <a:t>Shows deceptiveness of appearances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2936595" y="5931900"/>
            <a:ext cx="2706312" cy="291856"/>
            <a:chOff x="0" y="0"/>
            <a:chExt cx="5299389" cy="571500"/>
          </a:xfrm>
        </p:grpSpPr>
        <p:sp>
          <p:nvSpPr>
            <p:cNvPr id="36" name="Freeform 36"/>
            <p:cNvSpPr/>
            <p:nvPr/>
          </p:nvSpPr>
          <p:spPr>
            <a:xfrm>
              <a:off x="0" y="255270"/>
              <a:ext cx="5299389" cy="69850"/>
            </a:xfrm>
            <a:custGeom>
              <a:avLst/>
              <a:gdLst/>
              <a:ahLst/>
              <a:cxnLst/>
              <a:rect l="l" t="t" r="r" b="b"/>
              <a:pathLst>
                <a:path w="5299389" h="69850">
                  <a:moveTo>
                    <a:pt x="50085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299389" y="69850"/>
                  </a:lnTo>
                  <a:lnTo>
                    <a:pt x="5299389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466" y="5762598"/>
            <a:ext cx="1518079" cy="94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1815" dirty="0">
                <a:solidFill>
                  <a:srgbClr val="FFDC22"/>
                </a:solidFill>
                <a:latin typeface="Open Sans"/>
              </a:rPr>
              <a:t>Adjective shows social status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89561" y="5615163"/>
            <a:ext cx="597338" cy="46266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052066" y="5615163"/>
            <a:ext cx="597338" cy="46266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54909" y="5615163"/>
            <a:ext cx="597338" cy="462666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13649405" y="6185656"/>
            <a:ext cx="4245056" cy="726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Ellipsis shows her fear of women from a lower social pedigree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2703517" y="6912293"/>
            <a:ext cx="5057086" cy="445771"/>
            <a:chOff x="0" y="0"/>
            <a:chExt cx="6483422" cy="571500"/>
          </a:xfrm>
        </p:grpSpPr>
        <p:sp>
          <p:nvSpPr>
            <p:cNvPr id="43" name="Freeform 43"/>
            <p:cNvSpPr/>
            <p:nvPr/>
          </p:nvSpPr>
          <p:spPr>
            <a:xfrm>
              <a:off x="0" y="255270"/>
              <a:ext cx="6483422" cy="69850"/>
            </a:xfrm>
            <a:custGeom>
              <a:avLst/>
              <a:gdLst/>
              <a:ahLst/>
              <a:cxnLst/>
              <a:rect l="l" t="t" r="r" b="b"/>
              <a:pathLst>
                <a:path w="6483422" h="69850">
                  <a:moveTo>
                    <a:pt x="619259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483422" y="69850"/>
                  </a:lnTo>
                  <a:lnTo>
                    <a:pt x="6483422" y="0"/>
                  </a:lnTo>
                  <a:close/>
                </a:path>
              </a:pathLst>
            </a:custGeom>
            <a:solidFill>
              <a:srgbClr val="8C52FF"/>
            </a:solidFill>
          </p:spPr>
        </p:sp>
      </p:grpSp>
      <p:sp>
        <p:nvSpPr>
          <p:cNvPr id="44" name="TextBox 44"/>
          <p:cNvSpPr txBox="1"/>
          <p:nvPr/>
        </p:nvSpPr>
        <p:spPr>
          <a:xfrm>
            <a:off x="8023613" y="6529388"/>
            <a:ext cx="3974721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8C52FF"/>
                </a:solidFill>
                <a:latin typeface="Open Sans"/>
              </a:rPr>
              <a:t>Blunt simple sentences shows she's lost her social graces</a:t>
            </a:r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65138" y="7257098"/>
            <a:ext cx="597338" cy="462666"/>
          </a:xfrm>
          <a:prstGeom prst="rect">
            <a:avLst/>
          </a:prstGeom>
        </p:spPr>
      </p:pic>
      <p:sp>
        <p:nvSpPr>
          <p:cNvPr id="46" name="TextBox 46"/>
          <p:cNvSpPr txBox="1"/>
          <p:nvPr/>
        </p:nvSpPr>
        <p:spPr>
          <a:xfrm>
            <a:off x="5232060" y="8412770"/>
            <a:ext cx="368564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8B6FF"/>
                </a:solidFill>
                <a:latin typeface="Open Sans"/>
              </a:rPr>
              <a:t>She is blaming her friend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7320421" y="8064568"/>
            <a:ext cx="1854771" cy="545369"/>
            <a:chOff x="0" y="0"/>
            <a:chExt cx="1943639" cy="571500"/>
          </a:xfrm>
        </p:grpSpPr>
        <p:sp>
          <p:nvSpPr>
            <p:cNvPr id="48" name="Freeform 48"/>
            <p:cNvSpPr/>
            <p:nvPr/>
          </p:nvSpPr>
          <p:spPr>
            <a:xfrm>
              <a:off x="0" y="255270"/>
              <a:ext cx="1943640" cy="69850"/>
            </a:xfrm>
            <a:custGeom>
              <a:avLst/>
              <a:gdLst/>
              <a:ahLst/>
              <a:cxnLst/>
              <a:rect l="l" t="t" r="r" b="b"/>
              <a:pathLst>
                <a:path w="1943640" h="69850">
                  <a:moveTo>
                    <a:pt x="165281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43640" y="69850"/>
                  </a:lnTo>
                  <a:lnTo>
                    <a:pt x="1943640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12722019" y="8064568"/>
            <a:ext cx="1854771" cy="545369"/>
            <a:chOff x="0" y="0"/>
            <a:chExt cx="1943639" cy="571500"/>
          </a:xfrm>
        </p:grpSpPr>
        <p:sp>
          <p:nvSpPr>
            <p:cNvPr id="50" name="Freeform 50"/>
            <p:cNvSpPr/>
            <p:nvPr/>
          </p:nvSpPr>
          <p:spPr>
            <a:xfrm>
              <a:off x="0" y="255270"/>
              <a:ext cx="1943640" cy="69850"/>
            </a:xfrm>
            <a:custGeom>
              <a:avLst/>
              <a:gdLst/>
              <a:ahLst/>
              <a:cxnLst/>
              <a:rect l="l" t="t" r="r" b="b"/>
              <a:pathLst>
                <a:path w="1943640" h="69850">
                  <a:moveTo>
                    <a:pt x="165281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43640" y="69850"/>
                  </a:lnTo>
                  <a:lnTo>
                    <a:pt x="1943640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51" name="TextBox 51"/>
          <p:cNvSpPr txBox="1"/>
          <p:nvPr/>
        </p:nvSpPr>
        <p:spPr>
          <a:xfrm>
            <a:off x="13442825" y="7097078"/>
            <a:ext cx="351085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A6508"/>
                </a:solidFill>
                <a:latin typeface="Open Sans"/>
              </a:rPr>
              <a:t>Repetition shows she is more grounded in reality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3178916" y="8450870"/>
            <a:ext cx="2053144" cy="545369"/>
            <a:chOff x="0" y="0"/>
            <a:chExt cx="2151518" cy="571500"/>
          </a:xfrm>
        </p:grpSpPr>
        <p:sp>
          <p:nvSpPr>
            <p:cNvPr id="53" name="Freeform 53"/>
            <p:cNvSpPr/>
            <p:nvPr/>
          </p:nvSpPr>
          <p:spPr>
            <a:xfrm>
              <a:off x="0" y="255270"/>
              <a:ext cx="2151518" cy="69850"/>
            </a:xfrm>
            <a:custGeom>
              <a:avLst/>
              <a:gdLst/>
              <a:ahLst/>
              <a:cxnLst/>
              <a:rect l="l" t="t" r="r" b="b"/>
              <a:pathLst>
                <a:path w="2151518" h="69850">
                  <a:moveTo>
                    <a:pt x="186068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51518" y="69850"/>
                  </a:lnTo>
                  <a:lnTo>
                    <a:pt x="2151518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54" name="TextBox 54"/>
          <p:cNvSpPr txBox="1"/>
          <p:nvPr/>
        </p:nvSpPr>
        <p:spPr>
          <a:xfrm>
            <a:off x="363890" y="7527358"/>
            <a:ext cx="226722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Onomatopoeia shows her shock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20" grpId="0"/>
      <p:bldP spid="25" grpId="0"/>
      <p:bldP spid="28" grpId="0"/>
      <p:bldP spid="31" grpId="0"/>
      <p:bldP spid="34" grpId="0"/>
      <p:bldP spid="37" grpId="0"/>
      <p:bldP spid="41" grpId="0"/>
      <p:bldP spid="44" grpId="0"/>
      <p:bldP spid="46" grpId="0"/>
      <p:bldP spid="51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0061" y="2190602"/>
            <a:ext cx="14941731" cy="41915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0061" y="6382127"/>
            <a:ext cx="15131216" cy="319174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582357" y="4013680"/>
            <a:ext cx="2053144" cy="545369"/>
            <a:chOff x="0" y="0"/>
            <a:chExt cx="2151518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2151518" cy="69850"/>
            </a:xfrm>
            <a:custGeom>
              <a:avLst/>
              <a:gdLst/>
              <a:ahLst/>
              <a:cxnLst/>
              <a:rect l="l" t="t" r="r" b="b"/>
              <a:pathLst>
                <a:path w="2151518" h="69850">
                  <a:moveTo>
                    <a:pt x="186068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51518" y="69850"/>
                  </a:lnTo>
                  <a:lnTo>
                    <a:pt x="2151518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635501" y="3930129"/>
            <a:ext cx="770978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8B6FF"/>
                </a:solidFill>
                <a:latin typeface="Open Sans"/>
              </a:rPr>
              <a:t>She finally confesses when she knows she has saved face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582357" y="4598131"/>
            <a:ext cx="5482172" cy="545369"/>
            <a:chOff x="0" y="0"/>
            <a:chExt cx="5744843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5744843" cy="69850"/>
            </a:xfrm>
            <a:custGeom>
              <a:avLst/>
              <a:gdLst/>
              <a:ahLst/>
              <a:cxnLst/>
              <a:rect l="l" t="t" r="r" b="b"/>
              <a:pathLst>
                <a:path w="5744843" h="69850">
                  <a:moveTo>
                    <a:pt x="545401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744843" y="69850"/>
                  </a:lnTo>
                  <a:lnTo>
                    <a:pt x="5744843" y="0"/>
                  </a:lnTo>
                  <a:close/>
                </a:path>
              </a:pathLst>
            </a:custGeom>
            <a:solidFill>
              <a:srgbClr val="EB179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064529" y="4514580"/>
            <a:ext cx="226722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EB1790"/>
                </a:solidFill>
                <a:latin typeface="Open Sans"/>
              </a:rPr>
              <a:t>She is confused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608929" y="5638803"/>
            <a:ext cx="4881466" cy="545369"/>
            <a:chOff x="0" y="0"/>
            <a:chExt cx="5115355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5115355" cy="69850"/>
            </a:xfrm>
            <a:custGeom>
              <a:avLst/>
              <a:gdLst/>
              <a:ahLst/>
              <a:cxnLst/>
              <a:rect l="l" t="t" r="r" b="b"/>
              <a:pathLst>
                <a:path w="5115355" h="69850">
                  <a:moveTo>
                    <a:pt x="482452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115355" y="69850"/>
                  </a:lnTo>
                  <a:lnTo>
                    <a:pt x="5115355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96448" y="5342845"/>
            <a:ext cx="2267225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4AAD"/>
                </a:solidFill>
                <a:latin typeface="Open Sans"/>
              </a:rPr>
              <a:t>Mathilde does not take responsibility for her actions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463673" y="6726357"/>
            <a:ext cx="4206914" cy="545369"/>
            <a:chOff x="0" y="0"/>
            <a:chExt cx="4408482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4408482" cy="69850"/>
            </a:xfrm>
            <a:custGeom>
              <a:avLst/>
              <a:gdLst/>
              <a:ahLst/>
              <a:cxnLst/>
              <a:rect l="l" t="t" r="r" b="b"/>
              <a:pathLst>
                <a:path w="4408482" h="69850">
                  <a:moveTo>
                    <a:pt x="411765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408482" y="69850"/>
                  </a:lnTo>
                  <a:lnTo>
                    <a:pt x="4408482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463673" y="6255879"/>
            <a:ext cx="4665716" cy="34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1964" dirty="0">
                <a:solidFill>
                  <a:srgbClr val="00FF03"/>
                </a:solidFill>
                <a:latin typeface="Open Sans"/>
              </a:rPr>
              <a:t>Simple sentence signifies plot twist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219986" y="7271727"/>
            <a:ext cx="11149986" cy="545369"/>
            <a:chOff x="0" y="0"/>
            <a:chExt cx="11684223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11684222" cy="69850"/>
            </a:xfrm>
            <a:custGeom>
              <a:avLst/>
              <a:gdLst/>
              <a:ahLst/>
              <a:cxnLst/>
              <a:rect l="l" t="t" r="r" b="b"/>
              <a:pathLst>
                <a:path w="11684222" h="69850">
                  <a:moveTo>
                    <a:pt x="1139339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684222" y="69850"/>
                  </a:lnTo>
                  <a:lnTo>
                    <a:pt x="11684222" y="0"/>
                  </a:lnTo>
                  <a:close/>
                </a:path>
              </a:pathLst>
            </a:custGeom>
            <a:solidFill>
              <a:srgbClr val="8C52FF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8010388" y="7621763"/>
            <a:ext cx="226722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8C52FF"/>
                </a:solidFill>
                <a:latin typeface="Open Sans"/>
              </a:rPr>
              <a:t>Hypophora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3944135" y="7659863"/>
            <a:ext cx="3356741" cy="545369"/>
            <a:chOff x="0" y="0"/>
            <a:chExt cx="3517575" cy="571500"/>
          </a:xfrm>
        </p:grpSpPr>
        <p:sp>
          <p:nvSpPr>
            <p:cNvPr id="21" name="Freeform 21"/>
            <p:cNvSpPr/>
            <p:nvPr/>
          </p:nvSpPr>
          <p:spPr>
            <a:xfrm>
              <a:off x="0" y="255270"/>
              <a:ext cx="3517575" cy="69850"/>
            </a:xfrm>
            <a:custGeom>
              <a:avLst/>
              <a:gdLst/>
              <a:ahLst/>
              <a:cxnLst/>
              <a:rect l="l" t="t" r="r" b="b"/>
              <a:pathLst>
                <a:path w="3517575" h="69850">
                  <a:moveTo>
                    <a:pt x="322674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17575" y="69850"/>
                  </a:lnTo>
                  <a:lnTo>
                    <a:pt x="3517575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96448" y="7450852"/>
            <a:ext cx="2072242" cy="134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1919" dirty="0">
                <a:solidFill>
                  <a:srgbClr val="FF1616"/>
                </a:solidFill>
                <a:latin typeface="Open Sans"/>
              </a:rPr>
              <a:t>Adjectives show she found meaning in her suffering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463673" y="8798311"/>
            <a:ext cx="3585989" cy="545369"/>
            <a:chOff x="0" y="0"/>
            <a:chExt cx="3757807" cy="571500"/>
          </a:xfrm>
        </p:grpSpPr>
        <p:sp>
          <p:nvSpPr>
            <p:cNvPr id="24" name="Freeform 24"/>
            <p:cNvSpPr/>
            <p:nvPr/>
          </p:nvSpPr>
          <p:spPr>
            <a:xfrm>
              <a:off x="0" y="255270"/>
              <a:ext cx="3757807" cy="69850"/>
            </a:xfrm>
            <a:custGeom>
              <a:avLst/>
              <a:gdLst/>
              <a:ahLst/>
              <a:cxnLst/>
              <a:rect l="l" t="t" r="r" b="b"/>
              <a:pathLst>
                <a:path w="3757807" h="69850">
                  <a:moveTo>
                    <a:pt x="346697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757807" y="69850"/>
                  </a:lnTo>
                  <a:lnTo>
                    <a:pt x="3757807" y="0"/>
                  </a:lnTo>
                  <a:close/>
                </a:path>
              </a:pathLst>
            </a:custGeom>
            <a:solidFill>
              <a:srgbClr val="00FFF7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-69995" y="9008454"/>
            <a:ext cx="226722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FF7"/>
                </a:solidFill>
                <a:latin typeface="Open Sans"/>
              </a:rPr>
              <a:t>Exclamatory sentence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8484618" y="8798311"/>
            <a:ext cx="3585989" cy="545369"/>
            <a:chOff x="0" y="0"/>
            <a:chExt cx="3757807" cy="571500"/>
          </a:xfrm>
        </p:grpSpPr>
        <p:sp>
          <p:nvSpPr>
            <p:cNvPr id="27" name="Freeform 27"/>
            <p:cNvSpPr/>
            <p:nvPr/>
          </p:nvSpPr>
          <p:spPr>
            <a:xfrm>
              <a:off x="0" y="255270"/>
              <a:ext cx="3757807" cy="69850"/>
            </a:xfrm>
            <a:custGeom>
              <a:avLst/>
              <a:gdLst/>
              <a:ahLst/>
              <a:cxnLst/>
              <a:rect l="l" t="t" r="r" b="b"/>
              <a:pathLst>
                <a:path w="3757807" h="69850">
                  <a:moveTo>
                    <a:pt x="346697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757807" y="69850"/>
                  </a:lnTo>
                  <a:lnTo>
                    <a:pt x="3757807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9198141" y="9228217"/>
            <a:ext cx="4761063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Adjective highlights the deceptiveness of superficial appearances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5133654" y="9266317"/>
            <a:ext cx="3158368" cy="545369"/>
            <a:chOff x="0" y="0"/>
            <a:chExt cx="3309697" cy="571500"/>
          </a:xfrm>
        </p:grpSpPr>
        <p:sp>
          <p:nvSpPr>
            <p:cNvPr id="30" name="Freeform 30"/>
            <p:cNvSpPr/>
            <p:nvPr/>
          </p:nvSpPr>
          <p:spPr>
            <a:xfrm>
              <a:off x="0" y="255270"/>
              <a:ext cx="3309697" cy="69850"/>
            </a:xfrm>
            <a:custGeom>
              <a:avLst/>
              <a:gdLst/>
              <a:ahLst/>
              <a:cxnLst/>
              <a:rect l="l" t="t" r="r" b="b"/>
              <a:pathLst>
                <a:path w="3309697" h="69850">
                  <a:moveTo>
                    <a:pt x="301886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309697" y="69850"/>
                  </a:lnTo>
                  <a:lnTo>
                    <a:pt x="3309697" y="0"/>
                  </a:lnTo>
                  <a:close/>
                </a:path>
              </a:pathLst>
            </a:custGeom>
            <a:solidFill>
              <a:srgbClr val="FF12CB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2002988" y="9614519"/>
            <a:ext cx="723903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2CB"/>
                </a:solidFill>
                <a:latin typeface="Open Sans"/>
              </a:rPr>
              <a:t>Danger of giving too much power to material belongings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19" grpId="0"/>
      <p:bldP spid="22" grpId="0"/>
      <p:bldP spid="25" grpId="0"/>
      <p:bldP spid="2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000" b="50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28269" y="7327269"/>
            <a:ext cx="2959731" cy="29597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8421" y="1732219"/>
            <a:ext cx="13371158" cy="170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9"/>
              </a:lnSpc>
            </a:pPr>
            <a:r>
              <a:rPr lang="en-US" sz="9963">
                <a:solidFill>
                  <a:srgbClr val="FFFFFF"/>
                </a:solidFill>
                <a:latin typeface="Open Sans Extra Bold"/>
              </a:rPr>
              <a:t>THANK YOU!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991100"/>
            <a:ext cx="16230600" cy="141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63"/>
              </a:lnSpc>
            </a:pPr>
            <a:r>
              <a:rPr lang="en-US" sz="8259">
                <a:solidFill>
                  <a:srgbClr val="FFFFFF"/>
                </a:solidFill>
                <a:latin typeface="Open Sans Extra Bold"/>
              </a:rPr>
              <a:t>WWW.FIRSTRATETUTORS.COM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1074" y="2762543"/>
            <a:ext cx="15458108" cy="56365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99788" y="3479598"/>
            <a:ext cx="716939" cy="55530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3648" y="3712371"/>
            <a:ext cx="2770258" cy="536427"/>
            <a:chOff x="0" y="0"/>
            <a:chExt cx="2951382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2951382" cy="69850"/>
            </a:xfrm>
            <a:custGeom>
              <a:avLst/>
              <a:gdLst/>
              <a:ahLst/>
              <a:cxnLst/>
              <a:rect l="l" t="t" r="r" b="b"/>
              <a:pathLst>
                <a:path w="2951382" h="69850">
                  <a:moveTo>
                    <a:pt x="266055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951382" y="69850"/>
                  </a:lnTo>
                  <a:lnTo>
                    <a:pt x="2951382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0786" y="2724443"/>
            <a:ext cx="2019002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Third person pronoun repetition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13648" y="2697460"/>
            <a:ext cx="240089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66C4"/>
                </a:solidFill>
                <a:latin typeface="Open Sans"/>
              </a:rPr>
              <a:t>Premodifiers show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66C4"/>
                </a:solidFill>
                <a:latin typeface="Open Sans"/>
              </a:rPr>
              <a:t>her beauty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54121" y="3425170"/>
            <a:ext cx="857481" cy="6641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017913" y="2565375"/>
            <a:ext cx="1893689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Abstract noun: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her fortune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959211" y="4089328"/>
            <a:ext cx="4119394" cy="536427"/>
            <a:chOff x="0" y="0"/>
            <a:chExt cx="4388727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4388727" cy="69850"/>
            </a:xfrm>
            <a:custGeom>
              <a:avLst/>
              <a:gdLst/>
              <a:ahLst/>
              <a:cxnLst/>
              <a:rect l="l" t="t" r="r" b="b"/>
              <a:pathLst>
                <a:path w="4388727" h="69850">
                  <a:moveTo>
                    <a:pt x="409789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88727" y="69850"/>
                  </a:lnTo>
                  <a:lnTo>
                    <a:pt x="4388727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0018908" y="3042265"/>
            <a:ext cx="13842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Social class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078605" y="3823628"/>
            <a:ext cx="716939" cy="555302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3630577" y="4110716"/>
            <a:ext cx="2281025" cy="536427"/>
            <a:chOff x="0" y="0"/>
            <a:chExt cx="2430162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2430162" cy="69850"/>
            </a:xfrm>
            <a:custGeom>
              <a:avLst/>
              <a:gdLst/>
              <a:ahLst/>
              <a:cxnLst/>
              <a:rect l="l" t="t" r="r" b="b"/>
              <a:pathLst>
                <a:path w="2430162" h="69850">
                  <a:moveTo>
                    <a:pt x="213933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30162" y="69850"/>
                  </a:lnTo>
                  <a:lnTo>
                    <a:pt x="2430162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99788" y="4607073"/>
            <a:ext cx="7480291" cy="443654"/>
            <a:chOff x="0" y="0"/>
            <a:chExt cx="963586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9635864" cy="69850"/>
            </a:xfrm>
            <a:custGeom>
              <a:avLst/>
              <a:gdLst/>
              <a:ahLst/>
              <a:cxnLst/>
              <a:rect l="l" t="t" r="r" b="b"/>
              <a:pathLst>
                <a:path w="9635864" h="69850">
                  <a:moveTo>
                    <a:pt x="934503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635864" y="69850"/>
                  </a:lnTo>
                  <a:lnTo>
                    <a:pt x="9635864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6167121" y="3961535"/>
            <a:ext cx="2120879" cy="9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1"/>
              </a:lnSpc>
            </a:pPr>
            <a:r>
              <a:rPr lang="en-US" sz="1779" dirty="0">
                <a:solidFill>
                  <a:srgbClr val="FA6508"/>
                </a:solidFill>
                <a:latin typeface="Open Sans"/>
              </a:rPr>
              <a:t>Repetition of 'no' shows her modest background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239080" y="4430173"/>
            <a:ext cx="2720131" cy="536427"/>
            <a:chOff x="0" y="0"/>
            <a:chExt cx="2897978" cy="571500"/>
          </a:xfrm>
        </p:grpSpPr>
        <p:sp>
          <p:nvSpPr>
            <p:cNvPr id="21" name="Freeform 21"/>
            <p:cNvSpPr/>
            <p:nvPr/>
          </p:nvSpPr>
          <p:spPr>
            <a:xfrm>
              <a:off x="0" y="255270"/>
              <a:ext cx="2897978" cy="69850"/>
            </a:xfrm>
            <a:custGeom>
              <a:avLst/>
              <a:gdLst/>
              <a:ahLst/>
              <a:cxnLst/>
              <a:rect l="l" t="t" r="r" b="b"/>
              <a:pathLst>
                <a:path w="2897978" h="69850">
                  <a:moveTo>
                    <a:pt x="260714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897978" y="69850"/>
                  </a:lnTo>
                  <a:lnTo>
                    <a:pt x="2897978" y="0"/>
                  </a:lnTo>
                  <a:close/>
                </a:path>
              </a:pathLst>
            </a:custGeom>
            <a:solidFill>
              <a:srgbClr val="EB1790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465629" y="4001307"/>
            <a:ext cx="158149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EB1790"/>
                </a:solidFill>
                <a:latin typeface="Open Sans"/>
              </a:rPr>
              <a:t>Alliteration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40676" y="4773075"/>
            <a:ext cx="716939" cy="555302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299788" y="4966601"/>
            <a:ext cx="2657830" cy="536427"/>
            <a:chOff x="0" y="0"/>
            <a:chExt cx="2831603" cy="571500"/>
          </a:xfrm>
        </p:grpSpPr>
        <p:sp>
          <p:nvSpPr>
            <p:cNvPr id="25" name="Freeform 25"/>
            <p:cNvSpPr/>
            <p:nvPr/>
          </p:nvSpPr>
          <p:spPr>
            <a:xfrm>
              <a:off x="0" y="255270"/>
              <a:ext cx="2831603" cy="69850"/>
            </a:xfrm>
            <a:custGeom>
              <a:avLst/>
              <a:gdLst/>
              <a:ahLst/>
              <a:cxnLst/>
              <a:rect l="l" t="t" r="r" b="b"/>
              <a:pathLst>
                <a:path w="2831603" h="69850">
                  <a:moveTo>
                    <a:pt x="254077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831603" y="69850"/>
                  </a:lnTo>
                  <a:lnTo>
                    <a:pt x="2831603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4333253" y="4560686"/>
            <a:ext cx="1955155" cy="536427"/>
            <a:chOff x="0" y="0"/>
            <a:chExt cx="2082986" cy="571500"/>
          </a:xfrm>
        </p:grpSpPr>
        <p:sp>
          <p:nvSpPr>
            <p:cNvPr id="27" name="Freeform 27"/>
            <p:cNvSpPr/>
            <p:nvPr/>
          </p:nvSpPr>
          <p:spPr>
            <a:xfrm>
              <a:off x="0" y="255270"/>
              <a:ext cx="2082986" cy="69850"/>
            </a:xfrm>
            <a:custGeom>
              <a:avLst/>
              <a:gdLst/>
              <a:ahLst/>
              <a:cxnLst/>
              <a:rect l="l" t="t" r="r" b="b"/>
              <a:pathLst>
                <a:path w="2082986" h="69850">
                  <a:moveTo>
                    <a:pt x="179215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82986" y="69850"/>
                  </a:lnTo>
                  <a:lnTo>
                    <a:pt x="2082986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0" y="4466480"/>
            <a:ext cx="1901596" cy="1232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1"/>
              </a:lnSpc>
            </a:pPr>
            <a:r>
              <a:rPr lang="en-US" sz="1765" dirty="0">
                <a:solidFill>
                  <a:srgbClr val="00FF03"/>
                </a:solidFill>
                <a:latin typeface="Open Sans"/>
              </a:rPr>
              <a:t>Rule of three: women totally dependent </a:t>
            </a:r>
          </a:p>
          <a:p>
            <a:pPr algn="ctr">
              <a:lnSpc>
                <a:spcPts val="2471"/>
              </a:lnSpc>
            </a:pPr>
            <a:r>
              <a:rPr lang="en-US" sz="1765" dirty="0">
                <a:solidFill>
                  <a:srgbClr val="00FF03"/>
                </a:solidFill>
                <a:latin typeface="Open Sans"/>
              </a:rPr>
              <a:t>on men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2299788" y="2971219"/>
            <a:ext cx="2489188" cy="536427"/>
            <a:chOff x="0" y="0"/>
            <a:chExt cx="2651935" cy="571500"/>
          </a:xfrm>
        </p:grpSpPr>
        <p:sp>
          <p:nvSpPr>
            <p:cNvPr id="30" name="Freeform 30"/>
            <p:cNvSpPr/>
            <p:nvPr/>
          </p:nvSpPr>
          <p:spPr>
            <a:xfrm>
              <a:off x="0" y="255270"/>
              <a:ext cx="2651935" cy="69850"/>
            </a:xfrm>
            <a:custGeom>
              <a:avLst/>
              <a:gdLst/>
              <a:ahLst/>
              <a:cxnLst/>
              <a:rect l="l" t="t" r="r" b="b"/>
              <a:pathLst>
                <a:path w="2651935" h="69850">
                  <a:moveTo>
                    <a:pt x="236110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651935" y="69850"/>
                  </a:lnTo>
                  <a:lnTo>
                    <a:pt x="2651935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2525515" y="2247240"/>
            <a:ext cx="220637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8B6FF"/>
                </a:solidFill>
                <a:latin typeface="Open Sans"/>
              </a:rPr>
              <a:t>Published in 1884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3187033" y="4966601"/>
            <a:ext cx="2123797" cy="536427"/>
            <a:chOff x="0" y="0"/>
            <a:chExt cx="2262654" cy="571500"/>
          </a:xfrm>
        </p:grpSpPr>
        <p:sp>
          <p:nvSpPr>
            <p:cNvPr id="33" name="Freeform 33"/>
            <p:cNvSpPr/>
            <p:nvPr/>
          </p:nvSpPr>
          <p:spPr>
            <a:xfrm>
              <a:off x="0" y="255270"/>
              <a:ext cx="2262654" cy="69850"/>
            </a:xfrm>
            <a:custGeom>
              <a:avLst/>
              <a:gdLst/>
              <a:ahLst/>
              <a:cxnLst/>
              <a:rect l="l" t="t" r="r" b="b"/>
              <a:pathLst>
                <a:path w="2262654" h="69850">
                  <a:moveTo>
                    <a:pt x="197182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62654" y="69850"/>
                  </a:lnTo>
                  <a:lnTo>
                    <a:pt x="2262654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11139403" y="5290277"/>
            <a:ext cx="6881301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3989E"/>
                </a:solidFill>
                <a:latin typeface="Open Sans"/>
              </a:rPr>
              <a:t>Adjective </a:t>
            </a:r>
            <a:r>
              <a:rPr lang="en-US" sz="2100" dirty="0" err="1">
                <a:solidFill>
                  <a:srgbClr val="03989E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03989E"/>
                </a:solidFill>
                <a:latin typeface="Open Sans"/>
              </a:rPr>
              <a:t> lower middle class social status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2299788" y="6000311"/>
            <a:ext cx="3248077" cy="536427"/>
            <a:chOff x="0" y="0"/>
            <a:chExt cx="3460442" cy="571500"/>
          </a:xfrm>
        </p:grpSpPr>
        <p:sp>
          <p:nvSpPr>
            <p:cNvPr id="36" name="Freeform 36"/>
            <p:cNvSpPr/>
            <p:nvPr/>
          </p:nvSpPr>
          <p:spPr>
            <a:xfrm>
              <a:off x="0" y="255270"/>
              <a:ext cx="3460442" cy="69850"/>
            </a:xfrm>
            <a:custGeom>
              <a:avLst/>
              <a:gdLst/>
              <a:ahLst/>
              <a:cxnLst/>
              <a:rect l="l" t="t" r="r" b="b"/>
              <a:pathLst>
                <a:path w="3460442" h="69850">
                  <a:moveTo>
                    <a:pt x="316961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460442" y="69850"/>
                  </a:lnTo>
                  <a:lnTo>
                    <a:pt x="3460442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3158412" y="5502003"/>
            <a:ext cx="110088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Sibilance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80786" y="5952686"/>
            <a:ext cx="1830693" cy="71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2"/>
              </a:lnSpc>
            </a:pPr>
            <a:r>
              <a:rPr lang="en-US" sz="2023" dirty="0">
                <a:solidFill>
                  <a:srgbClr val="FFDC22"/>
                </a:solidFill>
                <a:latin typeface="Open Sans"/>
              </a:rPr>
              <a:t>She was discontented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0377378" y="6359290"/>
            <a:ext cx="4119394" cy="536427"/>
            <a:chOff x="0" y="0"/>
            <a:chExt cx="4388727" cy="571500"/>
          </a:xfrm>
        </p:grpSpPr>
        <p:sp>
          <p:nvSpPr>
            <p:cNvPr id="40" name="Freeform 40"/>
            <p:cNvSpPr/>
            <p:nvPr/>
          </p:nvSpPr>
          <p:spPr>
            <a:xfrm>
              <a:off x="0" y="255270"/>
              <a:ext cx="4388727" cy="69850"/>
            </a:xfrm>
            <a:custGeom>
              <a:avLst/>
              <a:gdLst/>
              <a:ahLst/>
              <a:cxnLst/>
              <a:rect l="l" t="t" r="r" b="b"/>
              <a:pathLst>
                <a:path w="4388727" h="69850">
                  <a:moveTo>
                    <a:pt x="409789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88727" y="69850"/>
                  </a:lnTo>
                  <a:lnTo>
                    <a:pt x="4388727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2299788" y="6359290"/>
            <a:ext cx="1409065" cy="536427"/>
            <a:chOff x="0" y="0"/>
            <a:chExt cx="1501192" cy="571500"/>
          </a:xfrm>
        </p:grpSpPr>
        <p:sp>
          <p:nvSpPr>
            <p:cNvPr id="42" name="Freeform 42"/>
            <p:cNvSpPr/>
            <p:nvPr/>
          </p:nvSpPr>
          <p:spPr>
            <a:xfrm>
              <a:off x="0" y="255270"/>
              <a:ext cx="1501192" cy="69850"/>
            </a:xfrm>
            <a:custGeom>
              <a:avLst/>
              <a:gdLst/>
              <a:ahLst/>
              <a:cxnLst/>
              <a:rect l="l" t="t" r="r" b="b"/>
              <a:pathLst>
                <a:path w="1501192" h="69850">
                  <a:moveTo>
                    <a:pt x="121036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01192" y="69850"/>
                  </a:lnTo>
                  <a:lnTo>
                    <a:pt x="1501192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sp>
        <p:nvSpPr>
          <p:cNvPr id="43" name="TextBox 43"/>
          <p:cNvSpPr txBox="1"/>
          <p:nvPr/>
        </p:nvSpPr>
        <p:spPr>
          <a:xfrm>
            <a:off x="16773290" y="6125686"/>
            <a:ext cx="1247413" cy="151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6"/>
              </a:lnSpc>
            </a:pPr>
            <a:r>
              <a:rPr lang="en-US" sz="1726" dirty="0">
                <a:solidFill>
                  <a:srgbClr val="FF1616"/>
                </a:solidFill>
                <a:latin typeface="Open Sans"/>
              </a:rPr>
              <a:t>Ironic as she has preserved her social status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7649441" y="6895717"/>
            <a:ext cx="4234493" cy="402931"/>
            <a:chOff x="0" y="0"/>
            <a:chExt cx="6006029" cy="571500"/>
          </a:xfrm>
        </p:grpSpPr>
        <p:sp>
          <p:nvSpPr>
            <p:cNvPr id="45" name="Freeform 45"/>
            <p:cNvSpPr/>
            <p:nvPr/>
          </p:nvSpPr>
          <p:spPr>
            <a:xfrm>
              <a:off x="0" y="255270"/>
              <a:ext cx="6006028" cy="69850"/>
            </a:xfrm>
            <a:custGeom>
              <a:avLst/>
              <a:gdLst/>
              <a:ahLst/>
              <a:cxnLst/>
              <a:rect l="l" t="t" r="r" b="b"/>
              <a:pathLst>
                <a:path w="6006028" h="69850">
                  <a:moveTo>
                    <a:pt x="571519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006028" y="69850"/>
                  </a:lnTo>
                  <a:lnTo>
                    <a:pt x="6006028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465629" y="6734525"/>
            <a:ext cx="1749845" cy="70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2009" dirty="0">
                <a:solidFill>
                  <a:srgbClr val="004AAD"/>
                </a:solidFill>
                <a:latin typeface="Open Sans"/>
              </a:rPr>
              <a:t>Importance of </a:t>
            </a:r>
          </a:p>
          <a:p>
            <a:pPr algn="ctr">
              <a:lnSpc>
                <a:spcPts val="2813"/>
              </a:lnSpc>
            </a:pPr>
            <a:r>
              <a:rPr lang="en-US" sz="2009" dirty="0">
                <a:solidFill>
                  <a:srgbClr val="004AAD"/>
                </a:solidFill>
                <a:latin typeface="Open Sans"/>
              </a:rPr>
              <a:t>appearance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4415895" y="7173774"/>
            <a:ext cx="8379649" cy="536427"/>
            <a:chOff x="0" y="0"/>
            <a:chExt cx="8927525" cy="571500"/>
          </a:xfrm>
        </p:grpSpPr>
        <p:sp>
          <p:nvSpPr>
            <p:cNvPr id="48" name="Freeform 48"/>
            <p:cNvSpPr/>
            <p:nvPr/>
          </p:nvSpPr>
          <p:spPr>
            <a:xfrm>
              <a:off x="0" y="255270"/>
              <a:ext cx="8927526" cy="69850"/>
            </a:xfrm>
            <a:custGeom>
              <a:avLst/>
              <a:gdLst/>
              <a:ahLst/>
              <a:cxnLst/>
              <a:rect l="l" t="t" r="r" b="b"/>
              <a:pathLst>
                <a:path w="8927526" h="69850">
                  <a:moveTo>
                    <a:pt x="863669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27526" y="69850"/>
                  </a:lnTo>
                  <a:lnTo>
                    <a:pt x="8927526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169730" y="7830473"/>
            <a:ext cx="2052806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Qualities women need to have socially 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5239080" y="7600359"/>
            <a:ext cx="1505386" cy="536427"/>
            <a:chOff x="0" y="0"/>
            <a:chExt cx="1603811" cy="571500"/>
          </a:xfrm>
        </p:grpSpPr>
        <p:sp>
          <p:nvSpPr>
            <p:cNvPr id="51" name="Freeform 51"/>
            <p:cNvSpPr/>
            <p:nvPr/>
          </p:nvSpPr>
          <p:spPr>
            <a:xfrm>
              <a:off x="0" y="255270"/>
              <a:ext cx="1603811" cy="69850"/>
            </a:xfrm>
            <a:custGeom>
              <a:avLst/>
              <a:gdLst/>
              <a:ahLst/>
              <a:cxnLst/>
              <a:rect l="l" t="t" r="r" b="b"/>
              <a:pathLst>
                <a:path w="1603811" h="69850">
                  <a:moveTo>
                    <a:pt x="131298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03811" y="69850"/>
                  </a:lnTo>
                  <a:lnTo>
                    <a:pt x="1603811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9030128" y="7600359"/>
            <a:ext cx="1178608" cy="536427"/>
            <a:chOff x="0" y="0"/>
            <a:chExt cx="1255667" cy="571500"/>
          </a:xfrm>
        </p:grpSpPr>
        <p:sp>
          <p:nvSpPr>
            <p:cNvPr id="53" name="Freeform 53"/>
            <p:cNvSpPr/>
            <p:nvPr/>
          </p:nvSpPr>
          <p:spPr>
            <a:xfrm>
              <a:off x="0" y="255270"/>
              <a:ext cx="1255667" cy="69850"/>
            </a:xfrm>
            <a:custGeom>
              <a:avLst/>
              <a:gdLst/>
              <a:ahLst/>
              <a:cxnLst/>
              <a:rect l="l" t="t" r="r" b="b"/>
              <a:pathLst>
                <a:path w="1255667" h="69850">
                  <a:moveTo>
                    <a:pt x="9648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55667" y="69850"/>
                  </a:lnTo>
                  <a:lnTo>
                    <a:pt x="1255667" y="0"/>
                  </a:lnTo>
                  <a:close/>
                </a:path>
              </a:pathLst>
            </a:custGeom>
            <a:solidFill>
              <a:srgbClr val="00C2CB"/>
            </a:solidFill>
          </p:spPr>
        </p:sp>
      </p:grpSp>
      <p:sp>
        <p:nvSpPr>
          <p:cNvPr id="54" name="TextBox 54"/>
          <p:cNvSpPr txBox="1"/>
          <p:nvPr/>
        </p:nvSpPr>
        <p:spPr>
          <a:xfrm>
            <a:off x="8965321" y="8016211"/>
            <a:ext cx="186600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C2CB"/>
                </a:solidFill>
                <a:latin typeface="Open Sans"/>
              </a:rPr>
              <a:t>Dysphemism -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C2CB"/>
                </a:solidFill>
                <a:latin typeface="Open Sans"/>
              </a:rPr>
              <a:t>social pedigree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3070324" y="7637174"/>
            <a:ext cx="3483382" cy="536427"/>
            <a:chOff x="0" y="0"/>
            <a:chExt cx="3711132" cy="571500"/>
          </a:xfrm>
        </p:grpSpPr>
        <p:sp>
          <p:nvSpPr>
            <p:cNvPr id="56" name="Freeform 56"/>
            <p:cNvSpPr/>
            <p:nvPr/>
          </p:nvSpPr>
          <p:spPr>
            <a:xfrm>
              <a:off x="0" y="255270"/>
              <a:ext cx="3711132" cy="69850"/>
            </a:xfrm>
            <a:custGeom>
              <a:avLst/>
              <a:gdLst/>
              <a:ahLst/>
              <a:cxnLst/>
              <a:rect l="l" t="t" r="r" b="b"/>
              <a:pathLst>
                <a:path w="3711132" h="69850">
                  <a:moveTo>
                    <a:pt x="342030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711132" y="69850"/>
                  </a:lnTo>
                  <a:lnTo>
                    <a:pt x="3711132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2299788" y="8054311"/>
            <a:ext cx="2657830" cy="536427"/>
            <a:chOff x="0" y="0"/>
            <a:chExt cx="2831603" cy="571500"/>
          </a:xfrm>
        </p:grpSpPr>
        <p:sp>
          <p:nvSpPr>
            <p:cNvPr id="58" name="Freeform 58"/>
            <p:cNvSpPr/>
            <p:nvPr/>
          </p:nvSpPr>
          <p:spPr>
            <a:xfrm>
              <a:off x="0" y="255270"/>
              <a:ext cx="2831603" cy="69850"/>
            </a:xfrm>
            <a:custGeom>
              <a:avLst/>
              <a:gdLst/>
              <a:ahLst/>
              <a:cxnLst/>
              <a:rect l="l" t="t" r="r" b="b"/>
              <a:pathLst>
                <a:path w="2831603" h="69850">
                  <a:moveTo>
                    <a:pt x="254077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831603" y="69850"/>
                  </a:lnTo>
                  <a:lnTo>
                    <a:pt x="2831603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59" name="TextBox 59"/>
          <p:cNvSpPr txBox="1"/>
          <p:nvPr/>
        </p:nvSpPr>
        <p:spPr>
          <a:xfrm>
            <a:off x="11915385" y="8016211"/>
            <a:ext cx="5481612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F03"/>
                </a:solidFill>
                <a:latin typeface="Open Sans"/>
              </a:rPr>
              <a:t>Women can use superficial appearances to get ahead in the social hierarchy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429580" y="8206711"/>
            <a:ext cx="248215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66C4"/>
                </a:solidFill>
                <a:latin typeface="Open Sans"/>
              </a:rPr>
              <a:t>Proper noun: social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66C4"/>
                </a:solidFill>
                <a:latin typeface="Open Sans"/>
              </a:rPr>
              <a:t>Victorian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9" grpId="0"/>
      <p:bldP spid="22" grpId="0"/>
      <p:bldP spid="28" grpId="0"/>
      <p:bldP spid="31" grpId="0"/>
      <p:bldP spid="34" grpId="0"/>
      <p:bldP spid="37" grpId="0"/>
      <p:bldP spid="38" grpId="0"/>
      <p:bldP spid="43" grpId="0"/>
      <p:bldP spid="46" grpId="0"/>
      <p:bldP spid="49" grpId="0"/>
      <p:bldP spid="54" grpId="0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2902" y="1028700"/>
            <a:ext cx="15565251" cy="89946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986209" y="1249866"/>
            <a:ext cx="1409065" cy="536427"/>
            <a:chOff x="0" y="0"/>
            <a:chExt cx="1501192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1501192" cy="69850"/>
            </a:xfrm>
            <a:custGeom>
              <a:avLst/>
              <a:gdLst/>
              <a:ahLst/>
              <a:cxnLst/>
              <a:rect l="l" t="t" r="r" b="b"/>
              <a:pathLst>
                <a:path w="1501192" h="69850">
                  <a:moveTo>
                    <a:pt x="121036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01192" y="69850"/>
                  </a:lnTo>
                  <a:lnTo>
                    <a:pt x="1501192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04494" y="720940"/>
            <a:ext cx="731103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C22"/>
                </a:solidFill>
                <a:latin typeface="Open Sans"/>
              </a:rPr>
              <a:t>Repetition </a:t>
            </a:r>
            <a:r>
              <a:rPr lang="en-US" sz="2100" dirty="0" err="1">
                <a:solidFill>
                  <a:srgbClr val="FFDC22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FFDC22"/>
                </a:solidFill>
                <a:latin typeface="Open Sans"/>
              </a:rPr>
              <a:t> her obsession with her social status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879622" y="1249866"/>
            <a:ext cx="1870834" cy="536427"/>
            <a:chOff x="0" y="0"/>
            <a:chExt cx="1993152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1993152" cy="69850"/>
            </a:xfrm>
            <a:custGeom>
              <a:avLst/>
              <a:gdLst/>
              <a:ahLst/>
              <a:cxnLst/>
              <a:rect l="l" t="t" r="r" b="b"/>
              <a:pathLst>
                <a:path w="1993152" h="69850">
                  <a:moveTo>
                    <a:pt x="170232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93152" y="69850"/>
                  </a:lnTo>
                  <a:lnTo>
                    <a:pt x="1993152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631044" y="1786293"/>
            <a:ext cx="1804686" cy="381410"/>
            <a:chOff x="0" y="0"/>
            <a:chExt cx="2704120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2704120" cy="69850"/>
            </a:xfrm>
            <a:custGeom>
              <a:avLst/>
              <a:gdLst/>
              <a:ahLst/>
              <a:cxnLst/>
              <a:rect l="l" t="t" r="r" b="b"/>
              <a:pathLst>
                <a:path w="2704120" h="69850">
                  <a:moveTo>
                    <a:pt x="241329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04120" y="69850"/>
                  </a:lnTo>
                  <a:lnTo>
                    <a:pt x="270412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4879622" y="831532"/>
            <a:ext cx="190068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616"/>
                </a:solidFill>
                <a:latin typeface="Open Sans"/>
              </a:rPr>
              <a:t>Social ambition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92658" y="1786293"/>
            <a:ext cx="6937306" cy="381410"/>
            <a:chOff x="0" y="0"/>
            <a:chExt cx="10394774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10394774" cy="69850"/>
            </a:xfrm>
            <a:custGeom>
              <a:avLst/>
              <a:gdLst/>
              <a:ahLst/>
              <a:cxnLst/>
              <a:rect l="l" t="t" r="r" b="b"/>
              <a:pathLst>
                <a:path w="10394774" h="69850">
                  <a:moveTo>
                    <a:pt x="101039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394774" y="69850"/>
                  </a:lnTo>
                  <a:lnTo>
                    <a:pt x="10394774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577144" y="2167703"/>
            <a:ext cx="5477960" cy="459005"/>
            <a:chOff x="0" y="0"/>
            <a:chExt cx="6820520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6820520" cy="69850"/>
            </a:xfrm>
            <a:custGeom>
              <a:avLst/>
              <a:gdLst/>
              <a:ahLst/>
              <a:cxnLst/>
              <a:rect l="l" t="t" r="r" b="b"/>
              <a:pathLst>
                <a:path w="6820520" h="69850">
                  <a:moveTo>
                    <a:pt x="652969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820520" y="69850"/>
                  </a:lnTo>
                  <a:lnTo>
                    <a:pt x="682052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283064" y="1620763"/>
            <a:ext cx="143017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Asyndeton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966551" y="2449650"/>
            <a:ext cx="1240423" cy="536427"/>
            <a:chOff x="0" y="0"/>
            <a:chExt cx="13215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1321524" cy="69850"/>
            </a:xfrm>
            <a:custGeom>
              <a:avLst/>
              <a:gdLst/>
              <a:ahLst/>
              <a:cxnLst/>
              <a:rect l="l" t="t" r="r" b="b"/>
              <a:pathLst>
                <a:path w="1321524" h="69850">
                  <a:moveTo>
                    <a:pt x="10306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21524" y="69850"/>
                  </a:lnTo>
                  <a:lnTo>
                    <a:pt x="1321524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263374" y="2397206"/>
            <a:ext cx="1802563" cy="641317"/>
            <a:chOff x="0" y="0"/>
            <a:chExt cx="1606327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1606327" cy="69850"/>
            </a:xfrm>
            <a:custGeom>
              <a:avLst/>
              <a:gdLst/>
              <a:ahLst/>
              <a:cxnLst/>
              <a:rect l="l" t="t" r="r" b="b"/>
              <a:pathLst>
                <a:path w="1606327" h="69850">
                  <a:moveTo>
                    <a:pt x="131549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06327" y="69850"/>
                  </a:lnTo>
                  <a:lnTo>
                    <a:pt x="1606327" y="0"/>
                  </a:lnTo>
                  <a:close/>
                </a:path>
              </a:pathLst>
            </a:custGeom>
            <a:solidFill>
              <a:srgbClr val="00C2CB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386029" y="1938898"/>
            <a:ext cx="1285343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C2CB"/>
                </a:solidFill>
                <a:latin typeface="Open Sans"/>
              </a:rPr>
              <a:t>Social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C2CB"/>
                </a:solidFill>
                <a:latin typeface="Open Sans"/>
              </a:rPr>
              <a:t>pedigree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750455" y="2093415"/>
            <a:ext cx="143017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C22"/>
                </a:solidFill>
                <a:latin typeface="Open Sans"/>
              </a:rPr>
              <a:t>Hyperbole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873601" y="2855961"/>
            <a:ext cx="3638677" cy="694575"/>
            <a:chOff x="0" y="0"/>
            <a:chExt cx="2993923" cy="571500"/>
          </a:xfrm>
        </p:grpSpPr>
        <p:sp>
          <p:nvSpPr>
            <p:cNvPr id="24" name="Freeform 24"/>
            <p:cNvSpPr/>
            <p:nvPr/>
          </p:nvSpPr>
          <p:spPr>
            <a:xfrm>
              <a:off x="0" y="255270"/>
              <a:ext cx="2993923" cy="69850"/>
            </a:xfrm>
            <a:custGeom>
              <a:avLst/>
              <a:gdLst/>
              <a:ahLst/>
              <a:cxnLst/>
              <a:rect l="l" t="t" r="r" b="b"/>
              <a:pathLst>
                <a:path w="2993923" h="69850">
                  <a:moveTo>
                    <a:pt x="270309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993923" y="69850"/>
                  </a:lnTo>
                  <a:lnTo>
                    <a:pt x="2993923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6750455" y="2659645"/>
            <a:ext cx="1682792" cy="884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sz="1675" dirty="0">
                <a:solidFill>
                  <a:srgbClr val="CB6CE6"/>
                </a:solidFill>
                <a:latin typeface="Open Sans"/>
              </a:rPr>
              <a:t>Premodifiers show she's middle class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577144" y="3321845"/>
            <a:ext cx="6861824" cy="536427"/>
            <a:chOff x="0" y="0"/>
            <a:chExt cx="7310462" cy="571500"/>
          </a:xfrm>
        </p:grpSpPr>
        <p:sp>
          <p:nvSpPr>
            <p:cNvPr id="27" name="Freeform 27"/>
            <p:cNvSpPr/>
            <p:nvPr/>
          </p:nvSpPr>
          <p:spPr>
            <a:xfrm>
              <a:off x="0" y="255270"/>
              <a:ext cx="7310462" cy="69850"/>
            </a:xfrm>
            <a:custGeom>
              <a:avLst/>
              <a:gdLst/>
              <a:ahLst/>
              <a:cxnLst/>
              <a:rect l="l" t="t" r="r" b="b"/>
              <a:pathLst>
                <a:path w="7310462" h="69850">
                  <a:moveTo>
                    <a:pt x="70196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310462" y="69850"/>
                  </a:lnTo>
                  <a:lnTo>
                    <a:pt x="7310462" y="0"/>
                  </a:lnTo>
                  <a:close/>
                </a:path>
              </a:pathLst>
            </a:custGeom>
            <a:solidFill>
              <a:srgbClr val="EB1790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04390" y="2787863"/>
            <a:ext cx="2396841" cy="63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7"/>
              </a:lnSpc>
            </a:pPr>
            <a:r>
              <a:rPr lang="en-US" sz="1855" dirty="0">
                <a:solidFill>
                  <a:srgbClr val="EB1790"/>
                </a:solidFill>
                <a:latin typeface="Open Sans"/>
              </a:rPr>
              <a:t>Illusions about </a:t>
            </a:r>
          </a:p>
          <a:p>
            <a:pPr algn="ctr">
              <a:lnSpc>
                <a:spcPts val="2597"/>
              </a:lnSpc>
            </a:pPr>
            <a:r>
              <a:rPr lang="en-US" sz="1855" dirty="0">
                <a:solidFill>
                  <a:srgbClr val="EB1790"/>
                </a:solidFill>
                <a:latin typeface="Open Sans"/>
              </a:rPr>
              <a:t>upper class lifestyle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0243749" y="3321845"/>
            <a:ext cx="1437172" cy="536427"/>
            <a:chOff x="0" y="0"/>
            <a:chExt cx="1531136" cy="571500"/>
          </a:xfrm>
        </p:grpSpPr>
        <p:sp>
          <p:nvSpPr>
            <p:cNvPr id="30" name="Freeform 30"/>
            <p:cNvSpPr/>
            <p:nvPr/>
          </p:nvSpPr>
          <p:spPr>
            <a:xfrm>
              <a:off x="0" y="255270"/>
              <a:ext cx="1531136" cy="69850"/>
            </a:xfrm>
            <a:custGeom>
              <a:avLst/>
              <a:gdLst/>
              <a:ahLst/>
              <a:cxnLst/>
              <a:rect l="l" t="t" r="r" b="b"/>
              <a:pathLst>
                <a:path w="1531136" h="69850">
                  <a:moveTo>
                    <a:pt x="124030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31136" y="69850"/>
                  </a:lnTo>
                  <a:lnTo>
                    <a:pt x="1531136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180303" y="3551959"/>
            <a:ext cx="2245015" cy="66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3"/>
              </a:lnSpc>
            </a:pPr>
            <a:r>
              <a:rPr lang="en-US" sz="1923" dirty="0">
                <a:solidFill>
                  <a:srgbClr val="00FF03"/>
                </a:solidFill>
                <a:latin typeface="Open Sans"/>
              </a:rPr>
              <a:t>Repetition: lives in a world of illusion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631044" y="4607073"/>
            <a:ext cx="1437172" cy="536427"/>
            <a:chOff x="0" y="0"/>
            <a:chExt cx="1531136" cy="571500"/>
          </a:xfrm>
        </p:grpSpPr>
        <p:sp>
          <p:nvSpPr>
            <p:cNvPr id="33" name="Freeform 33"/>
            <p:cNvSpPr/>
            <p:nvPr/>
          </p:nvSpPr>
          <p:spPr>
            <a:xfrm>
              <a:off x="0" y="255270"/>
              <a:ext cx="1531136" cy="69850"/>
            </a:xfrm>
            <a:custGeom>
              <a:avLst/>
              <a:gdLst/>
              <a:ahLst/>
              <a:cxnLst/>
              <a:rect l="l" t="t" r="r" b="b"/>
              <a:pathLst>
                <a:path w="1531136" h="69850">
                  <a:moveTo>
                    <a:pt x="124030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31136" y="69850"/>
                  </a:lnTo>
                  <a:lnTo>
                    <a:pt x="1531136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2176883" y="3321845"/>
            <a:ext cx="4106181" cy="536427"/>
            <a:chOff x="0" y="0"/>
            <a:chExt cx="4374650" cy="571500"/>
          </a:xfrm>
        </p:grpSpPr>
        <p:sp>
          <p:nvSpPr>
            <p:cNvPr id="35" name="Freeform 35"/>
            <p:cNvSpPr/>
            <p:nvPr/>
          </p:nvSpPr>
          <p:spPr>
            <a:xfrm>
              <a:off x="0" y="255270"/>
              <a:ext cx="4374650" cy="69850"/>
            </a:xfrm>
            <a:custGeom>
              <a:avLst/>
              <a:gdLst/>
              <a:ahLst/>
              <a:cxnLst/>
              <a:rect l="l" t="t" r="r" b="b"/>
              <a:pathLst>
                <a:path w="4374650" h="69850">
                  <a:moveTo>
                    <a:pt x="40838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74650" y="69850"/>
                  </a:lnTo>
                  <a:lnTo>
                    <a:pt x="437465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6673534" y="3643898"/>
            <a:ext cx="1546141" cy="132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1885" dirty="0">
                <a:solidFill>
                  <a:srgbClr val="004AAD"/>
                </a:solidFill>
                <a:latin typeface="Open Sans"/>
              </a:rPr>
              <a:t>Opulent language refers to large palaces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2577144" y="3685353"/>
            <a:ext cx="8687623" cy="536427"/>
            <a:chOff x="0" y="0"/>
            <a:chExt cx="9255635" cy="571500"/>
          </a:xfrm>
        </p:grpSpPr>
        <p:sp>
          <p:nvSpPr>
            <p:cNvPr id="38" name="Freeform 38"/>
            <p:cNvSpPr/>
            <p:nvPr/>
          </p:nvSpPr>
          <p:spPr>
            <a:xfrm>
              <a:off x="0" y="255270"/>
              <a:ext cx="9255635" cy="69850"/>
            </a:xfrm>
            <a:custGeom>
              <a:avLst/>
              <a:gdLst/>
              <a:ahLst/>
              <a:cxnLst/>
              <a:rect l="l" t="t" r="r" b="b"/>
              <a:pathLst>
                <a:path w="9255635" h="69850">
                  <a:moveTo>
                    <a:pt x="89648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255635" y="69850"/>
                  </a:lnTo>
                  <a:lnTo>
                    <a:pt x="9255635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1512278" y="4607073"/>
            <a:ext cx="3712683" cy="536427"/>
            <a:chOff x="0" y="0"/>
            <a:chExt cx="3955424" cy="571500"/>
          </a:xfrm>
        </p:grpSpPr>
        <p:sp>
          <p:nvSpPr>
            <p:cNvPr id="40" name="Freeform 40"/>
            <p:cNvSpPr/>
            <p:nvPr/>
          </p:nvSpPr>
          <p:spPr>
            <a:xfrm>
              <a:off x="0" y="255270"/>
              <a:ext cx="3955424" cy="69850"/>
            </a:xfrm>
            <a:custGeom>
              <a:avLst/>
              <a:gdLst/>
              <a:ahLst/>
              <a:cxnLst/>
              <a:rect l="l" t="t" r="r" b="b"/>
              <a:pathLst>
                <a:path w="3955424" h="69850">
                  <a:moveTo>
                    <a:pt x="366459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955424" y="69850"/>
                  </a:lnTo>
                  <a:lnTo>
                    <a:pt x="3955424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16605208" y="5055947"/>
            <a:ext cx="1682792" cy="921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785" dirty="0">
                <a:solidFill>
                  <a:srgbClr val="FA6508"/>
                </a:solidFill>
                <a:latin typeface="Open Sans"/>
              </a:rPr>
              <a:t>Alliteration: retreats into inner world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9105993" y="4989578"/>
            <a:ext cx="3480769" cy="536427"/>
            <a:chOff x="0" y="0"/>
            <a:chExt cx="3708348" cy="571500"/>
          </a:xfrm>
        </p:grpSpPr>
        <p:sp>
          <p:nvSpPr>
            <p:cNvPr id="43" name="Freeform 43"/>
            <p:cNvSpPr/>
            <p:nvPr/>
          </p:nvSpPr>
          <p:spPr>
            <a:xfrm>
              <a:off x="0" y="255270"/>
              <a:ext cx="3708348" cy="69850"/>
            </a:xfrm>
            <a:custGeom>
              <a:avLst/>
              <a:gdLst/>
              <a:ahLst/>
              <a:cxnLst/>
              <a:rect l="l" t="t" r="r" b="b"/>
              <a:pathLst>
                <a:path w="3708348" h="69850">
                  <a:moveTo>
                    <a:pt x="341751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708348" y="69850"/>
                  </a:lnTo>
                  <a:lnTo>
                    <a:pt x="3708348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44" name="TextBox 44"/>
          <p:cNvSpPr txBox="1"/>
          <p:nvPr/>
        </p:nvSpPr>
        <p:spPr>
          <a:xfrm>
            <a:off x="180303" y="4785535"/>
            <a:ext cx="2396841" cy="32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4"/>
              </a:lnSpc>
            </a:pPr>
            <a:r>
              <a:rPr lang="en-US" sz="1910" dirty="0">
                <a:solidFill>
                  <a:srgbClr val="38B6FF"/>
                </a:solidFill>
                <a:latin typeface="Open Sans"/>
              </a:rPr>
              <a:t>Diminutive </a:t>
            </a:r>
            <a:r>
              <a:rPr lang="en-US" sz="1910" dirty="0" err="1">
                <a:solidFill>
                  <a:srgbClr val="38B6FF"/>
                </a:solidFill>
                <a:latin typeface="Open Sans"/>
              </a:rPr>
              <a:t>adjetives</a:t>
            </a:r>
            <a:endParaRPr lang="en-US" sz="1910" dirty="0">
              <a:solidFill>
                <a:srgbClr val="38B6FF"/>
              </a:solidFill>
              <a:latin typeface="Open Sans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3727484" y="5777304"/>
            <a:ext cx="756959" cy="536427"/>
            <a:chOff x="0" y="0"/>
            <a:chExt cx="806450" cy="571500"/>
          </a:xfrm>
        </p:grpSpPr>
        <p:sp>
          <p:nvSpPr>
            <p:cNvPr id="46" name="Freeform 46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47" name="TextBox 47"/>
          <p:cNvSpPr txBox="1"/>
          <p:nvPr/>
        </p:nvSpPr>
        <p:spPr>
          <a:xfrm>
            <a:off x="519317" y="5208661"/>
            <a:ext cx="1981914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616"/>
                </a:solidFill>
                <a:latin typeface="Open Sans"/>
              </a:rPr>
              <a:t>Superlative shows focus on superficiality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6542476" y="5777304"/>
            <a:ext cx="2896492" cy="536427"/>
            <a:chOff x="0" y="0"/>
            <a:chExt cx="3085870" cy="571500"/>
          </a:xfrm>
        </p:grpSpPr>
        <p:sp>
          <p:nvSpPr>
            <p:cNvPr id="49" name="Freeform 49"/>
            <p:cNvSpPr/>
            <p:nvPr/>
          </p:nvSpPr>
          <p:spPr>
            <a:xfrm>
              <a:off x="0" y="255270"/>
              <a:ext cx="3085870" cy="69850"/>
            </a:xfrm>
            <a:custGeom>
              <a:avLst/>
              <a:gdLst/>
              <a:ahLst/>
              <a:cxnLst/>
              <a:rect l="l" t="t" r="r" b="b"/>
              <a:pathLst>
                <a:path w="3085870" h="69850">
                  <a:moveTo>
                    <a:pt x="279504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085870" y="69850"/>
                  </a:lnTo>
                  <a:lnTo>
                    <a:pt x="3085870" y="0"/>
                  </a:lnTo>
                  <a:close/>
                </a:path>
              </a:pathLst>
            </a:custGeom>
            <a:solidFill>
              <a:srgbClr val="FF12CB"/>
            </a:solidFill>
          </p:spPr>
        </p:sp>
      </p:grpSp>
      <p:sp>
        <p:nvSpPr>
          <p:cNvPr id="50" name="TextBox 50"/>
          <p:cNvSpPr txBox="1"/>
          <p:nvPr/>
        </p:nvSpPr>
        <p:spPr>
          <a:xfrm>
            <a:off x="7901700" y="6116564"/>
            <a:ext cx="546691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2CB"/>
                </a:solidFill>
                <a:latin typeface="Open Sans"/>
              </a:rPr>
              <a:t>Vapid desire to marry a wealthy man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2586762" y="7204512"/>
            <a:ext cx="3228276" cy="536427"/>
            <a:chOff x="0" y="0"/>
            <a:chExt cx="3439346" cy="571500"/>
          </a:xfrm>
        </p:grpSpPr>
        <p:sp>
          <p:nvSpPr>
            <p:cNvPr id="52" name="Freeform 52"/>
            <p:cNvSpPr/>
            <p:nvPr/>
          </p:nvSpPr>
          <p:spPr>
            <a:xfrm>
              <a:off x="0" y="255270"/>
              <a:ext cx="3439346" cy="69850"/>
            </a:xfrm>
            <a:custGeom>
              <a:avLst/>
              <a:gdLst/>
              <a:ahLst/>
              <a:cxnLst/>
              <a:rect l="l" t="t" r="r" b="b"/>
              <a:pathLst>
                <a:path w="3439346" h="69850">
                  <a:moveTo>
                    <a:pt x="31485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439346" y="69850"/>
                  </a:lnTo>
                  <a:lnTo>
                    <a:pt x="3439346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53" name="TextBox 53"/>
          <p:cNvSpPr txBox="1"/>
          <p:nvPr/>
        </p:nvSpPr>
        <p:spPr>
          <a:xfrm>
            <a:off x="16832762" y="6961064"/>
            <a:ext cx="1455238" cy="9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4"/>
              </a:lnSpc>
            </a:pPr>
            <a:r>
              <a:rPr lang="en-US" sz="1874" dirty="0">
                <a:solidFill>
                  <a:srgbClr val="03989E"/>
                </a:solidFill>
                <a:latin typeface="Open Sans"/>
              </a:rPr>
              <a:t>Alliteration - husband is content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2657717" y="7678074"/>
            <a:ext cx="2506938" cy="536427"/>
            <a:chOff x="0" y="0"/>
            <a:chExt cx="2670846" cy="571500"/>
          </a:xfrm>
        </p:grpSpPr>
        <p:sp>
          <p:nvSpPr>
            <p:cNvPr id="55" name="Freeform 55"/>
            <p:cNvSpPr/>
            <p:nvPr/>
          </p:nvSpPr>
          <p:spPr>
            <a:xfrm>
              <a:off x="0" y="255270"/>
              <a:ext cx="2670846" cy="69850"/>
            </a:xfrm>
            <a:custGeom>
              <a:avLst/>
              <a:gdLst/>
              <a:ahLst/>
              <a:cxnLst/>
              <a:rect l="l" t="t" r="r" b="b"/>
              <a:pathLst>
                <a:path w="2670846" h="69850">
                  <a:moveTo>
                    <a:pt x="238001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670846" y="69850"/>
                  </a:lnTo>
                  <a:lnTo>
                    <a:pt x="2670846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246078" y="7133516"/>
            <a:ext cx="2113465" cy="1596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5"/>
              </a:lnSpc>
            </a:pPr>
            <a:r>
              <a:rPr lang="en-US" sz="1825" dirty="0">
                <a:solidFill>
                  <a:srgbClr val="CB6CE6"/>
                </a:solidFill>
                <a:latin typeface="Open Sans"/>
              </a:rPr>
              <a:t>Exclamatory sentences: vast gap between emotional states of her and her husband 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14561569" y="8194058"/>
            <a:ext cx="1441228" cy="308390"/>
            <a:chOff x="0" y="0"/>
            <a:chExt cx="2670846" cy="571500"/>
          </a:xfrm>
        </p:grpSpPr>
        <p:sp>
          <p:nvSpPr>
            <p:cNvPr id="58" name="Freeform 58"/>
            <p:cNvSpPr/>
            <p:nvPr/>
          </p:nvSpPr>
          <p:spPr>
            <a:xfrm>
              <a:off x="0" y="255270"/>
              <a:ext cx="2670846" cy="69850"/>
            </a:xfrm>
            <a:custGeom>
              <a:avLst/>
              <a:gdLst/>
              <a:ahLst/>
              <a:cxnLst/>
              <a:rect l="l" t="t" r="r" b="b"/>
              <a:pathLst>
                <a:path w="2670846" h="69850">
                  <a:moveTo>
                    <a:pt x="238001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670846" y="69850"/>
                  </a:lnTo>
                  <a:lnTo>
                    <a:pt x="2670846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59" name="TextBox 59"/>
          <p:cNvSpPr txBox="1"/>
          <p:nvPr/>
        </p:nvSpPr>
        <p:spPr>
          <a:xfrm>
            <a:off x="16277517" y="8062200"/>
            <a:ext cx="1897569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F03"/>
                </a:solidFill>
                <a:latin typeface="Open Sans"/>
              </a:rPr>
              <a:t>She feels her beauty should match a fanciful reality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2657717" y="8462272"/>
            <a:ext cx="7977443" cy="536427"/>
            <a:chOff x="0" y="0"/>
            <a:chExt cx="8499022" cy="571500"/>
          </a:xfrm>
        </p:grpSpPr>
        <p:sp>
          <p:nvSpPr>
            <p:cNvPr id="61" name="Freeform 61"/>
            <p:cNvSpPr/>
            <p:nvPr/>
          </p:nvSpPr>
          <p:spPr>
            <a:xfrm>
              <a:off x="0" y="255270"/>
              <a:ext cx="8499022" cy="69850"/>
            </a:xfrm>
            <a:custGeom>
              <a:avLst/>
              <a:gdLst/>
              <a:ahLst/>
              <a:cxnLst/>
              <a:rect l="l" t="t" r="r" b="b"/>
              <a:pathLst>
                <a:path w="8499022" h="69850">
                  <a:moveTo>
                    <a:pt x="820819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499022" y="69850"/>
                  </a:lnTo>
                  <a:lnTo>
                    <a:pt x="8499022" y="0"/>
                  </a:lnTo>
                  <a:close/>
                </a:path>
              </a:pathLst>
            </a:custGeom>
            <a:solidFill>
              <a:srgbClr val="FF12CB"/>
            </a:solidFill>
          </p:spPr>
        </p:sp>
      </p:grpSp>
      <p:sp>
        <p:nvSpPr>
          <p:cNvPr id="62" name="TextBox 62"/>
          <p:cNvSpPr txBox="1"/>
          <p:nvPr/>
        </p:nvSpPr>
        <p:spPr>
          <a:xfrm>
            <a:off x="3727484" y="9667076"/>
            <a:ext cx="493288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2CB"/>
                </a:solidFill>
                <a:latin typeface="Open Sans"/>
              </a:rPr>
              <a:t>Supernatural and uncanny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  <p:bldP spid="21" grpId="0"/>
      <p:bldP spid="22" grpId="0"/>
      <p:bldP spid="25" grpId="0"/>
      <p:bldP spid="28" grpId="0"/>
      <p:bldP spid="31" grpId="0"/>
      <p:bldP spid="36" grpId="0"/>
      <p:bldP spid="41" grpId="0"/>
      <p:bldP spid="44" grpId="0"/>
      <p:bldP spid="47" grpId="0"/>
      <p:bldP spid="50" grpId="0"/>
      <p:bldP spid="53" grpId="0"/>
      <p:bldP spid="56" grpId="0"/>
      <p:bldP spid="59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9546" y="1028700"/>
            <a:ext cx="15456062" cy="849016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577144" y="1249866"/>
            <a:ext cx="5992566" cy="536427"/>
            <a:chOff x="0" y="0"/>
            <a:chExt cx="6384371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6384371" cy="69850"/>
            </a:xfrm>
            <a:custGeom>
              <a:avLst/>
              <a:gdLst/>
              <a:ahLst/>
              <a:cxnLst/>
              <a:rect l="l" t="t" r="r" b="b"/>
              <a:pathLst>
                <a:path w="6384371" h="69850">
                  <a:moveTo>
                    <a:pt x="609354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384371" y="69850"/>
                  </a:lnTo>
                  <a:lnTo>
                    <a:pt x="6384371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577144" y="300990"/>
            <a:ext cx="4932886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Asyndeton </a:t>
            </a:r>
            <a:r>
              <a:rPr lang="en-US" sz="2100" dirty="0" err="1">
                <a:solidFill>
                  <a:srgbClr val="CB6CE6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CB6CE6"/>
                </a:solidFill>
                <a:latin typeface="Open Sans"/>
              </a:rPr>
              <a:t> what she feels is an extremely austere lifestyle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51080" y="561872"/>
            <a:ext cx="172868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C22"/>
                </a:solidFill>
                <a:latin typeface="Open Sans"/>
              </a:rPr>
              <a:t>Hyperbole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790452" y="1786293"/>
            <a:ext cx="5783627" cy="411133"/>
            <a:chOff x="0" y="0"/>
            <a:chExt cx="8039590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8039590" cy="69850"/>
            </a:xfrm>
            <a:custGeom>
              <a:avLst/>
              <a:gdLst/>
              <a:ahLst/>
              <a:cxnLst/>
              <a:rect l="l" t="t" r="r" b="b"/>
              <a:pathLst>
                <a:path w="8039590" h="69850">
                  <a:moveTo>
                    <a:pt x="774876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39590" y="69850"/>
                  </a:lnTo>
                  <a:lnTo>
                    <a:pt x="803959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79541" y="1410251"/>
            <a:ext cx="1547208" cy="1443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4"/>
              </a:lnSpc>
            </a:pPr>
            <a:r>
              <a:rPr lang="en-US" sz="2045" dirty="0">
                <a:solidFill>
                  <a:srgbClr val="5E17EB"/>
                </a:solidFill>
                <a:latin typeface="Open Sans"/>
              </a:rPr>
              <a:t>She believed her beauty entitled her to wealth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577144" y="2083210"/>
            <a:ext cx="4390467" cy="536427"/>
            <a:chOff x="0" y="0"/>
            <a:chExt cx="4677523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4677523" cy="69850"/>
            </a:xfrm>
            <a:custGeom>
              <a:avLst/>
              <a:gdLst/>
              <a:ahLst/>
              <a:cxnLst/>
              <a:rect l="l" t="t" r="r" b="b"/>
              <a:pathLst>
                <a:path w="4677523" h="69850">
                  <a:moveTo>
                    <a:pt x="438669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677523" y="69850"/>
                  </a:lnTo>
                  <a:lnTo>
                    <a:pt x="4677523" y="0"/>
                  </a:lnTo>
                  <a:close/>
                </a:path>
              </a:pathLst>
            </a:custGeom>
            <a:solidFill>
              <a:srgbClr val="FF12CB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9574079" y="1953760"/>
            <a:ext cx="839004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2CB"/>
                </a:solidFill>
                <a:latin typeface="Open Sans"/>
              </a:rPr>
              <a:t>Asyndeton shows she is materialistic and craves social acceptance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782647" y="1249866"/>
            <a:ext cx="1197121" cy="536427"/>
            <a:chOff x="0" y="0"/>
            <a:chExt cx="1275391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1275391" cy="69850"/>
            </a:xfrm>
            <a:custGeom>
              <a:avLst/>
              <a:gdLst/>
              <a:ahLst/>
              <a:cxnLst/>
              <a:rect l="l" t="t" r="r" b="b"/>
              <a:pathLst>
                <a:path w="1275391" h="69850">
                  <a:moveTo>
                    <a:pt x="98456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75391" y="69850"/>
                  </a:lnTo>
                  <a:lnTo>
                    <a:pt x="1275391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217305" y="1660999"/>
            <a:ext cx="1450084" cy="536427"/>
            <a:chOff x="0" y="0"/>
            <a:chExt cx="1544893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1544893" cy="69850"/>
            </a:xfrm>
            <a:custGeom>
              <a:avLst/>
              <a:gdLst/>
              <a:ahLst/>
              <a:cxnLst/>
              <a:rect l="l" t="t" r="r" b="b"/>
              <a:pathLst>
                <a:path w="1544893" h="69850">
                  <a:moveTo>
                    <a:pt x="125406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44893" y="69850"/>
                  </a:lnTo>
                  <a:lnTo>
                    <a:pt x="1544893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314352" y="2619637"/>
            <a:ext cx="916051" cy="536427"/>
            <a:chOff x="0" y="0"/>
            <a:chExt cx="975944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975944" cy="69850"/>
            </a:xfrm>
            <a:custGeom>
              <a:avLst/>
              <a:gdLst/>
              <a:ahLst/>
              <a:cxnLst/>
              <a:rect l="l" t="t" r="r" b="b"/>
              <a:pathLst>
                <a:path w="975944" h="69850">
                  <a:moveTo>
                    <a:pt x="68511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75944" y="69850"/>
                  </a:lnTo>
                  <a:lnTo>
                    <a:pt x="975944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866596" y="2690641"/>
            <a:ext cx="1083527" cy="465423"/>
            <a:chOff x="0" y="0"/>
            <a:chExt cx="1330479" cy="571500"/>
          </a:xfrm>
        </p:grpSpPr>
        <p:sp>
          <p:nvSpPr>
            <p:cNvPr id="21" name="Freeform 21"/>
            <p:cNvSpPr/>
            <p:nvPr/>
          </p:nvSpPr>
          <p:spPr>
            <a:xfrm>
              <a:off x="0" y="255270"/>
              <a:ext cx="1330479" cy="69850"/>
            </a:xfrm>
            <a:custGeom>
              <a:avLst/>
              <a:gdLst/>
              <a:ahLst/>
              <a:cxnLst/>
              <a:rect l="l" t="t" r="r" b="b"/>
              <a:pathLst>
                <a:path w="1330479" h="69850">
                  <a:moveTo>
                    <a:pt x="103964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30479" y="69850"/>
                  </a:lnTo>
                  <a:lnTo>
                    <a:pt x="1330479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6805741" y="2313323"/>
            <a:ext cx="5536677" cy="338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7"/>
              </a:lnSpc>
            </a:pPr>
            <a:r>
              <a:rPr lang="en-US" sz="1983" dirty="0">
                <a:solidFill>
                  <a:srgbClr val="00FF03"/>
                </a:solidFill>
                <a:latin typeface="Open Sans"/>
              </a:rPr>
              <a:t>Repetition - obsessed with friend's lifestyle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08126" y="2923353"/>
            <a:ext cx="576397" cy="446446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760506" y="2949408"/>
            <a:ext cx="172868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Intensifier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889290" y="3566632"/>
            <a:ext cx="5964459" cy="536427"/>
            <a:chOff x="0" y="0"/>
            <a:chExt cx="6354426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6354426" cy="69850"/>
            </a:xfrm>
            <a:custGeom>
              <a:avLst/>
              <a:gdLst/>
              <a:ahLst/>
              <a:cxnLst/>
              <a:rect l="l" t="t" r="r" b="b"/>
              <a:pathLst>
                <a:path w="6354426" h="69850">
                  <a:moveTo>
                    <a:pt x="606359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354426" y="69850"/>
                  </a:lnTo>
                  <a:lnTo>
                    <a:pt x="6354426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11919876" y="3478611"/>
            <a:ext cx="549502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3989E"/>
                </a:solidFill>
                <a:latin typeface="Open Sans"/>
              </a:rPr>
              <a:t>Semantic field of grief shows her jealousy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577144" y="4103059"/>
            <a:ext cx="1945157" cy="536427"/>
            <a:chOff x="0" y="0"/>
            <a:chExt cx="2072335" cy="571500"/>
          </a:xfrm>
        </p:grpSpPr>
        <p:sp>
          <p:nvSpPr>
            <p:cNvPr id="29" name="Freeform 29"/>
            <p:cNvSpPr/>
            <p:nvPr/>
          </p:nvSpPr>
          <p:spPr>
            <a:xfrm>
              <a:off x="0" y="255270"/>
              <a:ext cx="2072335" cy="69850"/>
            </a:xfrm>
            <a:custGeom>
              <a:avLst/>
              <a:gdLst/>
              <a:ahLst/>
              <a:cxnLst/>
              <a:rect l="l" t="t" r="r" b="b"/>
              <a:pathLst>
                <a:path w="2072335" h="69850">
                  <a:moveTo>
                    <a:pt x="178150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72335" y="69850"/>
                  </a:lnTo>
                  <a:lnTo>
                    <a:pt x="2072335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7214956" y="4442319"/>
            <a:ext cx="940983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A6508"/>
                </a:solidFill>
                <a:latin typeface="Open Sans"/>
              </a:rPr>
              <a:t>Adverbial phrase of time - temporal shift foreshadows irreversible changes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5043587" y="5143500"/>
            <a:ext cx="4530492" cy="536427"/>
            <a:chOff x="0" y="0"/>
            <a:chExt cx="4826703" cy="571500"/>
          </a:xfrm>
        </p:grpSpPr>
        <p:sp>
          <p:nvSpPr>
            <p:cNvPr id="32" name="Freeform 32"/>
            <p:cNvSpPr/>
            <p:nvPr/>
          </p:nvSpPr>
          <p:spPr>
            <a:xfrm>
              <a:off x="0" y="255270"/>
              <a:ext cx="4826703" cy="69850"/>
            </a:xfrm>
            <a:custGeom>
              <a:avLst/>
              <a:gdLst/>
              <a:ahLst/>
              <a:cxnLst/>
              <a:rect l="l" t="t" r="r" b="b"/>
              <a:pathLst>
                <a:path w="4826703" h="69850">
                  <a:moveTo>
                    <a:pt x="453587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26703" y="69850"/>
                  </a:lnTo>
                  <a:lnTo>
                    <a:pt x="4826703" y="0"/>
                  </a:lnTo>
                  <a:close/>
                </a:path>
              </a:pathLst>
            </a:custGeom>
            <a:solidFill>
              <a:srgbClr val="8C52FF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9381207" y="4890877"/>
            <a:ext cx="5718226" cy="68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2"/>
              </a:lnSpc>
            </a:pPr>
            <a:r>
              <a:rPr lang="en-US" sz="1973" dirty="0">
                <a:solidFill>
                  <a:srgbClr val="8C52FF"/>
                </a:solidFill>
                <a:latin typeface="Open Sans"/>
              </a:rPr>
              <a:t>Simple sentence shows he values her: </a:t>
            </a:r>
          </a:p>
          <a:p>
            <a:pPr algn="ctr">
              <a:lnSpc>
                <a:spcPts val="2762"/>
              </a:lnSpc>
            </a:pPr>
            <a:r>
              <a:rPr lang="en-US" sz="1973" dirty="0">
                <a:solidFill>
                  <a:srgbClr val="8C52FF"/>
                </a:solidFill>
                <a:latin typeface="Open Sans"/>
              </a:rPr>
              <a:t>he goes to great lengths to make her happy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3367552" y="6399191"/>
            <a:ext cx="13439413" cy="536427"/>
            <a:chOff x="0" y="0"/>
            <a:chExt cx="14318106" cy="571500"/>
          </a:xfrm>
        </p:grpSpPr>
        <p:sp>
          <p:nvSpPr>
            <p:cNvPr id="35" name="Freeform 35"/>
            <p:cNvSpPr/>
            <p:nvPr/>
          </p:nvSpPr>
          <p:spPr>
            <a:xfrm>
              <a:off x="0" y="255270"/>
              <a:ext cx="14318106" cy="69850"/>
            </a:xfrm>
            <a:custGeom>
              <a:avLst/>
              <a:gdLst/>
              <a:ahLst/>
              <a:cxnLst/>
              <a:rect l="l" t="t" r="r" b="b"/>
              <a:pathLst>
                <a:path w="14318106" h="69850">
                  <a:moveTo>
                    <a:pt x="1402727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318106" y="69850"/>
                  </a:lnTo>
                  <a:lnTo>
                    <a:pt x="14318106" y="0"/>
                  </a:lnTo>
                  <a:close/>
                </a:path>
              </a:pathLst>
            </a:custGeom>
            <a:solidFill>
              <a:srgbClr val="00FFF7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3367552" y="7216688"/>
            <a:ext cx="3847404" cy="536427"/>
            <a:chOff x="0" y="0"/>
            <a:chExt cx="4098955" cy="571500"/>
          </a:xfrm>
        </p:grpSpPr>
        <p:sp>
          <p:nvSpPr>
            <p:cNvPr id="37" name="Freeform 37"/>
            <p:cNvSpPr/>
            <p:nvPr/>
          </p:nvSpPr>
          <p:spPr>
            <a:xfrm>
              <a:off x="0" y="255270"/>
              <a:ext cx="4098954" cy="69850"/>
            </a:xfrm>
            <a:custGeom>
              <a:avLst/>
              <a:gdLst/>
              <a:ahLst/>
              <a:cxnLst/>
              <a:rect l="l" t="t" r="r" b="b"/>
              <a:pathLst>
                <a:path w="4098954" h="69850">
                  <a:moveTo>
                    <a:pt x="380812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098954" y="69850"/>
                  </a:lnTo>
                  <a:lnTo>
                    <a:pt x="4098954" y="0"/>
                  </a:lnTo>
                  <a:close/>
                </a:path>
              </a:pathLst>
            </a:custGeom>
            <a:solidFill>
              <a:srgbClr val="00FFF7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3367552" y="6717326"/>
            <a:ext cx="12939374" cy="546167"/>
            <a:chOff x="0" y="0"/>
            <a:chExt cx="13539544" cy="571500"/>
          </a:xfrm>
        </p:grpSpPr>
        <p:sp>
          <p:nvSpPr>
            <p:cNvPr id="39" name="Freeform 39"/>
            <p:cNvSpPr/>
            <p:nvPr/>
          </p:nvSpPr>
          <p:spPr>
            <a:xfrm>
              <a:off x="0" y="255270"/>
              <a:ext cx="13539544" cy="69850"/>
            </a:xfrm>
            <a:custGeom>
              <a:avLst/>
              <a:gdLst/>
              <a:ahLst/>
              <a:cxnLst/>
              <a:rect l="l" t="t" r="r" b="b"/>
              <a:pathLst>
                <a:path w="13539544" h="69850">
                  <a:moveTo>
                    <a:pt x="1324871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539544" y="69850"/>
                  </a:lnTo>
                  <a:lnTo>
                    <a:pt x="13539544" y="0"/>
                  </a:lnTo>
                  <a:close/>
                </a:path>
              </a:pathLst>
            </a:custGeom>
            <a:solidFill>
              <a:srgbClr val="00FFF7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330507" y="6361091"/>
            <a:ext cx="172868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FF7"/>
                </a:solidFill>
                <a:latin typeface="Open Sans"/>
              </a:rPr>
              <a:t>Formal lexis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1919876" y="7753116"/>
            <a:ext cx="1197121" cy="536427"/>
            <a:chOff x="0" y="0"/>
            <a:chExt cx="1275391" cy="571500"/>
          </a:xfrm>
        </p:grpSpPr>
        <p:sp>
          <p:nvSpPr>
            <p:cNvPr id="42" name="Freeform 42"/>
            <p:cNvSpPr/>
            <p:nvPr/>
          </p:nvSpPr>
          <p:spPr>
            <a:xfrm>
              <a:off x="0" y="255270"/>
              <a:ext cx="1275391" cy="69850"/>
            </a:xfrm>
            <a:custGeom>
              <a:avLst/>
              <a:gdLst/>
              <a:ahLst/>
              <a:cxnLst/>
              <a:rect l="l" t="t" r="r" b="b"/>
              <a:pathLst>
                <a:path w="1275391" h="69850">
                  <a:moveTo>
                    <a:pt x="98456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75391" y="69850"/>
                  </a:lnTo>
                  <a:lnTo>
                    <a:pt x="1275391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sp>
        <p:nvSpPr>
          <p:cNvPr id="43" name="TextBox 43"/>
          <p:cNvSpPr txBox="1"/>
          <p:nvPr/>
        </p:nvSpPr>
        <p:spPr>
          <a:xfrm>
            <a:off x="11478074" y="7396881"/>
            <a:ext cx="172868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C22"/>
                </a:solidFill>
                <a:latin typeface="Open Sans"/>
              </a:rPr>
              <a:t>Verb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5399189" y="7753116"/>
            <a:ext cx="1506298" cy="536427"/>
            <a:chOff x="0" y="0"/>
            <a:chExt cx="1604782" cy="571500"/>
          </a:xfrm>
        </p:grpSpPr>
        <p:sp>
          <p:nvSpPr>
            <p:cNvPr id="45" name="Freeform 45"/>
            <p:cNvSpPr/>
            <p:nvPr/>
          </p:nvSpPr>
          <p:spPr>
            <a:xfrm>
              <a:off x="0" y="255270"/>
              <a:ext cx="1604782" cy="69850"/>
            </a:xfrm>
            <a:custGeom>
              <a:avLst/>
              <a:gdLst/>
              <a:ahLst/>
              <a:cxnLst/>
              <a:rect l="l" t="t" r="r" b="b"/>
              <a:pathLst>
                <a:path w="1604782" h="69850">
                  <a:moveTo>
                    <a:pt x="131395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04782" y="69850"/>
                  </a:lnTo>
                  <a:lnTo>
                    <a:pt x="1604782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15176800" y="7396881"/>
            <a:ext cx="172868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Adverb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7372589" y="8289543"/>
            <a:ext cx="5145847" cy="536427"/>
            <a:chOff x="0" y="0"/>
            <a:chExt cx="5482291" cy="571500"/>
          </a:xfrm>
        </p:grpSpPr>
        <p:sp>
          <p:nvSpPr>
            <p:cNvPr id="48" name="Freeform 48"/>
            <p:cNvSpPr/>
            <p:nvPr/>
          </p:nvSpPr>
          <p:spPr>
            <a:xfrm>
              <a:off x="0" y="255270"/>
              <a:ext cx="5482291" cy="69850"/>
            </a:xfrm>
            <a:custGeom>
              <a:avLst/>
              <a:gdLst/>
              <a:ahLst/>
              <a:cxnLst/>
              <a:rect l="l" t="t" r="r" b="b"/>
              <a:pathLst>
                <a:path w="5482291" h="69850">
                  <a:moveTo>
                    <a:pt x="519146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82291" y="69850"/>
                  </a:lnTo>
                  <a:lnTo>
                    <a:pt x="5482291" y="0"/>
                  </a:lnTo>
                  <a:close/>
                </a:path>
              </a:pathLst>
            </a:custGeom>
            <a:solidFill>
              <a:srgbClr val="EB1790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12520562" y="8092376"/>
            <a:ext cx="515774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EB1790"/>
                </a:solidFill>
                <a:latin typeface="Open Sans"/>
              </a:rPr>
              <a:t>Her unhappiness is greatly exaggerated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7977545" y="9250650"/>
            <a:ext cx="1270032" cy="350244"/>
            <a:chOff x="0" y="0"/>
            <a:chExt cx="2072335" cy="571500"/>
          </a:xfrm>
        </p:grpSpPr>
        <p:sp>
          <p:nvSpPr>
            <p:cNvPr id="51" name="Freeform 51"/>
            <p:cNvSpPr/>
            <p:nvPr/>
          </p:nvSpPr>
          <p:spPr>
            <a:xfrm>
              <a:off x="0" y="255270"/>
              <a:ext cx="2072335" cy="69850"/>
            </a:xfrm>
            <a:custGeom>
              <a:avLst/>
              <a:gdLst/>
              <a:ahLst/>
              <a:cxnLst/>
              <a:rect l="l" t="t" r="r" b="b"/>
              <a:pathLst>
                <a:path w="2072335" h="69850">
                  <a:moveTo>
                    <a:pt x="178150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72335" y="69850"/>
                  </a:lnTo>
                  <a:lnTo>
                    <a:pt x="2072335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52" name="TextBox 52"/>
          <p:cNvSpPr txBox="1"/>
          <p:nvPr/>
        </p:nvSpPr>
        <p:spPr>
          <a:xfrm>
            <a:off x="6682266" y="9562795"/>
            <a:ext cx="829292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914D"/>
                </a:solidFill>
                <a:latin typeface="Open Sans"/>
              </a:rPr>
              <a:t>Mild expletive shows he worked hard to get the invitation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22" grpId="0"/>
      <p:bldP spid="24" grpId="0"/>
      <p:bldP spid="27" grpId="0"/>
      <p:bldP spid="30" grpId="0"/>
      <p:bldP spid="33" grpId="0"/>
      <p:bldP spid="40" grpId="0"/>
      <p:bldP spid="43" grpId="0"/>
      <p:bldP spid="46" grpId="0"/>
      <p:bldP spid="49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1403" y="1772450"/>
            <a:ext cx="15542956" cy="68721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08561" y="1772450"/>
            <a:ext cx="617218" cy="4780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447617" y="1320912"/>
            <a:ext cx="470803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Pronoun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his social group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925779" y="1982301"/>
            <a:ext cx="1000372" cy="536427"/>
            <a:chOff x="0" y="0"/>
            <a:chExt cx="1065778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1065778" cy="69850"/>
            </a:xfrm>
            <a:custGeom>
              <a:avLst/>
              <a:gdLst/>
              <a:ahLst/>
              <a:cxnLst/>
              <a:rect l="l" t="t" r="r" b="b"/>
              <a:pathLst>
                <a:path w="1065778" h="69850">
                  <a:moveTo>
                    <a:pt x="77494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65778" y="69850"/>
                  </a:lnTo>
                  <a:lnTo>
                    <a:pt x="1065778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5926151" y="1389545"/>
            <a:ext cx="2094078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C22"/>
                </a:solidFill>
                <a:latin typeface="Open Sans"/>
              </a:rPr>
              <a:t>Common noun - his modest job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264564" y="3165424"/>
            <a:ext cx="1281442" cy="536427"/>
            <a:chOff x="0" y="0"/>
            <a:chExt cx="1365225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1365225" cy="69850"/>
            </a:xfrm>
            <a:custGeom>
              <a:avLst/>
              <a:gdLst/>
              <a:ahLst/>
              <a:cxnLst/>
              <a:rect l="l" t="t" r="r" b="b"/>
              <a:pathLst>
                <a:path w="1365225" h="69850">
                  <a:moveTo>
                    <a:pt x="107439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65225" y="69850"/>
                  </a:lnTo>
                  <a:lnTo>
                    <a:pt x="1365225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125230" y="3165424"/>
            <a:ext cx="1225228" cy="536427"/>
            <a:chOff x="0" y="0"/>
            <a:chExt cx="1305336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1305336" cy="69850"/>
            </a:xfrm>
            <a:custGeom>
              <a:avLst/>
              <a:gdLst/>
              <a:ahLst/>
              <a:cxnLst/>
              <a:rect l="l" t="t" r="r" b="b"/>
              <a:pathLst>
                <a:path w="1305336" h="69850">
                  <a:moveTo>
                    <a:pt x="10145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05336" y="69850"/>
                  </a:lnTo>
                  <a:lnTo>
                    <a:pt x="1305336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620568" y="2612440"/>
            <a:ext cx="6381649" cy="348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Adverb shows she is ungrateful and self-centered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307079" y="4227242"/>
            <a:ext cx="4429427" cy="536427"/>
            <a:chOff x="0" y="0"/>
            <a:chExt cx="4719031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4719031" cy="69850"/>
            </a:xfrm>
            <a:custGeom>
              <a:avLst/>
              <a:gdLst/>
              <a:ahLst/>
              <a:cxnLst/>
              <a:rect l="l" t="t" r="r" b="b"/>
              <a:pathLst>
                <a:path w="4719031" h="69850">
                  <a:moveTo>
                    <a:pt x="442820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19031" y="69850"/>
                  </a:lnTo>
                  <a:lnTo>
                    <a:pt x="4719031" y="0"/>
                  </a:lnTo>
                  <a:close/>
                </a:path>
              </a:pathLst>
            </a:custGeom>
            <a:solidFill>
              <a:srgbClr val="EB179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3171806" y="3663752"/>
            <a:ext cx="638164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EB1790"/>
                </a:solidFill>
                <a:latin typeface="Open Sans"/>
              </a:rPr>
              <a:t>Simple sentence shows his simplistic worldview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922231" y="4607073"/>
            <a:ext cx="4569962" cy="536427"/>
            <a:chOff x="0" y="0"/>
            <a:chExt cx="486875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4868754" cy="69850"/>
            </a:xfrm>
            <a:custGeom>
              <a:avLst/>
              <a:gdLst/>
              <a:ahLst/>
              <a:cxnLst/>
              <a:rect l="l" t="t" r="r" b="b"/>
              <a:pathLst>
                <a:path w="4868754" h="69850">
                  <a:moveTo>
                    <a:pt x="457792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68754" y="69850"/>
                  </a:lnTo>
                  <a:lnTo>
                    <a:pt x="4868754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9553456" y="3362165"/>
            <a:ext cx="4169553" cy="657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2"/>
              </a:lnSpc>
            </a:pPr>
            <a:r>
              <a:rPr lang="en-US" sz="1887" dirty="0">
                <a:solidFill>
                  <a:srgbClr val="5E17EB"/>
                </a:solidFill>
                <a:latin typeface="Open Sans"/>
              </a:rPr>
              <a:t>Personification shows the power dynamics in their relationship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307079" y="4940291"/>
            <a:ext cx="4429427" cy="536427"/>
            <a:chOff x="0" y="0"/>
            <a:chExt cx="4719031" cy="571500"/>
          </a:xfrm>
        </p:grpSpPr>
        <p:sp>
          <p:nvSpPr>
            <p:cNvPr id="21" name="Freeform 21"/>
            <p:cNvSpPr/>
            <p:nvPr/>
          </p:nvSpPr>
          <p:spPr>
            <a:xfrm>
              <a:off x="0" y="255270"/>
              <a:ext cx="4719031" cy="69850"/>
            </a:xfrm>
            <a:custGeom>
              <a:avLst/>
              <a:gdLst/>
              <a:ahLst/>
              <a:cxnLst/>
              <a:rect l="l" t="t" r="r" b="b"/>
              <a:pathLst>
                <a:path w="4719031" h="69850">
                  <a:moveTo>
                    <a:pt x="442820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19031" y="69850"/>
                  </a:lnTo>
                  <a:lnTo>
                    <a:pt x="4719031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64817" y="4902191"/>
            <a:ext cx="205317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A6508"/>
                </a:solidFill>
                <a:latin typeface="Open Sans"/>
              </a:rPr>
              <a:t>Alliteration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217988" y="5476718"/>
            <a:ext cx="953819" cy="536427"/>
            <a:chOff x="0" y="0"/>
            <a:chExt cx="1016181" cy="571500"/>
          </a:xfrm>
        </p:grpSpPr>
        <p:sp>
          <p:nvSpPr>
            <p:cNvPr id="24" name="Freeform 24"/>
            <p:cNvSpPr/>
            <p:nvPr/>
          </p:nvSpPr>
          <p:spPr>
            <a:xfrm>
              <a:off x="0" y="255270"/>
              <a:ext cx="1016181" cy="69850"/>
            </a:xfrm>
            <a:custGeom>
              <a:avLst/>
              <a:gdLst/>
              <a:ahLst/>
              <a:cxnLst/>
              <a:rect l="l" t="t" r="r" b="b"/>
              <a:pathLst>
                <a:path w="1016181" h="69850">
                  <a:moveTo>
                    <a:pt x="72535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16181" y="69850"/>
                  </a:lnTo>
                  <a:lnTo>
                    <a:pt x="1016181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4308561" y="5099358"/>
            <a:ext cx="1571037" cy="536427"/>
            <a:chOff x="0" y="0"/>
            <a:chExt cx="1673754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1673754" cy="69850"/>
            </a:xfrm>
            <a:custGeom>
              <a:avLst/>
              <a:gdLst/>
              <a:ahLst/>
              <a:cxnLst/>
              <a:rect l="l" t="t" r="r" b="b"/>
              <a:pathLst>
                <a:path w="1673754" h="69850">
                  <a:moveTo>
                    <a:pt x="138292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73754" y="69850"/>
                  </a:lnTo>
                  <a:lnTo>
                    <a:pt x="1673754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15926151" y="4274272"/>
            <a:ext cx="2094078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F03"/>
                </a:solidFill>
                <a:latin typeface="Open Sans"/>
              </a:rPr>
              <a:t>Melodramatic: only cares about her superficial appearance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3778606" y="7100676"/>
            <a:ext cx="2584025" cy="536427"/>
            <a:chOff x="0" y="0"/>
            <a:chExt cx="2752973" cy="571500"/>
          </a:xfrm>
        </p:grpSpPr>
        <p:sp>
          <p:nvSpPr>
            <p:cNvPr id="29" name="Freeform 29"/>
            <p:cNvSpPr/>
            <p:nvPr/>
          </p:nvSpPr>
          <p:spPr>
            <a:xfrm>
              <a:off x="0" y="255270"/>
              <a:ext cx="2752973" cy="69850"/>
            </a:xfrm>
            <a:custGeom>
              <a:avLst/>
              <a:gdLst/>
              <a:ahLst/>
              <a:cxnLst/>
              <a:rect l="l" t="t" r="r" b="b"/>
              <a:pathLst>
                <a:path w="2752973" h="69850">
                  <a:moveTo>
                    <a:pt x="246214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52973" y="69850"/>
                  </a:lnTo>
                  <a:lnTo>
                    <a:pt x="2752973" y="0"/>
                  </a:lnTo>
                  <a:close/>
                </a:path>
              </a:pathLst>
            </a:custGeom>
            <a:solidFill>
              <a:srgbClr val="8C52FF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4228434" y="6733468"/>
            <a:ext cx="1271503" cy="285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2"/>
              </a:lnSpc>
            </a:pPr>
            <a:r>
              <a:rPr lang="en-US" sz="1694" dirty="0">
                <a:solidFill>
                  <a:srgbClr val="8C52FF"/>
                </a:solidFill>
                <a:latin typeface="Open Sans"/>
              </a:rPr>
              <a:t>Hyperbole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4521792" y="7853316"/>
            <a:ext cx="5508064" cy="536427"/>
            <a:chOff x="0" y="0"/>
            <a:chExt cx="5868191" cy="571500"/>
          </a:xfrm>
        </p:grpSpPr>
        <p:sp>
          <p:nvSpPr>
            <p:cNvPr id="32" name="Freeform 32"/>
            <p:cNvSpPr/>
            <p:nvPr/>
          </p:nvSpPr>
          <p:spPr>
            <a:xfrm>
              <a:off x="0" y="255270"/>
              <a:ext cx="5868191" cy="69850"/>
            </a:xfrm>
            <a:custGeom>
              <a:avLst/>
              <a:gdLst/>
              <a:ahLst/>
              <a:cxnLst/>
              <a:rect l="l" t="t" r="r" b="b"/>
              <a:pathLst>
                <a:path w="5868191" h="69850">
                  <a:moveTo>
                    <a:pt x="557736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868191" y="69850"/>
                  </a:lnTo>
                  <a:lnTo>
                    <a:pt x="5868191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0" y="7497081"/>
            <a:ext cx="2053170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3989E"/>
                </a:solidFill>
                <a:latin typeface="Open Sans"/>
              </a:rPr>
              <a:t>Her melodramatic response is humorous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2316587" y="8376345"/>
            <a:ext cx="2547599" cy="536427"/>
            <a:chOff x="0" y="0"/>
            <a:chExt cx="2714166" cy="571500"/>
          </a:xfrm>
        </p:grpSpPr>
        <p:sp>
          <p:nvSpPr>
            <p:cNvPr id="35" name="Freeform 35"/>
            <p:cNvSpPr/>
            <p:nvPr/>
          </p:nvSpPr>
          <p:spPr>
            <a:xfrm>
              <a:off x="0" y="255270"/>
              <a:ext cx="2714166" cy="69850"/>
            </a:xfrm>
            <a:custGeom>
              <a:avLst/>
              <a:gdLst/>
              <a:ahLst/>
              <a:cxnLst/>
              <a:rect l="l" t="t" r="r" b="b"/>
              <a:pathLst>
                <a:path w="2714166" h="69850">
                  <a:moveTo>
                    <a:pt x="242333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14166" y="69850"/>
                  </a:lnTo>
                  <a:lnTo>
                    <a:pt x="2714166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2145221" y="8845560"/>
            <a:ext cx="3119343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616"/>
                </a:solidFill>
                <a:latin typeface="Open Sans"/>
              </a:rPr>
              <a:t>Alliteration: speaking emphatically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5264564" y="8389743"/>
            <a:ext cx="1471942" cy="536427"/>
            <a:chOff x="0" y="0"/>
            <a:chExt cx="1568180" cy="571500"/>
          </a:xfrm>
        </p:grpSpPr>
        <p:sp>
          <p:nvSpPr>
            <p:cNvPr id="38" name="Freeform 38"/>
            <p:cNvSpPr/>
            <p:nvPr/>
          </p:nvSpPr>
          <p:spPr>
            <a:xfrm>
              <a:off x="0" y="255270"/>
              <a:ext cx="1568180" cy="69850"/>
            </a:xfrm>
            <a:custGeom>
              <a:avLst/>
              <a:gdLst/>
              <a:ahLst/>
              <a:cxnLst/>
              <a:rect l="l" t="t" r="r" b="b"/>
              <a:pathLst>
                <a:path w="1568180" h="69850">
                  <a:moveTo>
                    <a:pt x="127735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68180" y="69850"/>
                  </a:lnTo>
                  <a:lnTo>
                    <a:pt x="156818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39" name="TextBox 39"/>
          <p:cNvSpPr txBox="1"/>
          <p:nvPr/>
        </p:nvSpPr>
        <p:spPr>
          <a:xfrm>
            <a:off x="5718147" y="8874673"/>
            <a:ext cx="677404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4AAD"/>
                </a:solidFill>
                <a:latin typeface="Open Sans"/>
              </a:rPr>
              <a:t>Euphemism: subtle reference to their social status.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4AAD"/>
                </a:solidFill>
                <a:latin typeface="Open Sans"/>
              </a:rPr>
              <a:t>Obsessed with social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6" grpId="0"/>
      <p:bldP spid="19" grpId="0"/>
      <p:bldP spid="22" grpId="0"/>
      <p:bldP spid="27" grpId="0"/>
      <p:bldP spid="30" grpId="0"/>
      <p:bldP spid="33" grpId="0"/>
      <p:bldP spid="36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2117" y="1892823"/>
            <a:ext cx="15263406" cy="744223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474775" y="2113237"/>
            <a:ext cx="3147075" cy="536427"/>
            <a:chOff x="0" y="0"/>
            <a:chExt cx="3352836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352836" cy="69850"/>
            </a:xfrm>
            <a:custGeom>
              <a:avLst/>
              <a:gdLst/>
              <a:ahLst/>
              <a:cxnLst/>
              <a:rect l="l" t="t" r="r" b="b"/>
              <a:pathLst>
                <a:path w="3352836" h="69850">
                  <a:moveTo>
                    <a:pt x="306200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352836" y="69850"/>
                  </a:lnTo>
                  <a:lnTo>
                    <a:pt x="3352836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285756" y="793638"/>
            <a:ext cx="3119343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F03"/>
                </a:solidFill>
                <a:latin typeface="Open Sans"/>
              </a:rPr>
              <a:t>Simple sentence </a:t>
            </a:r>
            <a:r>
              <a:rPr lang="en-US" sz="2100" dirty="0" err="1">
                <a:solidFill>
                  <a:srgbClr val="00FF03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00FF03"/>
                </a:solidFill>
                <a:latin typeface="Open Sans"/>
              </a:rPr>
              <a:t> how much he loves her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780751" y="3118841"/>
            <a:ext cx="8403085" cy="536427"/>
            <a:chOff x="0" y="0"/>
            <a:chExt cx="8952494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8952494" cy="69850"/>
            </a:xfrm>
            <a:custGeom>
              <a:avLst/>
              <a:gdLst/>
              <a:ahLst/>
              <a:cxnLst/>
              <a:rect l="l" t="t" r="r" b="b"/>
              <a:pathLst>
                <a:path w="8952494" h="69850">
                  <a:moveTo>
                    <a:pt x="866166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52494" y="69850"/>
                  </a:lnTo>
                  <a:lnTo>
                    <a:pt x="8952494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474775" y="3387054"/>
            <a:ext cx="4251547" cy="769529"/>
            <a:chOff x="0" y="0"/>
            <a:chExt cx="3157465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3157465" cy="69850"/>
            </a:xfrm>
            <a:custGeom>
              <a:avLst/>
              <a:gdLst/>
              <a:ahLst/>
              <a:cxnLst/>
              <a:rect l="l" t="t" r="r" b="b"/>
              <a:pathLst>
                <a:path w="3157465" h="69850">
                  <a:moveTo>
                    <a:pt x="28666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157465" y="69850"/>
                  </a:lnTo>
                  <a:lnTo>
                    <a:pt x="3157465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6183836" y="1942973"/>
            <a:ext cx="2001359" cy="221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616"/>
                </a:solidFill>
                <a:latin typeface="Open Sans"/>
              </a:rPr>
              <a:t>She is manipulative and takes advantage of husband's generosity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807450" y="4377407"/>
            <a:ext cx="3203289" cy="536427"/>
            <a:chOff x="0" y="0"/>
            <a:chExt cx="3412726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3412726" cy="69850"/>
            </a:xfrm>
            <a:custGeom>
              <a:avLst/>
              <a:gdLst/>
              <a:ahLst/>
              <a:cxnLst/>
              <a:rect l="l" t="t" r="r" b="b"/>
              <a:pathLst>
                <a:path w="3412726" h="69850">
                  <a:moveTo>
                    <a:pt x="312189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412726" y="69850"/>
                  </a:lnTo>
                  <a:lnTo>
                    <a:pt x="3412726" y="0"/>
                  </a:lnTo>
                  <a:close/>
                </a:path>
              </a:pathLst>
            </a:custGeom>
            <a:solidFill>
              <a:srgbClr val="00FFF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5157251" y="4289386"/>
            <a:ext cx="168777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FF7"/>
                </a:solidFill>
                <a:latin typeface="Open Sans"/>
              </a:rPr>
              <a:t>Alliteration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409095" y="5810864"/>
            <a:ext cx="1601644" cy="536427"/>
            <a:chOff x="0" y="0"/>
            <a:chExt cx="1706363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1706363" cy="69850"/>
            </a:xfrm>
            <a:custGeom>
              <a:avLst/>
              <a:gdLst/>
              <a:ahLst/>
              <a:cxnLst/>
              <a:rect l="l" t="t" r="r" b="b"/>
              <a:pathLst>
                <a:path w="1706363" h="69850">
                  <a:moveTo>
                    <a:pt x="14155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706363" y="69850"/>
                  </a:lnTo>
                  <a:lnTo>
                    <a:pt x="1706363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064493" y="6150124"/>
            <a:ext cx="489008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C22"/>
                </a:solidFill>
                <a:latin typeface="Open Sans"/>
              </a:rPr>
              <a:t>Minor sentence shows he is generous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418561" y="6188224"/>
            <a:ext cx="1426866" cy="536427"/>
            <a:chOff x="0" y="0"/>
            <a:chExt cx="1520157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1520157" cy="69850"/>
            </a:xfrm>
            <a:custGeom>
              <a:avLst/>
              <a:gdLst/>
              <a:ahLst/>
              <a:cxnLst/>
              <a:rect l="l" t="t" r="r" b="b"/>
              <a:pathLst>
                <a:path w="1520157" h="69850">
                  <a:moveTo>
                    <a:pt x="122932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20157" y="69850"/>
                  </a:lnTo>
                  <a:lnTo>
                    <a:pt x="1520157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267077" y="5253992"/>
            <a:ext cx="2151485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Pronouns </a:t>
            </a:r>
            <a:r>
              <a:rPr lang="en-US" sz="2100" dirty="0" err="1">
                <a:solidFill>
                  <a:srgbClr val="008037"/>
                </a:solidFill>
                <a:latin typeface="Open Sans"/>
              </a:rPr>
              <a:t>emphasise</a:t>
            </a:r>
            <a:r>
              <a:rPr lang="en-US" sz="2100" dirty="0">
                <a:solidFill>
                  <a:srgbClr val="008037"/>
                </a:solidFill>
                <a:latin typeface="Open Sans"/>
              </a:rPr>
              <a:t> his focus on her happiness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2868813" y="6724652"/>
            <a:ext cx="3484814" cy="536427"/>
            <a:chOff x="0" y="0"/>
            <a:chExt cx="3712657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3712657" cy="69850"/>
            </a:xfrm>
            <a:custGeom>
              <a:avLst/>
              <a:gdLst/>
              <a:ahLst/>
              <a:cxnLst/>
              <a:rect l="l" t="t" r="r" b="b"/>
              <a:pathLst>
                <a:path w="3712657" h="69850">
                  <a:moveTo>
                    <a:pt x="342182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712657" y="69850"/>
                  </a:lnTo>
                  <a:lnTo>
                    <a:pt x="3712657" y="0"/>
                  </a:lnTo>
                  <a:close/>
                </a:path>
              </a:pathLst>
            </a:custGeom>
            <a:solidFill>
              <a:srgbClr val="EB1790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6353627" y="6686552"/>
            <a:ext cx="1729462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EB1790"/>
                </a:solidFill>
                <a:latin typeface="Open Sans"/>
              </a:rPr>
              <a:t>Tricolon shows she has tumultuous moods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418561" y="7090242"/>
            <a:ext cx="4968349" cy="536427"/>
            <a:chOff x="0" y="0"/>
            <a:chExt cx="5293189" cy="571500"/>
          </a:xfrm>
        </p:grpSpPr>
        <p:sp>
          <p:nvSpPr>
            <p:cNvPr id="25" name="Freeform 25"/>
            <p:cNvSpPr/>
            <p:nvPr/>
          </p:nvSpPr>
          <p:spPr>
            <a:xfrm>
              <a:off x="0" y="255270"/>
              <a:ext cx="5293189" cy="69850"/>
            </a:xfrm>
            <a:custGeom>
              <a:avLst/>
              <a:gdLst/>
              <a:ahLst/>
              <a:cxnLst/>
              <a:rect l="l" t="t" r="r" b="b"/>
              <a:pathLst>
                <a:path w="5293189" h="69850">
                  <a:moveTo>
                    <a:pt x="50023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293189" y="69850"/>
                  </a:lnTo>
                  <a:lnTo>
                    <a:pt x="5293189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34271" y="6872289"/>
            <a:ext cx="1385274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A6508"/>
                </a:solidFill>
                <a:latin typeface="Open Sans"/>
              </a:rPr>
              <a:t>She takes for granted her status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600549" y="8260473"/>
            <a:ext cx="9078108" cy="536427"/>
            <a:chOff x="0" y="0"/>
            <a:chExt cx="9671651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9671652" cy="69850"/>
            </a:xfrm>
            <a:custGeom>
              <a:avLst/>
              <a:gdLst/>
              <a:ahLst/>
              <a:cxnLst/>
              <a:rect l="l" t="t" r="r" b="b"/>
              <a:pathLst>
                <a:path w="9671652" h="69850">
                  <a:moveTo>
                    <a:pt x="93808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671652" y="69850"/>
                  </a:lnTo>
                  <a:lnTo>
                    <a:pt x="9671652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9395605" y="7588569"/>
            <a:ext cx="611393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Her wish for material possessions is insatiable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509646" y="8721873"/>
            <a:ext cx="3492461" cy="422489"/>
            <a:chOff x="0" y="0"/>
            <a:chExt cx="4724240" cy="571500"/>
          </a:xfrm>
        </p:grpSpPr>
        <p:sp>
          <p:nvSpPr>
            <p:cNvPr id="31" name="Freeform 31"/>
            <p:cNvSpPr/>
            <p:nvPr/>
          </p:nvSpPr>
          <p:spPr>
            <a:xfrm>
              <a:off x="0" y="255270"/>
              <a:ext cx="4724240" cy="69850"/>
            </a:xfrm>
            <a:custGeom>
              <a:avLst/>
              <a:gdLst/>
              <a:ahLst/>
              <a:cxnLst/>
              <a:rect l="l" t="t" r="r" b="b"/>
              <a:pathLst>
                <a:path w="4724240" h="69850">
                  <a:moveTo>
                    <a:pt x="443341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24240" y="69850"/>
                  </a:lnTo>
                  <a:lnTo>
                    <a:pt x="4724240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6033686" y="9061132"/>
            <a:ext cx="4167868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66C4"/>
                </a:solidFill>
                <a:latin typeface="Open Sans"/>
              </a:rPr>
              <a:t>Simile shows her callous ungratefulness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7" grpId="0"/>
      <p:bldP spid="20" grpId="0"/>
      <p:bldP spid="23" grpId="0"/>
      <p:bldP spid="26" grpId="0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9546" y="1303739"/>
            <a:ext cx="15477143" cy="847121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767698" y="1518079"/>
            <a:ext cx="1061475" cy="536427"/>
            <a:chOff x="0" y="0"/>
            <a:chExt cx="1130876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1130876" cy="69850"/>
            </a:xfrm>
            <a:custGeom>
              <a:avLst/>
              <a:gdLst/>
              <a:ahLst/>
              <a:cxnLst/>
              <a:rect l="l" t="t" r="r" b="b"/>
              <a:pathLst>
                <a:path w="1130876" h="69850">
                  <a:moveTo>
                    <a:pt x="8400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30876" y="69850"/>
                  </a:lnTo>
                  <a:lnTo>
                    <a:pt x="1130876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852406" y="535202"/>
            <a:ext cx="383058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A6508"/>
                </a:solidFill>
                <a:latin typeface="Open Sans"/>
              </a:rPr>
              <a:t>Suggestion on flowers shows his simplistic worldview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993754" y="1518079"/>
            <a:ext cx="1932792" cy="536427"/>
            <a:chOff x="0" y="0"/>
            <a:chExt cx="2059162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2059162" cy="69850"/>
            </a:xfrm>
            <a:custGeom>
              <a:avLst/>
              <a:gdLst/>
              <a:ahLst/>
              <a:cxnLst/>
              <a:rect l="l" t="t" r="r" b="b"/>
              <a:pathLst>
                <a:path w="2059162" h="69850">
                  <a:moveTo>
                    <a:pt x="176833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59162" y="69850"/>
                  </a:lnTo>
                  <a:lnTo>
                    <a:pt x="2059162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126978" y="880007"/>
            <a:ext cx="166634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4AAD"/>
                </a:solidFill>
                <a:latin typeface="Open Sans"/>
              </a:rPr>
              <a:t>Hyperbole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82256" y="2380107"/>
            <a:ext cx="531616" cy="41176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555442" y="2016407"/>
            <a:ext cx="621968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Intensifier shows her focus on status is comical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306921" y="2523654"/>
            <a:ext cx="756959" cy="536427"/>
            <a:chOff x="0" y="0"/>
            <a:chExt cx="806450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745168" y="2862914"/>
            <a:ext cx="512350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616"/>
                </a:solidFill>
                <a:latin typeface="Open Sans"/>
              </a:rPr>
              <a:t>Only cares about surface appearances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546598" y="2950935"/>
            <a:ext cx="2776003" cy="536427"/>
            <a:chOff x="0" y="0"/>
            <a:chExt cx="2957503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2957503" cy="69850"/>
            </a:xfrm>
            <a:custGeom>
              <a:avLst/>
              <a:gdLst/>
              <a:ahLst/>
              <a:cxnLst/>
              <a:rect l="l" t="t" r="r" b="b"/>
              <a:pathLst>
                <a:path w="2957503" h="69850">
                  <a:moveTo>
                    <a:pt x="266667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957503" y="69850"/>
                  </a:lnTo>
                  <a:lnTo>
                    <a:pt x="2957503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324730" y="1738668"/>
            <a:ext cx="2221868" cy="205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 dirty="0">
                <a:solidFill>
                  <a:srgbClr val="00FF03"/>
                </a:solidFill>
                <a:latin typeface="Open Sans"/>
              </a:rPr>
              <a:t>Alliteration - constantly comparing herself to other women with wealthier husbands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126978" y="3521489"/>
            <a:ext cx="3361256" cy="536427"/>
            <a:chOff x="0" y="0"/>
            <a:chExt cx="3581021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3581021" cy="69850"/>
            </a:xfrm>
            <a:custGeom>
              <a:avLst/>
              <a:gdLst/>
              <a:ahLst/>
              <a:cxnLst/>
              <a:rect l="l" t="t" r="r" b="b"/>
              <a:pathLst>
                <a:path w="3581021" h="69850">
                  <a:moveTo>
                    <a:pt x="329019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81021" y="69850"/>
                  </a:lnTo>
                  <a:lnTo>
                    <a:pt x="3581021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6549575" y="2807317"/>
            <a:ext cx="1738425" cy="1451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071" dirty="0">
                <a:solidFill>
                  <a:srgbClr val="03989E"/>
                </a:solidFill>
                <a:latin typeface="Open Sans"/>
              </a:rPr>
              <a:t>Exclamatory sentence - </a:t>
            </a:r>
          </a:p>
          <a:p>
            <a:pPr algn="ctr">
              <a:lnSpc>
                <a:spcPts val="2900"/>
              </a:lnSpc>
            </a:pPr>
            <a:r>
              <a:rPr lang="en-US" sz="2071" dirty="0">
                <a:solidFill>
                  <a:srgbClr val="03989E"/>
                </a:solidFill>
                <a:latin typeface="Open Sans"/>
              </a:rPr>
              <a:t>offers a solution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98862" y="4399349"/>
            <a:ext cx="601887" cy="466189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322601" y="4089499"/>
            <a:ext cx="3603946" cy="30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1856" dirty="0">
                <a:solidFill>
                  <a:srgbClr val="000000"/>
                </a:solidFill>
                <a:latin typeface="Open Sans"/>
              </a:rPr>
              <a:t>Onomatopoeia - she's excited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546598" y="5539348"/>
            <a:ext cx="13732742" cy="536427"/>
            <a:chOff x="0" y="0"/>
            <a:chExt cx="14630613" cy="571500"/>
          </a:xfrm>
        </p:grpSpPr>
        <p:sp>
          <p:nvSpPr>
            <p:cNvPr id="24" name="Freeform 24"/>
            <p:cNvSpPr/>
            <p:nvPr/>
          </p:nvSpPr>
          <p:spPr>
            <a:xfrm>
              <a:off x="0" y="255270"/>
              <a:ext cx="14630612" cy="69850"/>
            </a:xfrm>
            <a:custGeom>
              <a:avLst/>
              <a:gdLst/>
              <a:ahLst/>
              <a:cxnLst/>
              <a:rect l="l" t="t" r="r" b="b"/>
              <a:pathLst>
                <a:path w="14630612" h="69850">
                  <a:moveTo>
                    <a:pt x="143397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630612" y="69850"/>
                  </a:lnTo>
                  <a:lnTo>
                    <a:pt x="14630612" y="0"/>
                  </a:lnTo>
                  <a:close/>
                </a:path>
              </a:pathLst>
            </a:custGeom>
            <a:solidFill>
              <a:srgbClr val="FF12CB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2546598" y="6075775"/>
            <a:ext cx="2776003" cy="435103"/>
            <a:chOff x="0" y="0"/>
            <a:chExt cx="3646228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3646229" cy="69850"/>
            </a:xfrm>
            <a:custGeom>
              <a:avLst/>
              <a:gdLst/>
              <a:ahLst/>
              <a:cxnLst/>
              <a:rect l="l" t="t" r="r" b="b"/>
              <a:pathLst>
                <a:path w="3646229" h="69850">
                  <a:moveTo>
                    <a:pt x="335539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646229" y="69850"/>
                  </a:lnTo>
                  <a:lnTo>
                    <a:pt x="3646229" y="0"/>
                  </a:lnTo>
                  <a:close/>
                </a:path>
              </a:pathLst>
            </a:custGeom>
            <a:solidFill>
              <a:srgbClr val="FF12CB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4394322" y="5143500"/>
            <a:ext cx="1474352" cy="536427"/>
            <a:chOff x="0" y="0"/>
            <a:chExt cx="1570748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1570748" cy="69850"/>
            </a:xfrm>
            <a:custGeom>
              <a:avLst/>
              <a:gdLst/>
              <a:ahLst/>
              <a:cxnLst/>
              <a:rect l="l" t="t" r="r" b="b"/>
              <a:pathLst>
                <a:path w="1570748" h="69850">
                  <a:moveTo>
                    <a:pt x="127991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70748" y="69850"/>
                  </a:lnTo>
                  <a:lnTo>
                    <a:pt x="1570748" y="0"/>
                  </a:lnTo>
                  <a:close/>
                </a:path>
              </a:pathLst>
            </a:custGeom>
            <a:solidFill>
              <a:srgbClr val="FF12CB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311339" y="4361249"/>
            <a:ext cx="2235259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2CB"/>
                </a:solidFill>
                <a:latin typeface="Open Sans"/>
              </a:rPr>
              <a:t>Asyndeton shows her fluid movements - she is accustomed to having luxuries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982256" y="6025113"/>
            <a:ext cx="4412066" cy="536427"/>
            <a:chOff x="0" y="0"/>
            <a:chExt cx="4700534" cy="571500"/>
          </a:xfrm>
        </p:grpSpPr>
        <p:sp>
          <p:nvSpPr>
            <p:cNvPr id="31" name="Freeform 31"/>
            <p:cNvSpPr/>
            <p:nvPr/>
          </p:nvSpPr>
          <p:spPr>
            <a:xfrm>
              <a:off x="0" y="255270"/>
              <a:ext cx="4700534" cy="69850"/>
            </a:xfrm>
            <a:custGeom>
              <a:avLst/>
              <a:gdLst/>
              <a:ahLst/>
              <a:cxnLst/>
              <a:rect l="l" t="t" r="r" b="b"/>
              <a:pathLst>
                <a:path w="4700534" h="69850">
                  <a:moveTo>
                    <a:pt x="440970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00534" y="69850"/>
                  </a:lnTo>
                  <a:lnTo>
                    <a:pt x="4700534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4709400" y="5937092"/>
            <a:ext cx="228728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C22"/>
                </a:solidFill>
                <a:latin typeface="Open Sans"/>
              </a:rPr>
              <a:t>Opulent lifestyle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5126396" y="6561540"/>
            <a:ext cx="1474352" cy="536427"/>
            <a:chOff x="0" y="0"/>
            <a:chExt cx="1570748" cy="571500"/>
          </a:xfrm>
        </p:grpSpPr>
        <p:sp>
          <p:nvSpPr>
            <p:cNvPr id="34" name="Freeform 34"/>
            <p:cNvSpPr/>
            <p:nvPr/>
          </p:nvSpPr>
          <p:spPr>
            <a:xfrm>
              <a:off x="0" y="255270"/>
              <a:ext cx="1570748" cy="69850"/>
            </a:xfrm>
            <a:custGeom>
              <a:avLst/>
              <a:gdLst/>
              <a:ahLst/>
              <a:cxnLst/>
              <a:rect l="l" t="t" r="r" b="b"/>
              <a:pathLst>
                <a:path w="1570748" h="69850">
                  <a:moveTo>
                    <a:pt x="127991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70748" y="69850"/>
                  </a:lnTo>
                  <a:lnTo>
                    <a:pt x="1570748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9144000" y="6561540"/>
            <a:ext cx="1104064" cy="536427"/>
            <a:chOff x="0" y="0"/>
            <a:chExt cx="1176250" cy="571500"/>
          </a:xfrm>
        </p:grpSpPr>
        <p:sp>
          <p:nvSpPr>
            <p:cNvPr id="36" name="Freeform 36"/>
            <p:cNvSpPr/>
            <p:nvPr/>
          </p:nvSpPr>
          <p:spPr>
            <a:xfrm>
              <a:off x="0" y="255270"/>
              <a:ext cx="1176250" cy="69850"/>
            </a:xfrm>
            <a:custGeom>
              <a:avLst/>
              <a:gdLst/>
              <a:ahLst/>
              <a:cxnLst/>
              <a:rect l="l" t="t" r="r" b="b"/>
              <a:pathLst>
                <a:path w="1176250" h="69850">
                  <a:moveTo>
                    <a:pt x="8854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76250" y="69850"/>
                  </a:lnTo>
                  <a:lnTo>
                    <a:pt x="1176250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2546598" y="6829754"/>
            <a:ext cx="1560437" cy="721145"/>
            <a:chOff x="0" y="0"/>
            <a:chExt cx="1236631" cy="571500"/>
          </a:xfrm>
        </p:grpSpPr>
        <p:sp>
          <p:nvSpPr>
            <p:cNvPr id="38" name="Freeform 38"/>
            <p:cNvSpPr/>
            <p:nvPr/>
          </p:nvSpPr>
          <p:spPr>
            <a:xfrm>
              <a:off x="0" y="255270"/>
              <a:ext cx="1236631" cy="69850"/>
            </a:xfrm>
            <a:custGeom>
              <a:avLst/>
              <a:gdLst/>
              <a:ahLst/>
              <a:cxnLst/>
              <a:rect l="l" t="t" r="r" b="b"/>
              <a:pathLst>
                <a:path w="1236631" h="69850">
                  <a:moveTo>
                    <a:pt x="94580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36631" y="69850"/>
                  </a:lnTo>
                  <a:lnTo>
                    <a:pt x="1236631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39" name="TextBox 39"/>
          <p:cNvSpPr txBox="1"/>
          <p:nvPr/>
        </p:nvSpPr>
        <p:spPr>
          <a:xfrm>
            <a:off x="311339" y="6823189"/>
            <a:ext cx="192538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8B6FF"/>
                </a:solidFill>
                <a:latin typeface="Open Sans"/>
              </a:rPr>
              <a:t>Semantic field of </a:t>
            </a:r>
            <a:r>
              <a:rPr lang="en-US" sz="2100" dirty="0" err="1">
                <a:solidFill>
                  <a:srgbClr val="38B6FF"/>
                </a:solidFill>
                <a:latin typeface="Open Sans"/>
              </a:rPr>
              <a:t>jewellery</a:t>
            </a:r>
            <a:endParaRPr lang="en-US" sz="2100" dirty="0">
              <a:solidFill>
                <a:srgbClr val="38B6FF"/>
              </a:solidFill>
              <a:latin typeface="Open Sans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13046264" y="6861289"/>
            <a:ext cx="1017616" cy="721145"/>
            <a:chOff x="0" y="0"/>
            <a:chExt cx="806450" cy="571500"/>
          </a:xfrm>
        </p:grpSpPr>
        <p:sp>
          <p:nvSpPr>
            <p:cNvPr id="41" name="Freeform 41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42" name="TextBox 42"/>
          <p:cNvSpPr txBox="1"/>
          <p:nvPr/>
        </p:nvSpPr>
        <p:spPr>
          <a:xfrm>
            <a:off x="16000711" y="6900800"/>
            <a:ext cx="2287289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She is like Narcissus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3326704" y="7360297"/>
            <a:ext cx="2526340" cy="536427"/>
            <a:chOff x="0" y="0"/>
            <a:chExt cx="2691517" cy="571500"/>
          </a:xfrm>
        </p:grpSpPr>
        <p:sp>
          <p:nvSpPr>
            <p:cNvPr id="44" name="Freeform 44"/>
            <p:cNvSpPr/>
            <p:nvPr/>
          </p:nvSpPr>
          <p:spPr>
            <a:xfrm>
              <a:off x="0" y="255270"/>
              <a:ext cx="2691517" cy="69850"/>
            </a:xfrm>
            <a:custGeom>
              <a:avLst/>
              <a:gdLst/>
              <a:ahLst/>
              <a:cxnLst/>
              <a:rect l="l" t="t" r="r" b="b"/>
              <a:pathLst>
                <a:path w="2691517" h="69850">
                  <a:moveTo>
                    <a:pt x="240068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691517" y="69850"/>
                  </a:lnTo>
                  <a:lnTo>
                    <a:pt x="2691517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2546598" y="7896724"/>
            <a:ext cx="2282575" cy="536427"/>
            <a:chOff x="0" y="0"/>
            <a:chExt cx="2431813" cy="571500"/>
          </a:xfrm>
        </p:grpSpPr>
        <p:sp>
          <p:nvSpPr>
            <p:cNvPr id="46" name="Freeform 46"/>
            <p:cNvSpPr/>
            <p:nvPr/>
          </p:nvSpPr>
          <p:spPr>
            <a:xfrm>
              <a:off x="0" y="255270"/>
              <a:ext cx="2431813" cy="69850"/>
            </a:xfrm>
            <a:custGeom>
              <a:avLst/>
              <a:gdLst/>
              <a:ahLst/>
              <a:cxnLst/>
              <a:rect l="l" t="t" r="r" b="b"/>
              <a:pathLst>
                <a:path w="2431813" h="69850">
                  <a:moveTo>
                    <a:pt x="214098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31813" y="69850"/>
                  </a:lnTo>
                  <a:lnTo>
                    <a:pt x="2431813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47" name="TextBox 47"/>
          <p:cNvSpPr txBox="1"/>
          <p:nvPr/>
        </p:nvSpPr>
        <p:spPr>
          <a:xfrm>
            <a:off x="4882929" y="7699557"/>
            <a:ext cx="283375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She still covets more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5863573" y="8990086"/>
            <a:ext cx="3549396" cy="536427"/>
            <a:chOff x="0" y="0"/>
            <a:chExt cx="3781462" cy="571500"/>
          </a:xfrm>
        </p:grpSpPr>
        <p:sp>
          <p:nvSpPr>
            <p:cNvPr id="49" name="Freeform 49"/>
            <p:cNvSpPr/>
            <p:nvPr/>
          </p:nvSpPr>
          <p:spPr>
            <a:xfrm>
              <a:off x="0" y="255270"/>
              <a:ext cx="3781462" cy="69850"/>
            </a:xfrm>
            <a:custGeom>
              <a:avLst/>
              <a:gdLst/>
              <a:ahLst/>
              <a:cxnLst/>
              <a:rect l="l" t="t" r="r" b="b"/>
              <a:pathLst>
                <a:path w="3781462" h="69850">
                  <a:moveTo>
                    <a:pt x="349063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781462" y="69850"/>
                  </a:lnTo>
                  <a:lnTo>
                    <a:pt x="3781462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50" name="TextBox 50"/>
          <p:cNvSpPr txBox="1"/>
          <p:nvPr/>
        </p:nvSpPr>
        <p:spPr>
          <a:xfrm>
            <a:off x="5682990" y="8624326"/>
            <a:ext cx="4299267" cy="34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2"/>
              </a:lnSpc>
            </a:pPr>
            <a:r>
              <a:rPr lang="en-US" sz="1937" dirty="0">
                <a:solidFill>
                  <a:srgbClr val="00FF03"/>
                </a:solidFill>
                <a:latin typeface="Open Sans"/>
              </a:rPr>
              <a:t>Seems like a Pandora's box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1537540" y="8990086"/>
            <a:ext cx="4741800" cy="536427"/>
            <a:chOff x="0" y="0"/>
            <a:chExt cx="5051828" cy="571500"/>
          </a:xfrm>
        </p:grpSpPr>
        <p:sp>
          <p:nvSpPr>
            <p:cNvPr id="52" name="Freeform 52"/>
            <p:cNvSpPr/>
            <p:nvPr/>
          </p:nvSpPr>
          <p:spPr>
            <a:xfrm>
              <a:off x="0" y="255270"/>
              <a:ext cx="5051828" cy="69850"/>
            </a:xfrm>
            <a:custGeom>
              <a:avLst/>
              <a:gdLst/>
              <a:ahLst/>
              <a:cxnLst/>
              <a:rect l="l" t="t" r="r" b="b"/>
              <a:pathLst>
                <a:path w="5051828" h="69850">
                  <a:moveTo>
                    <a:pt x="476099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51828" y="69850"/>
                  </a:lnTo>
                  <a:lnTo>
                    <a:pt x="5051828" y="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53" name="TextBox 53"/>
          <p:cNvSpPr txBox="1"/>
          <p:nvPr/>
        </p:nvSpPr>
        <p:spPr>
          <a:xfrm>
            <a:off x="4298435" y="9736856"/>
            <a:ext cx="1381753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5757"/>
                </a:solidFill>
                <a:latin typeface="Open Sans"/>
              </a:rPr>
              <a:t>She sees expensive objects as a way to look rich, forgetting she isn't as wealthy as she would like to appear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  <p:bldP spid="17" grpId="0"/>
      <p:bldP spid="20" grpId="0"/>
      <p:bldP spid="22" grpId="0"/>
      <p:bldP spid="29" grpId="0"/>
      <p:bldP spid="32" grpId="0"/>
      <p:bldP spid="39" grpId="0"/>
      <p:bldP spid="42" grpId="0"/>
      <p:bldP spid="47" grpId="0"/>
      <p:bldP spid="50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9546" y="1498306"/>
            <a:ext cx="15515047" cy="729038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547449" y="770596"/>
            <a:ext cx="689883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She is like Narcissus as she is enchanted with her appearance, not </a:t>
            </a:r>
            <a:r>
              <a:rPr lang="en-US" sz="2100" dirty="0" err="1">
                <a:solidFill>
                  <a:srgbClr val="CB6CE6"/>
                </a:solidFill>
                <a:latin typeface="Open Sans"/>
              </a:rPr>
              <a:t>realising</a:t>
            </a:r>
            <a:r>
              <a:rPr lang="en-US" sz="2100" dirty="0">
                <a:solidFill>
                  <a:srgbClr val="CB6CE6"/>
                </a:solidFill>
                <a:latin typeface="Open Sans"/>
              </a:rPr>
              <a:t> it will be her downfall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996867" y="1816550"/>
            <a:ext cx="2397009" cy="536427"/>
            <a:chOff x="0" y="0"/>
            <a:chExt cx="2553730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2553730" cy="69850"/>
            </a:xfrm>
            <a:custGeom>
              <a:avLst/>
              <a:gdLst/>
              <a:ahLst/>
              <a:cxnLst/>
              <a:rect l="l" t="t" r="r" b="b"/>
              <a:pathLst>
                <a:path w="2553730" h="69850">
                  <a:moveTo>
                    <a:pt x="226290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553730" y="69850"/>
                  </a:lnTo>
                  <a:lnTo>
                    <a:pt x="2553730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691601" y="2084764"/>
            <a:ext cx="3009832" cy="673571"/>
            <a:chOff x="0" y="0"/>
            <a:chExt cx="2553730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2553730" cy="69850"/>
            </a:xfrm>
            <a:custGeom>
              <a:avLst/>
              <a:gdLst/>
              <a:ahLst/>
              <a:cxnLst/>
              <a:rect l="l" t="t" r="r" b="b"/>
              <a:pathLst>
                <a:path w="2553730" h="69850">
                  <a:moveTo>
                    <a:pt x="226290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553730" y="69850"/>
                  </a:lnTo>
                  <a:lnTo>
                    <a:pt x="2553730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096246" y="2221908"/>
            <a:ext cx="3549396" cy="536427"/>
            <a:chOff x="0" y="0"/>
            <a:chExt cx="3781462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3781462" cy="69850"/>
            </a:xfrm>
            <a:custGeom>
              <a:avLst/>
              <a:gdLst/>
              <a:ahLst/>
              <a:cxnLst/>
              <a:rect l="l" t="t" r="r" b="b"/>
              <a:pathLst>
                <a:path w="3781462" h="69850">
                  <a:moveTo>
                    <a:pt x="349063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781462" y="69850"/>
                  </a:lnTo>
                  <a:lnTo>
                    <a:pt x="3781462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691601" y="2594187"/>
            <a:ext cx="3786572" cy="457761"/>
            <a:chOff x="0" y="0"/>
            <a:chExt cx="4727417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4727417" cy="69850"/>
            </a:xfrm>
            <a:custGeom>
              <a:avLst/>
              <a:gdLst/>
              <a:ahLst/>
              <a:cxnLst/>
              <a:rect l="l" t="t" r="r" b="b"/>
              <a:pathLst>
                <a:path w="4727417" h="69850">
                  <a:moveTo>
                    <a:pt x="443658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27417" y="69850"/>
                  </a:lnTo>
                  <a:lnTo>
                    <a:pt x="4727417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6600594" y="2440163"/>
            <a:ext cx="535295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F03"/>
                </a:solidFill>
                <a:latin typeface="Open Sans"/>
              </a:rPr>
              <a:t>Simple sentences foreshadow how this necklace will dramatically alter her fate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958267" y="3845865"/>
            <a:ext cx="4137979" cy="536427"/>
            <a:chOff x="0" y="0"/>
            <a:chExt cx="4408528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4408528" cy="69850"/>
            </a:xfrm>
            <a:custGeom>
              <a:avLst/>
              <a:gdLst/>
              <a:ahLst/>
              <a:cxnLst/>
              <a:rect l="l" t="t" r="r" b="b"/>
              <a:pathLst>
                <a:path w="4408528" h="69850">
                  <a:moveTo>
                    <a:pt x="411769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408528" y="69850"/>
                  </a:lnTo>
                  <a:lnTo>
                    <a:pt x="4408528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7262295" y="3298415"/>
            <a:ext cx="673457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616"/>
                </a:solidFill>
                <a:latin typeface="Open Sans"/>
              </a:rPr>
              <a:t>Her frenzied response shows how shallow she 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691601" y="4114079"/>
            <a:ext cx="3009832" cy="711312"/>
            <a:chOff x="0" y="0"/>
            <a:chExt cx="2418235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2418235" cy="69850"/>
            </a:xfrm>
            <a:custGeom>
              <a:avLst/>
              <a:gdLst/>
              <a:ahLst/>
              <a:cxnLst/>
              <a:rect l="l" t="t" r="r" b="b"/>
              <a:pathLst>
                <a:path w="2418235" h="69850">
                  <a:moveTo>
                    <a:pt x="212740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18235" y="69850"/>
                  </a:lnTo>
                  <a:lnTo>
                    <a:pt x="2418235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02669" y="3616550"/>
            <a:ext cx="2588933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Alliteration and metaphor is ironic as we later </a:t>
            </a:r>
            <a:r>
              <a:rPr lang="en-US" sz="2100" dirty="0" err="1">
                <a:solidFill>
                  <a:srgbClr val="5E17EB"/>
                </a:solidFill>
                <a:latin typeface="Open Sans"/>
              </a:rPr>
              <a:t>realise</a:t>
            </a:r>
            <a:r>
              <a:rPr lang="en-US" sz="2100" dirty="0">
                <a:solidFill>
                  <a:srgbClr val="5E17EB"/>
                </a:solidFill>
                <a:latin typeface="Open Sans"/>
              </a:rPr>
              <a:t> it is not worth much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080700" y="4825391"/>
            <a:ext cx="4840654" cy="536427"/>
            <a:chOff x="0" y="0"/>
            <a:chExt cx="5157145" cy="571500"/>
          </a:xfrm>
        </p:grpSpPr>
        <p:sp>
          <p:nvSpPr>
            <p:cNvPr id="21" name="Freeform 21"/>
            <p:cNvSpPr/>
            <p:nvPr/>
          </p:nvSpPr>
          <p:spPr>
            <a:xfrm>
              <a:off x="0" y="255270"/>
              <a:ext cx="5157145" cy="69850"/>
            </a:xfrm>
            <a:custGeom>
              <a:avLst/>
              <a:gdLst/>
              <a:ahLst/>
              <a:cxnLst/>
              <a:rect l="l" t="t" r="r" b="b"/>
              <a:pathLst>
                <a:path w="5157145" h="69850">
                  <a:moveTo>
                    <a:pt x="486631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157145" y="69850"/>
                  </a:lnTo>
                  <a:lnTo>
                    <a:pt x="5157145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7854731" y="4272567"/>
            <a:ext cx="538543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8B6FF"/>
                </a:solidFill>
                <a:latin typeface="Open Sans"/>
              </a:rPr>
              <a:t>Simple sentence - all she has ever wanted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5195372" y="4818996"/>
            <a:ext cx="1198505" cy="536427"/>
            <a:chOff x="0" y="0"/>
            <a:chExt cx="1276865" cy="571500"/>
          </a:xfrm>
        </p:grpSpPr>
        <p:sp>
          <p:nvSpPr>
            <p:cNvPr id="24" name="Freeform 24"/>
            <p:cNvSpPr/>
            <p:nvPr/>
          </p:nvSpPr>
          <p:spPr>
            <a:xfrm>
              <a:off x="0" y="255270"/>
              <a:ext cx="1276865" cy="69850"/>
            </a:xfrm>
            <a:custGeom>
              <a:avLst/>
              <a:gdLst/>
              <a:ahLst/>
              <a:cxnLst/>
              <a:rect l="l" t="t" r="r" b="b"/>
              <a:pathLst>
                <a:path w="1276865" h="69850">
                  <a:moveTo>
                    <a:pt x="9860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76865" y="69850"/>
                  </a:lnTo>
                  <a:lnTo>
                    <a:pt x="1276865" y="0"/>
                  </a:lnTo>
                  <a:close/>
                </a:path>
              </a:pathLst>
            </a:custGeom>
            <a:solidFill>
              <a:srgbClr val="FF12CB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4277403" y="4141177"/>
            <a:ext cx="3746174" cy="608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764" dirty="0">
                <a:solidFill>
                  <a:srgbClr val="FF12CB"/>
                </a:solidFill>
                <a:latin typeface="Open Sans"/>
              </a:rPr>
              <a:t>Superlative - society only valued women based on their beauty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3240168" y="5211504"/>
            <a:ext cx="3405475" cy="468424"/>
            <a:chOff x="0" y="0"/>
            <a:chExt cx="4154848" cy="571500"/>
          </a:xfrm>
        </p:grpSpPr>
        <p:sp>
          <p:nvSpPr>
            <p:cNvPr id="27" name="Freeform 27"/>
            <p:cNvSpPr/>
            <p:nvPr/>
          </p:nvSpPr>
          <p:spPr>
            <a:xfrm>
              <a:off x="0" y="255270"/>
              <a:ext cx="4154848" cy="69850"/>
            </a:xfrm>
            <a:custGeom>
              <a:avLst/>
              <a:gdLst/>
              <a:ahLst/>
              <a:cxnLst/>
              <a:rect l="l" t="t" r="r" b="b"/>
              <a:pathLst>
                <a:path w="4154848" h="69850">
                  <a:moveTo>
                    <a:pt x="386401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154848" y="69850"/>
                  </a:lnTo>
                  <a:lnTo>
                    <a:pt x="4154848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2691601" y="5679927"/>
            <a:ext cx="660998" cy="468424"/>
            <a:chOff x="0" y="0"/>
            <a:chExt cx="806450" cy="571500"/>
          </a:xfrm>
        </p:grpSpPr>
        <p:sp>
          <p:nvSpPr>
            <p:cNvPr id="29" name="Freeform 29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102669" y="5326849"/>
            <a:ext cx="1519546" cy="628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827" dirty="0" err="1">
                <a:solidFill>
                  <a:srgbClr val="03989E"/>
                </a:solidFill>
                <a:latin typeface="Open Sans"/>
              </a:rPr>
              <a:t>Emphasises</a:t>
            </a:r>
            <a:r>
              <a:rPr lang="en-US" sz="1827" dirty="0">
                <a:solidFill>
                  <a:srgbClr val="03989E"/>
                </a:solidFill>
                <a:latin typeface="Open Sans"/>
              </a:rPr>
              <a:t> her beauty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2921355" y="5655555"/>
            <a:ext cx="3913123" cy="536427"/>
            <a:chOff x="0" y="0"/>
            <a:chExt cx="4168970" cy="571500"/>
          </a:xfrm>
        </p:grpSpPr>
        <p:sp>
          <p:nvSpPr>
            <p:cNvPr id="32" name="Freeform 32"/>
            <p:cNvSpPr/>
            <p:nvPr/>
          </p:nvSpPr>
          <p:spPr>
            <a:xfrm>
              <a:off x="0" y="255270"/>
              <a:ext cx="4168970" cy="69850"/>
            </a:xfrm>
            <a:custGeom>
              <a:avLst/>
              <a:gdLst/>
              <a:ahLst/>
              <a:cxnLst/>
              <a:rect l="l" t="t" r="r" b="b"/>
              <a:pathLst>
                <a:path w="4168970" h="69850">
                  <a:moveTo>
                    <a:pt x="387814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168970" y="69850"/>
                  </a:lnTo>
                  <a:lnTo>
                    <a:pt x="4168970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2628326" y="6148351"/>
            <a:ext cx="2845057" cy="536427"/>
            <a:chOff x="0" y="0"/>
            <a:chExt cx="3031072" cy="571500"/>
          </a:xfrm>
        </p:grpSpPr>
        <p:sp>
          <p:nvSpPr>
            <p:cNvPr id="34" name="Freeform 34"/>
            <p:cNvSpPr/>
            <p:nvPr/>
          </p:nvSpPr>
          <p:spPr>
            <a:xfrm>
              <a:off x="0" y="255270"/>
              <a:ext cx="3031072" cy="69850"/>
            </a:xfrm>
            <a:custGeom>
              <a:avLst/>
              <a:gdLst/>
              <a:ahLst/>
              <a:cxnLst/>
              <a:rect l="l" t="t" r="r" b="b"/>
              <a:pathLst>
                <a:path w="3031072" h="69850">
                  <a:moveTo>
                    <a:pt x="274024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031072" y="69850"/>
                  </a:lnTo>
                  <a:lnTo>
                    <a:pt x="3031072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9826881" y="8695542"/>
            <a:ext cx="464102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8C52FF"/>
                </a:solidFill>
                <a:latin typeface="Open Sans"/>
              </a:rPr>
              <a:t>She only cares for social approval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4584887" y="7125847"/>
            <a:ext cx="7538927" cy="536427"/>
            <a:chOff x="0" y="0"/>
            <a:chExt cx="8031836" cy="571500"/>
          </a:xfrm>
        </p:grpSpPr>
        <p:sp>
          <p:nvSpPr>
            <p:cNvPr id="37" name="Freeform 37"/>
            <p:cNvSpPr/>
            <p:nvPr/>
          </p:nvSpPr>
          <p:spPr>
            <a:xfrm>
              <a:off x="0" y="255270"/>
              <a:ext cx="8031835" cy="69850"/>
            </a:xfrm>
            <a:custGeom>
              <a:avLst/>
              <a:gdLst/>
              <a:ahLst/>
              <a:cxnLst/>
              <a:rect l="l" t="t" r="r" b="b"/>
              <a:pathLst>
                <a:path w="8031835" h="69850">
                  <a:moveTo>
                    <a:pt x="77410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31835" y="69850"/>
                  </a:lnTo>
                  <a:lnTo>
                    <a:pt x="8031835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244186" y="6537532"/>
            <a:ext cx="2305898" cy="1180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5"/>
              </a:lnSpc>
            </a:pPr>
            <a:r>
              <a:rPr lang="en-US" sz="1675" dirty="0">
                <a:solidFill>
                  <a:srgbClr val="004AAD"/>
                </a:solidFill>
                <a:latin typeface="Open Sans"/>
              </a:rPr>
              <a:t>Asyndeton shows she is quite vain and has a superficial understanding of value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6096417" y="7450212"/>
            <a:ext cx="3407197" cy="536427"/>
            <a:chOff x="0" y="0"/>
            <a:chExt cx="3629966" cy="571500"/>
          </a:xfrm>
        </p:grpSpPr>
        <p:sp>
          <p:nvSpPr>
            <p:cNvPr id="40" name="Freeform 40"/>
            <p:cNvSpPr/>
            <p:nvPr/>
          </p:nvSpPr>
          <p:spPr>
            <a:xfrm>
              <a:off x="0" y="255270"/>
              <a:ext cx="3629966" cy="69850"/>
            </a:xfrm>
            <a:custGeom>
              <a:avLst/>
              <a:gdLst/>
              <a:ahLst/>
              <a:cxnLst/>
              <a:rect l="l" t="t" r="r" b="b"/>
              <a:pathLst>
                <a:path w="3629966" h="69850">
                  <a:moveTo>
                    <a:pt x="333913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629966" y="69850"/>
                  </a:lnTo>
                  <a:lnTo>
                    <a:pt x="3629966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102669" y="8318182"/>
            <a:ext cx="2305898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C22"/>
                </a:solidFill>
                <a:latin typeface="Open Sans"/>
              </a:rPr>
              <a:t>Supports the idea that beautiful women of no means can socially advance 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2628326" y="7986639"/>
            <a:ext cx="2170489" cy="536427"/>
            <a:chOff x="0" y="0"/>
            <a:chExt cx="2312399" cy="571500"/>
          </a:xfrm>
        </p:grpSpPr>
        <p:sp>
          <p:nvSpPr>
            <p:cNvPr id="43" name="Freeform 43"/>
            <p:cNvSpPr/>
            <p:nvPr/>
          </p:nvSpPr>
          <p:spPr>
            <a:xfrm>
              <a:off x="0" y="255270"/>
              <a:ext cx="2312399" cy="69850"/>
            </a:xfrm>
            <a:custGeom>
              <a:avLst/>
              <a:gdLst/>
              <a:ahLst/>
              <a:cxnLst/>
              <a:rect l="l" t="t" r="r" b="b"/>
              <a:pathLst>
                <a:path w="2312399" h="69850">
                  <a:moveTo>
                    <a:pt x="202156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12399" y="69850"/>
                  </a:lnTo>
                  <a:lnTo>
                    <a:pt x="2312399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5965516" y="7450212"/>
            <a:ext cx="868962" cy="536427"/>
            <a:chOff x="0" y="0"/>
            <a:chExt cx="925776" cy="571500"/>
          </a:xfrm>
        </p:grpSpPr>
        <p:sp>
          <p:nvSpPr>
            <p:cNvPr id="45" name="Freeform 45"/>
            <p:cNvSpPr/>
            <p:nvPr/>
          </p:nvSpPr>
          <p:spPr>
            <a:xfrm>
              <a:off x="0" y="255270"/>
              <a:ext cx="925776" cy="69850"/>
            </a:xfrm>
            <a:custGeom>
              <a:avLst/>
              <a:gdLst/>
              <a:ahLst/>
              <a:cxnLst/>
              <a:rect l="l" t="t" r="r" b="b"/>
              <a:pathLst>
                <a:path w="925776" h="69850">
                  <a:moveTo>
                    <a:pt x="6349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25776" y="69850"/>
                  </a:lnTo>
                  <a:lnTo>
                    <a:pt x="925776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16851728" y="7421637"/>
            <a:ext cx="1436272" cy="29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8"/>
              </a:lnSpc>
            </a:pPr>
            <a:r>
              <a:rPr lang="en-US" sz="1770" dirty="0">
                <a:solidFill>
                  <a:srgbClr val="38B6FF"/>
                </a:solidFill>
                <a:latin typeface="Open Sans"/>
              </a:rPr>
              <a:t>Metaphor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8958267" y="8356282"/>
            <a:ext cx="4784440" cy="536427"/>
            <a:chOff x="0" y="0"/>
            <a:chExt cx="5097256" cy="571500"/>
          </a:xfrm>
        </p:grpSpPr>
        <p:sp>
          <p:nvSpPr>
            <p:cNvPr id="48" name="Freeform 48"/>
            <p:cNvSpPr/>
            <p:nvPr/>
          </p:nvSpPr>
          <p:spPr>
            <a:xfrm>
              <a:off x="0" y="255270"/>
              <a:ext cx="5097256" cy="69850"/>
            </a:xfrm>
            <a:custGeom>
              <a:avLst/>
              <a:gdLst/>
              <a:ahLst/>
              <a:cxnLst/>
              <a:rect l="l" t="t" r="r" b="b"/>
              <a:pathLst>
                <a:path w="5097256" h="69850">
                  <a:moveTo>
                    <a:pt x="480642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97256" y="69850"/>
                  </a:lnTo>
                  <a:lnTo>
                    <a:pt x="5097256" y="0"/>
                  </a:lnTo>
                  <a:close/>
                </a:path>
              </a:pathLst>
            </a:custGeom>
            <a:solidFill>
              <a:srgbClr val="8C52FF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4462522" y="6456523"/>
            <a:ext cx="863558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A6508"/>
                </a:solidFill>
                <a:latin typeface="Open Sans"/>
              </a:rPr>
              <a:t>Repetition of "secretaries" </a:t>
            </a:r>
            <a:r>
              <a:rPr lang="en-US" sz="2100" dirty="0" err="1">
                <a:solidFill>
                  <a:srgbClr val="FA6508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FA6508"/>
                </a:solidFill>
                <a:latin typeface="Open Sans"/>
              </a:rPr>
              <a:t> their superior social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19" grpId="0"/>
      <p:bldP spid="22" grpId="0"/>
      <p:bldP spid="25" grpId="0"/>
      <p:bldP spid="30" grpId="0"/>
      <p:bldP spid="35" grpId="0"/>
      <p:bldP spid="38" grpId="0"/>
      <p:bldP spid="41" grpId="0"/>
      <p:bldP spid="46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9546" y="759040"/>
            <a:ext cx="15551134" cy="904875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789625" y="929784"/>
            <a:ext cx="8072960" cy="536427"/>
            <a:chOff x="0" y="0"/>
            <a:chExt cx="8600785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8600785" cy="69850"/>
            </a:xfrm>
            <a:custGeom>
              <a:avLst/>
              <a:gdLst/>
              <a:ahLst/>
              <a:cxnLst/>
              <a:rect l="l" t="t" r="r" b="b"/>
              <a:pathLst>
                <a:path w="8600785" h="69850">
                  <a:moveTo>
                    <a:pt x="830995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600785" y="69850"/>
                  </a:lnTo>
                  <a:lnTo>
                    <a:pt x="8600785" y="0"/>
                  </a:ln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684155" y="1435679"/>
            <a:ext cx="3938939" cy="261732"/>
            <a:chOff x="0" y="0"/>
            <a:chExt cx="8600785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8600785" cy="69850"/>
            </a:xfrm>
            <a:custGeom>
              <a:avLst/>
              <a:gdLst/>
              <a:ahLst/>
              <a:cxnLst/>
              <a:rect l="l" t="t" r="r" b="b"/>
              <a:pathLst>
                <a:path w="8600785" h="69850">
                  <a:moveTo>
                    <a:pt x="830995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600785" y="69850"/>
                  </a:lnTo>
                  <a:lnTo>
                    <a:pt x="8600785" y="0"/>
                  </a:lnTo>
                  <a:close/>
                </a:path>
              </a:pathLst>
            </a:custGeom>
            <a:solidFill>
              <a:srgbClr val="8C52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150111" y="397726"/>
            <a:ext cx="464102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8C52FF"/>
                </a:solidFill>
                <a:latin typeface="Open Sans"/>
              </a:rPr>
              <a:t>Complete disregard for her husband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113701" y="2384701"/>
            <a:ext cx="1580241" cy="536427"/>
            <a:chOff x="0" y="0"/>
            <a:chExt cx="1683560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1683560" cy="69850"/>
            </a:xfrm>
            <a:custGeom>
              <a:avLst/>
              <a:gdLst/>
              <a:ahLst/>
              <a:cxnLst/>
              <a:rect l="l" t="t" r="r" b="b"/>
              <a:pathLst>
                <a:path w="1683560" h="69850">
                  <a:moveTo>
                    <a:pt x="139273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83560" y="69850"/>
                  </a:lnTo>
                  <a:lnTo>
                    <a:pt x="1683560" y="0"/>
                  </a:lnTo>
                  <a:close/>
                </a:path>
              </a:pathLst>
            </a:custGeom>
            <a:solidFill>
              <a:srgbClr val="EB179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684155" y="2652915"/>
            <a:ext cx="5815460" cy="706108"/>
            <a:chOff x="0" y="0"/>
            <a:chExt cx="4706836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4706836" cy="69850"/>
            </a:xfrm>
            <a:custGeom>
              <a:avLst/>
              <a:gdLst/>
              <a:ahLst/>
              <a:cxnLst/>
              <a:rect l="l" t="t" r="r" b="b"/>
              <a:pathLst>
                <a:path w="4706836" h="69850">
                  <a:moveTo>
                    <a:pt x="44160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06836" y="69850"/>
                  </a:lnTo>
                  <a:lnTo>
                    <a:pt x="4706836" y="0"/>
                  </a:lnTo>
                  <a:close/>
                </a:path>
              </a:pathLst>
            </a:custGeom>
            <a:solidFill>
              <a:srgbClr val="EB179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2995568" y="1587750"/>
            <a:ext cx="4898239" cy="665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r>
              <a:rPr lang="en-US" sz="1909" dirty="0">
                <a:solidFill>
                  <a:srgbClr val="EB1790"/>
                </a:solidFill>
                <a:latin typeface="Open Sans"/>
              </a:rPr>
              <a:t>Adjectives and repetition of 'coat' shows </a:t>
            </a:r>
          </a:p>
          <a:p>
            <a:pPr algn="ctr">
              <a:lnSpc>
                <a:spcPts val="2673"/>
              </a:lnSpc>
            </a:pPr>
            <a:r>
              <a:rPr lang="en-US" sz="1909" dirty="0">
                <a:solidFill>
                  <a:srgbClr val="EB1790"/>
                </a:solidFill>
                <a:latin typeface="Open Sans"/>
              </a:rPr>
              <a:t>her appearance of wealth vanishes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499615" y="2652915"/>
            <a:ext cx="1458874" cy="706108"/>
            <a:chOff x="0" y="0"/>
            <a:chExt cx="1180763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1180763" cy="69850"/>
            </a:xfrm>
            <a:custGeom>
              <a:avLst/>
              <a:gdLst/>
              <a:ahLst/>
              <a:cxnLst/>
              <a:rect l="l" t="t" r="r" b="b"/>
              <a:pathLst>
                <a:path w="1180763" h="69850">
                  <a:moveTo>
                    <a:pt x="8899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80763" y="69850"/>
                  </a:lnTo>
                  <a:lnTo>
                    <a:pt x="1180763" y="0"/>
                  </a:lnTo>
                  <a:close/>
                </a:path>
              </a:pathLst>
            </a:custGeom>
            <a:solidFill>
              <a:srgbClr val="FFDC22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292343" y="1668836"/>
            <a:ext cx="1857768" cy="58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8"/>
              </a:lnSpc>
            </a:pPr>
            <a:r>
              <a:rPr lang="en-US" sz="1691" dirty="0">
                <a:solidFill>
                  <a:srgbClr val="FFDC22"/>
                </a:solidFill>
                <a:latin typeface="Open Sans"/>
              </a:rPr>
              <a:t>Adverb: </a:t>
            </a:r>
          </a:p>
          <a:p>
            <a:pPr algn="ctr">
              <a:lnSpc>
                <a:spcPts val="2368"/>
              </a:lnSpc>
            </a:pPr>
            <a:r>
              <a:rPr lang="en-US" sz="1691" dirty="0">
                <a:solidFill>
                  <a:srgbClr val="FFDC22"/>
                </a:solidFill>
                <a:latin typeface="Open Sans"/>
              </a:rPr>
              <a:t>disconnect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6105626" y="2737756"/>
            <a:ext cx="756959" cy="536427"/>
            <a:chOff x="0" y="0"/>
            <a:chExt cx="806450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684155" y="3090810"/>
            <a:ext cx="4354656" cy="536427"/>
            <a:chOff x="0" y="0"/>
            <a:chExt cx="4639371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4639371" cy="69850"/>
            </a:xfrm>
            <a:custGeom>
              <a:avLst/>
              <a:gdLst/>
              <a:ahLst/>
              <a:cxnLst/>
              <a:rect l="l" t="t" r="r" b="b"/>
              <a:pathLst>
                <a:path w="4639371" h="69850">
                  <a:moveTo>
                    <a:pt x="434854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639371" y="69850"/>
                  </a:lnTo>
                  <a:lnTo>
                    <a:pt x="4639371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87972" y="2687120"/>
            <a:ext cx="2496183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Coat is personified and it forces her to leave her fanciful world of imagination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657463" y="3540005"/>
            <a:ext cx="1422236" cy="525127"/>
            <a:chOff x="0" y="0"/>
            <a:chExt cx="1547832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1547832" cy="69850"/>
            </a:xfrm>
            <a:custGeom>
              <a:avLst/>
              <a:gdLst/>
              <a:ahLst/>
              <a:cxnLst/>
              <a:rect l="l" t="t" r="r" b="b"/>
              <a:pathLst>
                <a:path w="1547832" h="69850">
                  <a:moveTo>
                    <a:pt x="125700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47832" y="69850"/>
                  </a:lnTo>
                  <a:lnTo>
                    <a:pt x="1547832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6105626" y="3375068"/>
            <a:ext cx="2175337" cy="32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2"/>
              </a:lnSpc>
            </a:pPr>
            <a:r>
              <a:rPr lang="en-US" sz="1887" dirty="0">
                <a:solidFill>
                  <a:srgbClr val="03989E"/>
                </a:solidFill>
                <a:latin typeface="Open Sans"/>
              </a:rPr>
              <a:t>Sharp contrast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6623094" y="3992827"/>
            <a:ext cx="9482532" cy="536427"/>
            <a:chOff x="0" y="0"/>
            <a:chExt cx="10102517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10102517" cy="69850"/>
            </a:xfrm>
            <a:custGeom>
              <a:avLst/>
              <a:gdLst/>
              <a:ahLst/>
              <a:cxnLst/>
              <a:rect l="l" t="t" r="r" b="b"/>
              <a:pathLst>
                <a:path w="10102517" h="69850">
                  <a:moveTo>
                    <a:pt x="981168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102517" y="69850"/>
                  </a:lnTo>
                  <a:lnTo>
                    <a:pt x="10102517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16238256" y="3773993"/>
            <a:ext cx="2042089" cy="61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1771" dirty="0">
                <a:solidFill>
                  <a:srgbClr val="FF914D"/>
                </a:solidFill>
                <a:latin typeface="Open Sans"/>
              </a:rPr>
              <a:t>Simple sentences show his love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3414557" y="4607073"/>
            <a:ext cx="3208537" cy="536427"/>
            <a:chOff x="0" y="0"/>
            <a:chExt cx="3418317" cy="571500"/>
          </a:xfrm>
        </p:grpSpPr>
        <p:sp>
          <p:nvSpPr>
            <p:cNvPr id="29" name="Freeform 29"/>
            <p:cNvSpPr/>
            <p:nvPr/>
          </p:nvSpPr>
          <p:spPr>
            <a:xfrm>
              <a:off x="0" y="255270"/>
              <a:ext cx="3418317" cy="69850"/>
            </a:xfrm>
            <a:custGeom>
              <a:avLst/>
              <a:gdLst/>
              <a:ahLst/>
              <a:cxnLst/>
              <a:rect l="l" t="t" r="r" b="b"/>
              <a:pathLst>
                <a:path w="3418317" h="69850">
                  <a:moveTo>
                    <a:pt x="312748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418317" y="69850"/>
                  </a:lnTo>
                  <a:lnTo>
                    <a:pt x="3418317" y="0"/>
                  </a:lnTo>
                  <a:close/>
                </a:path>
              </a:pathLst>
            </a:custGeom>
            <a:solidFill>
              <a:srgbClr val="00FFF7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3565956" y="4205250"/>
            <a:ext cx="2175337" cy="32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2"/>
              </a:lnSpc>
            </a:pPr>
            <a:r>
              <a:rPr lang="en-US" sz="1887" dirty="0">
                <a:solidFill>
                  <a:srgbClr val="00FFF7"/>
                </a:solidFill>
                <a:latin typeface="Open Sans"/>
              </a:rPr>
              <a:t>Disregards him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8292343" y="6010283"/>
            <a:ext cx="5076238" cy="536427"/>
            <a:chOff x="0" y="0"/>
            <a:chExt cx="5408131" cy="571500"/>
          </a:xfrm>
        </p:grpSpPr>
        <p:sp>
          <p:nvSpPr>
            <p:cNvPr id="32" name="Freeform 32"/>
            <p:cNvSpPr/>
            <p:nvPr/>
          </p:nvSpPr>
          <p:spPr>
            <a:xfrm>
              <a:off x="0" y="255270"/>
              <a:ext cx="5408131" cy="69850"/>
            </a:xfrm>
            <a:custGeom>
              <a:avLst/>
              <a:gdLst/>
              <a:ahLst/>
              <a:cxnLst/>
              <a:rect l="l" t="t" r="r" b="b"/>
              <a:pathLst>
                <a:path w="5408131" h="69850">
                  <a:moveTo>
                    <a:pt x="511730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08131" y="69850"/>
                  </a:lnTo>
                  <a:lnTo>
                    <a:pt x="5408131" y="0"/>
                  </a:lnTo>
                  <a:close/>
                </a:path>
              </a:pathLst>
            </a:custGeom>
            <a:solidFill>
              <a:srgbClr val="FF12CB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7803176" y="5450738"/>
            <a:ext cx="933489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2CB"/>
                </a:solidFill>
                <a:latin typeface="Open Sans"/>
              </a:rPr>
              <a:t>Pathetic fallacy shows the stark return to reality and their real social status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0119344" y="6500624"/>
            <a:ext cx="4671789" cy="418507"/>
            <a:chOff x="0" y="0"/>
            <a:chExt cx="6379643" cy="571500"/>
          </a:xfrm>
        </p:grpSpPr>
        <p:sp>
          <p:nvSpPr>
            <p:cNvPr id="35" name="Freeform 35"/>
            <p:cNvSpPr/>
            <p:nvPr/>
          </p:nvSpPr>
          <p:spPr>
            <a:xfrm>
              <a:off x="0" y="255270"/>
              <a:ext cx="6379643" cy="69850"/>
            </a:xfrm>
            <a:custGeom>
              <a:avLst/>
              <a:gdLst/>
              <a:ahLst/>
              <a:cxnLst/>
              <a:rect l="l" t="t" r="r" b="b"/>
              <a:pathLst>
                <a:path w="6379643" h="69850">
                  <a:moveTo>
                    <a:pt x="608881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379643" y="69850"/>
                  </a:lnTo>
                  <a:lnTo>
                    <a:pt x="6379643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6861966" y="5981708"/>
            <a:ext cx="1238429" cy="142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</a:pPr>
            <a:r>
              <a:rPr lang="en-US" sz="1628" dirty="0">
                <a:solidFill>
                  <a:srgbClr val="004AAD"/>
                </a:solidFill>
                <a:latin typeface="Open Sans"/>
              </a:rPr>
              <a:t>Adjectives </a:t>
            </a:r>
            <a:r>
              <a:rPr lang="en-US" sz="1628" dirty="0" err="1">
                <a:solidFill>
                  <a:srgbClr val="004AAD"/>
                </a:solidFill>
                <a:latin typeface="Open Sans"/>
              </a:rPr>
              <a:t>emphasise</a:t>
            </a:r>
            <a:r>
              <a:rPr lang="en-US" sz="1628" dirty="0">
                <a:solidFill>
                  <a:srgbClr val="004AAD"/>
                </a:solidFill>
                <a:latin typeface="Open Sans"/>
              </a:rPr>
              <a:t> reality has descended on them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7919330" y="6755964"/>
            <a:ext cx="5272987" cy="536427"/>
            <a:chOff x="0" y="0"/>
            <a:chExt cx="5617744" cy="571500"/>
          </a:xfrm>
        </p:grpSpPr>
        <p:sp>
          <p:nvSpPr>
            <p:cNvPr id="38" name="Freeform 38"/>
            <p:cNvSpPr/>
            <p:nvPr/>
          </p:nvSpPr>
          <p:spPr>
            <a:xfrm>
              <a:off x="0" y="255270"/>
              <a:ext cx="5617744" cy="69850"/>
            </a:xfrm>
            <a:custGeom>
              <a:avLst/>
              <a:gdLst/>
              <a:ahLst/>
              <a:cxnLst/>
              <a:rect l="l" t="t" r="r" b="b"/>
              <a:pathLst>
                <a:path w="5617744" h="69850">
                  <a:moveTo>
                    <a:pt x="532691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617744" y="69850"/>
                  </a:lnTo>
                  <a:lnTo>
                    <a:pt x="5617744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39" name="TextBox 39"/>
          <p:cNvSpPr txBox="1"/>
          <p:nvPr/>
        </p:nvSpPr>
        <p:spPr>
          <a:xfrm>
            <a:off x="271454" y="5972183"/>
            <a:ext cx="2496183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Metaphor for Mathilde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660504" y="7286506"/>
            <a:ext cx="2584164" cy="496010"/>
            <a:chOff x="0" y="0"/>
            <a:chExt cx="2977460" cy="571500"/>
          </a:xfrm>
        </p:grpSpPr>
        <p:sp>
          <p:nvSpPr>
            <p:cNvPr id="41" name="Freeform 41"/>
            <p:cNvSpPr/>
            <p:nvPr/>
          </p:nvSpPr>
          <p:spPr>
            <a:xfrm>
              <a:off x="0" y="255270"/>
              <a:ext cx="2977460" cy="69850"/>
            </a:xfrm>
            <a:custGeom>
              <a:avLst/>
              <a:gdLst/>
              <a:ahLst/>
              <a:cxnLst/>
              <a:rect l="l" t="t" r="r" b="b"/>
              <a:pathLst>
                <a:path w="2977460" h="69850">
                  <a:moveTo>
                    <a:pt x="268663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977460" y="69850"/>
                  </a:lnTo>
                  <a:lnTo>
                    <a:pt x="2977460" y="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42" name="TextBox 42"/>
          <p:cNvSpPr txBox="1"/>
          <p:nvPr/>
        </p:nvSpPr>
        <p:spPr>
          <a:xfrm>
            <a:off x="1466" y="7254291"/>
            <a:ext cx="2496183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5757"/>
                </a:solidFill>
                <a:latin typeface="Open Sans"/>
              </a:rPr>
              <a:t>Road of Martyrs foreshadows their eventual poverty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6623094" y="7782516"/>
            <a:ext cx="2520906" cy="415849"/>
            <a:chOff x="0" y="0"/>
            <a:chExt cx="3464477" cy="571500"/>
          </a:xfrm>
        </p:grpSpPr>
        <p:sp>
          <p:nvSpPr>
            <p:cNvPr id="44" name="Freeform 44"/>
            <p:cNvSpPr/>
            <p:nvPr/>
          </p:nvSpPr>
          <p:spPr>
            <a:xfrm>
              <a:off x="0" y="255270"/>
              <a:ext cx="3464477" cy="69850"/>
            </a:xfrm>
            <a:custGeom>
              <a:avLst/>
              <a:gdLst/>
              <a:ahLst/>
              <a:cxnLst/>
              <a:rect l="l" t="t" r="r" b="b"/>
              <a:pathLst>
                <a:path w="3464477" h="69850">
                  <a:moveTo>
                    <a:pt x="317364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464477" y="69850"/>
                  </a:lnTo>
                  <a:lnTo>
                    <a:pt x="3464477" y="0"/>
                  </a:lnTo>
                  <a:close/>
                </a:path>
              </a:pathLst>
            </a:custGeom>
            <a:solidFill>
              <a:srgbClr val="00FF03"/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6051211" y="8156309"/>
            <a:ext cx="464102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F03"/>
                </a:solidFill>
                <a:latin typeface="Open Sans"/>
              </a:rPr>
              <a:t>Illusion of wealth has ended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6623094" y="8549657"/>
            <a:ext cx="1004033" cy="708643"/>
            <a:chOff x="0" y="0"/>
            <a:chExt cx="809724" cy="571500"/>
          </a:xfrm>
        </p:grpSpPr>
        <p:sp>
          <p:nvSpPr>
            <p:cNvPr id="47" name="Freeform 47"/>
            <p:cNvSpPr/>
            <p:nvPr/>
          </p:nvSpPr>
          <p:spPr>
            <a:xfrm>
              <a:off x="0" y="255270"/>
              <a:ext cx="809724" cy="69850"/>
            </a:xfrm>
            <a:custGeom>
              <a:avLst/>
              <a:gdLst/>
              <a:ahLst/>
              <a:cxnLst/>
              <a:rect l="l" t="t" r="r" b="b"/>
              <a:pathLst>
                <a:path w="809724" h="69850">
                  <a:moveTo>
                    <a:pt x="518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9724" y="69850"/>
                  </a:lnTo>
                  <a:lnTo>
                    <a:pt x="809724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1436064" y="8511557"/>
            <a:ext cx="1248091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Vanity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2807309" y="9539585"/>
            <a:ext cx="6487803" cy="536427"/>
            <a:chOff x="0" y="0"/>
            <a:chExt cx="6911987" cy="571500"/>
          </a:xfrm>
        </p:grpSpPr>
        <p:sp>
          <p:nvSpPr>
            <p:cNvPr id="50" name="Freeform 50"/>
            <p:cNvSpPr/>
            <p:nvPr/>
          </p:nvSpPr>
          <p:spPr>
            <a:xfrm>
              <a:off x="0" y="255270"/>
              <a:ext cx="6911987" cy="69850"/>
            </a:xfrm>
            <a:custGeom>
              <a:avLst/>
              <a:gdLst/>
              <a:ahLst/>
              <a:cxnLst/>
              <a:rect l="l" t="t" r="r" b="b"/>
              <a:pathLst>
                <a:path w="6911987" h="69850">
                  <a:moveTo>
                    <a:pt x="662115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911987" y="69850"/>
                  </a:lnTo>
                  <a:lnTo>
                    <a:pt x="6911987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842800" y="8903979"/>
            <a:ext cx="601887" cy="466189"/>
          </a:xfrm>
          <a:prstGeom prst="rect">
            <a:avLst/>
          </a:prstGeom>
        </p:spPr>
      </p:pic>
      <p:sp>
        <p:nvSpPr>
          <p:cNvPr id="52" name="TextBox 52"/>
          <p:cNvSpPr txBox="1"/>
          <p:nvPr/>
        </p:nvSpPr>
        <p:spPr>
          <a:xfrm>
            <a:off x="10555823" y="8160265"/>
            <a:ext cx="754457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Onomatopoeia echoes her 'cry' in Madame Forestier's home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438677" y="9501485"/>
            <a:ext cx="666694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A6508"/>
                </a:solidFill>
                <a:latin typeface="Open Sans"/>
              </a:rPr>
              <a:t>Exclamatory sentence shows her extreme shock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15525343" y="9101953"/>
            <a:ext cx="756959" cy="536427"/>
            <a:chOff x="0" y="0"/>
            <a:chExt cx="806450" cy="571500"/>
          </a:xfrm>
        </p:grpSpPr>
        <p:sp>
          <p:nvSpPr>
            <p:cNvPr id="55" name="Freeform 55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A6508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21" grpId="0"/>
      <p:bldP spid="24" grpId="0"/>
      <p:bldP spid="27" grpId="0"/>
      <p:bldP spid="30" grpId="0"/>
      <p:bldP spid="33" grpId="0"/>
      <p:bldP spid="36" grpId="0"/>
      <p:bldP spid="39" grpId="0"/>
      <p:bldP spid="42" grpId="0"/>
      <p:bldP spid="45" grpId="0"/>
      <p:bldP spid="48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1273</Words>
  <Application>Microsoft Macintosh PowerPoint</Application>
  <PresentationFormat>Custom</PresentationFormat>
  <Paragraphs>201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Open Sans Extra 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Necklace</dc:title>
  <cp:lastModifiedBy>Barbara Njau</cp:lastModifiedBy>
  <cp:revision>14</cp:revision>
  <dcterms:created xsi:type="dcterms:W3CDTF">2006-08-16T00:00:00Z</dcterms:created>
  <dcterms:modified xsi:type="dcterms:W3CDTF">2020-07-09T18:46:29Z</dcterms:modified>
  <dc:identifier>DAEApQpJJhI</dc:identifier>
</cp:coreProperties>
</file>