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0658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779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602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2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7282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5166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9520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53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801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403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233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364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612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08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9063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3076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37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002D14-00C9-446F-BA62-54118B010411}" type="datetimeFigureOut">
              <a:rPr lang="en-IN" smtClean="0"/>
              <a:t>28-08-2019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4F57850-AA76-4BB5-9561-48E8E92C00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919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6367"/>
            <a:ext cx="7504090" cy="3090930"/>
          </a:xfrm>
        </p:spPr>
        <p:txBody>
          <a:bodyPr>
            <a:normAutofit/>
          </a:bodyPr>
          <a:lstStyle/>
          <a:p>
            <a:r>
              <a:rPr lang="en-IN" dirty="0" smtClean="0"/>
              <a:t>Course Introduction:</a:t>
            </a:r>
            <a:br>
              <a:rPr lang="en-IN" dirty="0" smtClean="0"/>
            </a:br>
            <a:r>
              <a:rPr lang="en-IN" dirty="0" smtClean="0"/>
              <a:t>Basic and Advanced </a:t>
            </a:r>
            <a:br>
              <a:rPr lang="en-IN" dirty="0" smtClean="0"/>
            </a:br>
            <a:r>
              <a:rPr lang="en-IN" dirty="0" smtClean="0"/>
              <a:t>MS Excel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23514"/>
            <a:ext cx="9144000" cy="634285"/>
          </a:xfrm>
        </p:spPr>
        <p:txBody>
          <a:bodyPr/>
          <a:lstStyle/>
          <a:p>
            <a:pPr algn="l"/>
            <a:r>
              <a:rPr lang="en-IN" dirty="0" err="1" smtClean="0"/>
              <a:t>Alok</a:t>
            </a:r>
            <a:r>
              <a:rPr lang="en-IN" dirty="0" smtClean="0"/>
              <a:t> Bhardwaj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00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1: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very basics of MS Excel</a:t>
            </a:r>
          </a:p>
          <a:p>
            <a:r>
              <a:rPr lang="en-IN" dirty="0" smtClean="0"/>
              <a:t>Introduction to the MS Excel Window</a:t>
            </a:r>
          </a:p>
          <a:p>
            <a:r>
              <a:rPr lang="en-IN" dirty="0" smtClean="0"/>
              <a:t>The Dynamic Menu Ribbon</a:t>
            </a:r>
          </a:p>
          <a:p>
            <a:r>
              <a:rPr lang="en-IN" dirty="0" smtClean="0"/>
              <a:t>Opening and Scrolling Multiple Windows</a:t>
            </a:r>
          </a:p>
          <a:p>
            <a:r>
              <a:rPr lang="en-IN" dirty="0" smtClean="0"/>
              <a:t>Customizing the Quick Access bar and</a:t>
            </a:r>
          </a:p>
          <a:p>
            <a:pPr marL="0" indent="0">
              <a:buNone/>
            </a:pPr>
            <a:r>
              <a:rPr lang="en-IN" dirty="0" smtClean="0"/>
              <a:t>Menu Ribbon</a:t>
            </a:r>
          </a:p>
          <a:p>
            <a:r>
              <a:rPr lang="en-IN" dirty="0" smtClean="0"/>
              <a:t>Changing Properties of MS Excel File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66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2: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Basics of Data Entry</a:t>
            </a:r>
          </a:p>
          <a:p>
            <a:endParaRPr lang="en-IN" dirty="0" smtClean="0"/>
          </a:p>
          <a:p>
            <a:r>
              <a:rPr lang="en-IN" dirty="0" smtClean="0"/>
              <a:t>Using fill Series, Autocomplete</a:t>
            </a:r>
          </a:p>
          <a:p>
            <a:endParaRPr lang="en-IN" dirty="0" smtClean="0"/>
          </a:p>
          <a:p>
            <a:r>
              <a:rPr lang="en-IN" dirty="0" smtClean="0"/>
              <a:t>Picking from drop down list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628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Segregating First Names, Last Names </a:t>
            </a:r>
          </a:p>
          <a:p>
            <a:pPr marL="0" indent="0">
              <a:buNone/>
            </a:pPr>
            <a:r>
              <a:rPr lang="en-IN" dirty="0" smtClean="0"/>
              <a:t>(Without functions)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81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Improving Contents</a:t>
            </a:r>
          </a:p>
          <a:p>
            <a:pPr marL="0" indent="0">
              <a:buNone/>
            </a:pPr>
            <a:r>
              <a:rPr lang="en-IN" dirty="0" smtClean="0"/>
              <a:t>Through spell-checker, thesaurus, researching</a:t>
            </a:r>
          </a:p>
          <a:p>
            <a:r>
              <a:rPr lang="en-IN" dirty="0" smtClean="0"/>
              <a:t>Defining tables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468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3: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Basics of Formatting</a:t>
            </a:r>
          </a:p>
          <a:p>
            <a:r>
              <a:rPr lang="en-IN" dirty="0" smtClean="0"/>
              <a:t>Preferred Formats</a:t>
            </a:r>
          </a:p>
          <a:p>
            <a:r>
              <a:rPr lang="en-IN" dirty="0" smtClean="0"/>
              <a:t>Number formats</a:t>
            </a:r>
          </a:p>
          <a:p>
            <a:r>
              <a:rPr lang="en-IN" dirty="0" smtClean="0"/>
              <a:t>Date Formats</a:t>
            </a:r>
          </a:p>
          <a:p>
            <a:r>
              <a:rPr lang="en-IN" dirty="0" smtClean="0"/>
              <a:t>Currency Formats</a:t>
            </a:r>
          </a:p>
          <a:p>
            <a:r>
              <a:rPr lang="en-IN" dirty="0" smtClean="0"/>
              <a:t>Custom Formats (Adding suffixes)</a:t>
            </a:r>
          </a:p>
          <a:p>
            <a:r>
              <a:rPr lang="en-IN" dirty="0" smtClean="0"/>
              <a:t>Images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628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4: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Basics of performing calculations</a:t>
            </a:r>
          </a:p>
          <a:p>
            <a:r>
              <a:rPr lang="en-IN" dirty="0" smtClean="0"/>
              <a:t>Common Functions</a:t>
            </a:r>
          </a:p>
          <a:p>
            <a:r>
              <a:rPr lang="en-IN" dirty="0" smtClean="0"/>
              <a:t>Finding 2</a:t>
            </a:r>
            <a:r>
              <a:rPr lang="en-IN" baseline="30000" dirty="0" smtClean="0"/>
              <a:t>nd</a:t>
            </a:r>
            <a:r>
              <a:rPr lang="en-IN" dirty="0"/>
              <a:t> </a:t>
            </a:r>
            <a:r>
              <a:rPr lang="en-IN" dirty="0" smtClean="0"/>
              <a:t>, 3</a:t>
            </a:r>
            <a:r>
              <a:rPr lang="en-IN" baseline="30000" dirty="0" smtClean="0"/>
              <a:t>rd</a:t>
            </a:r>
            <a:r>
              <a:rPr lang="en-IN" dirty="0" smtClean="0"/>
              <a:t> or Nth highest / smallest value</a:t>
            </a:r>
          </a:p>
          <a:p>
            <a:r>
              <a:rPr lang="en-IN" dirty="0" smtClean="0"/>
              <a:t>Variations of count function</a:t>
            </a:r>
          </a:p>
          <a:p>
            <a:r>
              <a:rPr lang="en-IN" dirty="0" smtClean="0"/>
              <a:t>Referencing</a:t>
            </a:r>
          </a:p>
          <a:p>
            <a:r>
              <a:rPr lang="en-IN" dirty="0" smtClean="0"/>
              <a:t>Using Named Ranges</a:t>
            </a:r>
          </a:p>
          <a:p>
            <a:r>
              <a:rPr lang="en-IN" dirty="0" smtClean="0"/>
              <a:t>Working with Array Formulas</a:t>
            </a:r>
          </a:p>
          <a:p>
            <a:r>
              <a:rPr lang="en-IN" dirty="0" smtClean="0"/>
              <a:t>Tools to Find and Correct Errors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7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5: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Limiting data that appears </a:t>
            </a:r>
          </a:p>
          <a:p>
            <a:r>
              <a:rPr lang="en-IN" dirty="0" smtClean="0"/>
              <a:t>Selecting Random Rows</a:t>
            </a:r>
          </a:p>
          <a:p>
            <a:r>
              <a:rPr lang="en-IN" dirty="0" smtClean="0"/>
              <a:t>Summarizing including / excluding hidden rows</a:t>
            </a:r>
          </a:p>
          <a:p>
            <a:r>
              <a:rPr lang="en-IN" dirty="0" smtClean="0"/>
              <a:t>Finding Unique Values / Rows</a:t>
            </a:r>
          </a:p>
          <a:p>
            <a:r>
              <a:rPr lang="en-IN" dirty="0" smtClean="0"/>
              <a:t>Data Validations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94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Sorting Data</a:t>
            </a:r>
          </a:p>
          <a:p>
            <a:r>
              <a:rPr lang="en-IN" dirty="0" smtClean="0"/>
              <a:t>Sorting Based on Customized List</a:t>
            </a:r>
          </a:p>
          <a:p>
            <a:r>
              <a:rPr lang="en-IN" dirty="0" smtClean="0"/>
              <a:t>Getting / organizing data into levels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64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7: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Using the Quick Analysis Lens</a:t>
            </a:r>
          </a:p>
          <a:p>
            <a:r>
              <a:rPr lang="en-IN" dirty="0" smtClean="0"/>
              <a:t>Alternate Data Sets </a:t>
            </a:r>
          </a:p>
          <a:p>
            <a:r>
              <a:rPr lang="en-IN" dirty="0" smtClean="0"/>
              <a:t>Sensitivity Analysis</a:t>
            </a:r>
          </a:p>
          <a:p>
            <a:r>
              <a:rPr lang="en-IN" dirty="0" smtClean="0"/>
              <a:t>Getting desired results</a:t>
            </a:r>
          </a:p>
          <a:p>
            <a:r>
              <a:rPr lang="en-IN" dirty="0" smtClean="0"/>
              <a:t>Descriptive Statistics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972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8: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Creating and Customizing Charts and Graphs</a:t>
            </a:r>
          </a:p>
          <a:p>
            <a:r>
              <a:rPr lang="en-IN" dirty="0" smtClean="0"/>
              <a:t>Identifying Trends and Making </a:t>
            </a:r>
            <a:r>
              <a:rPr lang="en-IN" dirty="0"/>
              <a:t>P</a:t>
            </a:r>
            <a:r>
              <a:rPr lang="en-IN" dirty="0" smtClean="0"/>
              <a:t>rojections</a:t>
            </a:r>
          </a:p>
          <a:p>
            <a:r>
              <a:rPr lang="en-IN" dirty="0" smtClean="0"/>
              <a:t>Working with Dual Axis Charts</a:t>
            </a:r>
          </a:p>
          <a:p>
            <a:r>
              <a:rPr lang="en-IN" dirty="0" smtClean="0"/>
              <a:t>Charts and Graphs in Single Cell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784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Welcome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One of the most used </a:t>
            </a:r>
            <a:r>
              <a:rPr lang="en-IN" dirty="0" err="1" smtClean="0"/>
              <a:t>softwares</a:t>
            </a:r>
            <a:endParaRPr lang="en-IN" dirty="0" smtClean="0"/>
          </a:p>
          <a:p>
            <a:r>
              <a:rPr lang="en-IN" dirty="0" smtClean="0"/>
              <a:t>Applies to almost all fields of work-life</a:t>
            </a:r>
          </a:p>
          <a:p>
            <a:r>
              <a:rPr lang="en-IN" dirty="0" smtClean="0"/>
              <a:t>Most common Applications:</a:t>
            </a:r>
          </a:p>
          <a:p>
            <a:pPr lvl="1"/>
            <a:r>
              <a:rPr lang="en-IN" dirty="0" smtClean="0"/>
              <a:t>Billing</a:t>
            </a:r>
          </a:p>
          <a:p>
            <a:pPr lvl="1"/>
            <a:r>
              <a:rPr lang="en-IN" dirty="0" smtClean="0"/>
              <a:t>Data Management</a:t>
            </a:r>
          </a:p>
          <a:p>
            <a:pPr lvl="1"/>
            <a:r>
              <a:rPr lang="en-IN" dirty="0" smtClean="0"/>
              <a:t>Analysis</a:t>
            </a:r>
          </a:p>
          <a:p>
            <a:pPr lvl="1"/>
            <a:r>
              <a:rPr lang="en-IN" dirty="0" smtClean="0"/>
              <a:t>Market Research</a:t>
            </a:r>
          </a:p>
          <a:p>
            <a:pPr lvl="1"/>
            <a:r>
              <a:rPr lang="en-IN" dirty="0" smtClean="0"/>
              <a:t>Payroll Management</a:t>
            </a:r>
          </a:p>
          <a:p>
            <a:pPr lvl="1"/>
            <a:r>
              <a:rPr lang="en-IN" dirty="0" smtClean="0"/>
              <a:t>Budgets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637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9: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Dynamic Tables and Charts</a:t>
            </a:r>
          </a:p>
          <a:p>
            <a:r>
              <a:rPr lang="en-IN" dirty="0" smtClean="0"/>
              <a:t>Editing and Working with Pivot Tables</a:t>
            </a:r>
          </a:p>
          <a:p>
            <a:r>
              <a:rPr lang="en-IN" dirty="0" smtClean="0"/>
              <a:t>Showing / Hiding </a:t>
            </a:r>
            <a:r>
              <a:rPr lang="en-IN" dirty="0"/>
              <a:t>D</a:t>
            </a:r>
            <a:r>
              <a:rPr lang="en-IN" dirty="0" smtClean="0"/>
              <a:t>ata in Pivot Tables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643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Week 10: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Basics of Macros</a:t>
            </a:r>
          </a:p>
          <a:p>
            <a:r>
              <a:rPr lang="en-IN" dirty="0" smtClean="0"/>
              <a:t>Creating and Modifying Macros</a:t>
            </a:r>
          </a:p>
          <a:p>
            <a:r>
              <a:rPr lang="en-IN" dirty="0" smtClean="0"/>
              <a:t>Running Macros Through Single Button Click</a:t>
            </a:r>
          </a:p>
          <a:p>
            <a:r>
              <a:rPr lang="en-IN" dirty="0" smtClean="0"/>
              <a:t>A Macro That Runs Each Time </a:t>
            </a:r>
          </a:p>
          <a:p>
            <a:pPr marL="0" indent="0">
              <a:buNone/>
            </a:pPr>
            <a:r>
              <a:rPr lang="en-IN" dirty="0" smtClean="0"/>
              <a:t>a Workbook is Opened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421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Added Bonus: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Most commonly asked interview questions</a:t>
            </a:r>
          </a:p>
          <a:p>
            <a:endParaRPr lang="en-IN" dirty="0"/>
          </a:p>
          <a:p>
            <a:r>
              <a:rPr lang="en-IN" dirty="0" smtClean="0"/>
              <a:t>E-Certificate and physical certificate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8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See you in the course</a:t>
            </a:r>
          </a:p>
          <a:p>
            <a:r>
              <a:rPr lang="en-IN" dirty="0" smtClean="0"/>
              <a:t>Happy Learning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95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Applications in Finance: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Outlining and analysing Financial Results</a:t>
            </a:r>
          </a:p>
          <a:p>
            <a:r>
              <a:rPr lang="en-IN" dirty="0" smtClean="0"/>
              <a:t>Financial Budgeting</a:t>
            </a:r>
          </a:p>
          <a:p>
            <a:r>
              <a:rPr lang="en-IN" dirty="0" smtClean="0"/>
              <a:t>Forecasting</a:t>
            </a:r>
          </a:p>
          <a:p>
            <a:r>
              <a:rPr lang="en-IN" dirty="0" smtClean="0"/>
              <a:t>Financial Statement Analysis</a:t>
            </a:r>
          </a:p>
          <a:p>
            <a:r>
              <a:rPr lang="en-IN" dirty="0" smtClean="0"/>
              <a:t>Valuation</a:t>
            </a:r>
          </a:p>
          <a:p>
            <a:r>
              <a:rPr lang="en-IN" dirty="0" smtClean="0"/>
              <a:t>Equity Research</a:t>
            </a:r>
          </a:p>
          <a:p>
            <a:r>
              <a:rPr lang="en-IN" dirty="0" smtClean="0"/>
              <a:t>Bond Analysis and Research</a:t>
            </a:r>
          </a:p>
        </p:txBody>
      </p:sp>
    </p:spTree>
    <p:extLst>
      <p:ext uri="{BB962C8B-B14F-4D97-AF65-F5344CB8AC3E}">
        <p14:creationId xmlns:p14="http://schemas.microsoft.com/office/powerpoint/2010/main" val="56885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Applications in Marketing: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Market Research</a:t>
            </a:r>
          </a:p>
          <a:p>
            <a:r>
              <a:rPr lang="en-IN" dirty="0" smtClean="0"/>
              <a:t>Campaign Analytics</a:t>
            </a:r>
          </a:p>
          <a:p>
            <a:r>
              <a:rPr lang="en-IN" dirty="0" smtClean="0"/>
              <a:t>Researching and Analysing Markets</a:t>
            </a:r>
          </a:p>
          <a:p>
            <a:r>
              <a:rPr lang="en-IN" dirty="0" smtClean="0"/>
              <a:t>Product Pricing</a:t>
            </a:r>
          </a:p>
          <a:p>
            <a:r>
              <a:rPr lang="en-IN" dirty="0" smtClean="0"/>
              <a:t>Competitor Analysis</a:t>
            </a:r>
          </a:p>
          <a:p>
            <a:r>
              <a:rPr lang="en-IN" dirty="0" smtClean="0"/>
              <a:t>Developing Marketing Budgeting</a:t>
            </a:r>
          </a:p>
          <a:p>
            <a:r>
              <a:rPr lang="en-IN" dirty="0" smtClean="0"/>
              <a:t>Analysing Sales Data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91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Application in Human 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Payroll data Management</a:t>
            </a:r>
          </a:p>
          <a:p>
            <a:r>
              <a:rPr lang="en-IN" dirty="0" smtClean="0"/>
              <a:t>HR Analytics</a:t>
            </a:r>
          </a:p>
          <a:p>
            <a:r>
              <a:rPr lang="en-IN" dirty="0" smtClean="0"/>
              <a:t>Recruitments and Selection</a:t>
            </a:r>
          </a:p>
          <a:p>
            <a:r>
              <a:rPr lang="en-IN" dirty="0" smtClean="0"/>
              <a:t>Analysing Employee Performance</a:t>
            </a:r>
          </a:p>
          <a:p>
            <a:r>
              <a:rPr lang="en-IN" dirty="0" smtClean="0"/>
              <a:t>Appraising R &amp; R Results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496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Applications in Operations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Inventory Management</a:t>
            </a:r>
          </a:p>
          <a:p>
            <a:r>
              <a:rPr lang="en-IN" dirty="0" smtClean="0"/>
              <a:t>Procurements</a:t>
            </a:r>
          </a:p>
          <a:p>
            <a:r>
              <a:rPr lang="en-IN" dirty="0" smtClean="0"/>
              <a:t>Process Analysis</a:t>
            </a:r>
          </a:p>
          <a:p>
            <a:r>
              <a:rPr lang="en-IN" dirty="0" smtClean="0"/>
              <a:t>Optimization</a:t>
            </a:r>
          </a:p>
          <a:p>
            <a:r>
              <a:rPr lang="en-IN" dirty="0" smtClean="0"/>
              <a:t>Making projections</a:t>
            </a:r>
          </a:p>
          <a:p>
            <a:r>
              <a:rPr lang="en-IN" dirty="0" smtClean="0"/>
              <a:t>Project Management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11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Applications for Home-Makers, House-wives or Stay-At Home People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Budgeting</a:t>
            </a:r>
          </a:p>
          <a:p>
            <a:r>
              <a:rPr lang="en-IN" dirty="0" smtClean="0"/>
              <a:t>Scheduling</a:t>
            </a:r>
          </a:p>
          <a:p>
            <a:r>
              <a:rPr lang="en-IN" dirty="0" smtClean="0"/>
              <a:t>Task/Time Management</a:t>
            </a:r>
          </a:p>
          <a:p>
            <a:r>
              <a:rPr lang="en-IN" dirty="0" smtClean="0"/>
              <a:t>Resource Management</a:t>
            </a:r>
          </a:p>
          <a:p>
            <a:r>
              <a:rPr lang="en-IN" dirty="0" smtClean="0"/>
              <a:t>Money / Expense Management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299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Applications for Students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Data Management / Analysis</a:t>
            </a:r>
          </a:p>
          <a:p>
            <a:r>
              <a:rPr lang="en-IN" dirty="0" smtClean="0"/>
              <a:t>Projects</a:t>
            </a:r>
          </a:p>
          <a:p>
            <a:r>
              <a:rPr lang="en-IN" dirty="0" smtClean="0"/>
              <a:t>Presentations through Graphs and Charts</a:t>
            </a:r>
          </a:p>
          <a:p>
            <a:r>
              <a:rPr lang="en-IN" dirty="0" smtClean="0"/>
              <a:t>Most asked / required for interviews</a:t>
            </a:r>
          </a:p>
          <a:p>
            <a:r>
              <a:rPr lang="en-IN" dirty="0" smtClean="0"/>
              <a:t>Knowledge / Certification Considerably improves </a:t>
            </a:r>
          </a:p>
          <a:p>
            <a:pPr marL="0" indent="0">
              <a:buNone/>
            </a:pPr>
            <a:r>
              <a:rPr lang="en-IN" dirty="0" smtClean="0"/>
              <a:t>the Placement Prospects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71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Course: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Flow as per Learners’ Pace and Grasp</a:t>
            </a:r>
          </a:p>
          <a:p>
            <a:r>
              <a:rPr lang="en-IN" dirty="0" smtClean="0"/>
              <a:t>Well Researched Curriculum</a:t>
            </a:r>
          </a:p>
          <a:p>
            <a:pPr lvl="1"/>
            <a:r>
              <a:rPr lang="en-IN" dirty="0" smtClean="0"/>
              <a:t>Detailed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Covers most commonly asked topics in interviews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In Consultation with Industry Experts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071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123</TotalTime>
  <Words>464</Words>
  <Application>Microsoft Office PowerPoint</Application>
  <PresentationFormat>Widescreen</PresentationFormat>
  <Paragraphs>141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Tw Cen MT</vt:lpstr>
      <vt:lpstr>Droplet</vt:lpstr>
      <vt:lpstr>Course Introduction: Basic and Advanced  MS Excel</vt:lpstr>
      <vt:lpstr>Welcome</vt:lpstr>
      <vt:lpstr>Applications in Finance:</vt:lpstr>
      <vt:lpstr>Applications in Marketing:</vt:lpstr>
      <vt:lpstr>Application in Human Resources</vt:lpstr>
      <vt:lpstr>Applications in Operations Management</vt:lpstr>
      <vt:lpstr>Applications for Home-Makers, House-wives or Stay-At Home People</vt:lpstr>
      <vt:lpstr>Applications for Students</vt:lpstr>
      <vt:lpstr>The Course:</vt:lpstr>
      <vt:lpstr>Week 1:</vt:lpstr>
      <vt:lpstr>Week 2:</vt:lpstr>
      <vt:lpstr>PowerPoint Presentation</vt:lpstr>
      <vt:lpstr>PowerPoint Presentation</vt:lpstr>
      <vt:lpstr>Week 3:</vt:lpstr>
      <vt:lpstr>Week 4:</vt:lpstr>
      <vt:lpstr>Week 5:</vt:lpstr>
      <vt:lpstr>Week 6</vt:lpstr>
      <vt:lpstr>Week 7:</vt:lpstr>
      <vt:lpstr>Week 8:</vt:lpstr>
      <vt:lpstr>Week 9:</vt:lpstr>
      <vt:lpstr>Week 10:</vt:lpstr>
      <vt:lpstr>Added Bonus:</vt:lpstr>
      <vt:lpstr>Thanks…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Introduction: Basic and Advanced  MS Excel</dc:title>
  <dc:creator>ALOK BHARDWAJ</dc:creator>
  <cp:lastModifiedBy>ALOK BHARDWAJ</cp:lastModifiedBy>
  <cp:revision>11</cp:revision>
  <dcterms:created xsi:type="dcterms:W3CDTF">2019-08-27T05:57:12Z</dcterms:created>
  <dcterms:modified xsi:type="dcterms:W3CDTF">2019-08-28T08:19:50Z</dcterms:modified>
</cp:coreProperties>
</file>