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8288000" cy="10287000"/>
  <p:notesSz cx="6858000" cy="9144000"/>
  <p:embeddedFontLst>
    <p:embeddedFont>
      <p:font typeface="Roboto Condensed Bold" charset="1" panose="02000000000000000000"/>
      <p:regular r:id="rId35"/>
    </p:embeddedFont>
    <p:embeddedFont>
      <p:font typeface="Yanone Kaffeesatz Bold" charset="1" panose="00000800000000000000"/>
      <p:regular r:id="rId36"/>
    </p:embeddedFont>
    <p:embeddedFont>
      <p:font typeface="Chewy" charset="1" panose="02000000000000000000"/>
      <p:regular r:id="rId37"/>
    </p:embeddedFont>
    <p:embeddedFont>
      <p:font typeface="Cheddar Gothic Sans" charset="1" panose="00000000000000000000"/>
      <p:regular r:id="rId38"/>
    </p:embeddedFont>
    <p:embeddedFont>
      <p:font typeface="Yanone Kaffeesatz" charset="1" panose="000005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6710" y="-3986984"/>
            <a:ext cx="17315950" cy="17012920"/>
          </a:xfrm>
          <a:custGeom>
            <a:avLst/>
            <a:gdLst/>
            <a:ahLst/>
            <a:cxnLst/>
            <a:rect r="r" b="b" t="t" l="l"/>
            <a:pathLst>
              <a:path h="17012920" w="17315950">
                <a:moveTo>
                  <a:pt x="0" y="0"/>
                </a:moveTo>
                <a:lnTo>
                  <a:pt x="17315950" y="0"/>
                </a:lnTo>
                <a:lnTo>
                  <a:pt x="17315950" y="17012920"/>
                </a:lnTo>
                <a:lnTo>
                  <a:pt x="0" y="17012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86908" y="2544910"/>
            <a:ext cx="15072392" cy="4979462"/>
            <a:chOff x="0" y="0"/>
            <a:chExt cx="20096522" cy="663928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277260" cy="6342272"/>
            </a:xfrm>
            <a:custGeom>
              <a:avLst/>
              <a:gdLst/>
              <a:ahLst/>
              <a:cxnLst/>
              <a:rect r="r" b="b" t="t" l="l"/>
              <a:pathLst>
                <a:path h="6342272" w="9277260">
                  <a:moveTo>
                    <a:pt x="0" y="0"/>
                  </a:moveTo>
                  <a:lnTo>
                    <a:pt x="9277260" y="0"/>
                  </a:lnTo>
                  <a:lnTo>
                    <a:pt x="9277260" y="6342272"/>
                  </a:lnTo>
                  <a:lnTo>
                    <a:pt x="0" y="6342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967326" y="3756372"/>
              <a:ext cx="10129197" cy="28829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099"/>
                </a:lnSpc>
                <a:spcBef>
                  <a:spcPct val="0"/>
                </a:spcBef>
              </a:pPr>
              <a:r>
                <a:rPr lang="en-US" b="true" sz="12927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PowerPoint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2164998" y="3438260"/>
              <a:ext cx="3378465" cy="1637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022"/>
                </a:lnSpc>
                <a:spcBef>
                  <a:spcPct val="0"/>
                </a:spcBef>
              </a:pPr>
              <a:r>
                <a:rPr lang="en-US" b="true" sz="7158">
                  <a:solidFill>
                    <a:srgbClr val="FFFFFF"/>
                  </a:solidFill>
                  <a:latin typeface="Yanone Kaffeesatz Bold"/>
                  <a:ea typeface="Yanone Kaffeesatz Bold"/>
                  <a:cs typeface="Yanone Kaffeesatz Bold"/>
                  <a:sym typeface="Yanone Kaffeesatz Bold"/>
                </a:rPr>
                <a:t>Microsoft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9967326" y="1090731"/>
              <a:ext cx="10129197" cy="2855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7973"/>
                </a:lnSpc>
                <a:spcBef>
                  <a:spcPct val="0"/>
                </a:spcBef>
              </a:pPr>
              <a:r>
                <a:rPr lang="en-US" b="true" sz="12838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Storytelling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9967326" y="3018736"/>
              <a:ext cx="1872944" cy="17020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681"/>
                </a:lnSpc>
                <a:spcBef>
                  <a:spcPct val="0"/>
                </a:spcBef>
              </a:pPr>
              <a:r>
                <a:rPr lang="en-US" b="true" sz="7629">
                  <a:solidFill>
                    <a:srgbClr val="FFFFFF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con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64849" y="2125170"/>
            <a:ext cx="13358302" cy="7133130"/>
          </a:xfrm>
          <a:custGeom>
            <a:avLst/>
            <a:gdLst/>
            <a:ahLst/>
            <a:cxnLst/>
            <a:rect r="r" b="b" t="t" l="l"/>
            <a:pathLst>
              <a:path h="7133130" w="13358302">
                <a:moveTo>
                  <a:pt x="0" y="0"/>
                </a:moveTo>
                <a:lnTo>
                  <a:pt x="13358302" y="0"/>
                </a:lnTo>
                <a:lnTo>
                  <a:pt x="13358302" y="7133130"/>
                </a:lnTo>
                <a:lnTo>
                  <a:pt x="0" y="7133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51" t="-31465" r="-58108" b="-3802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03889" y="6406758"/>
            <a:ext cx="3667007" cy="4114800"/>
          </a:xfrm>
          <a:custGeom>
            <a:avLst/>
            <a:gdLst/>
            <a:ahLst/>
            <a:cxnLst/>
            <a:rect r="r" b="b" t="t" l="l"/>
            <a:pathLst>
              <a:path h="4114800" w="3667007">
                <a:moveTo>
                  <a:pt x="0" y="0"/>
                </a:moveTo>
                <a:lnTo>
                  <a:pt x="3667007" y="0"/>
                </a:lnTo>
                <a:lnTo>
                  <a:pt x="36670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79535" y="3559215"/>
            <a:ext cx="13877236" cy="1827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74"/>
              </a:lnSpc>
              <a:spcBef>
                <a:spcPct val="0"/>
              </a:spcBef>
            </a:pPr>
            <a:r>
              <a:rPr lang="en-US" sz="10552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Una imagen estratégica</a:t>
            </a:r>
            <a:r>
              <a:rPr lang="en-US" sz="10552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79535" y="4996145"/>
            <a:ext cx="13877236" cy="1932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14"/>
              </a:lnSpc>
              <a:spcBef>
                <a:spcPct val="0"/>
              </a:spcBef>
            </a:pPr>
            <a:r>
              <a:rPr lang="en-US" sz="101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capta y mantiene la atención.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68031" y="1655420"/>
            <a:ext cx="14590938" cy="1054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52"/>
              </a:lnSpc>
              <a:spcBef>
                <a:spcPct val="0"/>
              </a:spcBef>
            </a:pPr>
            <a:r>
              <a:rPr lang="en-US" b="true" sz="6626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🧠 ¿Por qué usar recursos visuales en tus presentaciones?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658785" y="3633754"/>
            <a:ext cx="11014353" cy="473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77"/>
              </a:lnSpc>
              <a:spcBef>
                <a:spcPct val="0"/>
              </a:spcBef>
            </a:pPr>
            <a:r>
              <a:rPr lang="en-US" sz="7731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</a:t>
            </a:r>
            <a:r>
              <a:rPr lang="en-US" sz="7731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✅ Clarifican ideas abstractas</a:t>
            </a:r>
          </a:p>
          <a:p>
            <a:pPr algn="l">
              <a:lnSpc>
                <a:spcPts val="9277"/>
              </a:lnSpc>
              <a:spcBef>
                <a:spcPct val="0"/>
              </a:spcBef>
            </a:pPr>
            <a:r>
              <a:rPr lang="en-US" sz="7731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Reforzan mensajes clave</a:t>
            </a:r>
          </a:p>
          <a:p>
            <a:pPr algn="l">
              <a:lnSpc>
                <a:spcPts val="9277"/>
              </a:lnSpc>
              <a:spcBef>
                <a:spcPct val="0"/>
              </a:spcBef>
            </a:pPr>
            <a:r>
              <a:rPr lang="en-US" sz="7731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Aceleran la comprensión</a:t>
            </a:r>
          </a:p>
          <a:p>
            <a:pPr algn="l">
              <a:lnSpc>
                <a:spcPts val="9277"/>
              </a:lnSpc>
              <a:spcBef>
                <a:spcPct val="0"/>
              </a:spcBef>
            </a:pPr>
            <a:r>
              <a:rPr lang="en-US" sz="7731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Rompen la monotonía del texto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01567" y="2210717"/>
            <a:ext cx="9884866" cy="5865567"/>
            <a:chOff x="0" y="0"/>
            <a:chExt cx="13179821" cy="782075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5585188"/>
              <a:ext cx="3940970" cy="685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90"/>
                </a:lnSpc>
                <a:spcBef>
                  <a:spcPct val="0"/>
                </a:spcBef>
              </a:pPr>
              <a:r>
                <a:rPr lang="en-US" sz="3241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📌 3. Estilo coherente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28575"/>
              <a:ext cx="3007895" cy="685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90"/>
                </a:lnSpc>
                <a:spcBef>
                  <a:spcPct val="0"/>
                </a:spcBef>
              </a:pPr>
              <a:r>
                <a:rPr lang="en-US" sz="3241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📌 1. Relevancia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678989"/>
              <a:ext cx="2441924" cy="685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90"/>
                </a:lnSpc>
                <a:spcBef>
                  <a:spcPct val="0"/>
                </a:spcBef>
              </a:pPr>
              <a:r>
                <a:rPr lang="en-US" sz="3241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📌 2. Calidad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875330"/>
              <a:ext cx="11240152" cy="13421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9892" indent="-349946" lvl="1">
                <a:lnSpc>
                  <a:spcPts val="3890"/>
                </a:lnSpc>
                <a:buFont typeface="Arial"/>
                <a:buChar char="•"/>
              </a:pPr>
              <a:r>
                <a:rPr lang="en-US" sz="3241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La imagen debe tener relación directa con el contenido.</a:t>
              </a:r>
            </a:p>
            <a:p>
              <a:pPr algn="l" marL="699892" indent="-349946" lvl="1">
                <a:lnSpc>
                  <a:spcPts val="3890"/>
                </a:lnSpc>
                <a:buFont typeface="Arial"/>
                <a:buChar char="•"/>
              </a:pPr>
              <a:r>
                <a:rPr lang="en-US" sz="3241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Evita imágenes genéricas de bancos que no aportan contexto.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580818"/>
              <a:ext cx="10559002" cy="13421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9892" indent="-349946" lvl="1">
                <a:lnSpc>
                  <a:spcPts val="3890"/>
                </a:lnSpc>
                <a:buFont typeface="Arial"/>
                <a:buChar char="•"/>
              </a:pPr>
              <a:r>
                <a:rPr lang="en-US" sz="3241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Alta resolución (nítida, sin pixelar).</a:t>
              </a:r>
            </a:p>
            <a:p>
              <a:pPr algn="l" marL="699892" indent="-349946" lvl="1">
                <a:lnSpc>
                  <a:spcPts val="3890"/>
                </a:lnSpc>
                <a:buFont typeface="Arial"/>
                <a:buChar char="•"/>
              </a:pPr>
              <a:r>
                <a:rPr lang="en-US" sz="3241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Ajustada al formato: que no se vea estirada ni deformada.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478646"/>
              <a:ext cx="13179821" cy="13421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99892" indent="-349946" lvl="1">
                <a:lnSpc>
                  <a:spcPts val="3890"/>
                </a:lnSpc>
                <a:buFont typeface="Arial"/>
                <a:buChar char="•"/>
              </a:pPr>
              <a:r>
                <a:rPr lang="en-US" sz="3241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Si usas íconos, que todos tengan el mismo estilo (contorno, color, forma).</a:t>
              </a:r>
            </a:p>
            <a:p>
              <a:pPr algn="l" marL="699892" indent="-349946" lvl="1">
                <a:lnSpc>
                  <a:spcPts val="3890"/>
                </a:lnSpc>
                <a:buFont typeface="Arial"/>
                <a:buChar char="•"/>
              </a:pPr>
              <a:r>
                <a:rPr lang="en-US" sz="3241">
                  <a:solidFill>
                    <a:srgbClr val="FFFFFF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Si usas ilustraciones, que no se mezclen con fotos realistas.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914801" y="2189282"/>
            <a:ext cx="5887001" cy="5887001"/>
          </a:xfrm>
          <a:custGeom>
            <a:avLst/>
            <a:gdLst/>
            <a:ahLst/>
            <a:cxnLst/>
            <a:rect r="r" b="b" t="t" l="l"/>
            <a:pathLst>
              <a:path h="5887001" w="5887001">
                <a:moveTo>
                  <a:pt x="0" y="0"/>
                </a:moveTo>
                <a:lnTo>
                  <a:pt x="5887002" y="0"/>
                </a:lnTo>
                <a:lnTo>
                  <a:pt x="5887002" y="5887001"/>
                </a:lnTo>
                <a:lnTo>
                  <a:pt x="0" y="5887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915906" y="763342"/>
            <a:ext cx="12456187" cy="1053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43"/>
              </a:lnSpc>
              <a:spcBef>
                <a:spcPct val="0"/>
              </a:spcBef>
            </a:pPr>
            <a:r>
              <a:rPr lang="en-US" b="true" sz="661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✅ 3 reglas para elegir buenas imágenes e íconos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23577" y="8810226"/>
            <a:ext cx="15195047" cy="858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5"/>
              </a:lnSpc>
              <a:spcBef>
                <a:spcPct val="0"/>
              </a:spcBef>
            </a:pPr>
            <a:r>
              <a:rPr lang="en-US" b="true" sz="5396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❌ No mezcles ilustraciones 3D, fotos de stock y emojis planos sin sentido.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90405" y="4010119"/>
            <a:ext cx="9878102" cy="836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30"/>
              </a:lnSpc>
              <a:spcBef>
                <a:spcPct val="0"/>
              </a:spcBef>
            </a:pPr>
            <a:r>
              <a:rPr lang="en-US" sz="4807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Si tienes que explicar mucho el gráfico…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89582" y="4591545"/>
            <a:ext cx="9415278" cy="210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98"/>
              </a:lnSpc>
              <a:spcBef>
                <a:spcPct val="0"/>
              </a:spcBef>
            </a:pPr>
            <a:r>
              <a:rPr lang="en-US" sz="10998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es que no funciona.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2966" y="3107851"/>
            <a:ext cx="2714199" cy="2035649"/>
          </a:xfrm>
          <a:custGeom>
            <a:avLst/>
            <a:gdLst/>
            <a:ahLst/>
            <a:cxnLst/>
            <a:rect r="r" b="b" t="t" l="l"/>
            <a:pathLst>
              <a:path h="2035649" w="2714199">
                <a:moveTo>
                  <a:pt x="0" y="0"/>
                </a:moveTo>
                <a:lnTo>
                  <a:pt x="2714199" y="0"/>
                </a:lnTo>
                <a:lnTo>
                  <a:pt x="2714199" y="2035649"/>
                </a:lnTo>
                <a:lnTo>
                  <a:pt x="0" y="20356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318045" y="3075608"/>
            <a:ext cx="2380308" cy="2067892"/>
          </a:xfrm>
          <a:custGeom>
            <a:avLst/>
            <a:gdLst/>
            <a:ahLst/>
            <a:cxnLst/>
            <a:rect r="r" b="b" t="t" l="l"/>
            <a:pathLst>
              <a:path h="2067892" w="2380308">
                <a:moveTo>
                  <a:pt x="0" y="0"/>
                </a:moveTo>
                <a:lnTo>
                  <a:pt x="2380307" y="0"/>
                </a:lnTo>
                <a:lnTo>
                  <a:pt x="2380307" y="2067892"/>
                </a:lnTo>
                <a:lnTo>
                  <a:pt x="0" y="2067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912388" y="2855839"/>
            <a:ext cx="2334348" cy="2287661"/>
          </a:xfrm>
          <a:custGeom>
            <a:avLst/>
            <a:gdLst/>
            <a:ahLst/>
            <a:cxnLst/>
            <a:rect r="r" b="b" t="t" l="l"/>
            <a:pathLst>
              <a:path h="2287661" w="2334348">
                <a:moveTo>
                  <a:pt x="0" y="0"/>
                </a:moveTo>
                <a:lnTo>
                  <a:pt x="2334349" y="0"/>
                </a:lnTo>
                <a:lnTo>
                  <a:pt x="2334349" y="2287661"/>
                </a:lnTo>
                <a:lnTo>
                  <a:pt x="0" y="2287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42676" y="981075"/>
            <a:ext cx="11804061" cy="126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45"/>
              </a:lnSpc>
              <a:spcBef>
                <a:spcPct val="0"/>
              </a:spcBef>
            </a:pPr>
            <a:r>
              <a:rPr lang="en-US" b="true" sz="8037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📊 Haz que tu gráfico hable por sí solo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237805"/>
            <a:ext cx="456878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7"/>
              </a:lnSpc>
            </a:pPr>
            <a:r>
              <a:rPr lang="en-US" sz="5831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Barras → Comparar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83815" y="5237805"/>
            <a:ext cx="452056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7"/>
              </a:lnSpc>
            </a:pPr>
            <a:r>
              <a:rPr lang="en-US" sz="5831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Líneas → Evolución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747635" y="5237805"/>
            <a:ext cx="5653683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7"/>
              </a:lnSpc>
            </a:pPr>
            <a:r>
              <a:rPr lang="en-US" sz="5831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Círculos → Proporciones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7305675"/>
            <a:ext cx="6746557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72" indent="-453386" lvl="1">
              <a:lnSpc>
                <a:spcPts val="5039"/>
              </a:lnSpc>
              <a:buFont typeface="Arial"/>
              <a:buChar char="•"/>
            </a:pPr>
            <a:r>
              <a:rPr lang="en-US" b="true" sz="419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Incluye títulos que interpreten el dato</a:t>
            </a:r>
          </a:p>
          <a:p>
            <a:pPr algn="l" marL="906772" indent="-453386" lvl="1">
              <a:lnSpc>
                <a:spcPts val="5039"/>
              </a:lnSpc>
              <a:buFont typeface="Arial"/>
              <a:buChar char="•"/>
            </a:pPr>
            <a:r>
              <a:rPr lang="en-US" b="true" sz="419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Elimina colores innecesarios</a:t>
            </a:r>
          </a:p>
          <a:p>
            <a:pPr algn="l" marL="906772" indent="-453386" lvl="1">
              <a:lnSpc>
                <a:spcPts val="5039"/>
              </a:lnSpc>
              <a:buFont typeface="Arial"/>
              <a:buChar char="•"/>
            </a:pPr>
            <a:r>
              <a:rPr lang="en-US" b="true" sz="419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Muestra solo lo esencial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5680" y="4792007"/>
            <a:ext cx="8539397" cy="4466293"/>
          </a:xfrm>
          <a:custGeom>
            <a:avLst/>
            <a:gdLst/>
            <a:ahLst/>
            <a:cxnLst/>
            <a:rect r="r" b="b" t="t" l="l"/>
            <a:pathLst>
              <a:path h="4466293" w="8539397">
                <a:moveTo>
                  <a:pt x="0" y="0"/>
                </a:moveTo>
                <a:lnTo>
                  <a:pt x="8539396" y="0"/>
                </a:lnTo>
                <a:lnTo>
                  <a:pt x="8539396" y="4466293"/>
                </a:lnTo>
                <a:lnTo>
                  <a:pt x="0" y="4466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307" t="-38213" r="-61386" b="-3821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77799" y="4792007"/>
            <a:ext cx="8624521" cy="4466293"/>
          </a:xfrm>
          <a:custGeom>
            <a:avLst/>
            <a:gdLst/>
            <a:ahLst/>
            <a:cxnLst/>
            <a:rect r="r" b="b" t="t" l="l"/>
            <a:pathLst>
              <a:path h="4466293" w="8624521">
                <a:moveTo>
                  <a:pt x="0" y="0"/>
                </a:moveTo>
                <a:lnTo>
                  <a:pt x="8624521" y="0"/>
                </a:lnTo>
                <a:lnTo>
                  <a:pt x="8624521" y="4466293"/>
                </a:lnTo>
                <a:lnTo>
                  <a:pt x="0" y="4466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40" t="-39011" r="-63133" b="-4110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605669"/>
            <a:ext cx="16081227" cy="1666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60"/>
              </a:lnSpc>
              <a:spcBef>
                <a:spcPct val="0"/>
              </a:spcBef>
            </a:pPr>
            <a:r>
              <a:rPr lang="en-US" b="true" sz="10467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💡 Explica los gráficos, haz tu el trabajo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5680" y="2957835"/>
            <a:ext cx="12328327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72" indent="-453386" lvl="1">
              <a:lnSpc>
                <a:spcPts val="5039"/>
              </a:lnSpc>
              <a:buFont typeface="Arial"/>
              <a:buChar char="•"/>
            </a:pPr>
            <a:r>
              <a:rPr lang="en-US" b="true" sz="419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Incluye un título que explique la conclusión del gráfico (no solo los datos).</a:t>
            </a:r>
          </a:p>
          <a:p>
            <a:pPr algn="l" marL="906772" indent="-453386" lvl="1">
              <a:lnSpc>
                <a:spcPts val="5039"/>
              </a:lnSpc>
              <a:buFont typeface="Arial"/>
              <a:buChar char="•"/>
            </a:pPr>
            <a:r>
              <a:rPr lang="en-US" b="true" sz="419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Evita exceso de colores o etiquetas. Muestra solo lo que importa.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90405" y="3828497"/>
            <a:ext cx="11942913" cy="1087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37"/>
              </a:lnSpc>
              <a:spcBef>
                <a:spcPct val="0"/>
              </a:spcBef>
            </a:pPr>
            <a:r>
              <a:rPr lang="en-US" sz="6312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Los recursos visuales no son adorno,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89582" y="4677270"/>
            <a:ext cx="12127977" cy="166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1"/>
              </a:lnSpc>
              <a:spcBef>
                <a:spcPct val="0"/>
              </a:spcBef>
            </a:pPr>
            <a:r>
              <a:rPr lang="en-US" sz="8658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Son acelerador</a:t>
            </a:r>
            <a:r>
              <a:rPr lang="en-US" sz="8658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es del mensaje.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60570" y="4560167"/>
            <a:ext cx="10202016" cy="5326638"/>
          </a:xfrm>
          <a:custGeom>
            <a:avLst/>
            <a:gdLst/>
            <a:ahLst/>
            <a:cxnLst/>
            <a:rect r="r" b="b" t="t" l="l"/>
            <a:pathLst>
              <a:path h="5326638" w="10202016">
                <a:moveTo>
                  <a:pt x="0" y="0"/>
                </a:moveTo>
                <a:lnTo>
                  <a:pt x="10202015" y="0"/>
                </a:lnTo>
                <a:lnTo>
                  <a:pt x="10202015" y="5326638"/>
                </a:lnTo>
                <a:lnTo>
                  <a:pt x="0" y="53266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55938" y="990600"/>
            <a:ext cx="11603251" cy="892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51"/>
              </a:lnSpc>
              <a:spcBef>
                <a:spcPct val="0"/>
              </a:spcBef>
            </a:pPr>
            <a:r>
              <a:rPr lang="en-US" b="true" sz="5626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💡 No pongas imágenes bonitas. Pon imágenes útiles.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71943" y="3083572"/>
            <a:ext cx="8572057" cy="1236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33"/>
              </a:lnSpc>
              <a:spcBef>
                <a:spcPct val="0"/>
              </a:spcBef>
            </a:pPr>
            <a:r>
              <a:rPr lang="en-US" b="true" sz="394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🎨 Si una imagen no aporta claridad, emoción o contexto,</a:t>
            </a:r>
          </a:p>
          <a:p>
            <a:pPr algn="l">
              <a:lnSpc>
                <a:spcPts val="4733"/>
              </a:lnSpc>
              <a:spcBef>
                <a:spcPct val="0"/>
              </a:spcBef>
            </a:pPr>
            <a:r>
              <a:rPr lang="en-US" b="true" sz="394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📌 mejor déjala fuera y usa espacio en blanco.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90405" y="3704672"/>
            <a:ext cx="11942913" cy="2085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15"/>
              </a:lnSpc>
              <a:spcBef>
                <a:spcPct val="0"/>
              </a:spcBef>
            </a:pPr>
            <a:r>
              <a:rPr lang="en-US" sz="1201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El “efecto karaoke”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80012" y="5464606"/>
            <a:ext cx="12127977" cy="132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2"/>
              </a:lnSpc>
              <a:spcBef>
                <a:spcPct val="0"/>
              </a:spcBef>
            </a:pPr>
            <a:r>
              <a:rPr lang="en-US" sz="6858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puede arruinar cualquier pr</a:t>
            </a:r>
            <a:r>
              <a:rPr lang="en-US" sz="6858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esentación.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4063383"/>
            <a:ext cx="13877236" cy="914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5"/>
              </a:lnSpc>
              <a:spcBef>
                <a:spcPct val="0"/>
              </a:spcBef>
            </a:pPr>
            <a:r>
              <a:rPr lang="en-US" sz="52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No </a:t>
            </a:r>
            <a:r>
              <a:rPr lang="en-US" sz="52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necesitas ser diseñador para presentar con estilo.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25977" y="5080016"/>
            <a:ext cx="13877236" cy="1302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95"/>
              </a:lnSpc>
              <a:spcBef>
                <a:spcPct val="0"/>
              </a:spcBef>
            </a:pPr>
            <a:r>
              <a:rPr lang="en-US" sz="6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Solo necesitas conocer las reglas esenciales.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45B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78611" y="3030651"/>
            <a:ext cx="9634530" cy="6227649"/>
            <a:chOff x="0" y="0"/>
            <a:chExt cx="2537489" cy="16402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37489" cy="1640204"/>
            </a:xfrm>
            <a:custGeom>
              <a:avLst/>
              <a:gdLst/>
              <a:ahLst/>
              <a:cxnLst/>
              <a:rect r="r" b="b" t="t" l="l"/>
              <a:pathLst>
                <a:path h="1640204" w="2537489">
                  <a:moveTo>
                    <a:pt x="40982" y="0"/>
                  </a:moveTo>
                  <a:lnTo>
                    <a:pt x="2496508" y="0"/>
                  </a:lnTo>
                  <a:cubicBezTo>
                    <a:pt x="2507377" y="0"/>
                    <a:pt x="2517801" y="4318"/>
                    <a:pt x="2525486" y="12003"/>
                  </a:cubicBezTo>
                  <a:cubicBezTo>
                    <a:pt x="2533172" y="19689"/>
                    <a:pt x="2537489" y="30113"/>
                    <a:pt x="2537489" y="40982"/>
                  </a:cubicBezTo>
                  <a:lnTo>
                    <a:pt x="2537489" y="1599222"/>
                  </a:lnTo>
                  <a:cubicBezTo>
                    <a:pt x="2537489" y="1610091"/>
                    <a:pt x="2533172" y="1620515"/>
                    <a:pt x="2525486" y="1628201"/>
                  </a:cubicBezTo>
                  <a:cubicBezTo>
                    <a:pt x="2517801" y="1635886"/>
                    <a:pt x="2507377" y="1640204"/>
                    <a:pt x="2496508" y="1640204"/>
                  </a:cubicBezTo>
                  <a:lnTo>
                    <a:pt x="40982" y="1640204"/>
                  </a:lnTo>
                  <a:cubicBezTo>
                    <a:pt x="30113" y="1640204"/>
                    <a:pt x="19689" y="1635886"/>
                    <a:pt x="12003" y="1628201"/>
                  </a:cubicBezTo>
                  <a:cubicBezTo>
                    <a:pt x="4318" y="1620515"/>
                    <a:pt x="0" y="1610091"/>
                    <a:pt x="0" y="1599222"/>
                  </a:cubicBezTo>
                  <a:lnTo>
                    <a:pt x="0" y="40982"/>
                  </a:lnTo>
                  <a:cubicBezTo>
                    <a:pt x="0" y="30113"/>
                    <a:pt x="4318" y="19689"/>
                    <a:pt x="12003" y="12003"/>
                  </a:cubicBezTo>
                  <a:cubicBezTo>
                    <a:pt x="19689" y="4318"/>
                    <a:pt x="30113" y="0"/>
                    <a:pt x="40982" y="0"/>
                  </a:cubicBezTo>
                  <a:close/>
                </a:path>
              </a:pathLst>
            </a:custGeom>
            <a:solidFill>
              <a:srgbClr val="FFBD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537489" cy="16878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3232297"/>
            <a:ext cx="7778257" cy="5823970"/>
          </a:xfrm>
          <a:custGeom>
            <a:avLst/>
            <a:gdLst/>
            <a:ahLst/>
            <a:cxnLst/>
            <a:rect r="r" b="b" t="t" l="l"/>
            <a:pathLst>
              <a:path h="5823970" w="7778257">
                <a:moveTo>
                  <a:pt x="0" y="0"/>
                </a:moveTo>
                <a:lnTo>
                  <a:pt x="7778257" y="0"/>
                </a:lnTo>
                <a:lnTo>
                  <a:pt x="7778257" y="5823970"/>
                </a:lnTo>
                <a:lnTo>
                  <a:pt x="0" y="5823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31276" y="1066124"/>
            <a:ext cx="15441573" cy="1182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2"/>
              </a:lnSpc>
              <a:spcBef>
                <a:spcPct val="0"/>
              </a:spcBef>
            </a:pPr>
            <a:r>
              <a:rPr lang="en-US" sz="669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🎤</a:t>
            </a:r>
            <a:r>
              <a:rPr lang="en-US" sz="669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¿Lees tus diapositivas? Estás perdiendo a tu audiencia.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625652" y="3582596"/>
            <a:ext cx="10633648" cy="5129582"/>
            <a:chOff x="0" y="0"/>
            <a:chExt cx="2800632" cy="135100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800632" cy="1351001"/>
            </a:xfrm>
            <a:custGeom>
              <a:avLst/>
              <a:gdLst/>
              <a:ahLst/>
              <a:cxnLst/>
              <a:rect r="r" b="b" t="t" l="l"/>
              <a:pathLst>
                <a:path h="1351001" w="2800632">
                  <a:moveTo>
                    <a:pt x="37131" y="0"/>
                  </a:moveTo>
                  <a:lnTo>
                    <a:pt x="2763501" y="0"/>
                  </a:lnTo>
                  <a:cubicBezTo>
                    <a:pt x="2784007" y="0"/>
                    <a:pt x="2800632" y="16624"/>
                    <a:pt x="2800632" y="37131"/>
                  </a:cubicBezTo>
                  <a:lnTo>
                    <a:pt x="2800632" y="1313870"/>
                  </a:lnTo>
                  <a:cubicBezTo>
                    <a:pt x="2800632" y="1323718"/>
                    <a:pt x="2796720" y="1333162"/>
                    <a:pt x="2789756" y="1340126"/>
                  </a:cubicBezTo>
                  <a:cubicBezTo>
                    <a:pt x="2782793" y="1347089"/>
                    <a:pt x="2773348" y="1351001"/>
                    <a:pt x="2763501" y="1351001"/>
                  </a:cubicBezTo>
                  <a:lnTo>
                    <a:pt x="37131" y="1351001"/>
                  </a:lnTo>
                  <a:cubicBezTo>
                    <a:pt x="16624" y="1351001"/>
                    <a:pt x="0" y="1334377"/>
                    <a:pt x="0" y="1313870"/>
                  </a:cubicBezTo>
                  <a:lnTo>
                    <a:pt x="0" y="37131"/>
                  </a:lnTo>
                  <a:cubicBezTo>
                    <a:pt x="0" y="16624"/>
                    <a:pt x="16624" y="0"/>
                    <a:pt x="37131" y="0"/>
                  </a:cubicBezTo>
                  <a:close/>
                </a:path>
              </a:pathLst>
            </a:custGeom>
            <a:solidFill>
              <a:srgbClr val="FFBD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800632" cy="1398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7472725" y="5353010"/>
            <a:ext cx="9000124" cy="1550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72"/>
              </a:lnSpc>
              <a:spcBef>
                <a:spcPct val="0"/>
              </a:spcBef>
            </a:pPr>
            <a:r>
              <a:rPr lang="en-US" b="true" sz="4977">
                <a:solidFill>
                  <a:srgbClr val="193564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¿Te han leído una diapositiva palabra por palabra?</a:t>
            </a:r>
          </a:p>
          <a:p>
            <a:pPr algn="l">
              <a:lnSpc>
                <a:spcPts val="5972"/>
              </a:lnSpc>
              <a:spcBef>
                <a:spcPct val="0"/>
              </a:spcBef>
            </a:pPr>
            <a:r>
              <a:rPr lang="en-US" b="true" sz="4977">
                <a:solidFill>
                  <a:srgbClr val="193564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¿Y qué hiciste? Exacto: desconectarte.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90405" y="3704672"/>
            <a:ext cx="11942913" cy="2085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15"/>
              </a:lnSpc>
              <a:spcBef>
                <a:spcPct val="0"/>
              </a:spcBef>
            </a:pPr>
            <a:r>
              <a:rPr lang="en-US" sz="12011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Si solo vas a leer,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80012" y="5436031"/>
            <a:ext cx="12127977" cy="1528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81"/>
              </a:lnSpc>
              <a:spcBef>
                <a:spcPct val="0"/>
              </a:spcBef>
            </a:pPr>
            <a:r>
              <a:rPr lang="en-US" sz="8058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podrías haber </a:t>
            </a:r>
            <a:r>
              <a:rPr lang="en-US" sz="8058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enviado un PDF.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245B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83386" y="990600"/>
            <a:ext cx="13180353" cy="1032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52"/>
              </a:lnSpc>
              <a:spcBef>
                <a:spcPct val="0"/>
              </a:spcBef>
            </a:pPr>
            <a:r>
              <a:rPr lang="en-US" b="true" sz="6543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❌ ¿Por qué leer la diapositiva mata tu presentación?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83386" y="3171825"/>
            <a:ext cx="14238575" cy="3769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72"/>
              </a:lnSpc>
              <a:spcBef>
                <a:spcPct val="0"/>
              </a:spcBef>
            </a:pPr>
            <a:r>
              <a:rPr lang="en-US" b="true" sz="8143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📉 Le resta valor a tu presencia</a:t>
            </a:r>
          </a:p>
          <a:p>
            <a:pPr algn="l">
              <a:lnSpc>
                <a:spcPts val="9772"/>
              </a:lnSpc>
              <a:spcBef>
                <a:spcPct val="0"/>
              </a:spcBef>
            </a:pPr>
            <a:r>
              <a:rPr lang="en-US" b="true" sz="8143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😴 Desactiva la atención del público</a:t>
            </a:r>
          </a:p>
          <a:p>
            <a:pPr algn="l">
              <a:lnSpc>
                <a:spcPts val="9772"/>
              </a:lnSpc>
              <a:spcBef>
                <a:spcPct val="0"/>
              </a:spcBef>
            </a:pPr>
            <a:r>
              <a:rPr lang="en-US" b="true" sz="8143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🗣️ Convierte tu mensaje en lectura monótona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245B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85813" y="971550"/>
            <a:ext cx="9832487" cy="1288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8"/>
              </a:lnSpc>
              <a:spcBef>
                <a:spcPct val="0"/>
              </a:spcBef>
            </a:pPr>
            <a:r>
              <a:rPr lang="en-US" b="true" sz="8107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🎯 ¿Qué hacer en lugar de leer?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153361" y="2648582"/>
            <a:ext cx="12680871" cy="6591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7"/>
              </a:lnSpc>
              <a:spcBef>
                <a:spcPct val="0"/>
              </a:spcBef>
            </a:pPr>
            <a:r>
              <a:rPr lang="en-US" sz="54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1️⃣ Usa la diapositiva como apoyo visual, no como guión</a:t>
            </a:r>
          </a:p>
          <a:p>
            <a:pPr algn="l">
              <a:lnSpc>
                <a:spcPts val="6487"/>
              </a:lnSpc>
              <a:spcBef>
                <a:spcPct val="0"/>
              </a:spcBef>
            </a:pPr>
            <a:r>
              <a:rPr lang="en-US" sz="54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Solo palabras clave o gráficos</a:t>
            </a:r>
          </a:p>
          <a:p>
            <a:pPr algn="l">
              <a:lnSpc>
                <a:spcPts val="6487"/>
              </a:lnSpc>
              <a:spcBef>
                <a:spcPct val="0"/>
              </a:spcBef>
            </a:pPr>
            <a:r>
              <a:rPr lang="en-US" sz="54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2️⃣ Trabaja con notas del presentador</a:t>
            </a:r>
          </a:p>
          <a:p>
            <a:pPr algn="l">
              <a:lnSpc>
                <a:spcPts val="6487"/>
              </a:lnSpc>
              <a:spcBef>
                <a:spcPct val="0"/>
              </a:spcBef>
            </a:pPr>
            <a:r>
              <a:rPr lang="en-US" sz="54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Usa vista moderador para llevar tu guión sin mostrarlo</a:t>
            </a:r>
          </a:p>
          <a:p>
            <a:pPr algn="l">
              <a:lnSpc>
                <a:spcPts val="6487"/>
              </a:lnSpc>
              <a:spcBef>
                <a:spcPct val="0"/>
              </a:spcBef>
            </a:pPr>
            <a:r>
              <a:rPr lang="en-US" sz="54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3️⃣ Mira a las personas, no a la pantalla</a:t>
            </a:r>
          </a:p>
          <a:p>
            <a:pPr algn="l">
              <a:lnSpc>
                <a:spcPts val="6487"/>
              </a:lnSpc>
              <a:spcBef>
                <a:spcPct val="0"/>
              </a:spcBef>
            </a:pPr>
            <a:r>
              <a:rPr lang="en-US" sz="54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Establece conexión visual y emocional</a:t>
            </a:r>
          </a:p>
          <a:p>
            <a:pPr algn="l">
              <a:lnSpc>
                <a:spcPts val="6487"/>
              </a:lnSpc>
              <a:spcBef>
                <a:spcPct val="0"/>
              </a:spcBef>
            </a:pPr>
            <a:r>
              <a:rPr lang="en-US" sz="54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4️⃣ Habla como conversas</a:t>
            </a:r>
          </a:p>
          <a:p>
            <a:pPr algn="l">
              <a:lnSpc>
                <a:spcPts val="6487"/>
              </a:lnSpc>
              <a:spcBef>
                <a:spcPct val="0"/>
              </a:spcBef>
            </a:pPr>
            <a:r>
              <a:rPr lang="en-US" sz="54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Usa ejemplos, pausas y preguntas para mantener la atención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45B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03592" y="5873208"/>
            <a:ext cx="2189424" cy="1841853"/>
          </a:xfrm>
          <a:custGeom>
            <a:avLst/>
            <a:gdLst/>
            <a:ahLst/>
            <a:cxnLst/>
            <a:rect r="r" b="b" t="t" l="l"/>
            <a:pathLst>
              <a:path h="1841853" w="2189424">
                <a:moveTo>
                  <a:pt x="0" y="0"/>
                </a:moveTo>
                <a:lnTo>
                  <a:pt x="2189424" y="0"/>
                </a:lnTo>
                <a:lnTo>
                  <a:pt x="2189424" y="1841854"/>
                </a:lnTo>
                <a:lnTo>
                  <a:pt x="0" y="1841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5761" y="4527243"/>
            <a:ext cx="1449530" cy="1718810"/>
          </a:xfrm>
          <a:custGeom>
            <a:avLst/>
            <a:gdLst/>
            <a:ahLst/>
            <a:cxnLst/>
            <a:rect r="r" b="b" t="t" l="l"/>
            <a:pathLst>
              <a:path h="1718810" w="1449530">
                <a:moveTo>
                  <a:pt x="0" y="0"/>
                </a:moveTo>
                <a:lnTo>
                  <a:pt x="1449529" y="0"/>
                </a:lnTo>
                <a:lnTo>
                  <a:pt x="1449529" y="1718810"/>
                </a:lnTo>
                <a:lnTo>
                  <a:pt x="0" y="1718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93016" y="990600"/>
            <a:ext cx="10816816" cy="1135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65"/>
              </a:lnSpc>
              <a:spcBef>
                <a:spcPct val="0"/>
              </a:spcBef>
            </a:pPr>
            <a:r>
              <a:rPr lang="en-US" b="true" sz="7221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💬 Tu voz vale más que cualquier texto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24545" y="4934211"/>
            <a:ext cx="8153758" cy="86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“Como pueden ver, el gráfico muestra…”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14903" y="6841712"/>
            <a:ext cx="13658194" cy="873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6"/>
              </a:lnSpc>
              <a:spcBef>
                <a:spcPct val="0"/>
              </a:spcBef>
            </a:pPr>
            <a:r>
              <a:rPr lang="en-US" b="true" sz="5496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“Fíjense en este salto: +20% de eficiencia tras una sola decisión…”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18227" y="1974910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79932" y="3234266"/>
            <a:ext cx="10042065" cy="2086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72"/>
              </a:lnSpc>
              <a:spcBef>
                <a:spcPct val="0"/>
              </a:spcBef>
            </a:pPr>
            <a:r>
              <a:rPr lang="en-US" sz="598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Lo visual debe apoyar el mensaje, no robar el protagonismo.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79932" y="5225939"/>
            <a:ext cx="10042065" cy="2398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8"/>
              </a:lnSpc>
              <a:spcBef>
                <a:spcPct val="0"/>
              </a:spcBef>
            </a:pPr>
            <a:r>
              <a:rPr lang="en-US" sz="6505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Una animación bien usada guía. Una mal usa</a:t>
            </a:r>
            <a:r>
              <a:rPr lang="en-US" sz="6505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da… distrae o cansa.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bg>
      <p:bgPr>
        <a:solidFill>
          <a:srgbClr val="245B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53746" y="990600"/>
            <a:ext cx="15324416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7"/>
              </a:lnSpc>
              <a:spcBef>
                <a:spcPct val="0"/>
              </a:spcBef>
            </a:pPr>
            <a:r>
              <a:rPr lang="en-US" b="true" sz="6156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✨ Animaciones y transiciones: ¿cuándo ayudan y cuándo sobran?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53746" y="3785255"/>
            <a:ext cx="4984655" cy="267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2"/>
              </a:lnSpc>
              <a:spcBef>
                <a:spcPct val="0"/>
              </a:spcBef>
            </a:pPr>
            <a:r>
              <a:rPr lang="en-US" b="true" sz="434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✅ Mostrar info por partes</a:t>
            </a:r>
          </a:p>
          <a:p>
            <a:pPr algn="l">
              <a:lnSpc>
                <a:spcPts val="5212"/>
              </a:lnSpc>
              <a:spcBef>
                <a:spcPct val="0"/>
              </a:spcBef>
            </a:pPr>
            <a:r>
              <a:rPr lang="en-US" b="true" sz="434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✅ Guiar la atención</a:t>
            </a:r>
          </a:p>
          <a:p>
            <a:pPr algn="l">
              <a:lnSpc>
                <a:spcPts val="5212"/>
              </a:lnSpc>
              <a:spcBef>
                <a:spcPct val="0"/>
              </a:spcBef>
            </a:pPr>
            <a:r>
              <a:rPr lang="en-US" b="true" sz="434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✅ Marcar el ritmo visual</a:t>
            </a:r>
          </a:p>
          <a:p>
            <a:pPr algn="l">
              <a:lnSpc>
                <a:spcPts val="5212"/>
              </a:lnSpc>
              <a:spcBef>
                <a:spcPct val="0"/>
              </a:spcBef>
            </a:pPr>
            <a:r>
              <a:rPr lang="en-US" b="true" sz="434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✅ Crear pausas para respirar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698289" y="3785255"/>
            <a:ext cx="9235964" cy="267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2"/>
              </a:lnSpc>
              <a:spcBef>
                <a:spcPct val="0"/>
              </a:spcBef>
            </a:pPr>
            <a:r>
              <a:rPr lang="en-US" b="true" sz="434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❌ Efectos llamativos sin sentido (rebotes, giros, luces)</a:t>
            </a:r>
          </a:p>
          <a:p>
            <a:pPr algn="l">
              <a:lnSpc>
                <a:spcPts val="5212"/>
              </a:lnSpc>
              <a:spcBef>
                <a:spcPct val="0"/>
              </a:spcBef>
            </a:pPr>
            <a:r>
              <a:rPr lang="en-US" b="true" sz="434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❌ Todo entra a la vez</a:t>
            </a:r>
          </a:p>
          <a:p>
            <a:pPr algn="l">
              <a:lnSpc>
                <a:spcPts val="5212"/>
              </a:lnSpc>
              <a:spcBef>
                <a:spcPct val="0"/>
              </a:spcBef>
            </a:pPr>
            <a:r>
              <a:rPr lang="en-US" b="true" sz="434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❌ El movimiento no tiene propósito</a:t>
            </a:r>
          </a:p>
          <a:p>
            <a:pPr algn="l">
              <a:lnSpc>
                <a:spcPts val="5212"/>
              </a:lnSpc>
              <a:spcBef>
                <a:spcPct val="0"/>
              </a:spcBef>
            </a:pPr>
            <a:r>
              <a:rPr lang="en-US" b="true" sz="4344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❌ Ralentizan la presentación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18227" y="1974910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79932" y="3253316"/>
            <a:ext cx="10042065" cy="798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12"/>
              </a:lnSpc>
              <a:spcBef>
                <a:spcPct val="0"/>
              </a:spcBef>
            </a:pPr>
            <a:r>
              <a:rPr lang="en-US" sz="458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💡 Haz que el movimiento siga al mensaje,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278496" y="3806249"/>
            <a:ext cx="10042065" cy="2226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86"/>
              </a:lnSpc>
              <a:spcBef>
                <a:spcPct val="0"/>
              </a:spcBef>
            </a:pPr>
            <a:r>
              <a:rPr lang="en-US" sz="11704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no lo </a:t>
            </a:r>
            <a:r>
              <a:rPr lang="en-US" sz="11704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robe.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45B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4512" y="7118030"/>
            <a:ext cx="2975061" cy="3039654"/>
          </a:xfrm>
          <a:custGeom>
            <a:avLst/>
            <a:gdLst/>
            <a:ahLst/>
            <a:cxnLst/>
            <a:rect r="r" b="b" t="t" l="l"/>
            <a:pathLst>
              <a:path h="3039654" w="2975061">
                <a:moveTo>
                  <a:pt x="0" y="0"/>
                </a:moveTo>
                <a:lnTo>
                  <a:pt x="2975061" y="0"/>
                </a:lnTo>
                <a:lnTo>
                  <a:pt x="2975061" y="3039654"/>
                </a:lnTo>
                <a:lnTo>
                  <a:pt x="0" y="30396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29810" y="750982"/>
            <a:ext cx="14137677" cy="1311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2"/>
              </a:lnSpc>
              <a:spcBef>
                <a:spcPct val="0"/>
              </a:spcBef>
            </a:pPr>
            <a:r>
              <a:rPr lang="en-US" b="true" sz="8252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✅ Reglas para usar animaciones con criterio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64900" y="3146105"/>
            <a:ext cx="11200751" cy="3225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3"/>
              </a:lnSpc>
              <a:spcBef>
                <a:spcPct val="0"/>
              </a:spcBef>
            </a:pPr>
            <a:r>
              <a:rPr lang="en-US" sz="525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✔ Usa animaciones suaves (fade in / fade out)</a:t>
            </a:r>
          </a:p>
          <a:p>
            <a:pPr algn="l">
              <a:lnSpc>
                <a:spcPts val="6303"/>
              </a:lnSpc>
              <a:spcBef>
                <a:spcPct val="0"/>
              </a:spcBef>
            </a:pPr>
            <a:r>
              <a:rPr lang="en-US" sz="525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✔ Aplica por pasos: viñetas, procesos, listas</a:t>
            </a:r>
          </a:p>
          <a:p>
            <a:pPr algn="l">
              <a:lnSpc>
                <a:spcPts val="6303"/>
              </a:lnSpc>
              <a:spcBef>
                <a:spcPct val="0"/>
              </a:spcBef>
            </a:pPr>
            <a:r>
              <a:rPr lang="en-US" sz="525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✔ Mismo estilo de animación para elementos similares</a:t>
            </a:r>
          </a:p>
          <a:p>
            <a:pPr algn="l">
              <a:lnSpc>
                <a:spcPts val="6303"/>
              </a:lnSpc>
              <a:spcBef>
                <a:spcPct val="0"/>
              </a:spcBef>
            </a:pPr>
            <a:r>
              <a:rPr lang="en-US" sz="5253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✔ Transiciones simples y uniformes (como “fundido”)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29573" y="8334436"/>
            <a:ext cx="11901630" cy="923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b="true" sz="582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¿Este movimiento apoya mi mensaje… o solo “adorna”?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66413" y="2549156"/>
            <a:ext cx="8021928" cy="5453757"/>
          </a:xfrm>
          <a:custGeom>
            <a:avLst/>
            <a:gdLst/>
            <a:ahLst/>
            <a:cxnLst/>
            <a:rect r="r" b="b" t="t" l="l"/>
            <a:pathLst>
              <a:path h="5453757" w="8021928">
                <a:moveTo>
                  <a:pt x="0" y="0"/>
                </a:moveTo>
                <a:lnTo>
                  <a:pt x="8021929" y="0"/>
                </a:lnTo>
                <a:lnTo>
                  <a:pt x="8021929" y="5453757"/>
                </a:lnTo>
                <a:lnTo>
                  <a:pt x="0" y="5453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0775" y="8519904"/>
            <a:ext cx="7234813" cy="4114800"/>
          </a:xfrm>
          <a:custGeom>
            <a:avLst/>
            <a:gdLst/>
            <a:ahLst/>
            <a:cxnLst/>
            <a:rect r="r" b="b" t="t" l="l"/>
            <a:pathLst>
              <a:path h="4114800" w="7234813">
                <a:moveTo>
                  <a:pt x="0" y="0"/>
                </a:moveTo>
                <a:lnTo>
                  <a:pt x="7234813" y="0"/>
                </a:lnTo>
                <a:lnTo>
                  <a:pt x="7234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38200"/>
            <a:ext cx="16230600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🟡</a:t>
            </a: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Colores: guía visual y equilibrio emocional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99441" y="3259743"/>
            <a:ext cx="10786275" cy="3601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6"/>
              </a:lnSpc>
            </a:pPr>
            <a:r>
              <a:rPr lang="en-US" sz="609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🔹 Az</a:t>
            </a:r>
            <a:r>
              <a:rPr lang="en-US" sz="609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ul = confianza</a:t>
            </a:r>
          </a:p>
          <a:p>
            <a:pPr algn="l">
              <a:lnSpc>
                <a:spcPts val="7006"/>
              </a:lnSpc>
            </a:pPr>
            <a:r>
              <a:rPr lang="en-US" sz="609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🔴 Rojo = energía</a:t>
            </a:r>
          </a:p>
          <a:p>
            <a:pPr algn="l">
              <a:lnSpc>
                <a:spcPts val="7006"/>
              </a:lnSpc>
            </a:pPr>
            <a:r>
              <a:rPr lang="en-US" sz="609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🟢 Verde = éxito</a:t>
            </a:r>
          </a:p>
          <a:p>
            <a:pPr algn="l">
              <a:lnSpc>
                <a:spcPts val="7006"/>
              </a:lnSpc>
            </a:pPr>
            <a:r>
              <a:rPr lang="en-US" sz="6092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⚫ Gris = profesionalismo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936488" y="3135918"/>
            <a:ext cx="9737890" cy="3668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30"/>
              </a:lnSpc>
              <a:spcBef>
                <a:spcPct val="0"/>
              </a:spcBef>
            </a:pPr>
            <a:r>
              <a:rPr lang="en-US" sz="516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</a:t>
            </a:r>
            <a:r>
              <a:rPr lang="en-US" sz="516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Usa 2–3 colores máximo</a:t>
            </a:r>
          </a:p>
          <a:p>
            <a:pPr algn="l">
              <a:lnSpc>
                <a:spcPts val="7230"/>
              </a:lnSpc>
              <a:spcBef>
                <a:spcPct val="0"/>
              </a:spcBef>
            </a:pPr>
            <a:r>
              <a:rPr lang="en-US" sz="516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Asegura buen contraste</a:t>
            </a:r>
          </a:p>
          <a:p>
            <a:pPr algn="l">
              <a:lnSpc>
                <a:spcPts val="7230"/>
              </a:lnSpc>
              <a:spcBef>
                <a:spcPct val="0"/>
              </a:spcBef>
            </a:pPr>
            <a:r>
              <a:rPr lang="en-US" sz="516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❌ No combines texto claro sobre fondo claro</a:t>
            </a:r>
          </a:p>
          <a:p>
            <a:pPr algn="l">
              <a:lnSpc>
                <a:spcPts val="7230"/>
              </a:lnSpc>
              <a:spcBef>
                <a:spcPct val="0"/>
              </a:spcBef>
            </a:pPr>
            <a:r>
              <a:rPr lang="en-US" sz="5164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🎯 Usa el color para enfocar la atención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38200"/>
            <a:ext cx="16230600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🔤</a:t>
            </a: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Tipografías: cuando leer se vuelve fácil, todo fluye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05527" y="4035574"/>
            <a:ext cx="14729749" cy="342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78"/>
              </a:lnSpc>
            </a:pPr>
            <a:r>
              <a:rPr lang="en-US" sz="58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✅ Usa 1 o</a:t>
            </a:r>
            <a:r>
              <a:rPr lang="en-US" sz="58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2 tipografías (Sans Serif: Arial, Calibri, Montserrat)</a:t>
            </a:r>
          </a:p>
          <a:p>
            <a:pPr algn="l">
              <a:lnSpc>
                <a:spcPts val="6678"/>
              </a:lnSpc>
            </a:pPr>
            <a:r>
              <a:rPr lang="en-US" sz="58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✅ Tamaño mínimo: 24 pts (texto), 36 pts (título)</a:t>
            </a:r>
          </a:p>
          <a:p>
            <a:pPr algn="l">
              <a:lnSpc>
                <a:spcPts val="6678"/>
              </a:lnSpc>
            </a:pPr>
            <a:r>
              <a:rPr lang="en-US" sz="58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❌ No usar todo en mayúsculas</a:t>
            </a:r>
          </a:p>
          <a:p>
            <a:pPr algn="l">
              <a:lnSpc>
                <a:spcPts val="6678"/>
              </a:lnSpc>
            </a:pPr>
            <a:r>
              <a:rPr lang="en-US" sz="58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❌ No elegir fuentes “creativas” difíciles de leer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38200"/>
            <a:ext cx="16230600" cy="133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13"/>
              </a:lnSpc>
              <a:spcBef>
                <a:spcPct val="0"/>
              </a:spcBef>
            </a:pP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⚪ El</a:t>
            </a:r>
            <a:r>
              <a:rPr lang="en-US" b="true" sz="7509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 espacio en blanco también comunica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05527" y="4035574"/>
            <a:ext cx="14729749" cy="257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78"/>
              </a:lnSpc>
            </a:pPr>
            <a:r>
              <a:rPr lang="en-US" sz="58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Deja márgenes y</a:t>
            </a:r>
            <a:r>
              <a:rPr lang="en-US" sz="58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separación entre secciones</a:t>
            </a:r>
          </a:p>
          <a:p>
            <a:pPr algn="l">
              <a:lnSpc>
                <a:spcPts val="6678"/>
              </a:lnSpc>
            </a:pPr>
            <a:r>
              <a:rPr lang="en-US" sz="58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✅ Menos contenido por slide = más claridad</a:t>
            </a:r>
          </a:p>
          <a:p>
            <a:pPr algn="l">
              <a:lnSpc>
                <a:spcPts val="6678"/>
              </a:lnSpc>
            </a:pPr>
            <a:r>
              <a:rPr lang="en-US" sz="5806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🎯 El espacio en blanco no es vacío, es una herramienta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25977" y="4044333"/>
            <a:ext cx="13877236" cy="111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5"/>
              </a:lnSpc>
              <a:spcBef>
                <a:spcPct val="0"/>
              </a:spcBef>
            </a:pPr>
            <a:r>
              <a:rPr lang="en-US" sz="64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“Un dis</a:t>
            </a:r>
            <a:r>
              <a:rPr lang="en-US" sz="64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eño cuidado no distrae del mensaje.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25977" y="5080016"/>
            <a:ext cx="13877236" cy="1302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95"/>
              </a:lnSpc>
              <a:spcBef>
                <a:spcPct val="0"/>
              </a:spcBef>
            </a:pPr>
            <a:r>
              <a:rPr lang="en-US" sz="6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Lo</a:t>
            </a:r>
            <a:r>
              <a:rPr lang="en-US" sz="68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potencia, lo ordena, lo hace inolvidable.”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59463"/>
            <a:ext cx="10556218" cy="1090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38"/>
              </a:lnSpc>
              <a:spcBef>
                <a:spcPct val="0"/>
              </a:spcBef>
            </a:pPr>
            <a:r>
              <a:rPr lang="en-US" b="true" sz="6865">
                <a:solidFill>
                  <a:srgbClr val="FFFFFF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💡 El buen diseño no grita. Atrae y guía.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793673" y="2071924"/>
            <a:ext cx="14009403" cy="7886492"/>
          </a:xfrm>
          <a:custGeom>
            <a:avLst/>
            <a:gdLst/>
            <a:ahLst/>
            <a:cxnLst/>
            <a:rect r="r" b="b" t="t" l="l"/>
            <a:pathLst>
              <a:path h="7886492" w="14009403">
                <a:moveTo>
                  <a:pt x="0" y="0"/>
                </a:moveTo>
                <a:lnTo>
                  <a:pt x="14009402" y="0"/>
                </a:lnTo>
                <a:lnTo>
                  <a:pt x="14009402" y="7886492"/>
                </a:lnTo>
                <a:lnTo>
                  <a:pt x="0" y="7886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46" t="-32332" r="-58839" b="-26943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78666"/>
            <a:ext cx="4920538" cy="4114800"/>
          </a:xfrm>
          <a:custGeom>
            <a:avLst/>
            <a:gdLst/>
            <a:ahLst/>
            <a:cxnLst/>
            <a:rect r="r" b="b" t="t" l="l"/>
            <a:pathLst>
              <a:path h="4114800" w="4920538">
                <a:moveTo>
                  <a:pt x="0" y="0"/>
                </a:moveTo>
                <a:lnTo>
                  <a:pt x="4920538" y="0"/>
                </a:lnTo>
                <a:lnTo>
                  <a:pt x="49205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79535" y="3654465"/>
            <a:ext cx="13877236" cy="111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5"/>
              </a:lnSpc>
              <a:spcBef>
                <a:spcPct val="0"/>
              </a:spcBef>
            </a:pPr>
            <a:r>
              <a:rPr lang="en-US" sz="64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🖼️ Imágenes,</a:t>
            </a:r>
            <a:r>
              <a:rPr lang="en-US" sz="6453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íconos y gráficos: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79535" y="4566323"/>
            <a:ext cx="13877236" cy="1932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14"/>
              </a:lnSpc>
              <a:spcBef>
                <a:spcPct val="0"/>
              </a:spcBef>
            </a:pPr>
            <a:r>
              <a:rPr lang="en-US" sz="101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no</a:t>
            </a:r>
            <a:r>
              <a:rPr lang="en-US" sz="10153">
                <a:solidFill>
                  <a:srgbClr val="E9C151"/>
                </a:solidFill>
                <a:latin typeface="Cheddar Gothic Sans"/>
                <a:ea typeface="Cheddar Gothic Sans"/>
                <a:cs typeface="Cheddar Gothic Sans"/>
                <a:sym typeface="Cheddar Gothic Sans"/>
              </a:rPr>
              <a:t> decoran, comunican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2577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39416" y="1958832"/>
            <a:ext cx="14511878" cy="7582456"/>
          </a:xfrm>
          <a:custGeom>
            <a:avLst/>
            <a:gdLst/>
            <a:ahLst/>
            <a:cxnLst/>
            <a:rect r="r" b="b" t="t" l="l"/>
            <a:pathLst>
              <a:path h="7582456" w="14511878">
                <a:moveTo>
                  <a:pt x="0" y="0"/>
                </a:moveTo>
                <a:lnTo>
                  <a:pt x="14511877" y="0"/>
                </a:lnTo>
                <a:lnTo>
                  <a:pt x="14511877" y="7582456"/>
                </a:lnTo>
                <a:lnTo>
                  <a:pt x="0" y="7582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16639" y="5919464"/>
            <a:ext cx="3204173" cy="2767604"/>
          </a:xfrm>
          <a:custGeom>
            <a:avLst/>
            <a:gdLst/>
            <a:ahLst/>
            <a:cxnLst/>
            <a:rect r="r" b="b" t="t" l="l"/>
            <a:pathLst>
              <a:path h="2767604" w="3204173">
                <a:moveTo>
                  <a:pt x="0" y="0"/>
                </a:moveTo>
                <a:lnTo>
                  <a:pt x="3204173" y="0"/>
                </a:lnTo>
                <a:lnTo>
                  <a:pt x="3204173" y="2767605"/>
                </a:lnTo>
                <a:lnTo>
                  <a:pt x="0" y="2767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DAGmjs9Cboc</dc:identifier>
  <dcterms:modified xsi:type="dcterms:W3CDTF">2011-08-01T06:04:30Z</dcterms:modified>
  <cp:revision>1</cp:revision>
  <dc:title>3. Diseño Visual y Elementos Gráficos</dc:title>
</cp:coreProperties>
</file>