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390" r:id="rId3"/>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89" autoAdjust="0"/>
    <p:restoredTop sz="94660"/>
  </p:normalViewPr>
  <p:slideViewPr>
    <p:cSldViewPr>
      <p:cViewPr>
        <p:scale>
          <a:sx n="50" d="100"/>
          <a:sy n="50" d="100"/>
        </p:scale>
        <p:origin x="-1770" y="-76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879994" y="7068005"/>
            <a:ext cx="761904" cy="438095"/>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12"/>
            <a:ext cx="3444240" cy="7560309"/>
          </a:xfrm>
          <a:custGeom>
            <a:avLst/>
            <a:gdLst/>
            <a:ahLst/>
            <a:cxnLst/>
            <a:rect l="l" t="t" r="r" b="b"/>
            <a:pathLst>
              <a:path w="3444240" h="7560309">
                <a:moveTo>
                  <a:pt x="0" y="7559992"/>
                </a:moveTo>
                <a:lnTo>
                  <a:pt x="3443998" y="7559992"/>
                </a:lnTo>
                <a:lnTo>
                  <a:pt x="3443998" y="0"/>
                </a:lnTo>
                <a:lnTo>
                  <a:pt x="0" y="0"/>
                </a:lnTo>
                <a:lnTo>
                  <a:pt x="0" y="7559992"/>
                </a:lnTo>
                <a:close/>
              </a:path>
            </a:pathLst>
          </a:custGeom>
          <a:solidFill>
            <a:srgbClr val="9281A3"/>
          </a:solidFill>
        </p:spPr>
        <p:txBody>
          <a:bodyPr wrap="square" lIns="0" tIns="0" rIns="0" bIns="0" rtlCol="0"/>
          <a:lstStyle/>
          <a:p>
            <a:endParaRPr/>
          </a:p>
        </p:txBody>
      </p:sp>
      <p:sp>
        <p:nvSpPr>
          <p:cNvPr id="2" name="Holder 2"/>
          <p:cNvSpPr>
            <a:spLocks noGrp="1"/>
          </p:cNvSpPr>
          <p:nvPr>
            <p:ph type="ctrTitle"/>
          </p:nvPr>
        </p:nvSpPr>
        <p:spPr>
          <a:xfrm>
            <a:off x="339474" y="162055"/>
            <a:ext cx="10014450" cy="9398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F48277"/>
                </a:solidFill>
                <a:latin typeface="Futura Hv BT"/>
                <a:cs typeface="Futura Hv BT"/>
              </a:defRPr>
            </a:lvl1pPr>
          </a:lstStyle>
          <a:p>
            <a:endParaRPr/>
          </a:p>
        </p:txBody>
      </p:sp>
      <p:sp>
        <p:nvSpPr>
          <p:cNvPr id="3" name="Holder 3"/>
          <p:cNvSpPr>
            <a:spLocks noGrp="1"/>
          </p:cNvSpPr>
          <p:nvPr>
            <p:ph type="body" idx="1"/>
          </p:nvPr>
        </p:nvSpPr>
        <p:spPr/>
        <p:txBody>
          <a:bodyPr lIns="0" tIns="0" rIns="0" bIns="0"/>
          <a:lstStyle>
            <a:lvl1pPr>
              <a:defRPr sz="2000" b="1" i="0">
                <a:solidFill>
                  <a:schemeClr val="tx1"/>
                </a:solidFill>
                <a:latin typeface="Futura Hv BT"/>
                <a:cs typeface="Futura Hv BT"/>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F48277"/>
                </a:solidFill>
                <a:latin typeface="Futura Hv BT"/>
                <a:cs typeface="Futura Hv BT"/>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F48277"/>
                </a:solidFill>
                <a:latin typeface="Futura Hv BT"/>
                <a:cs typeface="Futura Hv BT"/>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879994" y="7068005"/>
            <a:ext cx="761904" cy="438095"/>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211537" y="3273513"/>
            <a:ext cx="6270325" cy="939800"/>
          </a:xfrm>
          <a:prstGeom prst="rect">
            <a:avLst/>
          </a:prstGeom>
        </p:spPr>
        <p:txBody>
          <a:bodyPr wrap="square" lIns="0" tIns="0" rIns="0" bIns="0">
            <a:spAutoFit/>
          </a:bodyPr>
          <a:lstStyle>
            <a:lvl1pPr>
              <a:defRPr sz="3000" b="1" i="0">
                <a:solidFill>
                  <a:srgbClr val="F48277"/>
                </a:solidFill>
                <a:latin typeface="Futura Hv BT"/>
                <a:cs typeface="Futura Hv BT"/>
              </a:defRPr>
            </a:lvl1pPr>
          </a:lstStyle>
          <a:p>
            <a:endParaRPr/>
          </a:p>
        </p:txBody>
      </p:sp>
      <p:sp>
        <p:nvSpPr>
          <p:cNvPr id="3" name="Holder 3"/>
          <p:cNvSpPr>
            <a:spLocks noGrp="1"/>
          </p:cNvSpPr>
          <p:nvPr>
            <p:ph type="body" idx="1"/>
          </p:nvPr>
        </p:nvSpPr>
        <p:spPr>
          <a:xfrm>
            <a:off x="504770" y="2778685"/>
            <a:ext cx="9683859" cy="1549400"/>
          </a:xfrm>
          <a:prstGeom prst="rect">
            <a:avLst/>
          </a:prstGeom>
        </p:spPr>
        <p:txBody>
          <a:bodyPr wrap="square" lIns="0" tIns="0" rIns="0" bIns="0">
            <a:spAutoFit/>
          </a:bodyPr>
          <a:lstStyle>
            <a:lvl1pPr>
              <a:defRPr sz="2000" b="1" i="0">
                <a:solidFill>
                  <a:schemeClr val="tx1"/>
                </a:solidFill>
                <a:latin typeface="Futura Hv BT"/>
                <a:cs typeface="Futura Hv BT"/>
              </a:defRPr>
            </a:lvl1pPr>
          </a:lstStyle>
          <a:p>
            <a:endParaRPr/>
          </a:p>
        </p:txBody>
      </p:sp>
      <p:sp>
        <p:nvSpPr>
          <p:cNvPr id="4" name="Holder 4"/>
          <p:cNvSpPr>
            <a:spLocks noGrp="1"/>
          </p:cNvSpPr>
          <p:nvPr>
            <p:ph type="ftr" sz="quarter" idx="5"/>
          </p:nvPr>
        </p:nvSpPr>
        <p:spPr>
          <a:xfrm>
            <a:off x="6929298" y="7328763"/>
            <a:ext cx="2903220" cy="147320"/>
          </a:xfrm>
          <a:prstGeom prst="rect">
            <a:avLst/>
          </a:prstGeom>
        </p:spPr>
        <p:txBody>
          <a:bodyPr wrap="square" lIns="0" tIns="0" rIns="0" bIns="0">
            <a:spAutoFit/>
          </a:bodyPr>
          <a:lstStyle>
            <a:lvl1pPr>
              <a:defRPr sz="800" b="0" i="0">
                <a:solidFill>
                  <a:srgbClr val="929292"/>
                </a:solidFill>
                <a:latin typeface="Futura Lt BT"/>
                <a:cs typeface="Futura Lt BT"/>
              </a:defRPr>
            </a:lvl1p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02/12/2019</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
            <a:ext cx="3444240" cy="7560309"/>
          </a:xfrm>
          <a:custGeom>
            <a:avLst/>
            <a:gdLst/>
            <a:ahLst/>
            <a:cxnLst/>
            <a:rect l="l" t="t" r="r" b="b"/>
            <a:pathLst>
              <a:path w="3444240" h="7560309">
                <a:moveTo>
                  <a:pt x="0" y="7559992"/>
                </a:moveTo>
                <a:lnTo>
                  <a:pt x="3443998" y="7559992"/>
                </a:lnTo>
                <a:lnTo>
                  <a:pt x="3443998" y="0"/>
                </a:lnTo>
                <a:lnTo>
                  <a:pt x="0" y="0"/>
                </a:lnTo>
                <a:lnTo>
                  <a:pt x="0" y="7559992"/>
                </a:lnTo>
                <a:close/>
              </a:path>
            </a:pathLst>
          </a:custGeom>
          <a:solidFill>
            <a:srgbClr val="9194C2"/>
          </a:solidFill>
        </p:spPr>
        <p:txBody>
          <a:bodyPr wrap="square" lIns="0" tIns="0" rIns="0" bIns="0" rtlCol="0"/>
          <a:lstStyle/>
          <a:p>
            <a:endParaRPr/>
          </a:p>
        </p:txBody>
      </p:sp>
      <p:sp>
        <p:nvSpPr>
          <p:cNvPr id="3" name="object 3"/>
          <p:cNvSpPr txBox="1">
            <a:spLocks noGrp="1"/>
          </p:cNvSpPr>
          <p:nvPr>
            <p:ph type="title"/>
          </p:nvPr>
        </p:nvSpPr>
        <p:spPr>
          <a:xfrm>
            <a:off x="339474" y="162055"/>
            <a:ext cx="2873626" cy="1859483"/>
          </a:xfrm>
          <a:prstGeom prst="rect">
            <a:avLst/>
          </a:prstGeom>
        </p:spPr>
        <p:txBody>
          <a:bodyPr vert="horz" wrap="square" lIns="0" tIns="12700" rIns="0" bIns="0" rtlCol="0">
            <a:spAutoFit/>
          </a:bodyPr>
          <a:lstStyle/>
          <a:p>
            <a:pPr marL="12700" marR="5080">
              <a:lnSpc>
                <a:spcPct val="100000"/>
              </a:lnSpc>
              <a:spcBef>
                <a:spcPts val="100"/>
              </a:spcBef>
            </a:pPr>
            <a:r>
              <a:rPr lang="en-IN" sz="4000" i="1" dirty="0">
                <a:solidFill>
                  <a:srgbClr val="292A2B"/>
                </a:solidFill>
                <a:latin typeface="Century Gothic"/>
                <a:cs typeface="Century Gothic"/>
              </a:rPr>
              <a:t>d. </a:t>
            </a:r>
            <a:br>
              <a:rPr lang="en-IN" sz="4000" i="1" dirty="0">
                <a:solidFill>
                  <a:srgbClr val="292A2B"/>
                </a:solidFill>
                <a:latin typeface="Century Gothic"/>
                <a:cs typeface="Century Gothic"/>
              </a:rPr>
            </a:br>
            <a:r>
              <a:rPr sz="4000" i="1" dirty="0">
                <a:solidFill>
                  <a:srgbClr val="292A2B"/>
                </a:solidFill>
                <a:latin typeface="Century Gothic"/>
                <a:cs typeface="Century Gothic"/>
              </a:rPr>
              <a:t>Idea  Generation</a:t>
            </a:r>
          </a:p>
        </p:txBody>
      </p:sp>
      <p:sp>
        <p:nvSpPr>
          <p:cNvPr id="6" name="object 6"/>
          <p:cNvSpPr txBox="1">
            <a:spLocks noGrp="1"/>
          </p:cNvSpPr>
          <p:nvPr>
            <p:ph type="ftr" sz="quarter" idx="5"/>
          </p:nvPr>
        </p:nvSpPr>
        <p:spPr>
          <a:prstGeom prst="rect">
            <a:avLst/>
          </a:prstGeom>
        </p:spPr>
        <p:txBody>
          <a:bodyPr vert="horz" wrap="square" lIns="0" tIns="8890" rIns="0" bIns="0" rtlCol="0">
            <a:spAutoFit/>
          </a:bodyPr>
          <a:lstStyle/>
          <a:p>
            <a:pPr marL="12700">
              <a:lnSpc>
                <a:spcPct val="100000"/>
              </a:lnSpc>
              <a:spcBef>
                <a:spcPts val="70"/>
              </a:spcBef>
            </a:pPr>
            <a:r>
              <a:rPr dirty="0"/>
              <a:t>© </a:t>
            </a:r>
            <a:r>
              <a:rPr spc="-5" dirty="0"/>
              <a:t>All </a:t>
            </a:r>
            <a:r>
              <a:rPr dirty="0"/>
              <a:t>rights reserved. </a:t>
            </a:r>
            <a:r>
              <a:rPr spc="-5" dirty="0"/>
              <a:t>2019. Innovation </a:t>
            </a:r>
            <a:r>
              <a:rPr dirty="0"/>
              <a:t>&amp; </a:t>
            </a:r>
            <a:r>
              <a:rPr spc="-10" dirty="0"/>
              <a:t>Research Foundation</a:t>
            </a:r>
            <a:r>
              <a:rPr spc="-30" dirty="0"/>
              <a:t> </a:t>
            </a:r>
            <a:r>
              <a:rPr dirty="0"/>
              <a:t>(IRF)</a:t>
            </a:r>
          </a:p>
        </p:txBody>
      </p:sp>
      <p:pic>
        <p:nvPicPr>
          <p:cNvPr id="8" name="Picture 7" descr="A close up of a logo&#10;&#10;Description generated with very high confidence">
            <a:extLst>
              <a:ext uri="{FF2B5EF4-FFF2-40B4-BE49-F238E27FC236}">
                <a16:creationId xmlns="" xmlns:a16="http://schemas.microsoft.com/office/drawing/2014/main" id="{4253CF79-8CC8-4706-BA92-C6CDCBDCAD4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207178" y="1995546"/>
            <a:ext cx="3444240" cy="3559924"/>
          </a:xfrm>
          <a:prstGeom prst="rect">
            <a:avLst/>
          </a:prstGeom>
        </p:spPr>
      </p:pic>
      <p:sp>
        <p:nvSpPr>
          <p:cNvPr id="9" name="object 4">
            <a:extLst>
              <a:ext uri="{FF2B5EF4-FFF2-40B4-BE49-F238E27FC236}">
                <a16:creationId xmlns="" xmlns:a16="http://schemas.microsoft.com/office/drawing/2014/main" id="{85FF998C-A084-465D-A038-C991852E22C5}"/>
              </a:ext>
            </a:extLst>
          </p:cNvPr>
          <p:cNvSpPr txBox="1"/>
          <p:nvPr/>
        </p:nvSpPr>
        <p:spPr>
          <a:xfrm>
            <a:off x="169737" y="2386331"/>
            <a:ext cx="3104766" cy="4998804"/>
          </a:xfrm>
          <a:prstGeom prst="rect">
            <a:avLst/>
          </a:prstGeom>
        </p:spPr>
        <p:txBody>
          <a:bodyPr vert="horz" wrap="square" lIns="0" tIns="12700" rIns="0" bIns="0" rtlCol="0">
            <a:spAutoFit/>
          </a:bodyPr>
          <a:lstStyle/>
          <a:p>
            <a:r>
              <a:rPr lang="en-US" dirty="0"/>
              <a:t>Idea generation is the most fun stage in design thinking. You have to come up with solutions/answers also known as ideas to the problem/challenge you have from the problem/challenge stage. Generations means, coming up with. Idea Generation stage asks you to generate as many ideas as possible. Your ideas can be good, bad, right, wrong, wild, weird, funny, distinct, full of variety, quality, large number, feasibility, viability. Ideas in short are the proposed solution/answers you come down to in the idea generation stage.</a:t>
            </a:r>
            <a:endParaRPr sz="2000" dirty="0">
              <a:latin typeface="Futura Lt BT"/>
              <a:cs typeface="Futura Lt B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a:extLst>
              <a:ext uri="{FF2B5EF4-FFF2-40B4-BE49-F238E27FC236}">
                <a16:creationId xmlns="" xmlns:a16="http://schemas.microsoft.com/office/drawing/2014/main" id="{E9B7577C-1A0B-4C4A-8C01-6DC3BE8B91C1}"/>
              </a:ext>
            </a:extLst>
          </p:cNvPr>
          <p:cNvSpPr txBox="1"/>
          <p:nvPr/>
        </p:nvSpPr>
        <p:spPr>
          <a:xfrm>
            <a:off x="4432300" y="4162425"/>
            <a:ext cx="5142230" cy="756920"/>
          </a:xfrm>
          <a:prstGeom prst="rect">
            <a:avLst/>
          </a:prstGeom>
        </p:spPr>
        <p:txBody>
          <a:bodyPr vert="horz" wrap="square" lIns="0" tIns="12700" rIns="0" bIns="0" rtlCol="0">
            <a:spAutoFit/>
          </a:bodyPr>
          <a:lstStyle/>
          <a:p>
            <a:pPr marL="12700">
              <a:lnSpc>
                <a:spcPct val="100000"/>
              </a:lnSpc>
              <a:spcBef>
                <a:spcPts val="100"/>
              </a:spcBef>
            </a:pPr>
            <a:r>
              <a:rPr sz="2400" b="1" i="1" spc="-5" dirty="0">
                <a:solidFill>
                  <a:srgbClr val="292A2B"/>
                </a:solidFill>
                <a:latin typeface="Futura Hv BT"/>
                <a:cs typeface="Futura Hv BT"/>
              </a:rPr>
              <a:t>“ The best way to have a good</a:t>
            </a:r>
            <a:r>
              <a:rPr sz="2400" b="1" i="1" spc="-30" dirty="0">
                <a:solidFill>
                  <a:srgbClr val="292A2B"/>
                </a:solidFill>
                <a:latin typeface="Futura Hv BT"/>
                <a:cs typeface="Futura Hv BT"/>
              </a:rPr>
              <a:t> </a:t>
            </a:r>
            <a:r>
              <a:rPr sz="2400" b="1" i="1" spc="-5" dirty="0">
                <a:solidFill>
                  <a:srgbClr val="292A2B"/>
                </a:solidFill>
                <a:latin typeface="Futura Hv BT"/>
                <a:cs typeface="Futura Hv BT"/>
              </a:rPr>
              <a:t>idea</a:t>
            </a:r>
            <a:endParaRPr sz="2400" dirty="0">
              <a:latin typeface="Futura Hv BT"/>
              <a:cs typeface="Futura Hv BT"/>
            </a:endParaRPr>
          </a:p>
          <a:p>
            <a:pPr marL="1657350">
              <a:lnSpc>
                <a:spcPct val="100000"/>
              </a:lnSpc>
            </a:pPr>
            <a:r>
              <a:rPr sz="2400" b="1" i="1" spc="-5" dirty="0">
                <a:solidFill>
                  <a:srgbClr val="292A2B"/>
                </a:solidFill>
                <a:latin typeface="Futura Hv BT"/>
                <a:cs typeface="Futura Hv BT"/>
              </a:rPr>
              <a:t>is to have lots of</a:t>
            </a:r>
            <a:r>
              <a:rPr sz="2400" b="1" i="1" spc="-15" dirty="0">
                <a:solidFill>
                  <a:srgbClr val="292A2B"/>
                </a:solidFill>
                <a:latin typeface="Futura Hv BT"/>
                <a:cs typeface="Futura Hv BT"/>
              </a:rPr>
              <a:t> </a:t>
            </a:r>
            <a:r>
              <a:rPr sz="2400" b="1" i="1" spc="-5" dirty="0">
                <a:solidFill>
                  <a:srgbClr val="292A2B"/>
                </a:solidFill>
                <a:latin typeface="Futura Hv BT"/>
                <a:cs typeface="Futura Hv BT"/>
              </a:rPr>
              <a:t>ideas.”</a:t>
            </a:r>
            <a:endParaRPr sz="2400" dirty="0">
              <a:latin typeface="Futura Hv BT"/>
              <a:cs typeface="Futura Hv BT"/>
            </a:endParaRPr>
          </a:p>
        </p:txBody>
      </p:sp>
      <p:sp>
        <p:nvSpPr>
          <p:cNvPr id="3" name="object 5">
            <a:extLst>
              <a:ext uri="{FF2B5EF4-FFF2-40B4-BE49-F238E27FC236}">
                <a16:creationId xmlns="" xmlns:a16="http://schemas.microsoft.com/office/drawing/2014/main" id="{3DD15137-E2CE-435B-9756-46CEE6A675E1}"/>
              </a:ext>
            </a:extLst>
          </p:cNvPr>
          <p:cNvSpPr txBox="1"/>
          <p:nvPr/>
        </p:nvSpPr>
        <p:spPr>
          <a:xfrm>
            <a:off x="8518991" y="5404884"/>
            <a:ext cx="1053465" cy="254000"/>
          </a:xfrm>
          <a:prstGeom prst="rect">
            <a:avLst/>
          </a:prstGeom>
        </p:spPr>
        <p:txBody>
          <a:bodyPr vert="horz" wrap="square" lIns="0" tIns="12700" rIns="0" bIns="0" rtlCol="0">
            <a:spAutoFit/>
          </a:bodyPr>
          <a:lstStyle/>
          <a:p>
            <a:pPr marL="12700">
              <a:lnSpc>
                <a:spcPct val="100000"/>
              </a:lnSpc>
              <a:spcBef>
                <a:spcPts val="100"/>
              </a:spcBef>
            </a:pPr>
            <a:r>
              <a:rPr sz="1500" spc="-5" dirty="0">
                <a:solidFill>
                  <a:srgbClr val="292A2B"/>
                </a:solidFill>
                <a:latin typeface="Futura Lt BT"/>
                <a:cs typeface="Futura Lt BT"/>
              </a:rPr>
              <a:t>Linus</a:t>
            </a:r>
            <a:r>
              <a:rPr sz="1500" spc="-65" dirty="0">
                <a:solidFill>
                  <a:srgbClr val="292A2B"/>
                </a:solidFill>
                <a:latin typeface="Futura Lt BT"/>
                <a:cs typeface="Futura Lt BT"/>
              </a:rPr>
              <a:t> </a:t>
            </a:r>
            <a:r>
              <a:rPr sz="1500" spc="-15" dirty="0">
                <a:solidFill>
                  <a:srgbClr val="292A2B"/>
                </a:solidFill>
                <a:latin typeface="Futura Lt BT"/>
                <a:cs typeface="Futura Lt BT"/>
              </a:rPr>
              <a:t>Pauling</a:t>
            </a:r>
            <a:endParaRPr sz="1500">
              <a:latin typeface="Futura Lt BT"/>
              <a:cs typeface="Futura Lt BT"/>
            </a:endParaRPr>
          </a:p>
        </p:txBody>
      </p:sp>
    </p:spTree>
    <p:extLst>
      <p:ext uri="{BB962C8B-B14F-4D97-AF65-F5344CB8AC3E}">
        <p14:creationId xmlns="" xmlns:p14="http://schemas.microsoft.com/office/powerpoint/2010/main" val="1313096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1552</TotalTime>
  <Words>136</Words>
  <Application>Microsoft Office PowerPoint</Application>
  <PresentationFormat>Custom</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d.  Idea  Generation</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credit course</dc:title>
  <dc:creator>XDS</dc:creator>
  <cp:lastModifiedBy>XDS</cp:lastModifiedBy>
  <cp:revision>212</cp:revision>
  <dcterms:created xsi:type="dcterms:W3CDTF">2019-06-10T10:56:43Z</dcterms:created>
  <dcterms:modified xsi:type="dcterms:W3CDTF">2019-12-02T09:50:01Z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2019-06-10T00:00:00Z</vt:filetime>
  </property>
  <property fmtid="{D5CDD505-2E9C-101B-9397-08002B2CF9AE}" pid="3" name="Creator">
    <vt:lpwstr>Adobe InDesign 14.0 (Windows)</vt:lpwstr>
  </property>
  <property fmtid="{D5CDD505-2E9C-101B-9397-08002B2CF9AE}" pid="4" name="LastSaved">
    <vt:filetime>2019-06-10T00:00:00Z</vt:filetime>
  </property>
</Properties>
</file>