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3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9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417D-1386-4D13-B5CB-944EDBE39342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DD8A-81C5-427B-8905-7D987851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9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57971F-8530-4295-A895-E1320709D6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Protocols and Services</a:t>
            </a:r>
          </a:p>
        </p:txBody>
      </p:sp>
    </p:spTree>
    <p:extLst>
      <p:ext uri="{BB962C8B-B14F-4D97-AF65-F5344CB8AC3E}">
        <p14:creationId xmlns:p14="http://schemas.microsoft.com/office/powerpoint/2010/main" val="218274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on the Host to Host Layer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664364" y="1697182"/>
          <a:ext cx="737061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309">
                  <a:extLst>
                    <a:ext uri="{9D8B030D-6E8A-4147-A177-3AD203B41FA5}">
                      <a16:colId xmlns:a16="http://schemas.microsoft.com/office/drawing/2014/main" val="394540814"/>
                    </a:ext>
                  </a:extLst>
                </a:gridCol>
                <a:gridCol w="3685309">
                  <a:extLst>
                    <a:ext uri="{9D8B030D-6E8A-4147-A177-3AD203B41FA5}">
                      <a16:colId xmlns:a16="http://schemas.microsoft.com/office/drawing/2014/main" val="2783391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TCP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UDP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40377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Sequenced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Unsequenced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179625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Reliable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Unreliable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37964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Connection-oriented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Connectionless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253837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Virtual Circuit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Low Overhead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44368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Acknowledgements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 Acknowledgments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419351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Windowing flow control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 windowing or flow control of any type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2603499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4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on the Host to Host Layer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892964" y="1382279"/>
          <a:ext cx="6745605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805">
                  <a:extLst>
                    <a:ext uri="{9D8B030D-6E8A-4147-A177-3AD203B41FA5}">
                      <a16:colId xmlns:a16="http://schemas.microsoft.com/office/drawing/2014/main" val="3945408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83391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telnet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SNMP 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25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SMTP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TFTP 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HTTP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DNS 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37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FTP 20,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BooTPS</a:t>
                      </a:r>
                      <a:r>
                        <a:rPr lang="en-US" sz="2000" dirty="0"/>
                        <a:t>/DHCP 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68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HTTPS 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51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SSH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9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POP 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0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NTP 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96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IMAP4 143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7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1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IP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081" y="1373910"/>
            <a:ext cx="6594427" cy="4038600"/>
          </a:xfrm>
        </p:spPr>
        <p:txBody>
          <a:bodyPr>
            <a:noAutofit/>
          </a:bodyPr>
          <a:lstStyle/>
          <a:p>
            <a:r>
              <a:rPr lang="en-US" sz="2000" dirty="0"/>
              <a:t>There  are two main reasons for internet layer’s existence</a:t>
            </a:r>
          </a:p>
          <a:p>
            <a:pPr lvl="1"/>
            <a:r>
              <a:rPr lang="en-US" sz="2000" dirty="0"/>
              <a:t>Routing</a:t>
            </a:r>
          </a:p>
          <a:p>
            <a:pPr lvl="1"/>
            <a:r>
              <a:rPr lang="en-US" sz="2000" dirty="0"/>
              <a:t>Providing a single network interface of the upper layers</a:t>
            </a:r>
          </a:p>
          <a:p>
            <a:r>
              <a:rPr lang="en-US" sz="2000" dirty="0"/>
              <a:t>Without this layer, application programmers would need to write “hooks” into every one of their applications for each different Network Access Protocol.</a:t>
            </a:r>
          </a:p>
          <a:p>
            <a:r>
              <a:rPr lang="en-US" sz="2000" dirty="0"/>
              <a:t>IP provides on single network interface for the upper layer protocols.</a:t>
            </a:r>
          </a:p>
          <a:p>
            <a:r>
              <a:rPr lang="en-US" sz="2000" dirty="0"/>
              <a:t>List of important protocols at the internet layer</a:t>
            </a:r>
          </a:p>
          <a:p>
            <a:pPr lvl="1"/>
            <a:r>
              <a:rPr lang="en-US" sz="2000" dirty="0"/>
              <a:t>IP</a:t>
            </a:r>
          </a:p>
          <a:p>
            <a:pPr lvl="1"/>
            <a:r>
              <a:rPr lang="en-US" sz="2000" dirty="0"/>
              <a:t>ICMP</a:t>
            </a:r>
          </a:p>
          <a:p>
            <a:pPr lvl="1"/>
            <a:r>
              <a:rPr lang="en-US" sz="2000" dirty="0"/>
              <a:t>ARP</a:t>
            </a:r>
          </a:p>
        </p:txBody>
      </p:sp>
    </p:spTree>
    <p:extLst>
      <p:ext uri="{BB962C8B-B14F-4D97-AF65-F5344CB8AC3E}">
        <p14:creationId xmlns:p14="http://schemas.microsoft.com/office/powerpoint/2010/main" val="319286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IP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582" y="157018"/>
            <a:ext cx="7241309" cy="573578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For now, understand that IP looks at each packet’s address. Then using a routing table, it decides where a packet is to be sent next, choosing the best path to send it upon. </a:t>
            </a:r>
          </a:p>
          <a:p>
            <a:r>
              <a:rPr lang="en-US" sz="2400" dirty="0"/>
              <a:t>IP receives segments from the Host to Host layer and fragments them into datagrams if necessary. IP then reassembles datagrams back into segments on the receiving side.</a:t>
            </a:r>
          </a:p>
          <a:p>
            <a:r>
              <a:rPr lang="en-US" sz="2400" dirty="0"/>
              <a:t>Each datagram is assigned the IP address of the sender and that of the recipient.</a:t>
            </a:r>
          </a:p>
          <a:p>
            <a:r>
              <a:rPr lang="en-US" sz="2400" dirty="0"/>
              <a:t>Routing decisions based on packets destination IP addresses</a:t>
            </a:r>
          </a:p>
        </p:txBody>
      </p:sp>
    </p:spTree>
    <p:extLst>
      <p:ext uri="{BB962C8B-B14F-4D97-AF65-F5344CB8AC3E}">
        <p14:creationId xmlns:p14="http://schemas.microsoft.com/office/powerpoint/2010/main" val="350370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44824" cy="2456442"/>
          </a:xfrm>
        </p:spPr>
        <p:txBody>
          <a:bodyPr>
            <a:normAutofit/>
          </a:bodyPr>
          <a:lstStyle/>
          <a:p>
            <a:r>
              <a:rPr lang="en-US" dirty="0"/>
              <a:t>Protocols &amp; Protocol Numbers for 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766512" y="701964"/>
          <a:ext cx="7037561" cy="52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252">
                  <a:extLst>
                    <a:ext uri="{9D8B030D-6E8A-4147-A177-3AD203B41FA5}">
                      <a16:colId xmlns:a16="http://schemas.microsoft.com/office/drawing/2014/main" val="3884499393"/>
                    </a:ext>
                  </a:extLst>
                </a:gridCol>
                <a:gridCol w="4753309">
                  <a:extLst>
                    <a:ext uri="{9D8B030D-6E8A-4147-A177-3AD203B41FA5}">
                      <a16:colId xmlns:a16="http://schemas.microsoft.com/office/drawing/2014/main" val="1870589317"/>
                    </a:ext>
                  </a:extLst>
                </a:gridCol>
              </a:tblGrid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Protocol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Protocol Number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396340195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ICMP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1045053429"/>
                  </a:ext>
                </a:extLst>
              </a:tr>
              <a:tr h="8070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IP in IP (TUNNELING)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2120544935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TCP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2280877299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UDP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2816529544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EIGRP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698120980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OSPF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89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3858286779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IPv6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1350468619"/>
                  </a:ext>
                </a:extLst>
              </a:tr>
              <a:tr h="4561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GRE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47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3851539652"/>
                  </a:ext>
                </a:extLst>
              </a:tr>
              <a:tr h="8070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Layer 2 tunnel (L2TP)</a:t>
                      </a:r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115</a:t>
                      </a:r>
                    </a:p>
                  </a:txBody>
                  <a:tcPr marL="85849" marR="85849"/>
                </a:tc>
                <a:extLst>
                  <a:ext uri="{0D108BD9-81ED-4DB2-BD59-A6C34878D82A}">
                    <a16:rowId xmlns:a16="http://schemas.microsoft.com/office/drawing/2014/main" val="34904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5137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</TotalTime>
  <Words>276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Protocols and Services</vt:lpstr>
      <vt:lpstr>Protocols on the Host to Host Layer</vt:lpstr>
      <vt:lpstr>Protocols on the Host to Host Layer</vt:lpstr>
      <vt:lpstr>The IP protocol</vt:lpstr>
      <vt:lpstr>IP Protocol</vt:lpstr>
      <vt:lpstr>Protocols &amp; Protocol Numbers for 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Protocols on the Host to Host Layer</dc:title>
  <dc:creator>Jarhead</dc:creator>
  <cp:lastModifiedBy>Jarhead</cp:lastModifiedBy>
  <cp:revision>2</cp:revision>
  <dcterms:created xsi:type="dcterms:W3CDTF">2017-08-12T11:21:51Z</dcterms:created>
  <dcterms:modified xsi:type="dcterms:W3CDTF">2017-08-12T11:40:46Z</dcterms:modified>
</cp:coreProperties>
</file>