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0BE5417D-1386-4D13-B5CB-944EDBE39342}" type="datetimeFigureOut">
              <a:rPr lang="en-US" smtClean="0"/>
              <a:t>8/12/2017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CB2BDD8A-81C5-427B-8905-7D9878513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930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5417D-1386-4D13-B5CB-944EDBE39342}" type="datetimeFigureOut">
              <a:rPr lang="en-US" smtClean="0"/>
              <a:t>8/12/2017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DD8A-81C5-427B-8905-7D9878513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716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0BE5417D-1386-4D13-B5CB-944EDBE39342}" type="datetimeFigureOut">
              <a:rPr lang="en-US" smtClean="0"/>
              <a:t>8/12/2017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CB2BDD8A-81C5-427B-8905-7D9878513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38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5417D-1386-4D13-B5CB-944EDBE39342}" type="datetimeFigureOut">
              <a:rPr lang="en-US" smtClean="0"/>
              <a:t>8/12/2017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DD8A-81C5-427B-8905-7D9878513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34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0BE5417D-1386-4D13-B5CB-944EDBE39342}" type="datetimeFigureOut">
              <a:rPr lang="en-US" smtClean="0"/>
              <a:t>8/12/2017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CB2BDD8A-81C5-427B-8905-7D9878513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45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0BE5417D-1386-4D13-B5CB-944EDBE39342}" type="datetimeFigureOut">
              <a:rPr lang="en-US" smtClean="0"/>
              <a:t>8/12/2017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CB2BDD8A-81C5-427B-8905-7D9878513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219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0BE5417D-1386-4D13-B5CB-944EDBE39342}" type="datetimeFigureOut">
              <a:rPr lang="en-US" smtClean="0"/>
              <a:t>8/12/2017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CB2BDD8A-81C5-427B-8905-7D9878513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755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5417D-1386-4D13-B5CB-944EDBE39342}" type="datetimeFigureOut">
              <a:rPr lang="en-US" smtClean="0"/>
              <a:t>8/12/2017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DD8A-81C5-427B-8905-7D9878513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159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0BE5417D-1386-4D13-B5CB-944EDBE39342}" type="datetimeFigureOut">
              <a:rPr lang="en-US" smtClean="0"/>
              <a:t>8/12/2017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CB2BDD8A-81C5-427B-8905-7D9878513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890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5417D-1386-4D13-B5CB-944EDBE39342}" type="datetimeFigureOut">
              <a:rPr lang="en-US" smtClean="0"/>
              <a:t>8/12/2017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DD8A-81C5-427B-8905-7D9878513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797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0BE5417D-1386-4D13-B5CB-944EDBE39342}" type="datetimeFigureOut">
              <a:rPr lang="en-US" smtClean="0"/>
              <a:t>8/12/2017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CB2BDD8A-81C5-427B-8905-7D9878513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67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5417D-1386-4D13-B5CB-944EDBE39342}" type="datetimeFigureOut">
              <a:rPr lang="en-US" smtClean="0"/>
              <a:t>8/12/2017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BDD8A-81C5-427B-8905-7D9878513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396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857971F-8530-4295-A895-E1320709D6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Protocols and Services</a:t>
            </a:r>
          </a:p>
        </p:txBody>
      </p:sp>
    </p:spTree>
    <p:extLst>
      <p:ext uri="{BB962C8B-B14F-4D97-AF65-F5344CB8AC3E}">
        <p14:creationId xmlns:p14="http://schemas.microsoft.com/office/powerpoint/2010/main" val="2182748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Protocols on the Host to Host Layer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4664364" y="1697182"/>
          <a:ext cx="737061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5309">
                  <a:extLst>
                    <a:ext uri="{9D8B030D-6E8A-4147-A177-3AD203B41FA5}">
                      <a16:colId xmlns:a16="http://schemas.microsoft.com/office/drawing/2014/main" val="394540814"/>
                    </a:ext>
                  </a:extLst>
                </a:gridCol>
                <a:gridCol w="3685309">
                  <a:extLst>
                    <a:ext uri="{9D8B030D-6E8A-4147-A177-3AD203B41FA5}">
                      <a16:colId xmlns:a16="http://schemas.microsoft.com/office/drawing/2014/main" val="27833919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TCP</a:t>
                      </a:r>
                    </a:p>
                  </a:txBody>
                  <a:tcPr marL="85849" marR="85849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UDP</a:t>
                      </a:r>
                    </a:p>
                  </a:txBody>
                  <a:tcPr marL="85849" marR="85849"/>
                </a:tc>
                <a:extLst>
                  <a:ext uri="{0D108BD9-81ED-4DB2-BD59-A6C34878D82A}">
                    <a16:rowId xmlns:a16="http://schemas.microsoft.com/office/drawing/2014/main" val="4037756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Sequenced</a:t>
                      </a:r>
                    </a:p>
                  </a:txBody>
                  <a:tcPr marL="85849" marR="85849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Unsequenced</a:t>
                      </a:r>
                    </a:p>
                  </a:txBody>
                  <a:tcPr marL="85849" marR="85849"/>
                </a:tc>
                <a:extLst>
                  <a:ext uri="{0D108BD9-81ED-4DB2-BD59-A6C34878D82A}">
                    <a16:rowId xmlns:a16="http://schemas.microsoft.com/office/drawing/2014/main" val="1796259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Reliable</a:t>
                      </a:r>
                    </a:p>
                  </a:txBody>
                  <a:tcPr marL="85849" marR="85849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Unreliable</a:t>
                      </a:r>
                    </a:p>
                  </a:txBody>
                  <a:tcPr marL="85849" marR="85849"/>
                </a:tc>
                <a:extLst>
                  <a:ext uri="{0D108BD9-81ED-4DB2-BD59-A6C34878D82A}">
                    <a16:rowId xmlns:a16="http://schemas.microsoft.com/office/drawing/2014/main" val="3796410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Connection-oriented</a:t>
                      </a:r>
                    </a:p>
                  </a:txBody>
                  <a:tcPr marL="85849" marR="85849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Connectionless</a:t>
                      </a:r>
                    </a:p>
                  </a:txBody>
                  <a:tcPr marL="85849" marR="85849"/>
                </a:tc>
                <a:extLst>
                  <a:ext uri="{0D108BD9-81ED-4DB2-BD59-A6C34878D82A}">
                    <a16:rowId xmlns:a16="http://schemas.microsoft.com/office/drawing/2014/main" val="2538370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Virtual Circuit</a:t>
                      </a:r>
                    </a:p>
                  </a:txBody>
                  <a:tcPr marL="85849" marR="85849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Low Overhead</a:t>
                      </a:r>
                    </a:p>
                  </a:txBody>
                  <a:tcPr marL="85849" marR="85849"/>
                </a:tc>
                <a:extLst>
                  <a:ext uri="{0D108BD9-81ED-4DB2-BD59-A6C34878D82A}">
                    <a16:rowId xmlns:a16="http://schemas.microsoft.com/office/drawing/2014/main" val="443684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Acknowledgements</a:t>
                      </a:r>
                    </a:p>
                  </a:txBody>
                  <a:tcPr marL="85849" marR="85849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No Acknowledgments</a:t>
                      </a:r>
                    </a:p>
                  </a:txBody>
                  <a:tcPr marL="85849" marR="85849"/>
                </a:tc>
                <a:extLst>
                  <a:ext uri="{0D108BD9-81ED-4DB2-BD59-A6C34878D82A}">
                    <a16:rowId xmlns:a16="http://schemas.microsoft.com/office/drawing/2014/main" val="4193514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Windowing flow control</a:t>
                      </a:r>
                    </a:p>
                  </a:txBody>
                  <a:tcPr marL="85849" marR="85849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No windowing or flow control of any type</a:t>
                      </a:r>
                    </a:p>
                  </a:txBody>
                  <a:tcPr marL="85849" marR="85849"/>
                </a:tc>
                <a:extLst>
                  <a:ext uri="{0D108BD9-81ED-4DB2-BD59-A6C34878D82A}">
                    <a16:rowId xmlns:a16="http://schemas.microsoft.com/office/drawing/2014/main" val="26034997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3148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Protocols on the Host to Host Layer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4892964" y="1382279"/>
          <a:ext cx="6745605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7805">
                  <a:extLst>
                    <a:ext uri="{9D8B030D-6E8A-4147-A177-3AD203B41FA5}">
                      <a16:colId xmlns:a16="http://schemas.microsoft.com/office/drawing/2014/main" val="394540814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7833919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TCP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UDP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756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telnet 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SNMP 161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6259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SMTP 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TFTP 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6410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HTTP 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DNS 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8370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FTP 20,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BooTPS</a:t>
                      </a:r>
                      <a:r>
                        <a:rPr lang="en-US" sz="2000" dirty="0"/>
                        <a:t>/DHCP 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3684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HTTPS 443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514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SSH 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34997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POP 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007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NTP 123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966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/>
                        <a:t>IMAP4 143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6079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6317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The IP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4081" y="1373910"/>
            <a:ext cx="6594427" cy="4038600"/>
          </a:xfrm>
        </p:spPr>
        <p:txBody>
          <a:bodyPr>
            <a:noAutofit/>
          </a:bodyPr>
          <a:lstStyle/>
          <a:p>
            <a:r>
              <a:rPr lang="en-US" sz="2000" dirty="0"/>
              <a:t>There  are two main reasons for internet layer’s existence</a:t>
            </a:r>
          </a:p>
          <a:p>
            <a:pPr lvl="1"/>
            <a:r>
              <a:rPr lang="en-US" sz="2000" dirty="0"/>
              <a:t>Routing</a:t>
            </a:r>
          </a:p>
          <a:p>
            <a:pPr lvl="1"/>
            <a:r>
              <a:rPr lang="en-US" sz="2000" dirty="0"/>
              <a:t>Providing a single network interface of the upper layers</a:t>
            </a:r>
          </a:p>
          <a:p>
            <a:r>
              <a:rPr lang="en-US" sz="2000" dirty="0"/>
              <a:t>Without this layer, application programmers would need to write “hooks” into every one of their applications for each different Network Access Protocol.</a:t>
            </a:r>
          </a:p>
          <a:p>
            <a:r>
              <a:rPr lang="en-US" sz="2000" dirty="0"/>
              <a:t>IP provides on single network interface for the upper layer protocols.</a:t>
            </a:r>
          </a:p>
          <a:p>
            <a:r>
              <a:rPr lang="en-US" sz="2000" dirty="0"/>
              <a:t>List of important protocols at the internet layer</a:t>
            </a:r>
          </a:p>
          <a:p>
            <a:pPr lvl="1"/>
            <a:r>
              <a:rPr lang="en-US" sz="2000" dirty="0"/>
              <a:t>IP</a:t>
            </a:r>
          </a:p>
          <a:p>
            <a:pPr lvl="1"/>
            <a:r>
              <a:rPr lang="en-US" sz="2000" dirty="0"/>
              <a:t>ICMP</a:t>
            </a:r>
          </a:p>
          <a:p>
            <a:pPr lvl="1"/>
            <a:r>
              <a:rPr lang="en-US" sz="2000" dirty="0"/>
              <a:t>ARP</a:t>
            </a:r>
          </a:p>
        </p:txBody>
      </p:sp>
    </p:spTree>
    <p:extLst>
      <p:ext uri="{BB962C8B-B14F-4D97-AF65-F5344CB8AC3E}">
        <p14:creationId xmlns:p14="http://schemas.microsoft.com/office/powerpoint/2010/main" val="3192868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IP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6582" y="157018"/>
            <a:ext cx="7241309" cy="5735782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For now, understand that IP looks at each packet’s address. Then using a routing table, it decides where a packet is to be sent next, choosing the best path to send it upon. </a:t>
            </a:r>
          </a:p>
          <a:p>
            <a:r>
              <a:rPr lang="en-US" sz="2400" dirty="0"/>
              <a:t>IP receives segments from the Host to Host layer and fragments them into datagrams if necessary. IP then reassembles datagrams back into segments on the receiving side.</a:t>
            </a:r>
          </a:p>
          <a:p>
            <a:r>
              <a:rPr lang="en-US" sz="2400" dirty="0"/>
              <a:t>Each datagram is assigned the IP address of the sender and that of the recipient.</a:t>
            </a:r>
          </a:p>
          <a:p>
            <a:r>
              <a:rPr lang="en-US" sz="2400" dirty="0"/>
              <a:t>Routing decisions based on packets destination IP addresses</a:t>
            </a:r>
          </a:p>
        </p:txBody>
      </p:sp>
    </p:spTree>
    <p:extLst>
      <p:ext uri="{BB962C8B-B14F-4D97-AF65-F5344CB8AC3E}">
        <p14:creationId xmlns:p14="http://schemas.microsoft.com/office/powerpoint/2010/main" val="3503703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544824" cy="2456442"/>
          </a:xfrm>
        </p:spPr>
        <p:txBody>
          <a:bodyPr>
            <a:normAutofit/>
          </a:bodyPr>
          <a:lstStyle/>
          <a:p>
            <a:r>
              <a:rPr lang="en-US" dirty="0"/>
              <a:t>Protocols &amp; Protocol Numbers for IP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766512" y="701964"/>
          <a:ext cx="7037561" cy="5263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4252">
                  <a:extLst>
                    <a:ext uri="{9D8B030D-6E8A-4147-A177-3AD203B41FA5}">
                      <a16:colId xmlns:a16="http://schemas.microsoft.com/office/drawing/2014/main" val="3884499393"/>
                    </a:ext>
                  </a:extLst>
                </a:gridCol>
                <a:gridCol w="4753309">
                  <a:extLst>
                    <a:ext uri="{9D8B030D-6E8A-4147-A177-3AD203B41FA5}">
                      <a16:colId xmlns:a16="http://schemas.microsoft.com/office/drawing/2014/main" val="1870589317"/>
                    </a:ext>
                  </a:extLst>
                </a:gridCol>
              </a:tblGrid>
              <a:tr h="45615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Protocol</a:t>
                      </a:r>
                    </a:p>
                  </a:txBody>
                  <a:tcPr marL="85849" marR="858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Protocol Number</a:t>
                      </a:r>
                    </a:p>
                  </a:txBody>
                  <a:tcPr marL="85849" marR="85849"/>
                </a:tc>
                <a:extLst>
                  <a:ext uri="{0D108BD9-81ED-4DB2-BD59-A6C34878D82A}">
                    <a16:rowId xmlns:a16="http://schemas.microsoft.com/office/drawing/2014/main" val="396340195"/>
                  </a:ext>
                </a:extLst>
              </a:tr>
              <a:tr h="45615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ICMP</a:t>
                      </a:r>
                    </a:p>
                  </a:txBody>
                  <a:tcPr marL="85849" marR="858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 marL="85849" marR="85849"/>
                </a:tc>
                <a:extLst>
                  <a:ext uri="{0D108BD9-81ED-4DB2-BD59-A6C34878D82A}">
                    <a16:rowId xmlns:a16="http://schemas.microsoft.com/office/drawing/2014/main" val="1045053429"/>
                  </a:ext>
                </a:extLst>
              </a:tr>
              <a:tr h="80704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IP in IP (TUNNELING)</a:t>
                      </a:r>
                    </a:p>
                  </a:txBody>
                  <a:tcPr marL="85849" marR="858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</a:t>
                      </a:r>
                    </a:p>
                  </a:txBody>
                  <a:tcPr marL="85849" marR="85849"/>
                </a:tc>
                <a:extLst>
                  <a:ext uri="{0D108BD9-81ED-4DB2-BD59-A6C34878D82A}">
                    <a16:rowId xmlns:a16="http://schemas.microsoft.com/office/drawing/2014/main" val="2120544935"/>
                  </a:ext>
                </a:extLst>
              </a:tr>
              <a:tr h="45615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TCP</a:t>
                      </a:r>
                    </a:p>
                  </a:txBody>
                  <a:tcPr marL="85849" marR="858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</a:t>
                      </a:r>
                    </a:p>
                  </a:txBody>
                  <a:tcPr marL="85849" marR="85849"/>
                </a:tc>
                <a:extLst>
                  <a:ext uri="{0D108BD9-81ED-4DB2-BD59-A6C34878D82A}">
                    <a16:rowId xmlns:a16="http://schemas.microsoft.com/office/drawing/2014/main" val="2280877299"/>
                  </a:ext>
                </a:extLst>
              </a:tr>
              <a:tr h="45615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UDP</a:t>
                      </a:r>
                    </a:p>
                  </a:txBody>
                  <a:tcPr marL="85849" marR="858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17</a:t>
                      </a:r>
                    </a:p>
                  </a:txBody>
                  <a:tcPr marL="85849" marR="85849"/>
                </a:tc>
                <a:extLst>
                  <a:ext uri="{0D108BD9-81ED-4DB2-BD59-A6C34878D82A}">
                    <a16:rowId xmlns:a16="http://schemas.microsoft.com/office/drawing/2014/main" val="2816529544"/>
                  </a:ext>
                </a:extLst>
              </a:tr>
              <a:tr h="45615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EIGRP</a:t>
                      </a:r>
                    </a:p>
                  </a:txBody>
                  <a:tcPr marL="85849" marR="858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88</a:t>
                      </a:r>
                    </a:p>
                  </a:txBody>
                  <a:tcPr marL="85849" marR="85849"/>
                </a:tc>
                <a:extLst>
                  <a:ext uri="{0D108BD9-81ED-4DB2-BD59-A6C34878D82A}">
                    <a16:rowId xmlns:a16="http://schemas.microsoft.com/office/drawing/2014/main" val="698120980"/>
                  </a:ext>
                </a:extLst>
              </a:tr>
              <a:tr h="45615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OSPF</a:t>
                      </a:r>
                    </a:p>
                  </a:txBody>
                  <a:tcPr marL="85849" marR="858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89</a:t>
                      </a:r>
                    </a:p>
                  </a:txBody>
                  <a:tcPr marL="85849" marR="85849"/>
                </a:tc>
                <a:extLst>
                  <a:ext uri="{0D108BD9-81ED-4DB2-BD59-A6C34878D82A}">
                    <a16:rowId xmlns:a16="http://schemas.microsoft.com/office/drawing/2014/main" val="3858286779"/>
                  </a:ext>
                </a:extLst>
              </a:tr>
              <a:tr h="45615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IPv6</a:t>
                      </a:r>
                    </a:p>
                  </a:txBody>
                  <a:tcPr marL="85849" marR="858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41</a:t>
                      </a:r>
                    </a:p>
                  </a:txBody>
                  <a:tcPr marL="85849" marR="85849"/>
                </a:tc>
                <a:extLst>
                  <a:ext uri="{0D108BD9-81ED-4DB2-BD59-A6C34878D82A}">
                    <a16:rowId xmlns:a16="http://schemas.microsoft.com/office/drawing/2014/main" val="1350468619"/>
                  </a:ext>
                </a:extLst>
              </a:tr>
              <a:tr h="45615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GRE</a:t>
                      </a:r>
                    </a:p>
                  </a:txBody>
                  <a:tcPr marL="85849" marR="858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47</a:t>
                      </a:r>
                    </a:p>
                  </a:txBody>
                  <a:tcPr marL="85849" marR="85849"/>
                </a:tc>
                <a:extLst>
                  <a:ext uri="{0D108BD9-81ED-4DB2-BD59-A6C34878D82A}">
                    <a16:rowId xmlns:a16="http://schemas.microsoft.com/office/drawing/2014/main" val="3851539652"/>
                  </a:ext>
                </a:extLst>
              </a:tr>
              <a:tr h="80704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Layer 2 tunnel (L2TP)</a:t>
                      </a:r>
                    </a:p>
                  </a:txBody>
                  <a:tcPr marL="85849" marR="858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115</a:t>
                      </a:r>
                    </a:p>
                  </a:txBody>
                  <a:tcPr marL="85849" marR="85849"/>
                </a:tc>
                <a:extLst>
                  <a:ext uri="{0D108BD9-81ED-4DB2-BD59-A6C34878D82A}">
                    <a16:rowId xmlns:a16="http://schemas.microsoft.com/office/drawing/2014/main" val="3490423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1751374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6</TotalTime>
  <Words>276</Words>
  <Application>Microsoft Office PowerPoint</Application>
  <PresentationFormat>Widescreen</PresentationFormat>
  <Paragraphs>68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 Light</vt:lpstr>
      <vt:lpstr>Rockwell</vt:lpstr>
      <vt:lpstr>Wingdings</vt:lpstr>
      <vt:lpstr>Atlas</vt:lpstr>
      <vt:lpstr>Protocols and Services</vt:lpstr>
      <vt:lpstr>Protocols on the Host to Host Layer</vt:lpstr>
      <vt:lpstr>Protocols on the Host to Host Layer</vt:lpstr>
      <vt:lpstr>The IP protocol</vt:lpstr>
      <vt:lpstr>IP Protocol</vt:lpstr>
      <vt:lpstr>Protocols &amp; Protocol Numbers for IP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Protocols on the Host to Host Layer</dc:title>
  <dc:creator>Jarhead</dc:creator>
  <cp:lastModifiedBy>Jarhead</cp:lastModifiedBy>
  <cp:revision>2</cp:revision>
  <dcterms:created xsi:type="dcterms:W3CDTF">2017-08-12T11:21:51Z</dcterms:created>
  <dcterms:modified xsi:type="dcterms:W3CDTF">2017-08-12T11:40:46Z</dcterms:modified>
</cp:coreProperties>
</file>