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Montserrat"/>
      <p:regular r:id="rId30"/>
      <p:bold r:id="rId31"/>
      <p:italic r:id="rId32"/>
      <p:boldItalic r:id="rId33"/>
    </p:embeddedFont>
    <p:embeddedFont>
      <p:font typeface="Pacifico"/>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5.xml"/><Relationship Id="rId33" Type="http://schemas.openxmlformats.org/officeDocument/2006/relationships/font" Target="fonts/Montserrat-boldItalic.fntdata"/><Relationship Id="rId10" Type="http://schemas.openxmlformats.org/officeDocument/2006/relationships/slide" Target="slides/slide4.xml"/><Relationship Id="rId32" Type="http://schemas.openxmlformats.org/officeDocument/2006/relationships/font" Target="fonts/Montserrat-italic.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Pacifico-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
              <a:t>Ce bootcamp de 4 jours est une occasion unique pour vous d'apprendre ce que la plateforme Salesforce peut offrir aux développeurs.</a:t>
            </a:r>
            <a:endParaRPr/>
          </a:p>
          <a:p>
            <a:pPr indent="0" lvl="0" marL="0" rtl="0" algn="l">
              <a:lnSpc>
                <a:spcPct val="100000"/>
              </a:lnSpc>
              <a:spcBef>
                <a:spcPts val="0"/>
              </a:spcBef>
              <a:spcAft>
                <a:spcPts val="0"/>
              </a:spcAft>
              <a:buSzPts val="1100"/>
              <a:buNone/>
            </a:pPr>
            <a:r>
              <a:rPr lang="en"/>
              <a:t>Vous verrez un grand nombre de fonctionnalités et d'outils différents, ce qui vous donnera une certaine perspective et vous aidera à aborder votre projet Salesforce actuel et futur.</a:t>
            </a:r>
            <a:endParaRPr/>
          </a:p>
          <a:p>
            <a:pPr indent="0" lvl="0" marL="0" rtl="0" algn="l">
              <a:lnSpc>
                <a:spcPct val="100000"/>
              </a:lnSpc>
              <a:spcBef>
                <a:spcPts val="0"/>
              </a:spcBef>
              <a:spcAft>
                <a:spcPts val="0"/>
              </a:spcAft>
              <a:buSzPts val="1100"/>
              <a:buNone/>
            </a:pPr>
            <a:r>
              <a:rPr lang="en"/>
              <a:t>Il a été réalisé avec passion et dévouement par une personne accro à Salesforce : moi !</a:t>
            </a:r>
            <a:endParaRPr/>
          </a:p>
        </p:txBody>
      </p:sp>
      <p:sp>
        <p:nvSpPr>
          <p:cNvPr id="112" name="Google Shape;112;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200"/>
              </a:spcAft>
              <a:buSzPts val="1100"/>
              <a:buNone/>
            </a:pPr>
            <a:r>
              <a:rPr lang="en" sz="900">
                <a:solidFill>
                  <a:schemeClr val="dk1"/>
                </a:solidFill>
                <a:latin typeface="Calibri"/>
                <a:ea typeface="Calibri"/>
                <a:cs typeface="Calibri"/>
                <a:sym typeface="Calibri"/>
              </a:rPr>
              <a:t>La méthode la plus simple pour exécuter et déboguer un composant en cours de développement consiste à créer une page Lightning et à y intégrer votre composant, puis à ouvrir la page Lightning dans votre navigateur préféré et à l'analyser et la déboguer à l'aide de vos outils préférés.</a:t>
            </a:r>
            <a:endParaRPr sz="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800"/>
              </a:spcBef>
              <a:spcAft>
                <a:spcPts val="0"/>
              </a:spcAft>
              <a:buClr>
                <a:schemeClr val="dk1"/>
              </a:buClr>
              <a:buSzPts val="1100"/>
              <a:buFont typeface="Arial"/>
              <a:buNone/>
            </a:pPr>
            <a:r>
              <a:rPr lang="en" sz="1200">
                <a:solidFill>
                  <a:schemeClr val="dk1"/>
                </a:solidFill>
                <a:latin typeface="Calibri"/>
                <a:ea typeface="Calibri"/>
                <a:cs typeface="Calibri"/>
                <a:sym typeface="Calibri"/>
              </a:rPr>
              <a:t>Il peut être difficile de garder la trace de plusieurs points d'arrêt dans différents fichiers. Les points d'arrêt sont très utiles dans cette situation. Vous pouvez désactiver ou supprimer les points d'arrêt de ligne de code sous Points d'arrêt.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6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b52bccc8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1b52bccc8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0" name="Google Shape;5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3" name="Google Shape;53;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4" name="Google Shape;5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6" name="Google Shape;66;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 name="Google Shape;67;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8" name="Google Shape;68;p15"/>
          <p:cNvPicPr preferRelativeResize="0"/>
          <p:nvPr/>
        </p:nvPicPr>
        <p:blipFill>
          <a:blip r:embed="rId2">
            <a:alphaModFix/>
          </a:blip>
          <a:stretch>
            <a:fillRect/>
          </a:stretch>
        </p:blipFill>
        <p:spPr>
          <a:xfrm>
            <a:off x="0" y="152400"/>
            <a:ext cx="4210238" cy="4838702"/>
          </a:xfrm>
          <a:prstGeom prst="rect">
            <a:avLst/>
          </a:prstGeom>
          <a:noFill/>
          <a:ln>
            <a:noFill/>
          </a:ln>
        </p:spPr>
      </p:pic>
      <p:pic>
        <p:nvPicPr>
          <p:cNvPr id="69" name="Google Shape;69;p15"/>
          <p:cNvPicPr preferRelativeResize="0"/>
          <p:nvPr/>
        </p:nvPicPr>
        <p:blipFill rotWithShape="1">
          <a:blip r:embed="rId3">
            <a:alphaModFix/>
          </a:blip>
          <a:srcRect b="0" l="5494" r="4731" t="9901"/>
          <a:stretch/>
        </p:blipFill>
        <p:spPr>
          <a:xfrm>
            <a:off x="7948025" y="0"/>
            <a:ext cx="1195976" cy="1097524"/>
          </a:xfrm>
          <a:prstGeom prst="rect">
            <a:avLst/>
          </a:prstGeom>
          <a:noFill/>
          <a:ln>
            <a:noFill/>
          </a:ln>
        </p:spPr>
      </p:pic>
      <p:sp>
        <p:nvSpPr>
          <p:cNvPr id="70" name="Google Shape;70;p15"/>
          <p:cNvSpPr/>
          <p:nvPr/>
        </p:nvSpPr>
        <p:spPr>
          <a:xfrm>
            <a:off x="8231900" y="4291800"/>
            <a:ext cx="862800" cy="85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 name="Google Shape;71;p15"/>
          <p:cNvCxnSpPr/>
          <p:nvPr/>
        </p:nvCxnSpPr>
        <p:spPr>
          <a:xfrm>
            <a:off x="8232200" y="5143500"/>
            <a:ext cx="851700" cy="0"/>
          </a:xfrm>
          <a:prstGeom prst="straightConnector1">
            <a:avLst/>
          </a:prstGeom>
          <a:noFill/>
          <a:ln cap="flat" cmpd="sng" w="19050">
            <a:solidFill>
              <a:srgbClr val="00A9FA"/>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4" name="Google Shape;7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 name="Shape 75"/>
        <p:cNvGrpSpPr/>
        <p:nvPr/>
      </p:nvGrpSpPr>
      <p:grpSpPr>
        <a:xfrm>
          <a:off x="0" y="0"/>
          <a:ext cx="0" cy="0"/>
          <a:chOff x="0" y="0"/>
          <a:chExt cx="0" cy="0"/>
        </a:xfrm>
      </p:grpSpPr>
      <p:sp>
        <p:nvSpPr>
          <p:cNvPr id="76" name="Google Shape;7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8" name="Google Shape;7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9" name="Shape 79"/>
        <p:cNvGrpSpPr/>
        <p:nvPr/>
      </p:nvGrpSpPr>
      <p:grpSpPr>
        <a:xfrm>
          <a:off x="0" y="0"/>
          <a:ext cx="0" cy="0"/>
          <a:chOff x="0" y="0"/>
          <a:chExt cx="0" cy="0"/>
        </a:xfrm>
      </p:grpSpPr>
      <p:sp>
        <p:nvSpPr>
          <p:cNvPr id="80" name="Google Shape;80;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1" name="Google Shape;81;p1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2" name="Google Shape;82;p1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3" name="Google Shape;8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1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7" name="Shape 87"/>
        <p:cNvGrpSpPr/>
        <p:nvPr/>
      </p:nvGrpSpPr>
      <p:grpSpPr>
        <a:xfrm>
          <a:off x="0" y="0"/>
          <a:ext cx="0" cy="0"/>
          <a:chOff x="0" y="0"/>
          <a:chExt cx="0" cy="0"/>
        </a:xfrm>
      </p:grpSpPr>
      <p:sp>
        <p:nvSpPr>
          <p:cNvPr id="88" name="Google Shape;88;p20"/>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9" name="Google Shape;89;p20"/>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0" name="Google Shape;90;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21"/>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3" name="Google Shape;9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h - Hill Left">
  <p:cSld name="Path - Hill Left">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0" l="0" r="0" t="0"/>
          <a:stretch/>
        </p:blipFill>
        <p:spPr>
          <a:xfrm>
            <a:off x="1" y="0"/>
            <a:ext cx="9143994" cy="5142158"/>
          </a:xfrm>
          <a:prstGeom prst="rect">
            <a:avLst/>
          </a:prstGeom>
          <a:noFill/>
          <a:ln>
            <a:noFill/>
          </a:ln>
        </p:spPr>
      </p:pic>
      <p:sp>
        <p:nvSpPr>
          <p:cNvPr id="15" name="Google Shape;15;p3"/>
          <p:cNvSpPr txBox="1"/>
          <p:nvPr>
            <p:ph type="title"/>
          </p:nvPr>
        </p:nvSpPr>
        <p:spPr>
          <a:xfrm>
            <a:off x="428737" y="42973"/>
            <a:ext cx="8286600" cy="7425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3"/>
          <p:cNvSpPr txBox="1"/>
          <p:nvPr>
            <p:ph idx="1" type="body"/>
          </p:nvPr>
        </p:nvSpPr>
        <p:spPr>
          <a:xfrm>
            <a:off x="428737" y="1323215"/>
            <a:ext cx="8286600" cy="24066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dk1"/>
              </a:buClr>
              <a:buSzPts val="2100"/>
              <a:buChar char="●"/>
              <a:defRPr/>
            </a:lvl1pPr>
            <a:lvl2pPr indent="-342900" lvl="1" marL="914400" algn="l">
              <a:lnSpc>
                <a:spcPct val="100000"/>
              </a:lnSpc>
              <a:spcBef>
                <a:spcPts val="400"/>
              </a:spcBef>
              <a:spcAft>
                <a:spcPts val="0"/>
              </a:spcAft>
              <a:buClr>
                <a:schemeClr val="lt2"/>
              </a:buClr>
              <a:buSzPts val="1800"/>
              <a:buChar char="○"/>
              <a:defRPr>
                <a:solidFill>
                  <a:schemeClr val="lt2"/>
                </a:solidFill>
              </a:defRPr>
            </a:lvl2pPr>
            <a:lvl3pPr indent="-323850" lvl="2" marL="1371600" algn="l">
              <a:lnSpc>
                <a:spcPct val="100000"/>
              </a:lnSpc>
              <a:spcBef>
                <a:spcPts val="500"/>
              </a:spcBef>
              <a:spcAft>
                <a:spcPts val="0"/>
              </a:spcAft>
              <a:buClr>
                <a:schemeClr val="lt2"/>
              </a:buClr>
              <a:buSzPts val="1500"/>
              <a:buChar char="■"/>
              <a:defRPr>
                <a:solidFill>
                  <a:schemeClr val="lt2"/>
                </a:solidFill>
              </a:defRPr>
            </a:lvl3pPr>
            <a:lvl4pPr indent="-317500" lvl="3" marL="1828800" algn="l">
              <a:lnSpc>
                <a:spcPct val="100000"/>
              </a:lnSpc>
              <a:spcBef>
                <a:spcPts val="1200"/>
              </a:spcBef>
              <a:spcAft>
                <a:spcPts val="0"/>
              </a:spcAft>
              <a:buClr>
                <a:schemeClr val="lt2"/>
              </a:buClr>
              <a:buSzPts val="1400"/>
              <a:buChar char="●"/>
              <a:defRPr>
                <a:solidFill>
                  <a:schemeClr val="lt2"/>
                </a:solidFill>
              </a:defRPr>
            </a:lvl4pPr>
            <a:lvl5pPr indent="-317500" lvl="4" marL="2286000" algn="l">
              <a:lnSpc>
                <a:spcPct val="10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7" name="Google Shape;17;p3"/>
          <p:cNvSpPr txBox="1"/>
          <p:nvPr>
            <p:ph idx="2" type="body"/>
          </p:nvPr>
        </p:nvSpPr>
        <p:spPr>
          <a:xfrm>
            <a:off x="428737" y="822884"/>
            <a:ext cx="8286600" cy="254100"/>
          </a:xfrm>
          <a:prstGeom prst="rect">
            <a:avLst/>
          </a:prstGeom>
          <a:noFill/>
          <a:ln>
            <a:noFill/>
          </a:ln>
        </p:spPr>
        <p:txBody>
          <a:bodyPr anchorCtr="0" anchor="t" bIns="0" lIns="0" spcFirstLastPara="1" rIns="0" wrap="square" tIns="0">
            <a:spAutoFit/>
          </a:bodyPr>
          <a:lstStyle>
            <a:lvl1pPr indent="-336550" lvl="0" marL="457200" algn="l">
              <a:lnSpc>
                <a:spcPct val="90000"/>
              </a:lnSpc>
              <a:spcBef>
                <a:spcPts val="800"/>
              </a:spcBef>
              <a:spcAft>
                <a:spcPts val="0"/>
              </a:spcAft>
              <a:buClr>
                <a:srgbClr val="C55A11"/>
              </a:buClr>
              <a:buSzPts val="1700"/>
              <a:buChar char="●"/>
              <a:defRPr b="0" i="0" sz="1700">
                <a:solidFill>
                  <a:srgbClr val="C55A11"/>
                </a:solidFill>
                <a:latin typeface="Arial"/>
                <a:ea typeface="Arial"/>
                <a:cs typeface="Arial"/>
                <a:sym typeface="Arial"/>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8" name="Google Shape;18;p3"/>
          <p:cNvSpPr txBox="1"/>
          <p:nvPr>
            <p:ph idx="11" type="ftr"/>
          </p:nvPr>
        </p:nvSpPr>
        <p:spPr>
          <a:xfrm>
            <a:off x="433501" y="4807847"/>
            <a:ext cx="6655200" cy="1605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pasted-image.pdf" id="19" name="Google Shape;19;p3"/>
          <p:cNvPicPr preferRelativeResize="0"/>
          <p:nvPr/>
        </p:nvPicPr>
        <p:blipFill rotWithShape="1">
          <a:blip r:embed="rId3">
            <a:alphaModFix/>
          </a:blip>
          <a:srcRect b="0" l="0" r="0" t="0"/>
          <a:stretch/>
        </p:blipFill>
        <p:spPr>
          <a:xfrm>
            <a:off x="8275085" y="424095"/>
            <a:ext cx="476925" cy="333821"/>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4" name="Shape 94"/>
        <p:cNvGrpSpPr/>
        <p:nvPr/>
      </p:nvGrpSpPr>
      <p:grpSpPr>
        <a:xfrm>
          <a:off x="0" y="0"/>
          <a:ext cx="0" cy="0"/>
          <a:chOff x="0" y="0"/>
          <a:chExt cx="0" cy="0"/>
        </a:xfrm>
      </p:grpSpPr>
      <p:sp>
        <p:nvSpPr>
          <p:cNvPr id="95" name="Google Shape;95;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7" name="Google Shape;97;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8" name="Google Shape;98;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9" name="Google Shape;9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sp>
        <p:nvSpPr>
          <p:cNvPr id="101" name="Google Shape;101;p23"/>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02" name="Google Shape;10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3" name="Shape 103"/>
        <p:cNvGrpSpPr/>
        <p:nvPr/>
      </p:nvGrpSpPr>
      <p:grpSpPr>
        <a:xfrm>
          <a:off x="0" y="0"/>
          <a:ext cx="0" cy="0"/>
          <a:chOff x="0" y="0"/>
          <a:chExt cx="0" cy="0"/>
        </a:xfrm>
      </p:grpSpPr>
      <p:sp>
        <p:nvSpPr>
          <p:cNvPr id="104" name="Google Shape;104;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5" name="Google Shape;105;p2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6" name="Google Shape;10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7" name="Shape 107"/>
        <p:cNvGrpSpPr/>
        <p:nvPr/>
      </p:nvGrpSpPr>
      <p:grpSpPr>
        <a:xfrm>
          <a:off x="0" y="0"/>
          <a:ext cx="0" cy="0"/>
          <a:chOff x="0" y="0"/>
          <a:chExt cx="0" cy="0"/>
        </a:xfrm>
      </p:grpSpPr>
      <p:sp>
        <p:nvSpPr>
          <p:cNvPr id="108" name="Google Shape;108;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 name="Shape 20"/>
        <p:cNvGrpSpPr/>
        <p:nvPr/>
      </p:nvGrpSpPr>
      <p:grpSpPr>
        <a:xfrm>
          <a:off x="0" y="0"/>
          <a:ext cx="0" cy="0"/>
          <a:chOff x="0" y="0"/>
          <a:chExt cx="0" cy="0"/>
        </a:xfrm>
      </p:grpSpPr>
      <p:sp>
        <p:nvSpPr>
          <p:cNvPr id="21" name="Google Shape;21;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2" name="Google Shape;22;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9" name="Google Shape;29;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7" name="Google Shape;37;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8" name="Google Shape;3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1" name="Google Shape;4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5" name="Google Shape;45;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7" name="Google Shape;47;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7" name="Shape 57"/>
        <p:cNvGrpSpPr/>
        <p:nvPr/>
      </p:nvGrpSpPr>
      <p:grpSpPr>
        <a:xfrm>
          <a:off x="0" y="0"/>
          <a:ext cx="0" cy="0"/>
          <a:chOff x="0" y="0"/>
          <a:chExt cx="0" cy="0"/>
        </a:xfrm>
      </p:grpSpPr>
      <p:sp>
        <p:nvSpPr>
          <p:cNvPr id="58" name="Google Shape;58;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9" name="Google Shape;59;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sz="1400">
                <a:solidFill>
                  <a:schemeClr val="dk2"/>
                </a:solidFill>
              </a:defRPr>
            </a:lvl2pPr>
            <a:lvl3pPr indent="-317500" lvl="2" marL="1371600" rtl="0">
              <a:lnSpc>
                <a:spcPct val="115000"/>
              </a:lnSpc>
              <a:spcBef>
                <a:spcPts val="0"/>
              </a:spcBef>
              <a:spcAft>
                <a:spcPts val="0"/>
              </a:spcAft>
              <a:buClr>
                <a:schemeClr val="dk2"/>
              </a:buClr>
              <a:buSzPts val="1400"/>
              <a:buChar char="■"/>
              <a:defRPr sz="1400">
                <a:solidFill>
                  <a:schemeClr val="dk2"/>
                </a:solidFill>
              </a:defRPr>
            </a:lvl3pPr>
            <a:lvl4pPr indent="-317500" lvl="3" marL="1828800" rtl="0">
              <a:lnSpc>
                <a:spcPct val="115000"/>
              </a:lnSpc>
              <a:spcBef>
                <a:spcPts val="0"/>
              </a:spcBef>
              <a:spcAft>
                <a:spcPts val="0"/>
              </a:spcAft>
              <a:buClr>
                <a:schemeClr val="dk2"/>
              </a:buClr>
              <a:buSzPts val="1400"/>
              <a:buChar char="●"/>
              <a:defRPr sz="1400">
                <a:solidFill>
                  <a:schemeClr val="dk2"/>
                </a:solidFill>
              </a:defRPr>
            </a:lvl4pPr>
            <a:lvl5pPr indent="-317500" lvl="4" marL="2286000" rtl="0">
              <a:lnSpc>
                <a:spcPct val="115000"/>
              </a:lnSpc>
              <a:spcBef>
                <a:spcPts val="0"/>
              </a:spcBef>
              <a:spcAft>
                <a:spcPts val="0"/>
              </a:spcAft>
              <a:buClr>
                <a:schemeClr val="dk2"/>
              </a:buClr>
              <a:buSzPts val="1400"/>
              <a:buChar char="○"/>
              <a:defRPr sz="1400">
                <a:solidFill>
                  <a:schemeClr val="dk2"/>
                </a:solidFill>
              </a:defRPr>
            </a:lvl5pPr>
            <a:lvl6pPr indent="-317500" lvl="5" marL="2743200" rtl="0">
              <a:lnSpc>
                <a:spcPct val="115000"/>
              </a:lnSpc>
              <a:spcBef>
                <a:spcPts val="0"/>
              </a:spcBef>
              <a:spcAft>
                <a:spcPts val="0"/>
              </a:spcAft>
              <a:buClr>
                <a:schemeClr val="dk2"/>
              </a:buClr>
              <a:buSzPts val="1400"/>
              <a:buChar char="■"/>
              <a:defRPr sz="1400">
                <a:solidFill>
                  <a:schemeClr val="dk2"/>
                </a:solidFill>
              </a:defRPr>
            </a:lvl6pPr>
            <a:lvl7pPr indent="-317500" lvl="6" marL="3200400" rtl="0">
              <a:lnSpc>
                <a:spcPct val="115000"/>
              </a:lnSpc>
              <a:spcBef>
                <a:spcPts val="0"/>
              </a:spcBef>
              <a:spcAft>
                <a:spcPts val="0"/>
              </a:spcAft>
              <a:buClr>
                <a:schemeClr val="dk2"/>
              </a:buClr>
              <a:buSzPts val="1400"/>
              <a:buChar char="●"/>
              <a:defRPr sz="1400">
                <a:solidFill>
                  <a:schemeClr val="dk2"/>
                </a:solidFill>
              </a:defRPr>
            </a:lvl7pPr>
            <a:lvl8pPr indent="-317500" lvl="7" marL="3657600" rtl="0">
              <a:lnSpc>
                <a:spcPct val="115000"/>
              </a:lnSpc>
              <a:spcBef>
                <a:spcPts val="0"/>
              </a:spcBef>
              <a:spcAft>
                <a:spcPts val="0"/>
              </a:spcAft>
              <a:buClr>
                <a:schemeClr val="dk2"/>
              </a:buClr>
              <a:buSzPts val="1400"/>
              <a:buChar char="○"/>
              <a:defRPr sz="1400">
                <a:solidFill>
                  <a:schemeClr val="dk2"/>
                </a:solidFill>
              </a:defRPr>
            </a:lvl8pPr>
            <a:lvl9pPr indent="-317500" lvl="8" marL="4114800" rtl="0">
              <a:lnSpc>
                <a:spcPct val="115000"/>
              </a:lnSpc>
              <a:spcBef>
                <a:spcPts val="0"/>
              </a:spcBef>
              <a:spcAft>
                <a:spcPts val="0"/>
              </a:spcAft>
              <a:buClr>
                <a:schemeClr val="dk2"/>
              </a:buClr>
              <a:buSzPts val="1400"/>
              <a:buChar char="■"/>
              <a:defRPr sz="1400">
                <a:solidFill>
                  <a:schemeClr val="dk2"/>
                </a:solidFill>
              </a:defRPr>
            </a:lvl9pPr>
          </a:lstStyle>
          <a:p/>
        </p:txBody>
      </p:sp>
      <p:sp>
        <p:nvSpPr>
          <p:cNvPr id="60" name="Google Shape;6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61" name="Google Shape;61;p14"/>
          <p:cNvPicPr preferRelativeResize="0"/>
          <p:nvPr/>
        </p:nvPicPr>
        <p:blipFill rotWithShape="1">
          <a:blip r:embed="rId1">
            <a:alphaModFix/>
          </a:blip>
          <a:srcRect b="11846" l="24513" r="24701" t="13269"/>
          <a:stretch/>
        </p:blipFill>
        <p:spPr>
          <a:xfrm>
            <a:off x="0" y="4553075"/>
            <a:ext cx="601775" cy="590425"/>
          </a:xfrm>
          <a:prstGeom prst="rect">
            <a:avLst/>
          </a:prstGeom>
          <a:noFill/>
          <a:ln>
            <a:noFill/>
          </a:ln>
        </p:spPr>
      </p:pic>
      <p:pic>
        <p:nvPicPr>
          <p:cNvPr id="62" name="Google Shape;62;p14"/>
          <p:cNvPicPr preferRelativeResize="0"/>
          <p:nvPr/>
        </p:nvPicPr>
        <p:blipFill rotWithShape="1">
          <a:blip r:embed="rId2">
            <a:alphaModFix/>
          </a:blip>
          <a:srcRect b="0" l="5494" r="6314" t="9901"/>
          <a:stretch/>
        </p:blipFill>
        <p:spPr>
          <a:xfrm>
            <a:off x="8228850" y="4341699"/>
            <a:ext cx="858373" cy="801801"/>
          </a:xfrm>
          <a:prstGeom prst="rect">
            <a:avLst/>
          </a:prstGeom>
          <a:noFill/>
          <a:ln>
            <a:noFill/>
          </a:ln>
        </p:spPr>
      </p:pic>
      <p:sp>
        <p:nvSpPr>
          <p:cNvPr id="63" name="Google Shape;63;p14"/>
          <p:cNvSpPr/>
          <p:nvPr/>
        </p:nvSpPr>
        <p:spPr>
          <a:xfrm>
            <a:off x="0" y="0"/>
            <a:ext cx="9144000" cy="5143500"/>
          </a:xfrm>
          <a:prstGeom prst="rect">
            <a:avLst/>
          </a:prstGeom>
          <a:noFill/>
          <a:ln cap="flat" cmpd="sng" w="19050">
            <a:solidFill>
              <a:srgbClr val="00A9F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hyperlink" Target="http://www.apsynergy.com" TargetMode="External"/><Relationship Id="rId5" Type="http://schemas.openxmlformats.org/officeDocument/2006/relationships/hyperlink" Target="https://calendly.com/raphael-apsynerg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26"/>
          <p:cNvSpPr/>
          <p:nvPr/>
        </p:nvSpPr>
        <p:spPr>
          <a:xfrm>
            <a:off x="4572" y="-3518"/>
            <a:ext cx="4085100" cy="5143500"/>
          </a:xfrm>
          <a:prstGeom prst="rect">
            <a:avLst/>
          </a:prstGeom>
          <a:gradFill>
            <a:gsLst>
              <a:gs pos="0">
                <a:srgbClr val="3865B4"/>
              </a:gs>
              <a:gs pos="25000">
                <a:srgbClr val="3865B4"/>
              </a:gs>
              <a:gs pos="94000">
                <a:srgbClr val="3A3838"/>
              </a:gs>
              <a:gs pos="100000">
                <a:srgbClr val="3A3838"/>
              </a:gs>
            </a:gsLst>
            <a:lin ang="4199895"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15" name="Google Shape;115;p26"/>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16" name="Google Shape;116;p26"/>
          <p:cNvSpPr txBox="1"/>
          <p:nvPr>
            <p:ph idx="1" type="subTitle"/>
          </p:nvPr>
        </p:nvSpPr>
        <p:spPr>
          <a:xfrm>
            <a:off x="333206" y="1355338"/>
            <a:ext cx="2743800" cy="26439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FFFFFF"/>
              </a:buClr>
              <a:buSzPts val="1800"/>
              <a:buNone/>
            </a:pPr>
            <a:r>
              <a:rPr b="1" lang="en" sz="2300">
                <a:solidFill>
                  <a:srgbClr val="FFFFFF"/>
                </a:solidFill>
                <a:latin typeface="Arial"/>
                <a:ea typeface="Arial"/>
                <a:cs typeface="Arial"/>
                <a:sym typeface="Arial"/>
              </a:rPr>
              <a:t>Formation:</a:t>
            </a:r>
            <a:endParaRPr/>
          </a:p>
          <a:p>
            <a:pPr indent="0" lvl="0" marL="0" rtl="0" algn="l">
              <a:lnSpc>
                <a:spcPct val="90000"/>
              </a:lnSpc>
              <a:spcBef>
                <a:spcPts val="0"/>
              </a:spcBef>
              <a:spcAft>
                <a:spcPts val="0"/>
              </a:spcAft>
              <a:buClr>
                <a:srgbClr val="FFFFFF"/>
              </a:buClr>
              <a:buSzPts val="1800"/>
              <a:buNone/>
            </a:pPr>
            <a:r>
              <a:rPr b="1" lang="en" sz="1600">
                <a:solidFill>
                  <a:schemeClr val="lt1"/>
                </a:solidFill>
              </a:rPr>
              <a:t>Débogage Apex, AURA et LWC</a:t>
            </a:r>
            <a:endParaRPr b="1" sz="16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t/>
            </a:r>
            <a:endParaRPr b="1" sz="2100">
              <a:solidFill>
                <a:schemeClr val="lt1"/>
              </a:solidFill>
              <a:latin typeface="Arial"/>
              <a:ea typeface="Arial"/>
              <a:cs typeface="Arial"/>
              <a:sym typeface="Arial"/>
            </a:endParaRPr>
          </a:p>
          <a:p>
            <a:pPr indent="0" lvl="0" marL="0" rtl="0" algn="l">
              <a:lnSpc>
                <a:spcPct val="100000"/>
              </a:lnSpc>
              <a:spcBef>
                <a:spcPts val="0"/>
              </a:spcBef>
              <a:spcAft>
                <a:spcPts val="0"/>
              </a:spcAft>
              <a:buClr>
                <a:schemeClr val="dk1"/>
              </a:buClr>
              <a:buSzPts val="2800"/>
              <a:buNone/>
            </a:pPr>
            <a:r>
              <a:t/>
            </a:r>
            <a:endParaRPr sz="9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t/>
            </a:r>
            <a:endParaRPr b="1" sz="9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t/>
            </a:r>
            <a:endParaRPr b="1" sz="9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t/>
            </a:r>
            <a:endParaRPr b="1" sz="9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t/>
            </a:r>
            <a:endParaRPr b="1" sz="9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t/>
            </a:r>
            <a:endParaRPr b="1" sz="900">
              <a:solidFill>
                <a:schemeClr val="lt1"/>
              </a:solidFill>
              <a:latin typeface="Arial"/>
              <a:ea typeface="Arial"/>
              <a:cs typeface="Arial"/>
              <a:sym typeface="Arial"/>
            </a:endParaRPr>
          </a:p>
        </p:txBody>
      </p:sp>
      <p:sp>
        <p:nvSpPr>
          <p:cNvPr id="117" name="Google Shape;117;p26"/>
          <p:cNvSpPr txBox="1"/>
          <p:nvPr/>
        </p:nvSpPr>
        <p:spPr>
          <a:xfrm>
            <a:off x="7487175" y="73400"/>
            <a:ext cx="604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6"/>
          <p:cNvSpPr txBox="1"/>
          <p:nvPr/>
        </p:nvSpPr>
        <p:spPr>
          <a:xfrm>
            <a:off x="4717538" y="3999250"/>
            <a:ext cx="3541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3865B4"/>
                </a:solidFill>
                <a:latin typeface="Arial"/>
                <a:ea typeface="Arial"/>
                <a:cs typeface="Arial"/>
                <a:sym typeface="Arial"/>
              </a:rPr>
              <a:t>Contenu éducatif gratuit sur Salesforce </a:t>
            </a:r>
            <a:endParaRPr b="1" i="0" sz="1400" u="none" cap="none" strike="noStrike">
              <a:solidFill>
                <a:srgbClr val="3865B4"/>
              </a:solidFill>
              <a:latin typeface="Arial"/>
              <a:ea typeface="Arial"/>
              <a:cs typeface="Arial"/>
              <a:sym typeface="Arial"/>
            </a:endParaRPr>
          </a:p>
        </p:txBody>
      </p:sp>
      <p:pic>
        <p:nvPicPr>
          <p:cNvPr id="119" name="Google Shape;119;p26"/>
          <p:cNvPicPr preferRelativeResize="0"/>
          <p:nvPr/>
        </p:nvPicPr>
        <p:blipFill rotWithShape="1">
          <a:blip r:embed="rId4">
            <a:alphaModFix/>
          </a:blip>
          <a:srcRect b="13636" l="12227" r="9494" t="7951"/>
          <a:stretch/>
        </p:blipFill>
        <p:spPr>
          <a:xfrm>
            <a:off x="122475" y="4495663"/>
            <a:ext cx="597001" cy="644324"/>
          </a:xfrm>
          <a:prstGeom prst="rect">
            <a:avLst/>
          </a:prstGeom>
          <a:noFill/>
          <a:ln>
            <a:noFill/>
          </a:ln>
        </p:spPr>
      </p:pic>
      <p:pic>
        <p:nvPicPr>
          <p:cNvPr id="120" name="Google Shape;120;p26"/>
          <p:cNvPicPr preferRelativeResize="0"/>
          <p:nvPr/>
        </p:nvPicPr>
        <p:blipFill rotWithShape="1">
          <a:blip r:embed="rId5">
            <a:alphaModFix/>
          </a:blip>
          <a:srcRect b="0" l="0" r="0" t="0"/>
          <a:stretch/>
        </p:blipFill>
        <p:spPr>
          <a:xfrm>
            <a:off x="4860675" y="570375"/>
            <a:ext cx="3254927" cy="28512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428737" y="-264112"/>
            <a:ext cx="8286600" cy="7425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en">
                <a:solidFill>
                  <a:schemeClr val="accent1"/>
                </a:solidFill>
              </a:rPr>
              <a:t>Debug Logs (</a:t>
            </a:r>
            <a:r>
              <a:rPr b="1" lang="en">
                <a:solidFill>
                  <a:schemeClr val="accent1"/>
                </a:solidFill>
              </a:rPr>
              <a:t>Journaux de débogage)</a:t>
            </a:r>
            <a:endParaRPr b="1">
              <a:solidFill>
                <a:schemeClr val="accent1"/>
              </a:solidFill>
            </a:endParaRPr>
          </a:p>
        </p:txBody>
      </p:sp>
      <p:sp>
        <p:nvSpPr>
          <p:cNvPr id="199" name="Google Shape;199;p35"/>
          <p:cNvSpPr txBox="1"/>
          <p:nvPr>
            <p:ph idx="1" type="body"/>
          </p:nvPr>
        </p:nvSpPr>
        <p:spPr>
          <a:xfrm>
            <a:off x="319201" y="744911"/>
            <a:ext cx="8286600" cy="2406600"/>
          </a:xfrm>
          <a:prstGeom prst="rect">
            <a:avLst/>
          </a:prstGeom>
          <a:noFill/>
          <a:ln>
            <a:noFill/>
          </a:ln>
        </p:spPr>
        <p:txBody>
          <a:bodyPr anchorCtr="0" anchor="t" bIns="34275" lIns="68575" spcFirstLastPara="1" rIns="68575" wrap="square" tIns="34275">
            <a:normAutofit/>
          </a:bodyPr>
          <a:lstStyle/>
          <a:p>
            <a:pPr indent="-311150" lvl="0" marL="457200" rtl="0" algn="l">
              <a:lnSpc>
                <a:spcPct val="100000"/>
              </a:lnSpc>
              <a:spcBef>
                <a:spcPts val="0"/>
              </a:spcBef>
              <a:spcAft>
                <a:spcPts val="0"/>
              </a:spcAft>
              <a:buClr>
                <a:srgbClr val="0C0C0C"/>
              </a:buClr>
              <a:buSzPts val="1300"/>
              <a:buFont typeface="Montserrat"/>
              <a:buAutoNum type="arabicPeriod"/>
            </a:pPr>
            <a:r>
              <a:rPr lang="en" sz="1300">
                <a:solidFill>
                  <a:srgbClr val="0C0C0C"/>
                </a:solidFill>
                <a:latin typeface="Montserrat"/>
                <a:ea typeface="Montserrat"/>
                <a:cs typeface="Montserrat"/>
                <a:sym typeface="Montserrat"/>
              </a:rPr>
              <a:t>Utilisez les journaux de débogage pour garder une trace de ce qui se passe dans votre org Salesforce</a:t>
            </a:r>
            <a:endParaRPr/>
          </a:p>
          <a:p>
            <a:pPr indent="-311150" lvl="0" marL="457200" rtl="0" algn="l">
              <a:lnSpc>
                <a:spcPct val="100000"/>
              </a:lnSpc>
              <a:spcBef>
                <a:spcPts val="0"/>
              </a:spcBef>
              <a:spcAft>
                <a:spcPts val="0"/>
              </a:spcAft>
              <a:buClr>
                <a:srgbClr val="0C0C0C"/>
              </a:buClr>
              <a:buSzPts val="1300"/>
              <a:buFont typeface="Montserrat"/>
              <a:buAutoNum type="arabicPeriod"/>
            </a:pPr>
            <a:r>
              <a:rPr lang="en" sz="1300">
                <a:solidFill>
                  <a:srgbClr val="0C0C0C"/>
                </a:solidFill>
                <a:latin typeface="Montserrat"/>
                <a:ea typeface="Montserrat"/>
                <a:cs typeface="Montserrat"/>
                <a:sym typeface="Montserrat"/>
              </a:rPr>
              <a:t>Lors de l'exécution d'une transaction ou de tests unitaires, un journal de débogage (debug log) peut enregistrer les activités de la base de données, les processus système et les erreurs</a:t>
            </a:r>
            <a:endParaRPr sz="1300">
              <a:solidFill>
                <a:srgbClr val="0C0C0C"/>
              </a:solidFill>
              <a:latin typeface="Montserrat"/>
              <a:ea typeface="Montserrat"/>
              <a:cs typeface="Montserrat"/>
              <a:sym typeface="Montserrat"/>
            </a:endParaRPr>
          </a:p>
          <a:p>
            <a:pPr indent="0" lvl="0" marL="0" rtl="0" algn="l">
              <a:lnSpc>
                <a:spcPct val="100000"/>
              </a:lnSpc>
              <a:spcBef>
                <a:spcPts val="0"/>
              </a:spcBef>
              <a:spcAft>
                <a:spcPts val="0"/>
              </a:spcAft>
              <a:buSzPts val="2100"/>
              <a:buNone/>
            </a:pPr>
            <a:r>
              <a:t/>
            </a:r>
            <a:endParaRPr sz="1300">
              <a:solidFill>
                <a:srgbClr val="0C0C0C"/>
              </a:solidFill>
              <a:latin typeface="Montserrat"/>
              <a:ea typeface="Montserrat"/>
              <a:cs typeface="Montserrat"/>
              <a:sym typeface="Montserrat"/>
            </a:endParaRPr>
          </a:p>
          <a:p>
            <a:pPr indent="0" lvl="0" marL="0" rtl="0" algn="l">
              <a:lnSpc>
                <a:spcPct val="100000"/>
              </a:lnSpc>
              <a:spcBef>
                <a:spcPts val="0"/>
              </a:spcBef>
              <a:spcAft>
                <a:spcPts val="0"/>
              </a:spcAft>
              <a:buSzPts val="2100"/>
              <a:buNone/>
            </a:pPr>
            <a:r>
              <a:t/>
            </a:r>
            <a:endParaRPr sz="1300">
              <a:solidFill>
                <a:srgbClr val="0C0C0C"/>
              </a:solidFill>
              <a:latin typeface="Montserrat"/>
              <a:ea typeface="Montserrat"/>
              <a:cs typeface="Montserrat"/>
              <a:sym typeface="Montserrat"/>
            </a:endParaRPr>
          </a:p>
          <a:p>
            <a:pPr indent="0" lvl="0" marL="0" rtl="0" algn="l">
              <a:lnSpc>
                <a:spcPct val="100000"/>
              </a:lnSpc>
              <a:spcBef>
                <a:spcPts val="0"/>
              </a:spcBef>
              <a:spcAft>
                <a:spcPts val="0"/>
              </a:spcAft>
              <a:buSzPts val="2100"/>
              <a:buNone/>
            </a:pPr>
            <a:r>
              <a:t/>
            </a:r>
            <a:endParaRPr sz="1300">
              <a:solidFill>
                <a:srgbClr val="0C0C0C"/>
              </a:solidFill>
              <a:latin typeface="Montserrat"/>
              <a:ea typeface="Montserrat"/>
              <a:cs typeface="Montserrat"/>
              <a:sym typeface="Montserrat"/>
            </a:endParaRPr>
          </a:p>
          <a:p>
            <a:pPr indent="0" lvl="0" marL="0" rtl="0" algn="l">
              <a:lnSpc>
                <a:spcPct val="100000"/>
              </a:lnSpc>
              <a:spcBef>
                <a:spcPts val="0"/>
              </a:spcBef>
              <a:spcAft>
                <a:spcPts val="0"/>
              </a:spcAft>
              <a:buSzPts val="2100"/>
              <a:buNone/>
            </a:pPr>
            <a:r>
              <a:t/>
            </a:r>
            <a:endParaRPr sz="1300">
              <a:solidFill>
                <a:srgbClr val="0C0C0C"/>
              </a:solidFill>
              <a:latin typeface="Montserrat"/>
              <a:ea typeface="Montserrat"/>
              <a:cs typeface="Montserrat"/>
              <a:sym typeface="Montserrat"/>
            </a:endParaRPr>
          </a:p>
        </p:txBody>
      </p:sp>
      <p:pic>
        <p:nvPicPr>
          <p:cNvPr id="200" name="Google Shape;200;p35"/>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pic>
        <p:nvPicPr>
          <p:cNvPr id="201" name="Google Shape;201;p35"/>
          <p:cNvPicPr preferRelativeResize="0"/>
          <p:nvPr/>
        </p:nvPicPr>
        <p:blipFill>
          <a:blip r:embed="rId4">
            <a:alphaModFix/>
          </a:blip>
          <a:stretch>
            <a:fillRect/>
          </a:stretch>
        </p:blipFill>
        <p:spPr>
          <a:xfrm>
            <a:off x="1412150" y="1785017"/>
            <a:ext cx="5514073" cy="2944224"/>
          </a:xfrm>
          <a:prstGeom prst="rect">
            <a:avLst/>
          </a:prstGeom>
          <a:noFill/>
          <a:ln cap="flat" cmpd="sng" w="28575">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426150" y="165475"/>
            <a:ext cx="8286600" cy="644400"/>
          </a:xfrm>
          <a:prstGeom prst="rect">
            <a:avLst/>
          </a:prstGeom>
          <a:noFill/>
          <a:ln>
            <a:noFill/>
          </a:ln>
        </p:spPr>
        <p:txBody>
          <a:bodyPr anchorCtr="0" anchor="b" bIns="0" lIns="0" spcFirstLastPara="1" rIns="0" wrap="square" tIns="0">
            <a:normAutofit/>
          </a:bodyPr>
          <a:lstStyle/>
          <a:p>
            <a:pPr indent="0" lvl="0" marL="0" rtl="0" algn="ctr">
              <a:spcBef>
                <a:spcPts val="0"/>
              </a:spcBef>
              <a:spcAft>
                <a:spcPts val="0"/>
              </a:spcAft>
              <a:buClr>
                <a:schemeClr val="dk1"/>
              </a:buClr>
              <a:buSzPts val="3300"/>
              <a:buFont typeface="Arial"/>
              <a:buNone/>
            </a:pPr>
            <a:r>
              <a:rPr b="1" lang="en">
                <a:solidFill>
                  <a:schemeClr val="accent1"/>
                </a:solidFill>
              </a:rPr>
              <a:t>Debug Logs (depuis la Developer console)</a:t>
            </a:r>
            <a:endParaRPr b="1">
              <a:solidFill>
                <a:schemeClr val="accent1"/>
              </a:solidFill>
            </a:endParaRPr>
          </a:p>
        </p:txBody>
      </p:sp>
      <p:sp>
        <p:nvSpPr>
          <p:cNvPr id="207" name="Google Shape;207;p36"/>
          <p:cNvSpPr txBox="1"/>
          <p:nvPr>
            <p:ph idx="1" type="body"/>
          </p:nvPr>
        </p:nvSpPr>
        <p:spPr>
          <a:xfrm>
            <a:off x="426150" y="1252900"/>
            <a:ext cx="3949500" cy="36549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800"/>
              </a:spcBef>
              <a:spcAft>
                <a:spcPts val="0"/>
              </a:spcAft>
              <a:buSzPts val="2100"/>
              <a:buNone/>
            </a:pPr>
            <a:r>
              <a:rPr b="1" lang="en" sz="1300">
                <a:solidFill>
                  <a:srgbClr val="0C0C0C"/>
                </a:solidFill>
                <a:latin typeface="Montserrat"/>
                <a:ea typeface="Montserrat"/>
                <a:cs typeface="Montserrat"/>
                <a:sym typeface="Montserrat"/>
              </a:rPr>
              <a:t>Navigation vers le journal de débogage :</a:t>
            </a:r>
            <a:endParaRPr b="1" sz="1300">
              <a:solidFill>
                <a:srgbClr val="0C0C0C"/>
              </a:solidFill>
              <a:latin typeface="Montserrat"/>
              <a:ea typeface="Montserrat"/>
              <a:cs typeface="Montserrat"/>
              <a:sym typeface="Montserrat"/>
            </a:endParaRPr>
          </a:p>
          <a:p>
            <a:pPr indent="0" lvl="0" marL="0" rtl="0" algn="l">
              <a:lnSpc>
                <a:spcPct val="100000"/>
              </a:lnSpc>
              <a:spcBef>
                <a:spcPts val="200"/>
              </a:spcBef>
              <a:spcAft>
                <a:spcPts val="0"/>
              </a:spcAft>
              <a:buSzPts val="2100"/>
              <a:buNone/>
            </a:pPr>
            <a:r>
              <a:t/>
            </a:r>
            <a:endParaRPr b="1" sz="1300">
              <a:solidFill>
                <a:srgbClr val="0C0C0C"/>
              </a:solidFill>
              <a:latin typeface="Montserrat"/>
              <a:ea typeface="Montserrat"/>
              <a:cs typeface="Montserrat"/>
              <a:sym typeface="Montserrat"/>
            </a:endParaRPr>
          </a:p>
          <a:p>
            <a:pPr indent="-311150" lvl="0" marL="457200" rtl="0" algn="l">
              <a:lnSpc>
                <a:spcPct val="100000"/>
              </a:lnSpc>
              <a:spcBef>
                <a:spcPts val="200"/>
              </a:spcBef>
              <a:spcAft>
                <a:spcPts val="0"/>
              </a:spcAft>
              <a:buClr>
                <a:srgbClr val="0C0C0C"/>
              </a:buClr>
              <a:buSzPts val="1300"/>
              <a:buFont typeface="Montserrat"/>
              <a:buAutoNum type="arabicPeriod"/>
            </a:pPr>
            <a:r>
              <a:rPr lang="en" sz="1300">
                <a:solidFill>
                  <a:srgbClr val="0C0C0C"/>
                </a:solidFill>
                <a:latin typeface="Montserrat"/>
                <a:ea typeface="Montserrat"/>
                <a:cs typeface="Montserrat"/>
                <a:sym typeface="Montserrat"/>
              </a:rPr>
              <a:t>Aller à la configuration</a:t>
            </a:r>
            <a:endParaRPr sz="1300">
              <a:solidFill>
                <a:srgbClr val="0C0C0C"/>
              </a:solidFill>
              <a:latin typeface="Montserrat"/>
              <a:ea typeface="Montserrat"/>
              <a:cs typeface="Montserrat"/>
              <a:sym typeface="Montserrat"/>
            </a:endParaRPr>
          </a:p>
          <a:p>
            <a:pPr indent="0" lvl="0" marL="457200" rtl="0" algn="l">
              <a:lnSpc>
                <a:spcPct val="100000"/>
              </a:lnSpc>
              <a:spcBef>
                <a:spcPts val="0"/>
              </a:spcBef>
              <a:spcAft>
                <a:spcPts val="0"/>
              </a:spcAft>
              <a:buSzPts val="2100"/>
              <a:buNone/>
            </a:pPr>
            <a:r>
              <a:t/>
            </a:r>
            <a:endParaRPr sz="1300">
              <a:solidFill>
                <a:srgbClr val="0C0C0C"/>
              </a:solidFill>
              <a:latin typeface="Montserrat"/>
              <a:ea typeface="Montserrat"/>
              <a:cs typeface="Montserrat"/>
              <a:sym typeface="Montserrat"/>
            </a:endParaRPr>
          </a:p>
          <a:p>
            <a:pPr indent="-311150" lvl="0" marL="457200" rtl="0" algn="l">
              <a:lnSpc>
                <a:spcPct val="100000"/>
              </a:lnSpc>
              <a:spcBef>
                <a:spcPts val="0"/>
              </a:spcBef>
              <a:spcAft>
                <a:spcPts val="0"/>
              </a:spcAft>
              <a:buClr>
                <a:srgbClr val="0C0C0C"/>
              </a:buClr>
              <a:buSzPts val="1300"/>
              <a:buFont typeface="Montserrat"/>
              <a:buAutoNum type="arabicPeriod"/>
            </a:pPr>
            <a:r>
              <a:rPr lang="en" sz="1300">
                <a:solidFill>
                  <a:srgbClr val="0C0C0C"/>
                </a:solidFill>
                <a:latin typeface="Montserrat"/>
                <a:ea typeface="Montserrat"/>
                <a:cs typeface="Montserrat"/>
                <a:sym typeface="Montserrat"/>
              </a:rPr>
              <a:t>Developer Console</a:t>
            </a:r>
            <a:endParaRPr sz="1300">
              <a:solidFill>
                <a:srgbClr val="0C0C0C"/>
              </a:solidFill>
              <a:latin typeface="Montserrat"/>
              <a:ea typeface="Montserrat"/>
              <a:cs typeface="Montserrat"/>
              <a:sym typeface="Montserrat"/>
            </a:endParaRPr>
          </a:p>
          <a:p>
            <a:pPr indent="0" lvl="0" marL="457200" rtl="0" algn="l">
              <a:lnSpc>
                <a:spcPct val="100000"/>
              </a:lnSpc>
              <a:spcBef>
                <a:spcPts val="0"/>
              </a:spcBef>
              <a:spcAft>
                <a:spcPts val="0"/>
              </a:spcAft>
              <a:buSzPts val="2100"/>
              <a:buNone/>
            </a:pPr>
            <a:r>
              <a:t/>
            </a:r>
            <a:endParaRPr sz="1300">
              <a:solidFill>
                <a:srgbClr val="0C0C0C"/>
              </a:solidFill>
              <a:latin typeface="Montserrat"/>
              <a:ea typeface="Montserrat"/>
              <a:cs typeface="Montserrat"/>
              <a:sym typeface="Montserrat"/>
            </a:endParaRPr>
          </a:p>
          <a:p>
            <a:pPr indent="-311150" lvl="0" marL="457200" rtl="0" algn="l">
              <a:lnSpc>
                <a:spcPct val="100000"/>
              </a:lnSpc>
              <a:spcBef>
                <a:spcPts val="0"/>
              </a:spcBef>
              <a:spcAft>
                <a:spcPts val="0"/>
              </a:spcAft>
              <a:buClr>
                <a:srgbClr val="0C0C0C"/>
              </a:buClr>
              <a:buSzPts val="1300"/>
              <a:buFont typeface="Montserrat"/>
              <a:buAutoNum type="arabicPeriod"/>
            </a:pPr>
            <a:r>
              <a:rPr lang="en" sz="1300">
                <a:solidFill>
                  <a:srgbClr val="0C0C0C"/>
                </a:solidFill>
                <a:latin typeface="Montserrat"/>
                <a:ea typeface="Montserrat"/>
                <a:cs typeface="Montserrat"/>
                <a:sym typeface="Montserrat"/>
              </a:rPr>
              <a:t>Cliquez sur Open Execute Anonymous Window</a:t>
            </a:r>
            <a:endParaRPr sz="1300">
              <a:solidFill>
                <a:srgbClr val="0C0C0C"/>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300">
              <a:solidFill>
                <a:srgbClr val="0C0C0C"/>
              </a:solidFill>
              <a:latin typeface="Montserrat"/>
              <a:ea typeface="Montserrat"/>
              <a:cs typeface="Montserrat"/>
              <a:sym typeface="Montserrat"/>
            </a:endParaRPr>
          </a:p>
          <a:p>
            <a:pPr indent="-311150" lvl="0" marL="457200" rtl="0" algn="l">
              <a:lnSpc>
                <a:spcPct val="100000"/>
              </a:lnSpc>
              <a:spcBef>
                <a:spcPts val="200"/>
              </a:spcBef>
              <a:spcAft>
                <a:spcPts val="0"/>
              </a:spcAft>
              <a:buClr>
                <a:srgbClr val="0C0C0C"/>
              </a:buClr>
              <a:buSzPts val="1300"/>
              <a:buFont typeface="Montserrat"/>
              <a:buAutoNum type="arabicPeriod"/>
            </a:pPr>
            <a:r>
              <a:rPr lang="en" sz="1300">
                <a:solidFill>
                  <a:srgbClr val="0C0C0C"/>
                </a:solidFill>
                <a:latin typeface="Montserrat"/>
                <a:ea typeface="Montserrat"/>
                <a:cs typeface="Montserrat"/>
                <a:sym typeface="Montserrat"/>
              </a:rPr>
              <a:t>Écrire/coller le code dans la fenêtre d'exécution anonyme</a:t>
            </a:r>
            <a:endParaRPr sz="1300">
              <a:solidFill>
                <a:srgbClr val="0C0C0C"/>
              </a:solidFill>
              <a:latin typeface="Montserrat"/>
              <a:ea typeface="Montserrat"/>
              <a:cs typeface="Montserrat"/>
              <a:sym typeface="Montserrat"/>
            </a:endParaRPr>
          </a:p>
          <a:p>
            <a:pPr indent="0" lvl="0" marL="0" rtl="0" algn="l">
              <a:lnSpc>
                <a:spcPct val="100000"/>
              </a:lnSpc>
              <a:spcBef>
                <a:spcPts val="200"/>
              </a:spcBef>
              <a:spcAft>
                <a:spcPts val="0"/>
              </a:spcAft>
              <a:buSzPts val="2100"/>
              <a:buNone/>
            </a:pPr>
            <a:r>
              <a:t/>
            </a:r>
            <a:endParaRPr sz="1300">
              <a:solidFill>
                <a:srgbClr val="0C0C0C"/>
              </a:solidFill>
              <a:latin typeface="Montserrat"/>
              <a:ea typeface="Montserrat"/>
              <a:cs typeface="Montserrat"/>
              <a:sym typeface="Montserrat"/>
            </a:endParaRPr>
          </a:p>
          <a:p>
            <a:pPr indent="-311150" lvl="0" marL="457200" rtl="0" algn="l">
              <a:lnSpc>
                <a:spcPct val="100000"/>
              </a:lnSpc>
              <a:spcBef>
                <a:spcPts val="200"/>
              </a:spcBef>
              <a:spcAft>
                <a:spcPts val="0"/>
              </a:spcAft>
              <a:buClr>
                <a:srgbClr val="0C0C0C"/>
              </a:buClr>
              <a:buSzPts val="1300"/>
              <a:buFont typeface="Montserrat"/>
              <a:buAutoNum type="arabicPeriod"/>
            </a:pPr>
            <a:r>
              <a:rPr lang="en" sz="1300">
                <a:solidFill>
                  <a:srgbClr val="0C0C0C"/>
                </a:solidFill>
                <a:latin typeface="Montserrat"/>
                <a:ea typeface="Montserrat"/>
                <a:cs typeface="Montserrat"/>
                <a:sym typeface="Montserrat"/>
              </a:rPr>
              <a:t>Cliquez sur Ouvrir le journal, puis exécutez.</a:t>
            </a:r>
            <a:endParaRPr sz="1300">
              <a:solidFill>
                <a:srgbClr val="0C0C0C"/>
              </a:solidFill>
              <a:latin typeface="Montserrat"/>
              <a:ea typeface="Montserrat"/>
              <a:cs typeface="Montserrat"/>
              <a:sym typeface="Montserrat"/>
            </a:endParaRPr>
          </a:p>
          <a:p>
            <a:pPr indent="0" lvl="0" marL="0" rtl="0" algn="l">
              <a:lnSpc>
                <a:spcPct val="100000"/>
              </a:lnSpc>
              <a:spcBef>
                <a:spcPts val="800"/>
              </a:spcBef>
              <a:spcAft>
                <a:spcPts val="0"/>
              </a:spcAft>
              <a:buSzPts val="2100"/>
              <a:buNone/>
            </a:pPr>
            <a:r>
              <a:t/>
            </a:r>
            <a:endParaRPr sz="1300">
              <a:solidFill>
                <a:srgbClr val="0C0C0C"/>
              </a:solidFill>
              <a:latin typeface="Montserrat"/>
              <a:ea typeface="Montserrat"/>
              <a:cs typeface="Montserrat"/>
              <a:sym typeface="Montserrat"/>
            </a:endParaRPr>
          </a:p>
          <a:p>
            <a:pPr indent="0" lvl="0" marL="0" rtl="0" algn="l">
              <a:lnSpc>
                <a:spcPct val="100000"/>
              </a:lnSpc>
              <a:spcBef>
                <a:spcPts val="800"/>
              </a:spcBef>
              <a:spcAft>
                <a:spcPts val="0"/>
              </a:spcAft>
              <a:buSzPts val="2100"/>
              <a:buNone/>
            </a:pPr>
            <a:r>
              <a:t/>
            </a:r>
            <a:endParaRPr sz="1300">
              <a:solidFill>
                <a:srgbClr val="0C0C0C"/>
              </a:solidFill>
              <a:latin typeface="Montserrat"/>
              <a:ea typeface="Montserrat"/>
              <a:cs typeface="Montserrat"/>
              <a:sym typeface="Montserrat"/>
            </a:endParaRPr>
          </a:p>
          <a:p>
            <a:pPr indent="0" lvl="0" marL="0" rtl="0" algn="l">
              <a:lnSpc>
                <a:spcPct val="100000"/>
              </a:lnSpc>
              <a:spcBef>
                <a:spcPts val="800"/>
              </a:spcBef>
              <a:spcAft>
                <a:spcPts val="200"/>
              </a:spcAft>
              <a:buSzPts val="2100"/>
              <a:buNone/>
            </a:pPr>
            <a:r>
              <a:t/>
            </a:r>
            <a:endParaRPr sz="1300">
              <a:solidFill>
                <a:srgbClr val="0C0C0C"/>
              </a:solidFill>
              <a:latin typeface="Montserrat"/>
              <a:ea typeface="Montserrat"/>
              <a:cs typeface="Montserrat"/>
              <a:sym typeface="Montserrat"/>
            </a:endParaRPr>
          </a:p>
        </p:txBody>
      </p:sp>
      <p:pic>
        <p:nvPicPr>
          <p:cNvPr id="208" name="Google Shape;208;p36"/>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pic>
        <p:nvPicPr>
          <p:cNvPr id="209" name="Google Shape;209;p36"/>
          <p:cNvPicPr preferRelativeResize="0"/>
          <p:nvPr/>
        </p:nvPicPr>
        <p:blipFill rotWithShape="1">
          <a:blip r:embed="rId4">
            <a:alphaModFix/>
          </a:blip>
          <a:srcRect b="0" l="0" r="0" t="0"/>
          <a:stretch/>
        </p:blipFill>
        <p:spPr>
          <a:xfrm>
            <a:off x="4375700" y="1252900"/>
            <a:ext cx="3599774" cy="3655025"/>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7"/>
          <p:cNvSpPr txBox="1"/>
          <p:nvPr>
            <p:ph type="title"/>
          </p:nvPr>
        </p:nvSpPr>
        <p:spPr>
          <a:xfrm>
            <a:off x="428737" y="42973"/>
            <a:ext cx="8286600" cy="7425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en">
                <a:solidFill>
                  <a:schemeClr val="accent1"/>
                </a:solidFill>
              </a:rPr>
              <a:t>Exemple en utilisant System.Debug() </a:t>
            </a:r>
            <a:endParaRPr b="1">
              <a:solidFill>
                <a:schemeClr val="accent1"/>
              </a:solidFill>
            </a:endParaRPr>
          </a:p>
        </p:txBody>
      </p:sp>
      <p:sp>
        <p:nvSpPr>
          <p:cNvPr id="215" name="Google Shape;215;p37"/>
          <p:cNvSpPr txBox="1"/>
          <p:nvPr>
            <p:ph idx="1" type="body"/>
          </p:nvPr>
        </p:nvSpPr>
        <p:spPr>
          <a:xfrm>
            <a:off x="798337" y="901975"/>
            <a:ext cx="7917000" cy="24735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dk1"/>
              </a:buClr>
              <a:buSzPts val="1100"/>
              <a:buFont typeface="Arial"/>
              <a:buNone/>
            </a:pPr>
            <a:r>
              <a:rPr lang="en" sz="1300">
                <a:solidFill>
                  <a:srgbClr val="0C0C0C"/>
                </a:solidFill>
                <a:latin typeface="Montserrat"/>
                <a:ea typeface="Montserrat"/>
                <a:cs typeface="Montserrat"/>
                <a:sym typeface="Montserrat"/>
              </a:rPr>
              <a:t>Pour afficher le debug log, veillez à utiliser la méthode </a:t>
            </a:r>
            <a:r>
              <a:rPr b="1" lang="en" sz="1300">
                <a:solidFill>
                  <a:srgbClr val="0C0C0C"/>
                </a:solidFill>
                <a:latin typeface="Montserrat"/>
                <a:ea typeface="Montserrat"/>
                <a:cs typeface="Montserrat"/>
                <a:sym typeface="Montserrat"/>
              </a:rPr>
              <a:t>system.debug()</a:t>
            </a:r>
            <a:r>
              <a:rPr lang="en" sz="1300">
                <a:solidFill>
                  <a:srgbClr val="0C0C0C"/>
                </a:solidFill>
                <a:latin typeface="Montserrat"/>
                <a:ea typeface="Montserrat"/>
                <a:cs typeface="Montserrat"/>
                <a:sym typeface="Montserrat"/>
              </a:rPr>
              <a:t>.</a:t>
            </a:r>
            <a:endParaRPr sz="1300">
              <a:solidFill>
                <a:srgbClr val="0C0C0C"/>
              </a:solidFill>
              <a:latin typeface="Montserrat"/>
              <a:ea typeface="Montserrat"/>
              <a:cs typeface="Montserrat"/>
              <a:sym typeface="Montserrat"/>
            </a:endParaRPr>
          </a:p>
          <a:p>
            <a:pPr indent="0" lvl="0" marL="0" rtl="0" algn="l">
              <a:lnSpc>
                <a:spcPct val="100000"/>
              </a:lnSpc>
              <a:spcBef>
                <a:spcPts val="200"/>
              </a:spcBef>
              <a:spcAft>
                <a:spcPts val="0"/>
              </a:spcAft>
              <a:buClr>
                <a:schemeClr val="dk1"/>
              </a:buClr>
              <a:buSzPts val="1100"/>
              <a:buFont typeface="Arial"/>
              <a:buNone/>
            </a:pPr>
            <a:r>
              <a:t/>
            </a:r>
            <a:endParaRPr sz="1300">
              <a:solidFill>
                <a:srgbClr val="0C0C0C"/>
              </a:solidFill>
              <a:latin typeface="Montserrat"/>
              <a:ea typeface="Montserrat"/>
              <a:cs typeface="Montserrat"/>
              <a:sym typeface="Montserrat"/>
            </a:endParaRPr>
          </a:p>
          <a:p>
            <a:pPr indent="0" lvl="0" marL="0" rtl="0" algn="l">
              <a:lnSpc>
                <a:spcPct val="100000"/>
              </a:lnSpc>
              <a:spcBef>
                <a:spcPts val="200"/>
              </a:spcBef>
              <a:spcAft>
                <a:spcPts val="0"/>
              </a:spcAft>
              <a:buClr>
                <a:schemeClr val="dk1"/>
              </a:buClr>
              <a:buSzPts val="1100"/>
              <a:buFont typeface="Arial"/>
              <a:buNone/>
            </a:pPr>
            <a:r>
              <a:rPr lang="en" sz="1300">
                <a:solidFill>
                  <a:srgbClr val="0C0C0C"/>
                </a:solidFill>
                <a:latin typeface="Montserrat"/>
                <a:ea typeface="Montserrat"/>
                <a:cs typeface="Montserrat"/>
                <a:sym typeface="Montserrat"/>
              </a:rPr>
              <a:t>Exemple d'utilisation de la méthode system.debug() dans la console du développeur pour afficher les journaux de débogage.</a:t>
            </a:r>
            <a:endParaRPr sz="1300">
              <a:solidFill>
                <a:srgbClr val="0C0C0C"/>
              </a:solidFill>
              <a:latin typeface="Montserrat"/>
              <a:ea typeface="Montserrat"/>
              <a:cs typeface="Montserrat"/>
              <a:sym typeface="Montserrat"/>
            </a:endParaRPr>
          </a:p>
          <a:p>
            <a:pPr indent="0" lvl="0" marL="0" rtl="0" algn="l">
              <a:lnSpc>
                <a:spcPct val="100000"/>
              </a:lnSpc>
              <a:spcBef>
                <a:spcPts val="200"/>
              </a:spcBef>
              <a:spcAft>
                <a:spcPts val="200"/>
              </a:spcAft>
              <a:buClr>
                <a:schemeClr val="dk1"/>
              </a:buClr>
              <a:buSzPts val="1100"/>
              <a:buFont typeface="Arial"/>
              <a:buNone/>
            </a:pPr>
            <a:r>
              <a:t/>
            </a:r>
            <a:endParaRPr sz="1300">
              <a:solidFill>
                <a:srgbClr val="0C0C0C"/>
              </a:solidFill>
              <a:latin typeface="Montserrat"/>
              <a:ea typeface="Montserrat"/>
              <a:cs typeface="Montserrat"/>
              <a:sym typeface="Montserrat"/>
            </a:endParaRPr>
          </a:p>
        </p:txBody>
      </p:sp>
      <p:pic>
        <p:nvPicPr>
          <p:cNvPr id="216" name="Google Shape;216;p37"/>
          <p:cNvPicPr preferRelativeResize="0"/>
          <p:nvPr/>
        </p:nvPicPr>
        <p:blipFill rotWithShape="1">
          <a:blip r:embed="rId3">
            <a:alphaModFix/>
          </a:blip>
          <a:srcRect b="0" l="0" r="0" t="0"/>
          <a:stretch/>
        </p:blipFill>
        <p:spPr>
          <a:xfrm>
            <a:off x="2166938" y="2138725"/>
            <a:ext cx="4810125" cy="2897625"/>
          </a:xfrm>
          <a:prstGeom prst="rect">
            <a:avLst/>
          </a:prstGeom>
          <a:noFill/>
          <a:ln cap="flat" cmpd="sng" w="28575">
            <a:solidFill>
              <a:srgbClr val="FF0000"/>
            </a:solidFill>
            <a:prstDash val="solid"/>
            <a:round/>
            <a:headEnd len="sm" w="sm" type="none"/>
            <a:tailEnd len="sm" w="sm" type="none"/>
          </a:ln>
        </p:spPr>
      </p:pic>
      <p:pic>
        <p:nvPicPr>
          <p:cNvPr id="217" name="Google Shape;217;p37"/>
          <p:cNvPicPr preferRelativeResize="0"/>
          <p:nvPr/>
        </p:nvPicPr>
        <p:blipFill rotWithShape="1">
          <a:blip r:embed="rId4">
            <a:alphaModFix/>
          </a:blip>
          <a:srcRect b="13636" l="12227" r="9494" t="7951"/>
          <a:stretch/>
        </p:blipFill>
        <p:spPr>
          <a:xfrm>
            <a:off x="122475" y="4392038"/>
            <a:ext cx="597001" cy="644324"/>
          </a:xfrm>
          <a:prstGeom prst="rect">
            <a:avLst/>
          </a:prstGeom>
          <a:noFill/>
          <a:ln>
            <a:noFill/>
          </a:ln>
        </p:spPr>
      </p:pic>
      <p:cxnSp>
        <p:nvCxnSpPr>
          <p:cNvPr id="218" name="Google Shape;218;p37"/>
          <p:cNvCxnSpPr/>
          <p:nvPr/>
        </p:nvCxnSpPr>
        <p:spPr>
          <a:xfrm>
            <a:off x="3900150" y="4842475"/>
            <a:ext cx="471300" cy="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8"/>
          <p:cNvSpPr txBox="1"/>
          <p:nvPr>
            <p:ph type="title"/>
          </p:nvPr>
        </p:nvSpPr>
        <p:spPr>
          <a:xfrm>
            <a:off x="428737" y="42973"/>
            <a:ext cx="8286600" cy="7425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en">
                <a:solidFill>
                  <a:schemeClr val="accent1"/>
                </a:solidFill>
              </a:rPr>
              <a:t>Déboguer LWC</a:t>
            </a:r>
            <a:endParaRPr b="1">
              <a:solidFill>
                <a:schemeClr val="accent1"/>
              </a:solidFill>
            </a:endParaRPr>
          </a:p>
        </p:txBody>
      </p:sp>
      <p:sp>
        <p:nvSpPr>
          <p:cNvPr id="224" name="Google Shape;224;p38"/>
          <p:cNvSpPr txBox="1"/>
          <p:nvPr>
            <p:ph idx="1" type="body"/>
          </p:nvPr>
        </p:nvSpPr>
        <p:spPr>
          <a:xfrm>
            <a:off x="428725" y="1039975"/>
            <a:ext cx="8286600" cy="3539700"/>
          </a:xfrm>
          <a:prstGeom prst="rect">
            <a:avLst/>
          </a:prstGeom>
          <a:noFill/>
          <a:ln>
            <a:noFill/>
          </a:ln>
        </p:spPr>
        <p:txBody>
          <a:bodyPr anchorCtr="0" anchor="t" bIns="34275" lIns="68575" spcFirstLastPara="1" rIns="68575" wrap="square" tIns="34275">
            <a:normAutofit/>
          </a:bodyPr>
          <a:lstStyle/>
          <a:p>
            <a:pPr indent="-330200" lvl="0" marL="457200" rtl="0" algn="l">
              <a:lnSpc>
                <a:spcPct val="100000"/>
              </a:lnSpc>
              <a:spcBef>
                <a:spcPts val="0"/>
              </a:spcBef>
              <a:spcAft>
                <a:spcPts val="0"/>
              </a:spcAft>
              <a:buClr>
                <a:srgbClr val="000000"/>
              </a:buClr>
              <a:buSzPts val="1600"/>
              <a:buFont typeface="Montserrat"/>
              <a:buChar char="●"/>
            </a:pPr>
            <a:r>
              <a:rPr lang="en" sz="1300">
                <a:solidFill>
                  <a:srgbClr val="000000"/>
                </a:solidFill>
                <a:latin typeface="Montserrat"/>
                <a:ea typeface="Montserrat"/>
                <a:cs typeface="Montserrat"/>
                <a:sym typeface="Montserrat"/>
              </a:rPr>
              <a:t>Le débogage aide les développeurs à résoudre les erreurs dans les composants Lightning.</a:t>
            </a:r>
            <a:endParaRPr sz="1300">
              <a:solidFill>
                <a:srgbClr val="000000"/>
              </a:solidFill>
              <a:latin typeface="Montserrat"/>
              <a:ea typeface="Montserrat"/>
              <a:cs typeface="Montserrat"/>
              <a:sym typeface="Montserrat"/>
            </a:endParaRPr>
          </a:p>
          <a:p>
            <a:pPr indent="-330200" lvl="0" marL="457200" rtl="0" algn="l">
              <a:lnSpc>
                <a:spcPct val="100000"/>
              </a:lnSpc>
              <a:spcBef>
                <a:spcPts val="200"/>
              </a:spcBef>
              <a:spcAft>
                <a:spcPts val="0"/>
              </a:spcAft>
              <a:buClr>
                <a:srgbClr val="000000"/>
              </a:buClr>
              <a:buSzPts val="1600"/>
              <a:buFont typeface="Montserrat"/>
              <a:buChar char="●"/>
            </a:pPr>
            <a:r>
              <a:rPr lang="en" sz="1300">
                <a:solidFill>
                  <a:srgbClr val="000000"/>
                </a:solidFill>
                <a:latin typeface="Montserrat"/>
                <a:ea typeface="Montserrat"/>
                <a:cs typeface="Montserrat"/>
                <a:sym typeface="Montserrat"/>
              </a:rPr>
              <a:t>Il est nécessaire de déboguer le code avant de le mettre en production</a:t>
            </a:r>
            <a:endParaRPr sz="1700">
              <a:solidFill>
                <a:srgbClr val="0C0C0C"/>
              </a:solidFill>
              <a:latin typeface="Calibri"/>
              <a:ea typeface="Calibri"/>
              <a:cs typeface="Calibri"/>
              <a:sym typeface="Calibri"/>
            </a:endParaRPr>
          </a:p>
          <a:p>
            <a:pPr indent="0" lvl="0" marL="457200" rtl="0" algn="l">
              <a:lnSpc>
                <a:spcPct val="100000"/>
              </a:lnSpc>
              <a:spcBef>
                <a:spcPts val="200"/>
              </a:spcBef>
              <a:spcAft>
                <a:spcPts val="200"/>
              </a:spcAft>
              <a:buSzPts val="2100"/>
              <a:buNone/>
            </a:pPr>
            <a:r>
              <a:t/>
            </a:r>
            <a:endParaRPr sz="1700">
              <a:solidFill>
                <a:srgbClr val="0C0C0C"/>
              </a:solidFill>
              <a:latin typeface="Calibri"/>
              <a:ea typeface="Calibri"/>
              <a:cs typeface="Calibri"/>
              <a:sym typeface="Calibri"/>
            </a:endParaRPr>
          </a:p>
        </p:txBody>
      </p:sp>
      <p:pic>
        <p:nvPicPr>
          <p:cNvPr id="225" name="Google Shape;225;p38"/>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9"/>
          <p:cNvSpPr txBox="1"/>
          <p:nvPr>
            <p:ph type="title"/>
          </p:nvPr>
        </p:nvSpPr>
        <p:spPr>
          <a:xfrm>
            <a:off x="428737" y="42973"/>
            <a:ext cx="8286600" cy="7425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en">
                <a:solidFill>
                  <a:schemeClr val="accent1"/>
                </a:solidFill>
              </a:rPr>
              <a:t>Façons de déboguer LWC</a:t>
            </a:r>
            <a:endParaRPr b="1">
              <a:solidFill>
                <a:schemeClr val="accent1"/>
              </a:solidFill>
            </a:endParaRPr>
          </a:p>
        </p:txBody>
      </p:sp>
      <p:sp>
        <p:nvSpPr>
          <p:cNvPr id="231" name="Google Shape;231;p39"/>
          <p:cNvSpPr txBox="1"/>
          <p:nvPr>
            <p:ph idx="1" type="body"/>
          </p:nvPr>
        </p:nvSpPr>
        <p:spPr>
          <a:xfrm>
            <a:off x="428725" y="1101350"/>
            <a:ext cx="2847000" cy="3290700"/>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100000"/>
              </a:lnSpc>
              <a:spcBef>
                <a:spcPts val="800"/>
              </a:spcBef>
              <a:spcAft>
                <a:spcPts val="0"/>
              </a:spcAft>
              <a:buNone/>
            </a:pPr>
            <a:r>
              <a:rPr b="1" lang="en" sz="1300">
                <a:solidFill>
                  <a:schemeClr val="dk1"/>
                </a:solidFill>
                <a:latin typeface="Montserrat"/>
                <a:ea typeface="Montserrat"/>
                <a:cs typeface="Montserrat"/>
                <a:sym typeface="Montserrat"/>
              </a:rPr>
              <a:t>Activer le Debug Mode dans un utilisateur Salesforce :</a:t>
            </a:r>
            <a:endParaRPr b="1" sz="1300">
              <a:solidFill>
                <a:schemeClr val="dk1"/>
              </a:solidFill>
              <a:latin typeface="Montserrat"/>
              <a:ea typeface="Montserrat"/>
              <a:cs typeface="Montserrat"/>
              <a:sym typeface="Montserrat"/>
            </a:endParaRPr>
          </a:p>
          <a:p>
            <a:pPr indent="0" lvl="0" marL="457200" rtl="0" algn="l">
              <a:lnSpc>
                <a:spcPct val="100000"/>
              </a:lnSpc>
              <a:spcBef>
                <a:spcPts val="200"/>
              </a:spcBef>
              <a:spcAft>
                <a:spcPts val="0"/>
              </a:spcAft>
              <a:buSzPts val="2100"/>
              <a:buNone/>
            </a:pPr>
            <a:r>
              <a:t/>
            </a:r>
            <a:endParaRPr b="1" sz="1300">
              <a:solidFill>
                <a:schemeClr val="dk1"/>
              </a:solidFill>
              <a:latin typeface="Montserrat"/>
              <a:ea typeface="Montserrat"/>
              <a:cs typeface="Montserrat"/>
              <a:sym typeface="Montserrat"/>
            </a:endParaRPr>
          </a:p>
          <a:p>
            <a:pPr indent="-311150" lvl="0" marL="857250" rtl="0" algn="l">
              <a:lnSpc>
                <a:spcPct val="100000"/>
              </a:lnSpc>
              <a:spcBef>
                <a:spcPts val="80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F</a:t>
            </a:r>
            <a:r>
              <a:rPr lang="en" sz="1300">
                <a:solidFill>
                  <a:schemeClr val="dk1"/>
                </a:solidFill>
                <a:latin typeface="Montserrat"/>
                <a:ea typeface="Montserrat"/>
                <a:cs typeface="Montserrat"/>
                <a:sym typeface="Montserrat"/>
              </a:rPr>
              <a:t>acilite le débogage de JavaScript. Lorsque le mode débogage est activé, Salesforce fonctionne plus lentement.</a:t>
            </a:r>
            <a:endParaRPr sz="1300">
              <a:solidFill>
                <a:schemeClr val="dk1"/>
              </a:solidFill>
              <a:latin typeface="Montserrat"/>
              <a:ea typeface="Montserrat"/>
              <a:cs typeface="Montserrat"/>
              <a:sym typeface="Montserrat"/>
            </a:endParaRPr>
          </a:p>
          <a:p>
            <a:pPr indent="-311150" lvl="0" marL="857250" rtl="0" algn="l">
              <a:lnSpc>
                <a:spcPct val="100000"/>
              </a:lnSpc>
              <a:spcBef>
                <a:spcPts val="80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Il est facile de lire et de déboguer le code car il ne minifie pas le code javascript en mode débogage et donne la sortie détaillée pour certains warning et erreurs.</a:t>
            </a:r>
            <a:endParaRPr sz="1300">
              <a:solidFill>
                <a:schemeClr val="dk1"/>
              </a:solidFill>
              <a:latin typeface="Montserrat"/>
              <a:ea typeface="Montserrat"/>
              <a:cs typeface="Montserrat"/>
              <a:sym typeface="Montserrat"/>
            </a:endParaRPr>
          </a:p>
        </p:txBody>
      </p:sp>
      <p:pic>
        <p:nvPicPr>
          <p:cNvPr id="232" name="Google Shape;232;p39"/>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pic>
        <p:nvPicPr>
          <p:cNvPr id="233" name="Google Shape;233;p39"/>
          <p:cNvPicPr preferRelativeResize="0"/>
          <p:nvPr/>
        </p:nvPicPr>
        <p:blipFill rotWithShape="1">
          <a:blip r:embed="rId4">
            <a:alphaModFix/>
          </a:blip>
          <a:srcRect b="10956" l="23535" r="15807" t="23158"/>
          <a:stretch/>
        </p:blipFill>
        <p:spPr>
          <a:xfrm>
            <a:off x="3275715" y="1021575"/>
            <a:ext cx="5384664" cy="3289950"/>
          </a:xfrm>
          <a:prstGeom prst="rect">
            <a:avLst/>
          </a:prstGeom>
          <a:noFill/>
          <a:ln>
            <a:noFill/>
          </a:ln>
        </p:spPr>
      </p:pic>
      <p:sp>
        <p:nvSpPr>
          <p:cNvPr id="234" name="Google Shape;234;p39"/>
          <p:cNvSpPr/>
          <p:nvPr/>
        </p:nvSpPr>
        <p:spPr>
          <a:xfrm>
            <a:off x="6256100" y="3270150"/>
            <a:ext cx="856200" cy="126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0"/>
          <p:cNvSpPr txBox="1"/>
          <p:nvPr>
            <p:ph idx="4294967295" type="body"/>
          </p:nvPr>
        </p:nvSpPr>
        <p:spPr>
          <a:xfrm>
            <a:off x="428725" y="229625"/>
            <a:ext cx="8286600" cy="4653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b="1" sz="170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SzPts val="1800"/>
              <a:buNone/>
            </a:pPr>
            <a:r>
              <a:t/>
            </a:r>
            <a:endParaRPr sz="1300">
              <a:solidFill>
                <a:schemeClr val="dk1"/>
              </a:solidFill>
              <a:latin typeface="Montserrat"/>
              <a:ea typeface="Montserrat"/>
              <a:cs typeface="Montserrat"/>
              <a:sym typeface="Montserrat"/>
            </a:endParaRPr>
          </a:p>
          <a:p>
            <a:pPr indent="-311150" lvl="0" marL="457200" rtl="0" algn="l">
              <a:lnSpc>
                <a:spcPct val="115000"/>
              </a:lnSpc>
              <a:spcBef>
                <a:spcPts val="120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Pour déboguer les composants Web Lightning, utilisez ChromeDev Tools.</a:t>
            </a:r>
            <a:endParaRPr sz="1300">
              <a:solidFill>
                <a:srgbClr val="000000"/>
              </a:solidFill>
              <a:latin typeface="Montserrat"/>
              <a:ea typeface="Montserrat"/>
              <a:cs typeface="Montserrat"/>
              <a:sym typeface="Montserrat"/>
            </a:endParaRPr>
          </a:p>
          <a:p>
            <a:pPr indent="-311150" lvl="0" marL="457200" rtl="0" algn="l">
              <a:lnSpc>
                <a:spcPct val="115000"/>
              </a:lnSpc>
              <a:spcBef>
                <a:spcPts val="120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Il s'agit d'un ensemble complet d'outils de développement web exceptionnels inclus dans Google Chrome. Ces outils sont parfaits pour le débogage.</a:t>
            </a:r>
            <a:endParaRPr sz="1300">
              <a:solidFill>
                <a:srgbClr val="000000"/>
              </a:solidFill>
              <a:latin typeface="Montserrat"/>
              <a:ea typeface="Montserrat"/>
              <a:cs typeface="Montserrat"/>
              <a:sym typeface="Montserrat"/>
            </a:endParaRPr>
          </a:p>
          <a:p>
            <a:pPr indent="0" lvl="0" marL="457200" rtl="0" algn="l">
              <a:lnSpc>
                <a:spcPct val="115000"/>
              </a:lnSpc>
              <a:spcBef>
                <a:spcPts val="1200"/>
              </a:spcBef>
              <a:spcAft>
                <a:spcPts val="0"/>
              </a:spcAft>
              <a:buSzPts val="1800"/>
              <a:buNone/>
            </a:pPr>
            <a:r>
              <a:t/>
            </a:r>
            <a:endParaRPr sz="1700">
              <a:solidFill>
                <a:schemeClr val="dk1"/>
              </a:solidFill>
              <a:latin typeface="Calibri"/>
              <a:ea typeface="Calibri"/>
              <a:cs typeface="Calibri"/>
              <a:sym typeface="Calibri"/>
            </a:endParaRPr>
          </a:p>
          <a:p>
            <a:pPr indent="0" lvl="0" marL="914400" rtl="0" algn="l">
              <a:lnSpc>
                <a:spcPct val="115000"/>
              </a:lnSpc>
              <a:spcBef>
                <a:spcPts val="1200"/>
              </a:spcBef>
              <a:spcAft>
                <a:spcPts val="0"/>
              </a:spcAft>
              <a:buSzPts val="1800"/>
              <a:buNone/>
            </a:pPr>
            <a:r>
              <a:t/>
            </a:r>
            <a:endParaRPr sz="170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SzPts val="1800"/>
              <a:buNone/>
            </a:pPr>
            <a:r>
              <a:t/>
            </a:r>
            <a:endParaRPr sz="1700">
              <a:solidFill>
                <a:schemeClr val="dk1"/>
              </a:solidFill>
              <a:latin typeface="Calibri"/>
              <a:ea typeface="Calibri"/>
              <a:cs typeface="Calibri"/>
              <a:sym typeface="Calibri"/>
            </a:endParaRPr>
          </a:p>
          <a:p>
            <a:pPr indent="0" lvl="0" marL="457200" rtl="0" algn="l">
              <a:lnSpc>
                <a:spcPct val="115000"/>
              </a:lnSpc>
              <a:spcBef>
                <a:spcPts val="1200"/>
              </a:spcBef>
              <a:spcAft>
                <a:spcPts val="1200"/>
              </a:spcAft>
              <a:buSzPts val="1800"/>
              <a:buNone/>
            </a:pPr>
            <a:r>
              <a:t/>
            </a:r>
            <a:endParaRPr sz="1700">
              <a:solidFill>
                <a:schemeClr val="dk1"/>
              </a:solidFill>
              <a:latin typeface="Calibri"/>
              <a:ea typeface="Calibri"/>
              <a:cs typeface="Calibri"/>
              <a:sym typeface="Calibri"/>
            </a:endParaRPr>
          </a:p>
        </p:txBody>
      </p:sp>
      <p:pic>
        <p:nvPicPr>
          <p:cNvPr id="240" name="Google Shape;240;p40"/>
          <p:cNvPicPr preferRelativeResize="0"/>
          <p:nvPr/>
        </p:nvPicPr>
        <p:blipFill rotWithShape="1">
          <a:blip r:embed="rId3">
            <a:alphaModFix/>
          </a:blip>
          <a:srcRect b="13693" l="7991" r="7881" t="8101"/>
          <a:stretch/>
        </p:blipFill>
        <p:spPr>
          <a:xfrm>
            <a:off x="1937000" y="2107125"/>
            <a:ext cx="4945001" cy="2929224"/>
          </a:xfrm>
          <a:prstGeom prst="rect">
            <a:avLst/>
          </a:prstGeom>
          <a:noFill/>
          <a:ln cap="flat" cmpd="sng" w="28575">
            <a:solidFill>
              <a:srgbClr val="0C0C0C"/>
            </a:solidFill>
            <a:prstDash val="solid"/>
            <a:round/>
            <a:headEnd len="sm" w="sm" type="none"/>
            <a:tailEnd len="sm" w="sm" type="none"/>
          </a:ln>
        </p:spPr>
      </p:pic>
      <p:pic>
        <p:nvPicPr>
          <p:cNvPr id="241" name="Google Shape;241;p40"/>
          <p:cNvPicPr preferRelativeResize="0"/>
          <p:nvPr/>
        </p:nvPicPr>
        <p:blipFill rotWithShape="1">
          <a:blip r:embed="rId4">
            <a:alphaModFix/>
          </a:blip>
          <a:srcRect b="13636" l="12227" r="9494" t="7951"/>
          <a:stretch/>
        </p:blipFill>
        <p:spPr>
          <a:xfrm>
            <a:off x="122475" y="4392038"/>
            <a:ext cx="597001" cy="644324"/>
          </a:xfrm>
          <a:prstGeom prst="rect">
            <a:avLst/>
          </a:prstGeom>
          <a:noFill/>
          <a:ln>
            <a:noFill/>
          </a:ln>
        </p:spPr>
      </p:pic>
      <p:sp>
        <p:nvSpPr>
          <p:cNvPr id="242" name="Google Shape;242;p40"/>
          <p:cNvSpPr txBox="1"/>
          <p:nvPr>
            <p:ph type="title"/>
          </p:nvPr>
        </p:nvSpPr>
        <p:spPr>
          <a:xfrm>
            <a:off x="194725" y="151100"/>
            <a:ext cx="8520600" cy="841800"/>
          </a:xfrm>
          <a:prstGeom prst="rect">
            <a:avLst/>
          </a:prstGeom>
          <a:noFill/>
          <a:ln>
            <a:noFill/>
          </a:ln>
        </p:spPr>
        <p:txBody>
          <a:bodyPr anchorCtr="0" anchor="ctr" bIns="91425" lIns="91425" spcFirstLastPara="1" rIns="91425" wrap="square" tIns="91425">
            <a:normAutofit/>
          </a:bodyPr>
          <a:lstStyle/>
          <a:p>
            <a:pPr indent="0" lvl="0" marL="457200" rtl="0" algn="ctr">
              <a:lnSpc>
                <a:spcPct val="100000"/>
              </a:lnSpc>
              <a:spcBef>
                <a:spcPts val="800"/>
              </a:spcBef>
              <a:spcAft>
                <a:spcPts val="200"/>
              </a:spcAft>
              <a:buSzPts val="3600"/>
              <a:buNone/>
            </a:pPr>
            <a:r>
              <a:rPr b="1" lang="en" sz="2800">
                <a:solidFill>
                  <a:schemeClr val="accent1"/>
                </a:solidFill>
              </a:rPr>
              <a:t>Déboguer avec Chrome DevTools</a:t>
            </a:r>
            <a:endParaRPr b="1" sz="280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1"/>
          <p:cNvSpPr txBox="1"/>
          <p:nvPr>
            <p:ph type="ctrTitle"/>
          </p:nvPr>
        </p:nvSpPr>
        <p:spPr>
          <a:xfrm>
            <a:off x="122475" y="-145304"/>
            <a:ext cx="8520600" cy="681900"/>
          </a:xfrm>
          <a:prstGeom prst="rect">
            <a:avLst/>
          </a:prstGeom>
          <a:noFill/>
          <a:ln>
            <a:noFill/>
          </a:ln>
        </p:spPr>
        <p:txBody>
          <a:bodyPr anchorCtr="0" anchor="b" bIns="91425" lIns="91425" spcFirstLastPara="1" rIns="91425" wrap="square" tIns="91425">
            <a:normAutofit fontScale="90000"/>
          </a:bodyPr>
          <a:lstStyle/>
          <a:p>
            <a:pPr indent="0" lvl="0" marL="457200" rtl="0" algn="ctr">
              <a:lnSpc>
                <a:spcPct val="100000"/>
              </a:lnSpc>
              <a:spcBef>
                <a:spcPts val="800"/>
              </a:spcBef>
              <a:spcAft>
                <a:spcPts val="200"/>
              </a:spcAft>
              <a:buClr>
                <a:schemeClr val="dk1"/>
              </a:buClr>
              <a:buSzPct val="43650"/>
              <a:buFont typeface="Arial"/>
              <a:buNone/>
            </a:pPr>
            <a:r>
              <a:rPr b="1" lang="en" sz="2800">
                <a:solidFill>
                  <a:schemeClr val="accent1"/>
                </a:solidFill>
              </a:rPr>
              <a:t>Déboguer avec Chrome DevTools</a:t>
            </a:r>
            <a:endParaRPr sz="2811"/>
          </a:p>
        </p:txBody>
      </p:sp>
      <p:sp>
        <p:nvSpPr>
          <p:cNvPr id="248" name="Google Shape;248;p41"/>
          <p:cNvSpPr txBox="1"/>
          <p:nvPr>
            <p:ph idx="1" type="subTitle"/>
          </p:nvPr>
        </p:nvSpPr>
        <p:spPr>
          <a:xfrm>
            <a:off x="632500" y="493350"/>
            <a:ext cx="7643400" cy="2673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1300">
                <a:solidFill>
                  <a:schemeClr val="dk1"/>
                </a:solidFill>
                <a:latin typeface="Montserrat"/>
                <a:ea typeface="Montserrat"/>
                <a:cs typeface="Montserrat"/>
                <a:sym typeface="Montserrat"/>
              </a:rPr>
              <a:t>DevTools comprend le menu DevTools et le panneau Sources, qui affiche les éléments suivants lorsque l'onglet Sources est sélectionné :</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1 - Tous les fichiers demandés à partir de cette page Web sont répertoriés dans le volet du navigateur de fichiers (1).</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2 - Les fichiers du navigateur de fichiers sont affichés dans le volet de l'éditeur de code (2).</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en" sz="1300">
                <a:solidFill>
                  <a:schemeClr val="dk1"/>
                </a:solidFill>
                <a:latin typeface="Montserrat"/>
                <a:ea typeface="Montserrat"/>
                <a:cs typeface="Montserrat"/>
                <a:sym typeface="Montserrat"/>
              </a:rPr>
              <a:t>3 - La barre d'outils de contrôle des points d'arrêt et de nombreux outils d'inspection du JavaScript sont situés dans le volet Débogage JavaScript (3).</a:t>
            </a:r>
            <a:endParaRPr sz="13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latin typeface="Montserrat"/>
              <a:ea typeface="Montserrat"/>
              <a:cs typeface="Montserrat"/>
              <a:sym typeface="Montserrat"/>
            </a:endParaRPr>
          </a:p>
          <a:p>
            <a:pPr indent="0" lvl="0" marL="0" rtl="0" algn="ctr">
              <a:lnSpc>
                <a:spcPct val="100000"/>
              </a:lnSpc>
              <a:spcBef>
                <a:spcPts val="0"/>
              </a:spcBef>
              <a:spcAft>
                <a:spcPts val="0"/>
              </a:spcAft>
              <a:buSzPts val="2800"/>
              <a:buNone/>
            </a:pPr>
            <a:r>
              <a:t/>
            </a:r>
            <a:endParaRPr sz="1300">
              <a:latin typeface="Montserrat"/>
              <a:ea typeface="Montserrat"/>
              <a:cs typeface="Montserrat"/>
              <a:sym typeface="Montserrat"/>
            </a:endParaRPr>
          </a:p>
        </p:txBody>
      </p:sp>
      <p:pic>
        <p:nvPicPr>
          <p:cNvPr id="249" name="Google Shape;249;p41"/>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pic>
        <p:nvPicPr>
          <p:cNvPr id="250" name="Google Shape;250;p41"/>
          <p:cNvPicPr preferRelativeResize="0"/>
          <p:nvPr/>
        </p:nvPicPr>
        <p:blipFill rotWithShape="1">
          <a:blip r:embed="rId4">
            <a:alphaModFix/>
          </a:blip>
          <a:srcRect b="0" l="0" r="0" t="0"/>
          <a:stretch/>
        </p:blipFill>
        <p:spPr>
          <a:xfrm>
            <a:off x="1915175" y="3167250"/>
            <a:ext cx="5078051" cy="1869100"/>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idx="4294967295" type="body"/>
          </p:nvPr>
        </p:nvSpPr>
        <p:spPr>
          <a:xfrm>
            <a:off x="-117775" y="1285750"/>
            <a:ext cx="3346500" cy="37506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t/>
            </a:r>
            <a:endParaRPr b="1" sz="1300">
              <a:solidFill>
                <a:srgbClr val="0C0C0C"/>
              </a:solidFill>
              <a:latin typeface="Montserrat"/>
              <a:ea typeface="Montserrat"/>
              <a:cs typeface="Montserrat"/>
              <a:sym typeface="Montserrat"/>
            </a:endParaRPr>
          </a:p>
          <a:p>
            <a:pPr indent="0" lvl="0" marL="457200" rtl="0" algn="l">
              <a:lnSpc>
                <a:spcPct val="115000"/>
              </a:lnSpc>
              <a:spcBef>
                <a:spcPts val="1200"/>
              </a:spcBef>
              <a:spcAft>
                <a:spcPts val="0"/>
              </a:spcAft>
              <a:buClr>
                <a:schemeClr val="dk1"/>
              </a:buClr>
              <a:buSzPts val="1100"/>
              <a:buFont typeface="Arial"/>
              <a:buNone/>
            </a:pPr>
            <a:r>
              <a:t/>
            </a:r>
            <a:endParaRPr b="1" sz="1300">
              <a:solidFill>
                <a:srgbClr val="0C0C0C"/>
              </a:solidFill>
              <a:latin typeface="Montserrat"/>
              <a:ea typeface="Montserrat"/>
              <a:cs typeface="Montserrat"/>
              <a:sym typeface="Montserrat"/>
            </a:endParaRPr>
          </a:p>
          <a:p>
            <a:pPr indent="-254000" lvl="0" marL="914400" rtl="0" algn="l">
              <a:lnSpc>
                <a:spcPct val="115000"/>
              </a:lnSpc>
              <a:spcBef>
                <a:spcPts val="0"/>
              </a:spcBef>
              <a:spcAft>
                <a:spcPts val="0"/>
              </a:spcAft>
              <a:buClr>
                <a:srgbClr val="0C0C0C"/>
              </a:buClr>
              <a:buSzPts val="1300"/>
              <a:buFont typeface="Montserrat"/>
              <a:buChar char="●"/>
            </a:pPr>
            <a:r>
              <a:rPr lang="en" sz="1300">
                <a:solidFill>
                  <a:srgbClr val="0C0C0C"/>
                </a:solidFill>
                <a:latin typeface="Montserrat"/>
                <a:ea typeface="Montserrat"/>
                <a:cs typeface="Montserrat"/>
                <a:sym typeface="Montserrat"/>
              </a:rPr>
              <a:t>Ouvrez la barre de menu sur chrome.</a:t>
            </a:r>
            <a:endParaRPr/>
          </a:p>
          <a:p>
            <a:pPr indent="-254000" lvl="0" marL="914400" rtl="0" algn="l">
              <a:lnSpc>
                <a:spcPct val="115000"/>
              </a:lnSpc>
              <a:spcBef>
                <a:spcPts val="0"/>
              </a:spcBef>
              <a:spcAft>
                <a:spcPts val="0"/>
              </a:spcAft>
              <a:buClr>
                <a:srgbClr val="0C0C0C"/>
              </a:buClr>
              <a:buSzPts val="1300"/>
              <a:buFont typeface="Montserrat"/>
              <a:buChar char="●"/>
            </a:pPr>
            <a:r>
              <a:rPr lang="en" sz="1300">
                <a:solidFill>
                  <a:srgbClr val="0C0C0C"/>
                </a:solidFill>
                <a:latin typeface="Montserrat"/>
                <a:ea typeface="Montserrat"/>
                <a:cs typeface="Montserrat"/>
                <a:sym typeface="Montserrat"/>
              </a:rPr>
              <a:t>Cliquez sur plus d'outils.</a:t>
            </a:r>
            <a:endParaRPr/>
          </a:p>
          <a:p>
            <a:pPr indent="-254000" lvl="0" marL="914400" rtl="0" algn="l">
              <a:lnSpc>
                <a:spcPct val="115000"/>
              </a:lnSpc>
              <a:spcBef>
                <a:spcPts val="0"/>
              </a:spcBef>
              <a:spcAft>
                <a:spcPts val="0"/>
              </a:spcAft>
              <a:buClr>
                <a:srgbClr val="0C0C0C"/>
              </a:buClr>
              <a:buSzPts val="1300"/>
              <a:buFont typeface="Montserrat"/>
              <a:buChar char="●"/>
            </a:pPr>
            <a:r>
              <a:rPr lang="en" sz="1300">
                <a:solidFill>
                  <a:srgbClr val="0C0C0C"/>
                </a:solidFill>
                <a:latin typeface="Montserrat"/>
                <a:ea typeface="Montserrat"/>
                <a:cs typeface="Montserrat"/>
                <a:sym typeface="Montserrat"/>
              </a:rPr>
              <a:t>Allez dans outils de </a:t>
            </a:r>
            <a:r>
              <a:rPr lang="en" sz="1300">
                <a:solidFill>
                  <a:srgbClr val="0C0C0C"/>
                </a:solidFill>
                <a:latin typeface="Montserrat"/>
                <a:ea typeface="Montserrat"/>
                <a:cs typeface="Montserrat"/>
                <a:sym typeface="Montserrat"/>
              </a:rPr>
              <a:t>développement</a:t>
            </a:r>
            <a:r>
              <a:rPr lang="en" sz="1300">
                <a:solidFill>
                  <a:srgbClr val="0C0C0C"/>
                </a:solidFill>
                <a:latin typeface="Montserrat"/>
                <a:ea typeface="Montserrat"/>
                <a:cs typeface="Montserrat"/>
                <a:sym typeface="Montserrat"/>
              </a:rPr>
              <a:t>. </a:t>
            </a:r>
            <a:endParaRPr sz="1300">
              <a:solidFill>
                <a:srgbClr val="0C0C0C"/>
              </a:solidFill>
              <a:latin typeface="Montserrat"/>
              <a:ea typeface="Montserrat"/>
              <a:cs typeface="Montserrat"/>
              <a:sym typeface="Montserrat"/>
            </a:endParaRPr>
          </a:p>
          <a:p>
            <a:pPr indent="0" lvl="0" marL="914400" rtl="0" algn="l">
              <a:lnSpc>
                <a:spcPct val="115000"/>
              </a:lnSpc>
              <a:spcBef>
                <a:spcPts val="0"/>
              </a:spcBef>
              <a:spcAft>
                <a:spcPts val="0"/>
              </a:spcAft>
              <a:buSzPts val="1800"/>
              <a:buNone/>
            </a:pPr>
            <a:r>
              <a:t/>
            </a:r>
            <a:endParaRPr sz="1300">
              <a:solidFill>
                <a:srgbClr val="0C0C0C"/>
              </a:solidFill>
              <a:latin typeface="Montserrat"/>
              <a:ea typeface="Montserrat"/>
              <a:cs typeface="Montserrat"/>
              <a:sym typeface="Montserrat"/>
            </a:endParaRPr>
          </a:p>
          <a:p>
            <a:pPr indent="0" lvl="0" marL="914400" rtl="0" algn="l">
              <a:lnSpc>
                <a:spcPct val="115000"/>
              </a:lnSpc>
              <a:spcBef>
                <a:spcPts val="1200"/>
              </a:spcBef>
              <a:spcAft>
                <a:spcPts val="0"/>
              </a:spcAft>
              <a:buSzPts val="1800"/>
              <a:buNone/>
            </a:pPr>
            <a:r>
              <a:t/>
            </a:r>
            <a:endParaRPr sz="1300">
              <a:solidFill>
                <a:srgbClr val="0C0C0C"/>
              </a:solidFill>
              <a:latin typeface="Montserrat"/>
              <a:ea typeface="Montserrat"/>
              <a:cs typeface="Montserrat"/>
              <a:sym typeface="Montserrat"/>
            </a:endParaRPr>
          </a:p>
          <a:p>
            <a:pPr indent="0" lvl="0" marL="914400" rtl="0" algn="l">
              <a:lnSpc>
                <a:spcPct val="115000"/>
              </a:lnSpc>
              <a:spcBef>
                <a:spcPts val="1200"/>
              </a:spcBef>
              <a:spcAft>
                <a:spcPts val="1200"/>
              </a:spcAft>
              <a:buSzPts val="1800"/>
              <a:buNone/>
            </a:pPr>
            <a:r>
              <a:t/>
            </a:r>
            <a:endParaRPr sz="1300">
              <a:solidFill>
                <a:srgbClr val="0C0C0C"/>
              </a:solidFill>
              <a:latin typeface="Montserrat"/>
              <a:ea typeface="Montserrat"/>
              <a:cs typeface="Montserrat"/>
              <a:sym typeface="Montserrat"/>
            </a:endParaRPr>
          </a:p>
        </p:txBody>
      </p:sp>
      <p:pic>
        <p:nvPicPr>
          <p:cNvPr id="256" name="Google Shape;256;p42"/>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sp>
        <p:nvSpPr>
          <p:cNvPr id="257" name="Google Shape;257;p42"/>
          <p:cNvSpPr txBox="1"/>
          <p:nvPr>
            <p:ph type="title"/>
          </p:nvPr>
        </p:nvSpPr>
        <p:spPr>
          <a:xfrm>
            <a:off x="122475" y="200800"/>
            <a:ext cx="8520600" cy="841800"/>
          </a:xfrm>
          <a:prstGeom prst="rect">
            <a:avLst/>
          </a:prstGeom>
          <a:noFill/>
          <a:ln>
            <a:noFill/>
          </a:ln>
        </p:spPr>
        <p:txBody>
          <a:bodyPr anchorCtr="0" anchor="ctr" bIns="91425" lIns="91425" spcFirstLastPara="1" rIns="91425" wrap="square" tIns="91425">
            <a:normAutofit fontScale="90000"/>
          </a:bodyPr>
          <a:lstStyle/>
          <a:p>
            <a:pPr indent="0" lvl="0" marL="457200" rtl="0" algn="l">
              <a:lnSpc>
                <a:spcPct val="115000"/>
              </a:lnSpc>
              <a:spcBef>
                <a:spcPts val="0"/>
              </a:spcBef>
              <a:spcAft>
                <a:spcPts val="1200"/>
              </a:spcAft>
              <a:buClr>
                <a:schemeClr val="dk1"/>
              </a:buClr>
              <a:buSzPct val="43650"/>
              <a:buFont typeface="Arial"/>
              <a:buNone/>
            </a:pPr>
            <a:r>
              <a:rPr b="1" lang="en" sz="2800">
                <a:solidFill>
                  <a:schemeClr val="accent1"/>
                </a:solidFill>
              </a:rPr>
              <a:t>Navigation pour déboguer à l'aide de Chrome DevTools</a:t>
            </a:r>
            <a:endParaRPr sz="2800">
              <a:solidFill>
                <a:schemeClr val="accent1"/>
              </a:solidFill>
            </a:endParaRPr>
          </a:p>
        </p:txBody>
      </p:sp>
      <p:pic>
        <p:nvPicPr>
          <p:cNvPr id="258" name="Google Shape;258;p42"/>
          <p:cNvPicPr preferRelativeResize="0"/>
          <p:nvPr/>
        </p:nvPicPr>
        <p:blipFill rotWithShape="1">
          <a:blip r:embed="rId4">
            <a:alphaModFix/>
          </a:blip>
          <a:srcRect b="25757" l="44604" r="0" t="4570"/>
          <a:stretch/>
        </p:blipFill>
        <p:spPr>
          <a:xfrm>
            <a:off x="3563750" y="1285750"/>
            <a:ext cx="4866773" cy="34429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3"/>
          <p:cNvSpPr txBox="1"/>
          <p:nvPr>
            <p:ph idx="4294967295" type="body"/>
          </p:nvPr>
        </p:nvSpPr>
        <p:spPr>
          <a:xfrm>
            <a:off x="428700" y="1120712"/>
            <a:ext cx="8286600" cy="31932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935"/>
              <a:buNone/>
            </a:pPr>
            <a:r>
              <a:t/>
            </a:r>
            <a:endParaRPr b="1" sz="1345">
              <a:solidFill>
                <a:schemeClr val="accent2"/>
              </a:solidFill>
              <a:latin typeface="Montserrat"/>
              <a:ea typeface="Montserrat"/>
              <a:cs typeface="Montserrat"/>
              <a:sym typeface="Montserrat"/>
            </a:endParaRPr>
          </a:p>
          <a:p>
            <a:pPr indent="-314007" lvl="0" marL="457200" rtl="0" algn="l">
              <a:lnSpc>
                <a:spcPct val="95000"/>
              </a:lnSpc>
              <a:spcBef>
                <a:spcPts val="0"/>
              </a:spcBef>
              <a:spcAft>
                <a:spcPts val="0"/>
              </a:spcAft>
              <a:buClr>
                <a:schemeClr val="accent2"/>
              </a:buClr>
              <a:buSzPts val="1345"/>
              <a:buFont typeface="Montserrat"/>
              <a:buChar char="●"/>
            </a:pPr>
            <a:r>
              <a:rPr lang="en" sz="1345">
                <a:solidFill>
                  <a:schemeClr val="accent2"/>
                </a:solidFill>
                <a:latin typeface="Montserrat"/>
                <a:ea typeface="Montserrat"/>
                <a:cs typeface="Montserrat"/>
                <a:sym typeface="Montserrat"/>
              </a:rPr>
              <a:t>Dans devtools, le panneau d'éléments est utilisé pour visualiser et modifier le code html.</a:t>
            </a:r>
            <a:endParaRPr sz="1345">
              <a:solidFill>
                <a:schemeClr val="accent2"/>
              </a:solidFill>
              <a:latin typeface="Montserrat"/>
              <a:ea typeface="Montserrat"/>
              <a:cs typeface="Montserrat"/>
              <a:sym typeface="Montserrat"/>
            </a:endParaRPr>
          </a:p>
          <a:p>
            <a:pPr indent="0" lvl="0" marL="457200" rtl="0" algn="l">
              <a:lnSpc>
                <a:spcPct val="95000"/>
              </a:lnSpc>
              <a:spcBef>
                <a:spcPts val="0"/>
              </a:spcBef>
              <a:spcAft>
                <a:spcPts val="0"/>
              </a:spcAft>
              <a:buSzPts val="935"/>
              <a:buNone/>
            </a:pPr>
            <a:r>
              <a:t/>
            </a:r>
            <a:endParaRPr sz="1345">
              <a:solidFill>
                <a:schemeClr val="accent2"/>
              </a:solidFill>
              <a:latin typeface="Montserrat"/>
              <a:ea typeface="Montserrat"/>
              <a:cs typeface="Montserrat"/>
              <a:sym typeface="Montserrat"/>
            </a:endParaRPr>
          </a:p>
          <a:p>
            <a:pPr indent="-314007" lvl="0" marL="457200" rtl="0" algn="l">
              <a:lnSpc>
                <a:spcPct val="95000"/>
              </a:lnSpc>
              <a:spcBef>
                <a:spcPts val="0"/>
              </a:spcBef>
              <a:spcAft>
                <a:spcPts val="0"/>
              </a:spcAft>
              <a:buClr>
                <a:schemeClr val="accent2"/>
              </a:buClr>
              <a:buSzPts val="1345"/>
              <a:buFont typeface="Montserrat"/>
              <a:buChar char="●"/>
            </a:pPr>
            <a:r>
              <a:rPr lang="en" sz="1345">
                <a:solidFill>
                  <a:schemeClr val="accent2"/>
                </a:solidFill>
                <a:latin typeface="Montserrat"/>
                <a:ea typeface="Montserrat"/>
                <a:cs typeface="Montserrat"/>
                <a:sym typeface="Montserrat"/>
              </a:rPr>
              <a:t>Le panneau Console est utilisé pour interagir avec les variables et exécuter le code javascript en utilisant console.log().</a:t>
            </a:r>
            <a:endParaRPr sz="1345">
              <a:solidFill>
                <a:schemeClr val="accent2"/>
              </a:solidFill>
              <a:latin typeface="Montserrat"/>
              <a:ea typeface="Montserrat"/>
              <a:cs typeface="Montserrat"/>
              <a:sym typeface="Montserrat"/>
            </a:endParaRPr>
          </a:p>
          <a:p>
            <a:pPr indent="0" lvl="0" marL="457200" rtl="0" algn="l">
              <a:lnSpc>
                <a:spcPct val="95000"/>
              </a:lnSpc>
              <a:spcBef>
                <a:spcPts val="0"/>
              </a:spcBef>
              <a:spcAft>
                <a:spcPts val="0"/>
              </a:spcAft>
              <a:buSzPts val="935"/>
              <a:buNone/>
            </a:pPr>
            <a:r>
              <a:t/>
            </a:r>
            <a:endParaRPr sz="1345">
              <a:solidFill>
                <a:schemeClr val="accent2"/>
              </a:solidFill>
              <a:latin typeface="Montserrat"/>
              <a:ea typeface="Montserrat"/>
              <a:cs typeface="Montserrat"/>
              <a:sym typeface="Montserrat"/>
            </a:endParaRPr>
          </a:p>
          <a:p>
            <a:pPr indent="-314007" lvl="0" marL="457200" rtl="0" algn="l">
              <a:lnSpc>
                <a:spcPct val="95000"/>
              </a:lnSpc>
              <a:spcBef>
                <a:spcPts val="0"/>
              </a:spcBef>
              <a:spcAft>
                <a:spcPts val="0"/>
              </a:spcAft>
              <a:buClr>
                <a:schemeClr val="accent2"/>
              </a:buClr>
              <a:buSzPts val="1345"/>
              <a:buFont typeface="Montserrat"/>
              <a:buChar char="●"/>
            </a:pPr>
            <a:r>
              <a:rPr lang="en" sz="1345">
                <a:solidFill>
                  <a:schemeClr val="accent2"/>
                </a:solidFill>
                <a:latin typeface="Montserrat"/>
                <a:ea typeface="Montserrat"/>
                <a:cs typeface="Montserrat"/>
                <a:sym typeface="Montserrat"/>
              </a:rPr>
              <a:t>Utilisez le panneau des sources pour déboguer et visualiser les fichiers javascript.</a:t>
            </a:r>
            <a:endParaRPr sz="1345">
              <a:solidFill>
                <a:schemeClr val="accent2"/>
              </a:solidFill>
              <a:latin typeface="Montserrat"/>
              <a:ea typeface="Montserrat"/>
              <a:cs typeface="Montserrat"/>
              <a:sym typeface="Montserrat"/>
            </a:endParaRPr>
          </a:p>
          <a:p>
            <a:pPr indent="0" lvl="0" marL="457200" rtl="0" algn="l">
              <a:lnSpc>
                <a:spcPct val="95000"/>
              </a:lnSpc>
              <a:spcBef>
                <a:spcPts val="0"/>
              </a:spcBef>
              <a:spcAft>
                <a:spcPts val="0"/>
              </a:spcAft>
              <a:buSzPts val="935"/>
              <a:buNone/>
            </a:pPr>
            <a:r>
              <a:t/>
            </a:r>
            <a:endParaRPr sz="1345">
              <a:solidFill>
                <a:schemeClr val="accent2"/>
              </a:solidFill>
              <a:latin typeface="Montserrat"/>
              <a:ea typeface="Montserrat"/>
              <a:cs typeface="Montserrat"/>
              <a:sym typeface="Montserrat"/>
            </a:endParaRPr>
          </a:p>
        </p:txBody>
      </p:sp>
      <p:pic>
        <p:nvPicPr>
          <p:cNvPr id="264" name="Google Shape;264;p43"/>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pic>
        <p:nvPicPr>
          <p:cNvPr id="265" name="Google Shape;265;p43"/>
          <p:cNvPicPr preferRelativeResize="0"/>
          <p:nvPr/>
        </p:nvPicPr>
        <p:blipFill rotWithShape="1">
          <a:blip r:embed="rId4">
            <a:alphaModFix/>
          </a:blip>
          <a:srcRect b="9851" l="18576" r="18582" t="5214"/>
          <a:stretch/>
        </p:blipFill>
        <p:spPr>
          <a:xfrm>
            <a:off x="3075600" y="2879325"/>
            <a:ext cx="3389724" cy="2157025"/>
          </a:xfrm>
          <a:prstGeom prst="rect">
            <a:avLst/>
          </a:prstGeom>
          <a:noFill/>
          <a:ln cap="flat" cmpd="sng" w="28575">
            <a:solidFill>
              <a:srgbClr val="0C0C0C"/>
            </a:solidFill>
            <a:prstDash val="solid"/>
            <a:round/>
            <a:headEnd len="sm" w="sm" type="none"/>
            <a:tailEnd len="sm" w="sm" type="none"/>
          </a:ln>
        </p:spPr>
      </p:pic>
      <p:sp>
        <p:nvSpPr>
          <p:cNvPr id="266" name="Google Shape;266;p43"/>
          <p:cNvSpPr txBox="1"/>
          <p:nvPr>
            <p:ph type="title"/>
          </p:nvPr>
        </p:nvSpPr>
        <p:spPr>
          <a:xfrm>
            <a:off x="122475" y="200775"/>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15000"/>
              </a:lnSpc>
              <a:spcBef>
                <a:spcPts val="0"/>
              </a:spcBef>
              <a:spcAft>
                <a:spcPts val="1200"/>
              </a:spcAft>
              <a:buClr>
                <a:schemeClr val="dk1"/>
              </a:buClr>
              <a:buSzPts val="1100"/>
              <a:buFont typeface="Arial"/>
              <a:buNone/>
            </a:pPr>
            <a:r>
              <a:rPr b="1" lang="en" sz="2800">
                <a:solidFill>
                  <a:schemeClr val="accent1"/>
                </a:solidFill>
              </a:rPr>
              <a:t>Fonctionnalités de DevTools</a:t>
            </a:r>
            <a:endParaRPr sz="280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idx="4294967295" type="body"/>
          </p:nvPr>
        </p:nvSpPr>
        <p:spPr>
          <a:xfrm>
            <a:off x="200001" y="836584"/>
            <a:ext cx="8286600" cy="34782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1000"/>
              </a:spcBef>
              <a:spcAft>
                <a:spcPts val="0"/>
              </a:spcAft>
              <a:buClr>
                <a:srgbClr val="0C0C0C"/>
              </a:buClr>
              <a:buSzPts val="1300"/>
              <a:buFont typeface="Montserrat"/>
              <a:buChar char="-"/>
            </a:pPr>
            <a:r>
              <a:rPr lang="en" sz="1300">
                <a:solidFill>
                  <a:srgbClr val="0C0C0C"/>
                </a:solidFill>
                <a:latin typeface="Montserrat"/>
                <a:ea typeface="Montserrat"/>
                <a:cs typeface="Montserrat"/>
                <a:sym typeface="Montserrat"/>
              </a:rPr>
              <a:t>Les Breakpoint en javascript rendent le débogage beaucoup plus facile, car contrairement aux débogueurs, ces points d'arrêt sont simples à mettre en place et n'impliquent pas de nettoyage du code.</a:t>
            </a:r>
            <a:endParaRPr sz="1300">
              <a:solidFill>
                <a:srgbClr val="0C0C0C"/>
              </a:solidFill>
              <a:latin typeface="Montserrat"/>
              <a:ea typeface="Montserrat"/>
              <a:cs typeface="Montserrat"/>
              <a:sym typeface="Montserrat"/>
            </a:endParaRPr>
          </a:p>
          <a:p>
            <a:pPr indent="-311150" lvl="0" marL="457200" rtl="0" algn="l">
              <a:lnSpc>
                <a:spcPct val="115000"/>
              </a:lnSpc>
              <a:spcBef>
                <a:spcPts val="1200"/>
              </a:spcBef>
              <a:spcAft>
                <a:spcPts val="0"/>
              </a:spcAft>
              <a:buClr>
                <a:srgbClr val="0C0C0C"/>
              </a:buClr>
              <a:buSzPts val="1300"/>
              <a:buFont typeface="Montserrat"/>
              <a:buChar char="-"/>
            </a:pPr>
            <a:r>
              <a:rPr lang="en" sz="1300">
                <a:solidFill>
                  <a:srgbClr val="0C0C0C"/>
                </a:solidFill>
                <a:latin typeface="Montserrat"/>
                <a:ea typeface="Montserrat"/>
                <a:cs typeface="Montserrat"/>
                <a:sym typeface="Montserrat"/>
              </a:rPr>
              <a:t>Il vous permet de mettre en pause le code javascript et de visualiser l'état des variables et les conditions de votre code lorsqu'il est en pause.</a:t>
            </a:r>
            <a:endParaRPr sz="1300">
              <a:solidFill>
                <a:srgbClr val="0C0C0C"/>
              </a:solidFill>
              <a:latin typeface="Montserrat"/>
              <a:ea typeface="Montserrat"/>
              <a:cs typeface="Montserrat"/>
              <a:sym typeface="Montserrat"/>
            </a:endParaRPr>
          </a:p>
          <a:p>
            <a:pPr indent="0" lvl="0" marL="457200" rtl="0" algn="l">
              <a:lnSpc>
                <a:spcPct val="115000"/>
              </a:lnSpc>
              <a:spcBef>
                <a:spcPts val="1200"/>
              </a:spcBef>
              <a:spcAft>
                <a:spcPts val="0"/>
              </a:spcAft>
              <a:buSzPts val="1800"/>
              <a:buNone/>
            </a:pPr>
            <a:r>
              <a:t/>
            </a:r>
            <a:endParaRPr sz="1700">
              <a:solidFill>
                <a:schemeClr val="dk1"/>
              </a:solidFill>
              <a:latin typeface="Calibri"/>
              <a:ea typeface="Calibri"/>
              <a:cs typeface="Calibri"/>
              <a:sym typeface="Calibri"/>
            </a:endParaRPr>
          </a:p>
          <a:p>
            <a:pPr indent="0" lvl="0" marL="457200" rtl="0" algn="l">
              <a:lnSpc>
                <a:spcPct val="115000"/>
              </a:lnSpc>
              <a:spcBef>
                <a:spcPts val="1200"/>
              </a:spcBef>
              <a:spcAft>
                <a:spcPts val="0"/>
              </a:spcAft>
              <a:buSzPts val="1800"/>
              <a:buNone/>
            </a:pPr>
            <a:r>
              <a:t/>
            </a:r>
            <a:endParaRPr sz="1700">
              <a:solidFill>
                <a:schemeClr val="dk1"/>
              </a:solidFill>
              <a:latin typeface="Calibri"/>
              <a:ea typeface="Calibri"/>
              <a:cs typeface="Calibri"/>
              <a:sym typeface="Calibri"/>
            </a:endParaRPr>
          </a:p>
          <a:p>
            <a:pPr indent="0" lvl="0" marL="457200" rtl="0" algn="l">
              <a:lnSpc>
                <a:spcPct val="115000"/>
              </a:lnSpc>
              <a:spcBef>
                <a:spcPts val="1200"/>
              </a:spcBef>
              <a:spcAft>
                <a:spcPts val="1200"/>
              </a:spcAft>
              <a:buSzPts val="1800"/>
              <a:buNone/>
            </a:pPr>
            <a:r>
              <a:t/>
            </a:r>
            <a:endParaRPr sz="1700">
              <a:solidFill>
                <a:schemeClr val="dk1"/>
              </a:solidFill>
              <a:latin typeface="Calibri"/>
              <a:ea typeface="Calibri"/>
              <a:cs typeface="Calibri"/>
              <a:sym typeface="Calibri"/>
            </a:endParaRPr>
          </a:p>
        </p:txBody>
      </p:sp>
      <p:pic>
        <p:nvPicPr>
          <p:cNvPr id="272" name="Google Shape;272;p44"/>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pic>
        <p:nvPicPr>
          <p:cNvPr id="273" name="Google Shape;273;p44"/>
          <p:cNvPicPr preferRelativeResize="0"/>
          <p:nvPr/>
        </p:nvPicPr>
        <p:blipFill rotWithShape="1">
          <a:blip r:embed="rId4">
            <a:alphaModFix/>
          </a:blip>
          <a:srcRect b="0" l="0" r="0" t="0"/>
          <a:stretch/>
        </p:blipFill>
        <p:spPr>
          <a:xfrm>
            <a:off x="1175725" y="2433775"/>
            <a:ext cx="6792550" cy="2533225"/>
          </a:xfrm>
          <a:prstGeom prst="rect">
            <a:avLst/>
          </a:prstGeom>
          <a:noFill/>
          <a:ln cap="flat" cmpd="sng" w="28575">
            <a:solidFill>
              <a:srgbClr val="FF0000"/>
            </a:solidFill>
            <a:prstDash val="solid"/>
            <a:round/>
            <a:headEnd len="sm" w="sm" type="none"/>
            <a:tailEnd len="sm" w="sm" type="none"/>
          </a:ln>
        </p:spPr>
      </p:pic>
      <p:sp>
        <p:nvSpPr>
          <p:cNvPr id="274" name="Google Shape;274;p44"/>
          <p:cNvSpPr txBox="1"/>
          <p:nvPr>
            <p:ph type="title"/>
          </p:nvPr>
        </p:nvSpPr>
        <p:spPr>
          <a:xfrm>
            <a:off x="311700" y="248700"/>
            <a:ext cx="8520600" cy="572700"/>
          </a:xfrm>
          <a:prstGeom prst="rect">
            <a:avLst/>
          </a:prstGeom>
          <a:noFill/>
          <a:ln>
            <a:noFill/>
          </a:ln>
        </p:spPr>
        <p:txBody>
          <a:bodyPr anchorCtr="0" anchor="t" bIns="91425" lIns="91425" spcFirstLastPara="1" rIns="91425" wrap="square" tIns="91425">
            <a:noAutofit/>
          </a:bodyPr>
          <a:lstStyle/>
          <a:p>
            <a:pPr indent="0" lvl="0" marL="457200" rtl="0" algn="ctr">
              <a:lnSpc>
                <a:spcPct val="100000"/>
              </a:lnSpc>
              <a:spcBef>
                <a:spcPts val="800"/>
              </a:spcBef>
              <a:spcAft>
                <a:spcPts val="200"/>
              </a:spcAft>
              <a:buSzPts val="2800"/>
              <a:buNone/>
            </a:pPr>
            <a:r>
              <a:rPr b="1" lang="en">
                <a:solidFill>
                  <a:schemeClr val="accent1"/>
                </a:solidFill>
              </a:rPr>
              <a:t>Déboguer à l'aide de Breakpoint</a:t>
            </a:r>
            <a:endParaRPr>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7"/>
          <p:cNvSpPr txBox="1"/>
          <p:nvPr>
            <p:ph type="ctrTitle"/>
          </p:nvPr>
        </p:nvSpPr>
        <p:spPr>
          <a:xfrm>
            <a:off x="246050" y="107400"/>
            <a:ext cx="8520600" cy="79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b="1" lang="en" sz="2800">
                <a:solidFill>
                  <a:schemeClr val="accent1"/>
                </a:solidFill>
              </a:rPr>
              <a:t>Sujets</a:t>
            </a:r>
            <a:endParaRPr b="1" sz="2800">
              <a:solidFill>
                <a:schemeClr val="accent1"/>
              </a:solidFill>
            </a:endParaRPr>
          </a:p>
        </p:txBody>
      </p:sp>
      <p:sp>
        <p:nvSpPr>
          <p:cNvPr id="126" name="Google Shape;126;p27"/>
          <p:cNvSpPr txBox="1"/>
          <p:nvPr>
            <p:ph idx="1" type="subTitle"/>
          </p:nvPr>
        </p:nvSpPr>
        <p:spPr>
          <a:xfrm>
            <a:off x="484250" y="1400400"/>
            <a:ext cx="8282400" cy="3698400"/>
          </a:xfrm>
          <a:prstGeom prst="rect">
            <a:avLst/>
          </a:prstGeom>
          <a:noFill/>
          <a:ln>
            <a:noFill/>
          </a:ln>
        </p:spPr>
        <p:txBody>
          <a:bodyPr anchorCtr="0" anchor="t" bIns="91425" lIns="91425" spcFirstLastPara="1" rIns="91425" wrap="square" tIns="91425">
            <a:noAutofit/>
          </a:bodyPr>
          <a:lstStyle/>
          <a:p>
            <a:pPr indent="-330200" lvl="0" marL="457200" rtl="0" algn="l">
              <a:lnSpc>
                <a:spcPct val="8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Introduction aux Composants Lightning</a:t>
            </a:r>
            <a:endParaRPr sz="1600">
              <a:solidFill>
                <a:schemeClr val="dk1"/>
              </a:solidFill>
              <a:latin typeface="Montserrat"/>
              <a:ea typeface="Montserrat"/>
              <a:cs typeface="Montserrat"/>
              <a:sym typeface="Montserrat"/>
            </a:endParaRPr>
          </a:p>
          <a:p>
            <a:pPr indent="0" lvl="0" marL="457200" rtl="0" algn="l">
              <a:lnSpc>
                <a:spcPct val="80000"/>
              </a:lnSpc>
              <a:spcBef>
                <a:spcPts val="0"/>
              </a:spcBef>
              <a:spcAft>
                <a:spcPts val="0"/>
              </a:spcAft>
              <a:buSzPts val="770"/>
              <a:buNone/>
            </a:pPr>
            <a:r>
              <a:t/>
            </a:r>
            <a:endParaRPr sz="1600">
              <a:solidFill>
                <a:schemeClr val="dk1"/>
              </a:solidFill>
              <a:latin typeface="Montserrat"/>
              <a:ea typeface="Montserrat"/>
              <a:cs typeface="Montserrat"/>
              <a:sym typeface="Montserrat"/>
            </a:endParaRPr>
          </a:p>
          <a:p>
            <a:pPr indent="-330200" lvl="0" marL="457200" rtl="0" algn="l">
              <a:lnSpc>
                <a:spcPct val="8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Lightning Web Components (LWC)</a:t>
            </a:r>
            <a:endParaRPr sz="1600">
              <a:solidFill>
                <a:schemeClr val="dk1"/>
              </a:solidFill>
              <a:latin typeface="Montserrat"/>
              <a:ea typeface="Montserrat"/>
              <a:cs typeface="Montserrat"/>
              <a:sym typeface="Montserrat"/>
            </a:endParaRPr>
          </a:p>
          <a:p>
            <a:pPr indent="0" lvl="0" marL="457200" rtl="0" algn="l">
              <a:lnSpc>
                <a:spcPct val="80000"/>
              </a:lnSpc>
              <a:spcBef>
                <a:spcPts val="0"/>
              </a:spcBef>
              <a:spcAft>
                <a:spcPts val="0"/>
              </a:spcAft>
              <a:buSzPts val="770"/>
              <a:buNone/>
            </a:pPr>
            <a:r>
              <a:t/>
            </a:r>
            <a:endParaRPr sz="1600">
              <a:solidFill>
                <a:schemeClr val="dk1"/>
              </a:solidFill>
              <a:latin typeface="Montserrat"/>
              <a:ea typeface="Montserrat"/>
              <a:cs typeface="Montserrat"/>
              <a:sym typeface="Montserrat"/>
            </a:endParaRPr>
          </a:p>
          <a:p>
            <a:pPr indent="-330200" lvl="0" marL="457200" rtl="0" algn="l">
              <a:lnSpc>
                <a:spcPct val="8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Composants Aura</a:t>
            </a:r>
            <a:endParaRPr sz="1600">
              <a:solidFill>
                <a:schemeClr val="dk1"/>
              </a:solidFill>
              <a:latin typeface="Montserrat"/>
              <a:ea typeface="Montserrat"/>
              <a:cs typeface="Montserrat"/>
              <a:sym typeface="Montserrat"/>
            </a:endParaRPr>
          </a:p>
          <a:p>
            <a:pPr indent="0" lvl="0" marL="457200" rtl="0" algn="l">
              <a:lnSpc>
                <a:spcPct val="80000"/>
              </a:lnSpc>
              <a:spcBef>
                <a:spcPts val="0"/>
              </a:spcBef>
              <a:spcAft>
                <a:spcPts val="0"/>
              </a:spcAft>
              <a:buSzPts val="770"/>
              <a:buNone/>
            </a:pPr>
            <a:r>
              <a:t/>
            </a:r>
            <a:endParaRPr sz="1600">
              <a:solidFill>
                <a:schemeClr val="dk1"/>
              </a:solidFill>
              <a:latin typeface="Montserrat"/>
              <a:ea typeface="Montserrat"/>
              <a:cs typeface="Montserrat"/>
              <a:sym typeface="Montserrat"/>
            </a:endParaRPr>
          </a:p>
          <a:p>
            <a:pPr indent="-330200" lvl="0" marL="457200" rtl="0" algn="l">
              <a:lnSpc>
                <a:spcPct val="8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Déboguer Apex </a:t>
            </a:r>
            <a:endParaRPr sz="1600">
              <a:solidFill>
                <a:schemeClr val="dk1"/>
              </a:solidFill>
              <a:latin typeface="Montserrat"/>
              <a:ea typeface="Montserrat"/>
              <a:cs typeface="Montserrat"/>
              <a:sym typeface="Montserrat"/>
            </a:endParaRPr>
          </a:p>
          <a:p>
            <a:pPr indent="0" lvl="0" marL="457200" rtl="0" algn="l">
              <a:lnSpc>
                <a:spcPct val="80000"/>
              </a:lnSpc>
              <a:spcBef>
                <a:spcPts val="0"/>
              </a:spcBef>
              <a:spcAft>
                <a:spcPts val="0"/>
              </a:spcAft>
              <a:buSzPts val="770"/>
              <a:buNone/>
            </a:pPr>
            <a:r>
              <a:t/>
            </a:r>
            <a:endParaRPr sz="1600">
              <a:solidFill>
                <a:schemeClr val="dk1"/>
              </a:solidFill>
              <a:latin typeface="Montserrat"/>
              <a:ea typeface="Montserrat"/>
              <a:cs typeface="Montserrat"/>
              <a:sym typeface="Montserrat"/>
            </a:endParaRPr>
          </a:p>
          <a:p>
            <a:pPr indent="-330200" lvl="0" marL="457200" rtl="0" algn="l">
              <a:lnSpc>
                <a:spcPct val="8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Déboguer LWC</a:t>
            </a:r>
            <a:endParaRPr sz="1600">
              <a:solidFill>
                <a:schemeClr val="dk1"/>
              </a:solidFill>
              <a:latin typeface="Montserrat"/>
              <a:ea typeface="Montserrat"/>
              <a:cs typeface="Montserrat"/>
              <a:sym typeface="Montserrat"/>
            </a:endParaRPr>
          </a:p>
          <a:p>
            <a:pPr indent="0" lvl="0" marL="457200" rtl="0" algn="l">
              <a:lnSpc>
                <a:spcPct val="80000"/>
              </a:lnSpc>
              <a:spcBef>
                <a:spcPts val="0"/>
              </a:spcBef>
              <a:spcAft>
                <a:spcPts val="0"/>
              </a:spcAft>
              <a:buSzPts val="770"/>
              <a:buNone/>
            </a:pPr>
            <a:r>
              <a:t/>
            </a:r>
            <a:endParaRPr sz="1600">
              <a:solidFill>
                <a:schemeClr val="dk1"/>
              </a:solidFill>
              <a:latin typeface="Montserrat"/>
              <a:ea typeface="Montserrat"/>
              <a:cs typeface="Montserrat"/>
              <a:sym typeface="Montserrat"/>
            </a:endParaRPr>
          </a:p>
          <a:p>
            <a:pPr indent="-330200" lvl="0" marL="457200" rtl="0" algn="l">
              <a:lnSpc>
                <a:spcPct val="8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Exemple de débogage</a:t>
            </a:r>
            <a:endParaRPr sz="1600">
              <a:solidFill>
                <a:schemeClr val="dk1"/>
              </a:solidFill>
              <a:latin typeface="Montserrat"/>
              <a:ea typeface="Montserrat"/>
              <a:cs typeface="Montserrat"/>
              <a:sym typeface="Montserrat"/>
            </a:endParaRPr>
          </a:p>
          <a:p>
            <a:pPr indent="0" lvl="0" marL="457200" rtl="0" algn="l">
              <a:lnSpc>
                <a:spcPct val="80000"/>
              </a:lnSpc>
              <a:spcBef>
                <a:spcPts val="0"/>
              </a:spcBef>
              <a:spcAft>
                <a:spcPts val="0"/>
              </a:spcAft>
              <a:buSzPts val="770"/>
              <a:buNone/>
            </a:pPr>
            <a:r>
              <a:t/>
            </a:r>
            <a:endParaRPr sz="1600">
              <a:solidFill>
                <a:schemeClr val="dk1"/>
              </a:solidFill>
              <a:latin typeface="Montserrat"/>
              <a:ea typeface="Montserrat"/>
              <a:cs typeface="Montserrat"/>
              <a:sym typeface="Montserrat"/>
            </a:endParaRPr>
          </a:p>
          <a:p>
            <a:pPr indent="0" lvl="0" marL="457200" rtl="0" algn="l">
              <a:lnSpc>
                <a:spcPct val="80000"/>
              </a:lnSpc>
              <a:spcBef>
                <a:spcPts val="0"/>
              </a:spcBef>
              <a:spcAft>
                <a:spcPts val="0"/>
              </a:spcAft>
              <a:buSzPts val="770"/>
              <a:buNone/>
            </a:pPr>
            <a:r>
              <a:t/>
            </a:r>
            <a:endParaRPr sz="1600">
              <a:solidFill>
                <a:schemeClr val="dk1"/>
              </a:solidFill>
              <a:latin typeface="Montserrat"/>
              <a:ea typeface="Montserrat"/>
              <a:cs typeface="Montserrat"/>
              <a:sym typeface="Montserrat"/>
            </a:endParaRPr>
          </a:p>
        </p:txBody>
      </p:sp>
      <p:pic>
        <p:nvPicPr>
          <p:cNvPr id="127" name="Google Shape;127;p27"/>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5"/>
          <p:cNvSpPr txBox="1"/>
          <p:nvPr>
            <p:ph idx="4294967295" type="body"/>
          </p:nvPr>
        </p:nvSpPr>
        <p:spPr>
          <a:xfrm>
            <a:off x="428700" y="1007750"/>
            <a:ext cx="8286600" cy="3624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t/>
            </a:r>
            <a:endParaRPr b="1" sz="1700">
              <a:solidFill>
                <a:schemeClr val="dk1"/>
              </a:solidFill>
              <a:latin typeface="Calibri"/>
              <a:ea typeface="Calibri"/>
              <a:cs typeface="Calibri"/>
              <a:sym typeface="Calibri"/>
            </a:endParaRPr>
          </a:p>
          <a:p>
            <a:pPr indent="-311150" lvl="0" marL="457200" rtl="0" algn="l">
              <a:lnSpc>
                <a:spcPct val="115000"/>
              </a:lnSpc>
              <a:spcBef>
                <a:spcPts val="0"/>
              </a:spcBef>
              <a:spcAft>
                <a:spcPts val="0"/>
              </a:spcAft>
              <a:buClr>
                <a:schemeClr val="dk1"/>
              </a:buClr>
              <a:buSzPts val="1300"/>
              <a:buFont typeface="Montserrat"/>
              <a:buChar char="●"/>
            </a:pPr>
            <a:r>
              <a:rPr b="1" lang="en" sz="1300">
                <a:solidFill>
                  <a:schemeClr val="dk1"/>
                </a:solidFill>
                <a:latin typeface="Montserrat"/>
                <a:ea typeface="Montserrat"/>
                <a:cs typeface="Montserrat"/>
                <a:sym typeface="Montserrat"/>
              </a:rPr>
              <a:t>Breakpoint de la ligne de code :</a:t>
            </a:r>
            <a:endParaRPr b="1" sz="1300">
              <a:solidFill>
                <a:schemeClr val="dk1"/>
              </a:solidFill>
              <a:latin typeface="Montserrat"/>
              <a:ea typeface="Montserrat"/>
              <a:cs typeface="Montserrat"/>
              <a:sym typeface="Montserrat"/>
            </a:endParaRPr>
          </a:p>
          <a:p>
            <a:pPr indent="0" lvl="0" marL="457200" rtl="0" algn="l">
              <a:lnSpc>
                <a:spcPct val="115000"/>
              </a:lnSpc>
              <a:spcBef>
                <a:spcPts val="0"/>
              </a:spcBef>
              <a:spcAft>
                <a:spcPts val="0"/>
              </a:spcAft>
              <a:buSzPts val="1800"/>
              <a:buNone/>
            </a:pPr>
            <a:r>
              <a:t/>
            </a:r>
            <a:endParaRPr b="1" sz="1300">
              <a:solidFill>
                <a:schemeClr val="dk1"/>
              </a:solidFill>
              <a:latin typeface="Montserrat"/>
              <a:ea typeface="Montserrat"/>
              <a:cs typeface="Montserrat"/>
              <a:sym typeface="Montserrat"/>
            </a:endParaRPr>
          </a:p>
          <a:p>
            <a:pPr indent="0" lvl="0" marL="457200" rtl="0" algn="l">
              <a:lnSpc>
                <a:spcPct val="115000"/>
              </a:lnSpc>
              <a:spcBef>
                <a:spcPts val="0"/>
              </a:spcBef>
              <a:spcAft>
                <a:spcPts val="0"/>
              </a:spcAft>
              <a:buSzPts val="1800"/>
              <a:buNone/>
            </a:pPr>
            <a:r>
              <a:rPr lang="en" sz="1300">
                <a:solidFill>
                  <a:schemeClr val="dk1"/>
                </a:solidFill>
                <a:latin typeface="Montserrat"/>
                <a:ea typeface="Montserrat"/>
                <a:cs typeface="Montserrat"/>
                <a:sym typeface="Montserrat"/>
              </a:rPr>
              <a:t>Les Breakpoint dans le code sont utilisés pour déboguer des sections spécifiques du code.</a:t>
            </a:r>
            <a:endParaRPr sz="1300">
              <a:solidFill>
                <a:schemeClr val="dk1"/>
              </a:solidFill>
              <a:latin typeface="Montserrat"/>
              <a:ea typeface="Montserrat"/>
              <a:cs typeface="Montserrat"/>
              <a:sym typeface="Montserrat"/>
            </a:endParaRPr>
          </a:p>
          <a:p>
            <a:pPr indent="0" lvl="0" marL="457200" rtl="0" algn="l">
              <a:lnSpc>
                <a:spcPct val="115000"/>
              </a:lnSpc>
              <a:spcBef>
                <a:spcPts val="0"/>
              </a:spcBef>
              <a:spcAft>
                <a:spcPts val="0"/>
              </a:spcAft>
              <a:buSzPts val="1800"/>
              <a:buNone/>
            </a:pPr>
            <a:r>
              <a:rPr lang="en" sz="1300">
                <a:solidFill>
                  <a:schemeClr val="dk1"/>
                </a:solidFill>
                <a:latin typeface="Montserrat"/>
                <a:ea typeface="Montserrat"/>
                <a:cs typeface="Montserrat"/>
                <a:sym typeface="Montserrat"/>
              </a:rPr>
              <a:t>Si l'exécution du code est en pause, vous pouvez le déboguer en le parcourant ligne par ligne, ou en sautant par-dessus, dans ou hors d'une fonction.</a:t>
            </a:r>
            <a:endParaRPr sz="13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sz="1700">
              <a:solidFill>
                <a:schemeClr val="dk1"/>
              </a:solidFill>
              <a:latin typeface="Calibri"/>
              <a:ea typeface="Calibri"/>
              <a:cs typeface="Calibri"/>
              <a:sym typeface="Calibri"/>
            </a:endParaRPr>
          </a:p>
        </p:txBody>
      </p:sp>
      <p:pic>
        <p:nvPicPr>
          <p:cNvPr id="280" name="Google Shape;280;p45"/>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sp>
        <p:nvSpPr>
          <p:cNvPr id="281" name="Google Shape;281;p45"/>
          <p:cNvSpPr txBox="1"/>
          <p:nvPr>
            <p:ph type="title"/>
          </p:nvPr>
        </p:nvSpPr>
        <p:spPr>
          <a:xfrm>
            <a:off x="194725" y="32725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b="1" lang="en" sz="2811">
                <a:solidFill>
                  <a:schemeClr val="accent1"/>
                </a:solidFill>
              </a:rPr>
              <a:t>Exemple de Breakpoint</a:t>
            </a:r>
            <a:endParaRPr b="1" sz="2811">
              <a:solidFill>
                <a:schemeClr val="accent1"/>
              </a:solidFill>
            </a:endParaRPr>
          </a:p>
        </p:txBody>
      </p:sp>
      <p:pic>
        <p:nvPicPr>
          <p:cNvPr id="282" name="Google Shape;282;p45"/>
          <p:cNvPicPr preferRelativeResize="0"/>
          <p:nvPr/>
        </p:nvPicPr>
        <p:blipFill rotWithShape="1">
          <a:blip r:embed="rId4">
            <a:alphaModFix/>
          </a:blip>
          <a:srcRect b="3259" l="0" r="1369" t="0"/>
          <a:stretch/>
        </p:blipFill>
        <p:spPr>
          <a:xfrm>
            <a:off x="1923900" y="2702725"/>
            <a:ext cx="5667025" cy="2257550"/>
          </a:xfrm>
          <a:prstGeom prst="rect">
            <a:avLst/>
          </a:prstGeom>
          <a:noFill/>
          <a:ln cap="flat" cmpd="sng" w="28575">
            <a:solidFill>
              <a:srgbClr val="FF0000"/>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6"/>
          <p:cNvSpPr txBox="1"/>
          <p:nvPr>
            <p:ph idx="4294967295" type="body"/>
          </p:nvPr>
        </p:nvSpPr>
        <p:spPr>
          <a:xfrm>
            <a:off x="994300" y="1033925"/>
            <a:ext cx="7146300" cy="6444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88"/>
              <a:buNone/>
            </a:pPr>
            <a:r>
              <a:t/>
            </a:r>
            <a:endParaRPr b="1" sz="1312">
              <a:solidFill>
                <a:schemeClr val="dk1"/>
              </a:solidFill>
              <a:latin typeface="Montserrat"/>
              <a:ea typeface="Montserrat"/>
              <a:cs typeface="Montserrat"/>
              <a:sym typeface="Montserrat"/>
            </a:endParaRPr>
          </a:p>
          <a:p>
            <a:pPr indent="0" lvl="0" marL="0" rtl="0" algn="l">
              <a:lnSpc>
                <a:spcPct val="80000"/>
              </a:lnSpc>
              <a:spcBef>
                <a:spcPts val="0"/>
              </a:spcBef>
              <a:spcAft>
                <a:spcPts val="0"/>
              </a:spcAft>
              <a:buSzPts val="688"/>
              <a:buNone/>
            </a:pPr>
            <a:r>
              <a:t/>
            </a:r>
            <a:endParaRPr b="1" sz="1312">
              <a:solidFill>
                <a:schemeClr val="dk1"/>
              </a:solidFill>
              <a:latin typeface="Montserrat"/>
              <a:ea typeface="Montserrat"/>
              <a:cs typeface="Montserrat"/>
              <a:sym typeface="Montserrat"/>
            </a:endParaRPr>
          </a:p>
          <a:p>
            <a:pPr indent="0" lvl="0" marL="0" rtl="0" algn="l">
              <a:lnSpc>
                <a:spcPct val="95000"/>
              </a:lnSpc>
              <a:spcBef>
                <a:spcPts val="0"/>
              </a:spcBef>
              <a:spcAft>
                <a:spcPts val="1200"/>
              </a:spcAft>
              <a:buSzPts val="688"/>
              <a:buNone/>
            </a:pPr>
            <a:r>
              <a:rPr lang="en" sz="1312">
                <a:solidFill>
                  <a:schemeClr val="dk1"/>
                </a:solidFill>
                <a:latin typeface="Montserrat"/>
                <a:ea typeface="Montserrat"/>
                <a:cs typeface="Montserrat"/>
                <a:sym typeface="Montserrat"/>
              </a:rPr>
              <a:t>Pour activer un Breakpoint, cliquez sur le numéro de la ligne où vous voulez ajouter le point d'arrêt.</a:t>
            </a:r>
            <a:endParaRPr sz="1312">
              <a:solidFill>
                <a:schemeClr val="dk1"/>
              </a:solidFill>
              <a:latin typeface="Montserrat"/>
              <a:ea typeface="Montserrat"/>
              <a:cs typeface="Montserrat"/>
              <a:sym typeface="Montserrat"/>
            </a:endParaRPr>
          </a:p>
        </p:txBody>
      </p:sp>
      <p:pic>
        <p:nvPicPr>
          <p:cNvPr id="288" name="Google Shape;288;p46"/>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pic>
        <p:nvPicPr>
          <p:cNvPr id="289" name="Google Shape;289;p46"/>
          <p:cNvPicPr preferRelativeResize="0"/>
          <p:nvPr/>
        </p:nvPicPr>
        <p:blipFill rotWithShape="1">
          <a:blip r:embed="rId4">
            <a:alphaModFix/>
          </a:blip>
          <a:srcRect b="0" l="0" r="0" t="0"/>
          <a:stretch/>
        </p:blipFill>
        <p:spPr>
          <a:xfrm>
            <a:off x="1284100" y="1939500"/>
            <a:ext cx="6575800" cy="2916900"/>
          </a:xfrm>
          <a:prstGeom prst="rect">
            <a:avLst/>
          </a:prstGeom>
          <a:noFill/>
          <a:ln cap="flat" cmpd="sng" w="28575">
            <a:solidFill>
              <a:srgbClr val="FF0000"/>
            </a:solidFill>
            <a:prstDash val="solid"/>
            <a:round/>
            <a:headEnd len="sm" w="sm" type="none"/>
            <a:tailEnd len="sm" w="sm" type="none"/>
          </a:ln>
        </p:spPr>
      </p:pic>
      <p:sp>
        <p:nvSpPr>
          <p:cNvPr id="290" name="Google Shape;290;p46"/>
          <p:cNvSpPr txBox="1"/>
          <p:nvPr>
            <p:ph type="title"/>
          </p:nvPr>
        </p:nvSpPr>
        <p:spPr>
          <a:xfrm>
            <a:off x="311700" y="192125"/>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rPr b="1" lang="en" sz="2800">
                <a:solidFill>
                  <a:schemeClr val="accent1"/>
                </a:solidFill>
              </a:rPr>
              <a:t>Exemple de Breakpoint de ligne de code</a:t>
            </a:r>
            <a:endParaRPr sz="2800">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7"/>
          <p:cNvSpPr txBox="1"/>
          <p:nvPr>
            <p:ph type="title"/>
          </p:nvPr>
        </p:nvSpPr>
        <p:spPr>
          <a:xfrm>
            <a:off x="428737" y="42973"/>
            <a:ext cx="8286600" cy="7425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en">
                <a:solidFill>
                  <a:schemeClr val="accent1"/>
                </a:solidFill>
              </a:rPr>
              <a:t>Exemple de débogage</a:t>
            </a:r>
            <a:endParaRPr b="1">
              <a:solidFill>
                <a:schemeClr val="accent1"/>
              </a:solidFill>
            </a:endParaRPr>
          </a:p>
        </p:txBody>
      </p:sp>
      <p:pic>
        <p:nvPicPr>
          <p:cNvPr id="296" name="Google Shape;296;p47"/>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pic>
        <p:nvPicPr>
          <p:cNvPr id="297" name="Google Shape;297;p47"/>
          <p:cNvPicPr preferRelativeResize="0"/>
          <p:nvPr/>
        </p:nvPicPr>
        <p:blipFill rotWithShape="1">
          <a:blip r:embed="rId4">
            <a:alphaModFix/>
          </a:blip>
          <a:srcRect b="0" l="0" r="0" t="0"/>
          <a:stretch/>
        </p:blipFill>
        <p:spPr>
          <a:xfrm>
            <a:off x="948525" y="1537450"/>
            <a:ext cx="7322950" cy="3291950"/>
          </a:xfrm>
          <a:prstGeom prst="rect">
            <a:avLst/>
          </a:prstGeom>
          <a:noFill/>
          <a:ln cap="flat" cmpd="sng" w="28575">
            <a:solidFill>
              <a:srgbClr val="FF0000"/>
            </a:solidFill>
            <a:prstDash val="solid"/>
            <a:round/>
            <a:headEnd len="sm" w="sm" type="none"/>
            <a:tailEnd len="sm" w="sm" type="none"/>
          </a:ln>
        </p:spPr>
      </p:pic>
      <p:sp>
        <p:nvSpPr>
          <p:cNvPr id="298" name="Google Shape;298;p47"/>
          <p:cNvSpPr txBox="1"/>
          <p:nvPr/>
        </p:nvSpPr>
        <p:spPr>
          <a:xfrm>
            <a:off x="921375" y="1029900"/>
            <a:ext cx="74619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300" u="none" cap="none" strike="noStrike">
                <a:solidFill>
                  <a:srgbClr val="000000"/>
                </a:solidFill>
                <a:latin typeface="Montserrat"/>
                <a:ea typeface="Montserrat"/>
                <a:cs typeface="Montserrat"/>
                <a:sym typeface="Montserrat"/>
              </a:rPr>
              <a:t>Nous définissons la valeur de la variable "Greeting" et imprimons la valeur de celle-ci sur la console.</a:t>
            </a:r>
            <a:endParaRPr b="1" i="0" sz="13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48"/>
          <p:cNvPicPr preferRelativeResize="0"/>
          <p:nvPr/>
        </p:nvPicPr>
        <p:blipFill>
          <a:blip r:embed="rId3">
            <a:alphaModFix/>
          </a:blip>
          <a:stretch>
            <a:fillRect/>
          </a:stretch>
        </p:blipFill>
        <p:spPr>
          <a:xfrm>
            <a:off x="0" y="95625"/>
            <a:ext cx="4210238" cy="4838702"/>
          </a:xfrm>
          <a:prstGeom prst="rect">
            <a:avLst/>
          </a:prstGeom>
          <a:noFill/>
          <a:ln>
            <a:noFill/>
          </a:ln>
        </p:spPr>
      </p:pic>
      <p:sp>
        <p:nvSpPr>
          <p:cNvPr id="304" name="Google Shape;304;p48"/>
          <p:cNvSpPr txBox="1"/>
          <p:nvPr/>
        </p:nvSpPr>
        <p:spPr>
          <a:xfrm>
            <a:off x="4352825" y="1904378"/>
            <a:ext cx="4437000" cy="19050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sz="1700">
                <a:solidFill>
                  <a:srgbClr val="0C0C0C"/>
                </a:solidFill>
                <a:latin typeface="Calibri"/>
                <a:ea typeface="Calibri"/>
                <a:cs typeface="Calibri"/>
                <a:sym typeface="Calibri"/>
              </a:rPr>
              <a:t>Raphael Wulff</a:t>
            </a:r>
            <a:endParaRPr b="1" sz="1700">
              <a:solidFill>
                <a:srgbClr val="0C0C0C"/>
              </a:solidFill>
              <a:latin typeface="Calibri"/>
              <a:ea typeface="Calibri"/>
              <a:cs typeface="Calibri"/>
              <a:sym typeface="Calibri"/>
            </a:endParaRPr>
          </a:p>
          <a:p>
            <a:pPr indent="0" lvl="0" marL="0" rtl="0" algn="l">
              <a:lnSpc>
                <a:spcPct val="80000"/>
              </a:lnSpc>
              <a:spcBef>
                <a:spcPts val="1200"/>
              </a:spcBef>
              <a:spcAft>
                <a:spcPts val="0"/>
              </a:spcAft>
              <a:buNone/>
            </a:pPr>
            <a:r>
              <a:rPr b="1" lang="en" sz="1700">
                <a:solidFill>
                  <a:srgbClr val="0C0C0C"/>
                </a:solidFill>
                <a:latin typeface="Calibri"/>
                <a:ea typeface="Calibri"/>
                <a:cs typeface="Calibri"/>
                <a:sym typeface="Calibri"/>
              </a:rPr>
              <a:t>Raphael@apsynergy.com</a:t>
            </a:r>
            <a:endParaRPr b="1" sz="1700">
              <a:solidFill>
                <a:srgbClr val="0C0C0C"/>
              </a:solidFill>
              <a:latin typeface="Calibri"/>
              <a:ea typeface="Calibri"/>
              <a:cs typeface="Calibri"/>
              <a:sym typeface="Calibri"/>
            </a:endParaRPr>
          </a:p>
          <a:p>
            <a:pPr indent="0" lvl="0" marL="0" rtl="0" algn="l">
              <a:lnSpc>
                <a:spcPct val="80000"/>
              </a:lnSpc>
              <a:spcBef>
                <a:spcPts val="1200"/>
              </a:spcBef>
              <a:spcAft>
                <a:spcPts val="0"/>
              </a:spcAft>
              <a:buNone/>
            </a:pPr>
            <a:r>
              <a:rPr b="1" lang="en" sz="1700">
                <a:solidFill>
                  <a:srgbClr val="0C0C0C"/>
                </a:solidFill>
                <a:latin typeface="Calibri"/>
                <a:ea typeface="Calibri"/>
                <a:cs typeface="Calibri"/>
                <a:sym typeface="Calibri"/>
              </a:rPr>
              <a:t>Coach Salesforce </a:t>
            </a:r>
            <a:endParaRPr b="1" sz="1700">
              <a:solidFill>
                <a:srgbClr val="0C0C0C"/>
              </a:solidFill>
              <a:latin typeface="Calibri"/>
              <a:ea typeface="Calibri"/>
              <a:cs typeface="Calibri"/>
              <a:sym typeface="Calibri"/>
            </a:endParaRPr>
          </a:p>
          <a:p>
            <a:pPr indent="0" lvl="0" marL="0" rtl="0" algn="l">
              <a:lnSpc>
                <a:spcPct val="80000"/>
              </a:lnSpc>
              <a:spcBef>
                <a:spcPts val="1200"/>
              </a:spcBef>
              <a:spcAft>
                <a:spcPts val="0"/>
              </a:spcAft>
              <a:buNone/>
            </a:pPr>
            <a:r>
              <a:rPr lang="en" sz="1700" u="sng">
                <a:solidFill>
                  <a:srgbClr val="0097A7"/>
                </a:solidFill>
                <a:latin typeface="Calibri"/>
                <a:ea typeface="Calibri"/>
                <a:cs typeface="Calibri"/>
                <a:sym typeface="Calibri"/>
                <a:hlinkClick r:id="rId4">
                  <a:extLst>
                    <a:ext uri="{A12FA001-AC4F-418D-AE19-62706E023703}">
                      <ahyp:hlinkClr val="tx"/>
                    </a:ext>
                  </a:extLst>
                </a:hlinkClick>
              </a:rPr>
              <a:t>www.apsynergy.com</a:t>
            </a:r>
            <a:endParaRPr sz="1700" u="sng">
              <a:solidFill>
                <a:srgbClr val="0C0C0C"/>
              </a:solidFill>
              <a:latin typeface="Calibri"/>
              <a:ea typeface="Calibri"/>
              <a:cs typeface="Calibri"/>
              <a:sym typeface="Calibri"/>
            </a:endParaRPr>
          </a:p>
          <a:p>
            <a:pPr indent="0" lvl="0" marL="0" rtl="0" algn="l">
              <a:lnSpc>
                <a:spcPct val="80000"/>
              </a:lnSpc>
              <a:spcBef>
                <a:spcPts val="1200"/>
              </a:spcBef>
              <a:spcAft>
                <a:spcPts val="0"/>
              </a:spcAft>
              <a:buNone/>
            </a:pPr>
            <a:r>
              <a:rPr lang="en" sz="1700">
                <a:solidFill>
                  <a:srgbClr val="0C0C0C"/>
                </a:solidFill>
                <a:latin typeface="Calibri"/>
                <a:ea typeface="Calibri"/>
                <a:cs typeface="Calibri"/>
                <a:sym typeface="Calibri"/>
              </a:rPr>
              <a:t>Apsynergy est partenaire de Salesforce.org</a:t>
            </a:r>
            <a:endParaRPr sz="1700">
              <a:solidFill>
                <a:srgbClr val="0C0C0C"/>
              </a:solidFill>
              <a:latin typeface="Calibri"/>
              <a:ea typeface="Calibri"/>
              <a:cs typeface="Calibri"/>
              <a:sym typeface="Calibri"/>
            </a:endParaRPr>
          </a:p>
          <a:p>
            <a:pPr indent="0" lvl="0" marL="0" rtl="0" algn="l">
              <a:lnSpc>
                <a:spcPct val="80000"/>
              </a:lnSpc>
              <a:spcBef>
                <a:spcPts val="1200"/>
              </a:spcBef>
              <a:spcAft>
                <a:spcPts val="1200"/>
              </a:spcAft>
              <a:buNone/>
            </a:pPr>
            <a:r>
              <a:t/>
            </a:r>
            <a:endParaRPr sz="1500">
              <a:solidFill>
                <a:srgbClr val="0C0C0C"/>
              </a:solidFill>
              <a:latin typeface="Calibri"/>
              <a:ea typeface="Calibri"/>
              <a:cs typeface="Calibri"/>
              <a:sym typeface="Calibri"/>
            </a:endParaRPr>
          </a:p>
        </p:txBody>
      </p:sp>
      <p:sp>
        <p:nvSpPr>
          <p:cNvPr id="305" name="Google Shape;305;p48"/>
          <p:cNvSpPr txBox="1"/>
          <p:nvPr/>
        </p:nvSpPr>
        <p:spPr>
          <a:xfrm>
            <a:off x="104325" y="2005550"/>
            <a:ext cx="3513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a:solidFill>
                <a:srgbClr val="FFFFFF"/>
              </a:solidFill>
              <a:latin typeface="Calibri"/>
              <a:ea typeface="Calibri"/>
              <a:cs typeface="Calibri"/>
              <a:sym typeface="Calibri"/>
            </a:endParaRPr>
          </a:p>
          <a:p>
            <a:pPr indent="-336550" lvl="0" marL="457200" rtl="0" algn="l">
              <a:spcBef>
                <a:spcPts val="0"/>
              </a:spcBef>
              <a:spcAft>
                <a:spcPts val="0"/>
              </a:spcAft>
              <a:buClr>
                <a:srgbClr val="FFFFFF"/>
              </a:buClr>
              <a:buSzPts val="1700"/>
              <a:buFont typeface="Calibri"/>
              <a:buChar char="●"/>
            </a:pPr>
            <a:r>
              <a:rPr b="1" lang="en" sz="1700">
                <a:solidFill>
                  <a:srgbClr val="FFFFFF"/>
                </a:solidFill>
                <a:latin typeface="Calibri"/>
                <a:ea typeface="Calibri"/>
                <a:cs typeface="Calibri"/>
                <a:sym typeface="Calibri"/>
              </a:rPr>
              <a:t>Réserver un créneau avec moi: </a:t>
            </a:r>
            <a:r>
              <a:rPr b="1" lang="en" sz="1700" u="sng">
                <a:solidFill>
                  <a:srgbClr val="FFFFFF"/>
                </a:solidFill>
                <a:latin typeface="Calibri"/>
                <a:ea typeface="Calibri"/>
                <a:cs typeface="Calibri"/>
                <a:sym typeface="Calibri"/>
                <a:hlinkClick r:id="rId5">
                  <a:extLst>
                    <a:ext uri="{A12FA001-AC4F-418D-AE19-62706E023703}">
                      <ahyp:hlinkClr val="tx"/>
                    </a:ext>
                  </a:extLst>
                </a:hlinkClick>
              </a:rPr>
              <a:t>https://calendly.com/raphael-apsynergy</a:t>
            </a:r>
            <a:endParaRPr b="1" sz="1400">
              <a:solidFill>
                <a:srgbClr val="FFFFFF"/>
              </a:solidFill>
            </a:endParaRPr>
          </a:p>
        </p:txBody>
      </p:sp>
      <p:sp>
        <p:nvSpPr>
          <p:cNvPr id="306" name="Google Shape;306;p48"/>
          <p:cNvSpPr txBox="1"/>
          <p:nvPr/>
        </p:nvSpPr>
        <p:spPr>
          <a:xfrm>
            <a:off x="4009375" y="1011575"/>
            <a:ext cx="35862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600">
                <a:solidFill>
                  <a:srgbClr val="1C4587"/>
                </a:solidFill>
                <a:latin typeface="Pacifico"/>
                <a:ea typeface="Pacifico"/>
                <a:cs typeface="Pacifico"/>
                <a:sym typeface="Pacifico"/>
              </a:rPr>
              <a:t>Merci !</a:t>
            </a:r>
            <a:endParaRPr sz="4600">
              <a:solidFill>
                <a:srgbClr val="1C4587"/>
              </a:solidFill>
              <a:latin typeface="Pacifico"/>
              <a:ea typeface="Pacifico"/>
              <a:cs typeface="Pacifico"/>
              <a:sym typeface="Pacific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8"/>
          <p:cNvSpPr txBox="1"/>
          <p:nvPr>
            <p:ph type="title"/>
          </p:nvPr>
        </p:nvSpPr>
        <p:spPr>
          <a:xfrm>
            <a:off x="428737" y="42973"/>
            <a:ext cx="8286600" cy="7425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en">
                <a:solidFill>
                  <a:schemeClr val="accent1"/>
                </a:solidFill>
              </a:rPr>
              <a:t>Les Composants Lightning</a:t>
            </a:r>
            <a:endParaRPr b="1">
              <a:solidFill>
                <a:schemeClr val="accent1"/>
              </a:solidFill>
            </a:endParaRPr>
          </a:p>
        </p:txBody>
      </p:sp>
      <p:sp>
        <p:nvSpPr>
          <p:cNvPr id="133" name="Google Shape;133;p28"/>
          <p:cNvSpPr txBox="1"/>
          <p:nvPr>
            <p:ph idx="1" type="body"/>
          </p:nvPr>
        </p:nvSpPr>
        <p:spPr>
          <a:xfrm>
            <a:off x="428725" y="1209325"/>
            <a:ext cx="8286600" cy="3796500"/>
          </a:xfrm>
          <a:prstGeom prst="rect">
            <a:avLst/>
          </a:prstGeom>
          <a:noFill/>
          <a:ln>
            <a:noFill/>
          </a:ln>
        </p:spPr>
        <p:txBody>
          <a:bodyPr anchorCtr="0" anchor="t" bIns="34275" lIns="68575" spcFirstLastPara="1" rIns="68575" wrap="square" tIns="34275">
            <a:normAutofit/>
          </a:bodyPr>
          <a:lstStyle/>
          <a:p>
            <a:pPr indent="-311150" lvl="0" marL="457200" rtl="0" algn="l">
              <a:lnSpc>
                <a:spcPct val="100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Un </a:t>
            </a:r>
            <a:r>
              <a:rPr lang="en" sz="1300">
                <a:solidFill>
                  <a:schemeClr val="dk1"/>
                </a:solidFill>
                <a:latin typeface="Montserrat"/>
                <a:ea typeface="Montserrat"/>
                <a:cs typeface="Montserrat"/>
                <a:sym typeface="Montserrat"/>
              </a:rPr>
              <a:t>framework</a:t>
            </a:r>
            <a:r>
              <a:rPr lang="en" sz="1300">
                <a:solidFill>
                  <a:schemeClr val="dk1"/>
                </a:solidFill>
                <a:latin typeface="Montserrat"/>
                <a:ea typeface="Montserrat"/>
                <a:cs typeface="Montserrat"/>
                <a:sym typeface="Montserrat"/>
              </a:rPr>
              <a:t> d’Interface Utilisateur qui est utilisé pour créer des applications.</a:t>
            </a:r>
            <a:endParaRPr sz="1300">
              <a:solidFill>
                <a:schemeClr val="dk1"/>
              </a:solidFill>
              <a:latin typeface="Montserrat"/>
              <a:ea typeface="Montserrat"/>
              <a:cs typeface="Montserrat"/>
              <a:sym typeface="Montserrat"/>
            </a:endParaRPr>
          </a:p>
          <a:p>
            <a:pPr indent="0" lvl="0" marL="457200" rtl="0" algn="l">
              <a:lnSpc>
                <a:spcPct val="100000"/>
              </a:lnSpc>
              <a:spcBef>
                <a:spcPts val="200"/>
              </a:spcBef>
              <a:spcAft>
                <a:spcPts val="0"/>
              </a:spcAft>
              <a:buSzPts val="2100"/>
              <a:buNone/>
            </a:pPr>
            <a:r>
              <a:t/>
            </a:r>
            <a:endParaRPr sz="1300">
              <a:solidFill>
                <a:schemeClr val="dk1"/>
              </a:solidFill>
              <a:latin typeface="Montserrat"/>
              <a:ea typeface="Montserrat"/>
              <a:cs typeface="Montserrat"/>
              <a:sym typeface="Montserrat"/>
            </a:endParaRPr>
          </a:p>
          <a:p>
            <a:pPr indent="-311150" lvl="0" marL="457200" rtl="0" algn="l">
              <a:lnSpc>
                <a:spcPct val="100000"/>
              </a:lnSpc>
              <a:spcBef>
                <a:spcPts val="20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Il y a deux possibilités pour créer des composants Lightning :</a:t>
            </a:r>
            <a:endParaRPr sz="1300">
              <a:solidFill>
                <a:schemeClr val="dk1"/>
              </a:solidFill>
              <a:latin typeface="Montserrat"/>
              <a:ea typeface="Montserrat"/>
              <a:cs typeface="Montserrat"/>
              <a:sym typeface="Montserrat"/>
            </a:endParaRPr>
          </a:p>
          <a:p>
            <a:pPr indent="0" lvl="0" marL="0" rtl="0" algn="l">
              <a:lnSpc>
                <a:spcPct val="100000"/>
              </a:lnSpc>
              <a:spcBef>
                <a:spcPts val="800"/>
              </a:spcBef>
              <a:spcAft>
                <a:spcPts val="0"/>
              </a:spcAft>
              <a:buSzPts val="2100"/>
              <a:buNone/>
            </a:pPr>
            <a:r>
              <a:t/>
            </a:r>
            <a:endParaRPr sz="1700">
              <a:solidFill>
                <a:schemeClr val="dk1"/>
              </a:solidFill>
              <a:latin typeface="Calibri"/>
              <a:ea typeface="Calibri"/>
              <a:cs typeface="Calibri"/>
              <a:sym typeface="Calibri"/>
            </a:endParaRPr>
          </a:p>
          <a:p>
            <a:pPr indent="0" lvl="0" marL="0" rtl="0" algn="l">
              <a:lnSpc>
                <a:spcPct val="100000"/>
              </a:lnSpc>
              <a:spcBef>
                <a:spcPts val="800"/>
              </a:spcBef>
              <a:spcAft>
                <a:spcPts val="0"/>
              </a:spcAft>
              <a:buSzPts val="2100"/>
              <a:buNone/>
            </a:pPr>
            <a:r>
              <a:t/>
            </a:r>
            <a:endParaRPr sz="1700">
              <a:solidFill>
                <a:schemeClr val="dk1"/>
              </a:solidFill>
              <a:latin typeface="Calibri"/>
              <a:ea typeface="Calibri"/>
              <a:cs typeface="Calibri"/>
              <a:sym typeface="Calibri"/>
            </a:endParaRPr>
          </a:p>
          <a:p>
            <a:pPr indent="0" lvl="0" marL="0" rtl="0" algn="l">
              <a:lnSpc>
                <a:spcPct val="100000"/>
              </a:lnSpc>
              <a:spcBef>
                <a:spcPts val="800"/>
              </a:spcBef>
              <a:spcAft>
                <a:spcPts val="200"/>
              </a:spcAft>
              <a:buSzPts val="2100"/>
              <a:buNone/>
            </a:pPr>
            <a:r>
              <a:t/>
            </a:r>
            <a:endParaRPr sz="1700">
              <a:solidFill>
                <a:schemeClr val="dk1"/>
              </a:solidFill>
              <a:latin typeface="Calibri"/>
              <a:ea typeface="Calibri"/>
              <a:cs typeface="Calibri"/>
              <a:sym typeface="Calibri"/>
            </a:endParaRPr>
          </a:p>
        </p:txBody>
      </p:sp>
      <p:sp>
        <p:nvSpPr>
          <p:cNvPr id="134" name="Google Shape;134;p28"/>
          <p:cNvSpPr txBox="1"/>
          <p:nvPr/>
        </p:nvSpPr>
        <p:spPr>
          <a:xfrm>
            <a:off x="3362875" y="2353600"/>
            <a:ext cx="2317200" cy="707856"/>
          </a:xfrm>
          <a:prstGeom prst="rect">
            <a:avLst/>
          </a:prstGeom>
          <a:solidFill>
            <a:schemeClr val="lt2"/>
          </a:solidFill>
          <a:ln cap="flat" cmpd="sng" w="38100">
            <a:solidFill>
              <a:srgbClr val="274E1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Montserrat"/>
                <a:ea typeface="Montserrat"/>
                <a:cs typeface="Montserrat"/>
                <a:sym typeface="Montserrat"/>
              </a:rPr>
              <a:t>Lightning Components</a:t>
            </a:r>
            <a:endParaRPr/>
          </a:p>
        </p:txBody>
      </p:sp>
      <p:sp>
        <p:nvSpPr>
          <p:cNvPr id="135" name="Google Shape;135;p28"/>
          <p:cNvSpPr/>
          <p:nvPr/>
        </p:nvSpPr>
        <p:spPr>
          <a:xfrm>
            <a:off x="3551475" y="3061600"/>
            <a:ext cx="336900" cy="581700"/>
          </a:xfrm>
          <a:prstGeom prst="downArrow">
            <a:avLst>
              <a:gd fmla="val 50000" name="adj1"/>
              <a:gd fmla="val 50000" name="adj2"/>
            </a:avLst>
          </a:prstGeom>
          <a:solidFill>
            <a:schemeClr val="lt2"/>
          </a:solidFill>
          <a:ln cap="flat" cmpd="sng" w="2857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8"/>
          <p:cNvSpPr/>
          <p:nvPr/>
        </p:nvSpPr>
        <p:spPr>
          <a:xfrm>
            <a:off x="5112825" y="3061600"/>
            <a:ext cx="336900" cy="581700"/>
          </a:xfrm>
          <a:prstGeom prst="downArrow">
            <a:avLst>
              <a:gd fmla="val 50000" name="adj1"/>
              <a:gd fmla="val 50000" name="adj2"/>
            </a:avLst>
          </a:prstGeom>
          <a:solidFill>
            <a:schemeClr val="lt2"/>
          </a:solidFill>
          <a:ln cap="flat" cmpd="sng" w="2857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8"/>
          <p:cNvSpPr/>
          <p:nvPr/>
        </p:nvSpPr>
        <p:spPr>
          <a:xfrm>
            <a:off x="2938425" y="3643300"/>
            <a:ext cx="1563000" cy="937500"/>
          </a:xfrm>
          <a:prstGeom prst="flowChartProcess">
            <a:avLst/>
          </a:prstGeom>
          <a:solidFill>
            <a:schemeClr val="lt2"/>
          </a:solidFill>
          <a:ln cap="flat" cmpd="sng" w="38100">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Montserrat"/>
                <a:ea typeface="Montserrat"/>
                <a:cs typeface="Montserrat"/>
                <a:sym typeface="Montserrat"/>
              </a:rPr>
              <a:t>Composant Aura</a:t>
            </a:r>
            <a:endParaRPr b="1" i="0" sz="1700" u="none" cap="none" strike="noStrike">
              <a:solidFill>
                <a:schemeClr val="dk1"/>
              </a:solidFill>
              <a:latin typeface="Montserrat"/>
              <a:ea typeface="Montserrat"/>
              <a:cs typeface="Montserrat"/>
              <a:sym typeface="Montserrat"/>
            </a:endParaRPr>
          </a:p>
        </p:txBody>
      </p:sp>
      <p:sp>
        <p:nvSpPr>
          <p:cNvPr id="138" name="Google Shape;138;p28"/>
          <p:cNvSpPr/>
          <p:nvPr/>
        </p:nvSpPr>
        <p:spPr>
          <a:xfrm>
            <a:off x="4745475" y="3643300"/>
            <a:ext cx="1563000" cy="937500"/>
          </a:xfrm>
          <a:prstGeom prst="rect">
            <a:avLst/>
          </a:prstGeom>
          <a:solidFill>
            <a:schemeClr val="lt2"/>
          </a:solidFill>
          <a:ln cap="flat" cmpd="sng" w="28575">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Montserrat"/>
                <a:ea typeface="Montserrat"/>
                <a:cs typeface="Montserrat"/>
                <a:sym typeface="Montserrat"/>
              </a:rPr>
              <a:t>Lightning Web Component</a:t>
            </a:r>
            <a:endParaRPr b="1" i="0" sz="1600" u="none" cap="none" strike="noStrike">
              <a:solidFill>
                <a:schemeClr val="dk1"/>
              </a:solidFill>
              <a:latin typeface="Montserrat"/>
              <a:ea typeface="Montserrat"/>
              <a:cs typeface="Montserrat"/>
              <a:sym typeface="Montserrat"/>
            </a:endParaRPr>
          </a:p>
        </p:txBody>
      </p:sp>
      <p:pic>
        <p:nvPicPr>
          <p:cNvPr id="139" name="Google Shape;139;p28"/>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9"/>
          <p:cNvSpPr txBox="1"/>
          <p:nvPr>
            <p:ph type="title"/>
          </p:nvPr>
        </p:nvSpPr>
        <p:spPr>
          <a:xfrm>
            <a:off x="428737" y="42973"/>
            <a:ext cx="8286600" cy="7425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en">
                <a:solidFill>
                  <a:schemeClr val="accent1"/>
                </a:solidFill>
              </a:rPr>
              <a:t>Lightning Web Composants</a:t>
            </a:r>
            <a:endParaRPr b="1">
              <a:solidFill>
                <a:schemeClr val="accent1"/>
              </a:solidFill>
            </a:endParaRPr>
          </a:p>
        </p:txBody>
      </p:sp>
      <p:sp>
        <p:nvSpPr>
          <p:cNvPr id="145" name="Google Shape;145;p29"/>
          <p:cNvSpPr txBox="1"/>
          <p:nvPr>
            <p:ph idx="1" type="body"/>
          </p:nvPr>
        </p:nvSpPr>
        <p:spPr>
          <a:xfrm>
            <a:off x="428725" y="1649050"/>
            <a:ext cx="4477800" cy="2989200"/>
          </a:xfrm>
          <a:prstGeom prst="rect">
            <a:avLst/>
          </a:prstGeom>
          <a:noFill/>
          <a:ln>
            <a:noFill/>
          </a:ln>
        </p:spPr>
        <p:txBody>
          <a:bodyPr anchorCtr="0" anchor="t" bIns="34275" lIns="68575" spcFirstLastPara="1" rIns="68575" wrap="square" tIns="34275">
            <a:normAutofit/>
          </a:bodyPr>
          <a:lstStyle/>
          <a:p>
            <a:pPr indent="-311150" lvl="0" marL="457200" rtl="0" algn="l">
              <a:lnSpc>
                <a:spcPct val="100000"/>
              </a:lnSpc>
              <a:spcBef>
                <a:spcPts val="800"/>
              </a:spcBef>
              <a:spcAft>
                <a:spcPts val="0"/>
              </a:spcAft>
              <a:buClr>
                <a:srgbClr val="0C0C0C"/>
              </a:buClr>
              <a:buSzPts val="1300"/>
              <a:buFont typeface="Montserrat"/>
              <a:buChar char="●"/>
            </a:pPr>
            <a:r>
              <a:rPr lang="en" sz="1300">
                <a:solidFill>
                  <a:srgbClr val="0C0C0C"/>
                </a:solidFill>
                <a:latin typeface="Montserrat"/>
                <a:ea typeface="Montserrat"/>
                <a:cs typeface="Montserrat"/>
                <a:sym typeface="Montserrat"/>
              </a:rPr>
              <a:t>Les LWC sont basé sur un </a:t>
            </a:r>
            <a:r>
              <a:rPr lang="en" sz="1300">
                <a:solidFill>
                  <a:srgbClr val="300A09"/>
                </a:solidFill>
                <a:latin typeface="Montserrat"/>
                <a:ea typeface="Montserrat"/>
                <a:cs typeface="Montserrat"/>
                <a:sym typeface="Montserrat"/>
              </a:rPr>
              <a:t>framework</a:t>
            </a:r>
            <a:r>
              <a:rPr lang="en" sz="1300">
                <a:solidFill>
                  <a:srgbClr val="0C0C0C"/>
                </a:solidFill>
                <a:latin typeface="Montserrat"/>
                <a:ea typeface="Montserrat"/>
                <a:cs typeface="Montserrat"/>
                <a:sym typeface="Montserrat"/>
              </a:rPr>
              <a:t> qui utilise les technologies Web pour bâtir des composants réutilisables</a:t>
            </a:r>
            <a:endParaRPr sz="1300">
              <a:solidFill>
                <a:srgbClr val="0C0C0C"/>
              </a:solidFill>
              <a:latin typeface="Montserrat"/>
              <a:ea typeface="Montserrat"/>
              <a:cs typeface="Montserrat"/>
              <a:sym typeface="Montserrat"/>
            </a:endParaRPr>
          </a:p>
          <a:p>
            <a:pPr indent="0" lvl="0" marL="457200" rtl="0" algn="l">
              <a:lnSpc>
                <a:spcPct val="100000"/>
              </a:lnSpc>
              <a:spcBef>
                <a:spcPts val="800"/>
              </a:spcBef>
              <a:spcAft>
                <a:spcPts val="0"/>
              </a:spcAft>
              <a:buSzPts val="2100"/>
              <a:buNone/>
            </a:pPr>
            <a:r>
              <a:t/>
            </a:r>
            <a:endParaRPr sz="1300">
              <a:solidFill>
                <a:srgbClr val="0C0C0C"/>
              </a:solidFill>
              <a:latin typeface="Montserrat"/>
              <a:ea typeface="Montserrat"/>
              <a:cs typeface="Montserrat"/>
              <a:sym typeface="Montserrat"/>
            </a:endParaRPr>
          </a:p>
          <a:p>
            <a:pPr indent="-311150" lvl="0" marL="457200" rtl="0" algn="l">
              <a:lnSpc>
                <a:spcPct val="100000"/>
              </a:lnSpc>
              <a:spcBef>
                <a:spcPts val="800"/>
              </a:spcBef>
              <a:spcAft>
                <a:spcPts val="0"/>
              </a:spcAft>
              <a:buClr>
                <a:srgbClr val="0C0C0C"/>
              </a:buClr>
              <a:buSzPts val="1300"/>
              <a:buFont typeface="Montserrat"/>
              <a:buChar char="●"/>
            </a:pPr>
            <a:r>
              <a:rPr lang="en" sz="1300">
                <a:solidFill>
                  <a:srgbClr val="0C0C0C"/>
                </a:solidFill>
                <a:latin typeface="Montserrat"/>
                <a:ea typeface="Montserrat"/>
                <a:cs typeface="Montserrat"/>
                <a:sym typeface="Montserrat"/>
              </a:rPr>
              <a:t>Sur Desktop, ils fonctionnent dans toute une série de navigateurs supportés et sont développés à l'aide des standards HTML et JavaScript.</a:t>
            </a:r>
            <a:endParaRPr sz="1300">
              <a:solidFill>
                <a:srgbClr val="0C0C0C"/>
              </a:solidFill>
              <a:latin typeface="Montserrat"/>
              <a:ea typeface="Montserrat"/>
              <a:cs typeface="Montserrat"/>
              <a:sym typeface="Montserrat"/>
            </a:endParaRPr>
          </a:p>
        </p:txBody>
      </p:sp>
      <p:pic>
        <p:nvPicPr>
          <p:cNvPr id="146" name="Google Shape;146;p29"/>
          <p:cNvPicPr preferRelativeResize="0"/>
          <p:nvPr/>
        </p:nvPicPr>
        <p:blipFill rotWithShape="1">
          <a:blip r:embed="rId3">
            <a:alphaModFix/>
          </a:blip>
          <a:srcRect b="0" l="0" r="30269" t="0"/>
          <a:stretch/>
        </p:blipFill>
        <p:spPr>
          <a:xfrm>
            <a:off x="5173800" y="1441000"/>
            <a:ext cx="3620050" cy="2733400"/>
          </a:xfrm>
          <a:prstGeom prst="rect">
            <a:avLst/>
          </a:prstGeom>
          <a:noFill/>
          <a:ln cap="flat" cmpd="sng" w="28575">
            <a:solidFill>
              <a:schemeClr val="dk1"/>
            </a:solidFill>
            <a:prstDash val="solid"/>
            <a:round/>
            <a:headEnd len="sm" w="sm" type="none"/>
            <a:tailEnd len="sm" w="sm" type="none"/>
          </a:ln>
        </p:spPr>
      </p:pic>
      <p:pic>
        <p:nvPicPr>
          <p:cNvPr id="147" name="Google Shape;147;p29"/>
          <p:cNvPicPr preferRelativeResize="0"/>
          <p:nvPr/>
        </p:nvPicPr>
        <p:blipFill rotWithShape="1">
          <a:blip r:embed="rId4">
            <a:alphaModFix/>
          </a:blip>
          <a:srcRect b="13636" l="12227" r="9494" t="7951"/>
          <a:stretch/>
        </p:blipFill>
        <p:spPr>
          <a:xfrm>
            <a:off x="122475" y="4392038"/>
            <a:ext cx="597001" cy="644324"/>
          </a:xfrm>
          <a:prstGeom prst="rect">
            <a:avLst/>
          </a:prstGeom>
          <a:noFill/>
          <a:ln>
            <a:noFill/>
          </a:ln>
        </p:spPr>
      </p:pic>
      <p:sp>
        <p:nvSpPr>
          <p:cNvPr id="148" name="Google Shape;148;p29"/>
          <p:cNvSpPr/>
          <p:nvPr/>
        </p:nvSpPr>
        <p:spPr>
          <a:xfrm>
            <a:off x="7611035" y="3254188"/>
            <a:ext cx="914400" cy="188259"/>
          </a:xfrm>
          <a:prstGeom prst="rect">
            <a:avLst/>
          </a:prstGeom>
          <a:solidFill>
            <a:srgbClr val="2D08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0000"/>
              </a:solidFill>
              <a:latin typeface="Arial"/>
              <a:ea typeface="Arial"/>
              <a:cs typeface="Arial"/>
              <a:sym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ph type="title"/>
          </p:nvPr>
        </p:nvSpPr>
        <p:spPr>
          <a:xfrm>
            <a:off x="428737" y="42973"/>
            <a:ext cx="8286600" cy="7425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en">
                <a:solidFill>
                  <a:schemeClr val="accent1"/>
                </a:solidFill>
              </a:rPr>
              <a:t>Composants Aura</a:t>
            </a:r>
            <a:endParaRPr b="1">
              <a:solidFill>
                <a:schemeClr val="accent1"/>
              </a:solidFill>
            </a:endParaRPr>
          </a:p>
        </p:txBody>
      </p:sp>
      <p:sp>
        <p:nvSpPr>
          <p:cNvPr id="154" name="Google Shape;154;p30"/>
          <p:cNvSpPr txBox="1"/>
          <p:nvPr>
            <p:ph idx="1" type="body"/>
          </p:nvPr>
        </p:nvSpPr>
        <p:spPr>
          <a:xfrm>
            <a:off x="428725" y="1544350"/>
            <a:ext cx="4470000" cy="3293100"/>
          </a:xfrm>
          <a:prstGeom prst="rect">
            <a:avLst/>
          </a:prstGeom>
          <a:noFill/>
          <a:ln>
            <a:noFill/>
          </a:ln>
        </p:spPr>
        <p:txBody>
          <a:bodyPr anchorCtr="0" anchor="t" bIns="34275" lIns="68575" spcFirstLastPara="1" rIns="68575" wrap="square" tIns="34275">
            <a:normAutofit/>
          </a:bodyPr>
          <a:lstStyle/>
          <a:p>
            <a:pPr indent="-311150" lvl="0" marL="457200" rtl="0" algn="l">
              <a:lnSpc>
                <a:spcPct val="100000"/>
              </a:lnSpc>
              <a:spcBef>
                <a:spcPts val="0"/>
              </a:spcBef>
              <a:spcAft>
                <a:spcPts val="0"/>
              </a:spcAft>
              <a:buSzPts val="1300"/>
              <a:buFont typeface="Montserrat"/>
              <a:buChar char="●"/>
            </a:pPr>
            <a:r>
              <a:rPr lang="en" sz="1300">
                <a:solidFill>
                  <a:schemeClr val="dk1"/>
                </a:solidFill>
                <a:latin typeface="Montserrat"/>
                <a:ea typeface="Montserrat"/>
                <a:cs typeface="Montserrat"/>
                <a:sym typeface="Montserrat"/>
              </a:rPr>
              <a:t>Les éléments autonomes et réutilisables d'une application sont connus sous le nom de composants Aura. </a:t>
            </a:r>
            <a:endParaRPr sz="1300">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SzPts val="2100"/>
              <a:buNone/>
            </a:pPr>
            <a:r>
              <a:t/>
            </a:r>
            <a:endParaRPr sz="1300">
              <a:solidFill>
                <a:schemeClr val="dk1"/>
              </a:solidFill>
              <a:latin typeface="Montserrat"/>
              <a:ea typeface="Montserrat"/>
              <a:cs typeface="Montserrat"/>
              <a:sym typeface="Montserrat"/>
            </a:endParaRPr>
          </a:p>
          <a:p>
            <a:pPr indent="-311150" lvl="0" marL="457200" rtl="0" algn="l">
              <a:lnSpc>
                <a:spcPct val="100000"/>
              </a:lnSpc>
              <a:spcBef>
                <a:spcPts val="0"/>
              </a:spcBef>
              <a:spcAft>
                <a:spcPts val="0"/>
              </a:spcAft>
              <a:buSzPts val="1300"/>
              <a:buFont typeface="Montserrat"/>
              <a:buChar char="●"/>
            </a:pPr>
            <a:r>
              <a:rPr lang="en" sz="1300">
                <a:solidFill>
                  <a:schemeClr val="dk1"/>
                </a:solidFill>
                <a:latin typeface="Montserrat"/>
                <a:ea typeface="Montserrat"/>
                <a:cs typeface="Montserrat"/>
                <a:sym typeface="Montserrat"/>
              </a:rPr>
              <a:t>Il s'agit d'un élément réutilisable de l'interface utilisateur qui peut être aussi petit qu'une simple ligne de texte ou aussi grand qu'une application complète.</a:t>
            </a:r>
            <a:endParaRPr sz="1300">
              <a:solidFill>
                <a:schemeClr val="dk1"/>
              </a:solidFill>
              <a:latin typeface="Montserrat"/>
              <a:ea typeface="Montserrat"/>
              <a:cs typeface="Montserrat"/>
              <a:sym typeface="Montserrat"/>
            </a:endParaRPr>
          </a:p>
          <a:p>
            <a:pPr indent="0" lvl="0" marL="457200" rtl="0" algn="l">
              <a:lnSpc>
                <a:spcPct val="100000"/>
              </a:lnSpc>
              <a:spcBef>
                <a:spcPts val="0"/>
              </a:spcBef>
              <a:spcAft>
                <a:spcPts val="0"/>
              </a:spcAft>
              <a:buSzPts val="2100"/>
              <a:buNone/>
            </a:pPr>
            <a:r>
              <a:t/>
            </a:r>
            <a:endParaRPr sz="1300">
              <a:solidFill>
                <a:schemeClr val="dk1"/>
              </a:solidFill>
              <a:latin typeface="Montserrat"/>
              <a:ea typeface="Montserrat"/>
              <a:cs typeface="Montserrat"/>
              <a:sym typeface="Montserrat"/>
            </a:endParaRPr>
          </a:p>
          <a:p>
            <a:pPr indent="-311150" lvl="0" marL="457200" rtl="0" algn="l">
              <a:lnSpc>
                <a:spcPct val="100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Plusieurs composants peuvent faire partie d’une application.</a:t>
            </a:r>
            <a:endParaRPr sz="1300">
              <a:solidFill>
                <a:schemeClr val="dk1"/>
              </a:solidFill>
              <a:latin typeface="Montserrat"/>
              <a:ea typeface="Montserrat"/>
              <a:cs typeface="Montserrat"/>
              <a:sym typeface="Montserrat"/>
            </a:endParaRPr>
          </a:p>
        </p:txBody>
      </p:sp>
      <p:pic>
        <p:nvPicPr>
          <p:cNvPr id="155" name="Google Shape;155;p30"/>
          <p:cNvPicPr preferRelativeResize="0"/>
          <p:nvPr/>
        </p:nvPicPr>
        <p:blipFill rotWithShape="1">
          <a:blip r:embed="rId3">
            <a:alphaModFix/>
          </a:blip>
          <a:srcRect b="3279" l="4289" r="2470" t="2496"/>
          <a:stretch/>
        </p:blipFill>
        <p:spPr>
          <a:xfrm>
            <a:off x="5235350" y="1323225"/>
            <a:ext cx="3673923" cy="2891874"/>
          </a:xfrm>
          <a:prstGeom prst="rect">
            <a:avLst/>
          </a:prstGeom>
          <a:noFill/>
          <a:ln cap="flat" cmpd="sng" w="28575">
            <a:solidFill>
              <a:schemeClr val="dk1"/>
            </a:solidFill>
            <a:prstDash val="solid"/>
            <a:round/>
            <a:headEnd len="sm" w="sm" type="none"/>
            <a:tailEnd len="sm" w="sm" type="none"/>
          </a:ln>
        </p:spPr>
      </p:pic>
      <p:pic>
        <p:nvPicPr>
          <p:cNvPr id="156" name="Google Shape;156;p30"/>
          <p:cNvPicPr preferRelativeResize="0"/>
          <p:nvPr/>
        </p:nvPicPr>
        <p:blipFill rotWithShape="1">
          <a:blip r:embed="rId4">
            <a:alphaModFix/>
          </a:blip>
          <a:srcRect b="13636" l="12227" r="9494" t="7951"/>
          <a:stretch/>
        </p:blipFill>
        <p:spPr>
          <a:xfrm>
            <a:off x="122475" y="4392038"/>
            <a:ext cx="597001" cy="644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txBox="1"/>
          <p:nvPr>
            <p:ph type="title"/>
          </p:nvPr>
        </p:nvSpPr>
        <p:spPr>
          <a:xfrm>
            <a:off x="428737" y="42973"/>
            <a:ext cx="8286600" cy="7425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en">
                <a:solidFill>
                  <a:schemeClr val="accent1"/>
                </a:solidFill>
              </a:rPr>
              <a:t>DÉBOGAGE </a:t>
            </a:r>
            <a:r>
              <a:rPr b="1" lang="en">
                <a:solidFill>
                  <a:schemeClr val="accent1"/>
                </a:solidFill>
              </a:rPr>
              <a:t>APEX</a:t>
            </a:r>
            <a:endParaRPr b="1">
              <a:solidFill>
                <a:schemeClr val="accent1"/>
              </a:solidFill>
            </a:endParaRPr>
          </a:p>
        </p:txBody>
      </p:sp>
      <p:sp>
        <p:nvSpPr>
          <p:cNvPr id="162" name="Google Shape;162;p31"/>
          <p:cNvSpPr txBox="1"/>
          <p:nvPr>
            <p:ph idx="1" type="body"/>
          </p:nvPr>
        </p:nvSpPr>
        <p:spPr>
          <a:xfrm>
            <a:off x="428725" y="1323225"/>
            <a:ext cx="8286600" cy="3637200"/>
          </a:xfrm>
          <a:prstGeom prst="rect">
            <a:avLst/>
          </a:prstGeom>
          <a:noFill/>
          <a:ln>
            <a:noFill/>
          </a:ln>
        </p:spPr>
        <p:txBody>
          <a:bodyPr anchorCtr="0" anchor="t" bIns="34275" lIns="68575" spcFirstLastPara="1" rIns="68575" wrap="square" tIns="34275">
            <a:normAutofit/>
          </a:bodyPr>
          <a:lstStyle/>
          <a:p>
            <a:pPr indent="-311150" lvl="0" marL="457200" rtl="0" algn="l">
              <a:lnSpc>
                <a:spcPct val="100000"/>
              </a:lnSpc>
              <a:spcBef>
                <a:spcPts val="800"/>
              </a:spcBef>
              <a:spcAft>
                <a:spcPts val="0"/>
              </a:spcAft>
              <a:buClr>
                <a:srgbClr val="0C0C0C"/>
              </a:buClr>
              <a:buSzPts val="1300"/>
              <a:buFont typeface="Montserrat"/>
              <a:buChar char="●"/>
            </a:pPr>
            <a:r>
              <a:rPr lang="en" sz="1300">
                <a:solidFill>
                  <a:srgbClr val="0C0C0C"/>
                </a:solidFill>
                <a:highlight>
                  <a:srgbClr val="FFFFFF"/>
                </a:highlight>
                <a:latin typeface="Montserrat"/>
                <a:ea typeface="Montserrat"/>
                <a:cs typeface="Montserrat"/>
                <a:sym typeface="Montserrat"/>
              </a:rPr>
              <a:t>Le débogage est un élément crucial de tout projet de programmation. </a:t>
            </a:r>
            <a:endParaRPr sz="1300">
              <a:solidFill>
                <a:srgbClr val="0C0C0C"/>
              </a:solidFill>
              <a:highlight>
                <a:srgbClr val="FFFFFF"/>
              </a:highlight>
              <a:latin typeface="Montserrat"/>
              <a:ea typeface="Montserrat"/>
              <a:cs typeface="Montserrat"/>
              <a:sym typeface="Montserrat"/>
            </a:endParaRPr>
          </a:p>
          <a:p>
            <a:pPr indent="-311150" lvl="0" marL="457200" rtl="0" algn="l">
              <a:lnSpc>
                <a:spcPct val="100000"/>
              </a:lnSpc>
              <a:spcBef>
                <a:spcPts val="1000"/>
              </a:spcBef>
              <a:spcAft>
                <a:spcPts val="1000"/>
              </a:spcAft>
              <a:buClr>
                <a:srgbClr val="0C0C0C"/>
              </a:buClr>
              <a:buSzPts val="1300"/>
              <a:buFont typeface="Montserrat"/>
              <a:buChar char="●"/>
            </a:pPr>
            <a:r>
              <a:rPr lang="en" sz="1300">
                <a:solidFill>
                  <a:srgbClr val="0C0C0C"/>
                </a:solidFill>
                <a:highlight>
                  <a:srgbClr val="FFFFFF"/>
                </a:highlight>
                <a:latin typeface="Montserrat"/>
                <a:ea typeface="Montserrat"/>
                <a:cs typeface="Montserrat"/>
                <a:sym typeface="Montserrat"/>
              </a:rPr>
              <a:t>La méthode system.debug() est l'une d'entre elles, et elle imprime la valeur et la sortie des variables dans les journaux de débogage (Logs)</a:t>
            </a:r>
            <a:endParaRPr sz="1300">
              <a:solidFill>
                <a:srgbClr val="0C0C0C"/>
              </a:solidFill>
              <a:highlight>
                <a:srgbClr val="FFFFFF"/>
              </a:highlight>
              <a:latin typeface="Montserrat"/>
              <a:ea typeface="Montserrat"/>
              <a:cs typeface="Montserrat"/>
              <a:sym typeface="Montserrat"/>
            </a:endParaRPr>
          </a:p>
        </p:txBody>
      </p:sp>
      <p:sp>
        <p:nvSpPr>
          <p:cNvPr id="163" name="Google Shape;163;p31"/>
          <p:cNvSpPr/>
          <p:nvPr/>
        </p:nvSpPr>
        <p:spPr>
          <a:xfrm>
            <a:off x="3180350" y="2669900"/>
            <a:ext cx="2185800" cy="562800"/>
          </a:xfrm>
          <a:prstGeom prst="roundRect">
            <a:avLst>
              <a:gd fmla="val 16667" name="adj"/>
            </a:avLst>
          </a:prstGeom>
          <a:solidFill>
            <a:schemeClr val="lt2"/>
          </a:solidFill>
          <a:ln cap="flat" cmpd="sng" w="38100">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Montserrat"/>
                <a:ea typeface="Montserrat"/>
                <a:cs typeface="Montserrat"/>
                <a:sym typeface="Montserrat"/>
              </a:rPr>
              <a:t>OUTILS DE DÉBOGAGE</a:t>
            </a:r>
            <a:endParaRPr b="1" i="0" sz="1500" u="none" cap="none" strike="noStrike">
              <a:solidFill>
                <a:srgbClr val="000000"/>
              </a:solidFill>
              <a:latin typeface="Montserrat"/>
              <a:ea typeface="Montserrat"/>
              <a:cs typeface="Montserrat"/>
              <a:sym typeface="Montserrat"/>
            </a:endParaRPr>
          </a:p>
        </p:txBody>
      </p:sp>
      <p:sp>
        <p:nvSpPr>
          <p:cNvPr id="164" name="Google Shape;164;p31"/>
          <p:cNvSpPr/>
          <p:nvPr/>
        </p:nvSpPr>
        <p:spPr>
          <a:xfrm>
            <a:off x="3468250" y="3258850"/>
            <a:ext cx="261600" cy="392700"/>
          </a:xfrm>
          <a:prstGeom prst="downArrow">
            <a:avLst>
              <a:gd fmla="val 50000" name="adj1"/>
              <a:gd fmla="val 50000" name="adj2"/>
            </a:avLst>
          </a:prstGeom>
          <a:solidFill>
            <a:schemeClr val="lt2"/>
          </a:solidFill>
          <a:ln cap="flat" cmpd="sng" w="38100">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1"/>
          <p:cNvSpPr/>
          <p:nvPr/>
        </p:nvSpPr>
        <p:spPr>
          <a:xfrm>
            <a:off x="4829400" y="3258850"/>
            <a:ext cx="261600" cy="392700"/>
          </a:xfrm>
          <a:prstGeom prst="downArrow">
            <a:avLst>
              <a:gd fmla="val 50000" name="adj1"/>
              <a:gd fmla="val 50000" name="adj2"/>
            </a:avLst>
          </a:prstGeom>
          <a:solidFill>
            <a:schemeClr val="lt2"/>
          </a:solidFill>
          <a:ln cap="flat" cmpd="sng" w="38100">
            <a:solidFill>
              <a:srgbClr val="274E1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1"/>
          <p:cNvSpPr/>
          <p:nvPr/>
        </p:nvSpPr>
        <p:spPr>
          <a:xfrm>
            <a:off x="2944750" y="3677700"/>
            <a:ext cx="1295700" cy="562800"/>
          </a:xfrm>
          <a:prstGeom prst="rect">
            <a:avLst/>
          </a:prstGeom>
          <a:solidFill>
            <a:schemeClr val="lt2"/>
          </a:solidFill>
          <a:ln cap="flat" cmpd="sng" w="3810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Montserrat"/>
                <a:ea typeface="Montserrat"/>
                <a:cs typeface="Montserrat"/>
                <a:sym typeface="Montserrat"/>
              </a:rPr>
              <a:t>Developer Console</a:t>
            </a:r>
            <a:endParaRPr b="0" i="0" sz="1400" u="none" cap="none" strike="noStrike">
              <a:solidFill>
                <a:srgbClr val="000000"/>
              </a:solidFill>
              <a:latin typeface="Montserrat"/>
              <a:ea typeface="Montserrat"/>
              <a:cs typeface="Montserrat"/>
              <a:sym typeface="Montserrat"/>
            </a:endParaRPr>
          </a:p>
        </p:txBody>
      </p:sp>
      <p:sp>
        <p:nvSpPr>
          <p:cNvPr id="167" name="Google Shape;167;p31"/>
          <p:cNvSpPr/>
          <p:nvPr/>
        </p:nvSpPr>
        <p:spPr>
          <a:xfrm>
            <a:off x="4449950" y="3677700"/>
            <a:ext cx="1151700" cy="562800"/>
          </a:xfrm>
          <a:prstGeom prst="rect">
            <a:avLst/>
          </a:prstGeom>
          <a:solidFill>
            <a:schemeClr val="lt2"/>
          </a:solidFill>
          <a:ln cap="flat" cmpd="sng" w="38100">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Montserrat"/>
                <a:ea typeface="Montserrat"/>
                <a:cs typeface="Montserrat"/>
                <a:sym typeface="Montserrat"/>
              </a:rPr>
              <a:t>Debug Log</a:t>
            </a:r>
            <a:endParaRPr b="0" i="0" sz="1400" u="none" cap="none" strike="noStrike">
              <a:solidFill>
                <a:srgbClr val="000000"/>
              </a:solidFill>
              <a:latin typeface="Montserrat"/>
              <a:ea typeface="Montserrat"/>
              <a:cs typeface="Montserrat"/>
              <a:sym typeface="Montserrat"/>
            </a:endParaRPr>
          </a:p>
        </p:txBody>
      </p:sp>
      <p:pic>
        <p:nvPicPr>
          <p:cNvPr id="168" name="Google Shape;168;p31"/>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2"/>
          <p:cNvSpPr txBox="1"/>
          <p:nvPr>
            <p:ph type="title"/>
          </p:nvPr>
        </p:nvSpPr>
        <p:spPr>
          <a:xfrm>
            <a:off x="428700" y="104225"/>
            <a:ext cx="8286600" cy="6444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en">
                <a:solidFill>
                  <a:schemeClr val="accent1"/>
                </a:solidFill>
              </a:rPr>
              <a:t>Developer Console</a:t>
            </a:r>
            <a:endParaRPr b="1">
              <a:solidFill>
                <a:schemeClr val="accent1"/>
              </a:solidFill>
            </a:endParaRPr>
          </a:p>
        </p:txBody>
      </p:sp>
      <p:sp>
        <p:nvSpPr>
          <p:cNvPr id="174" name="Google Shape;174;p32"/>
          <p:cNvSpPr txBox="1"/>
          <p:nvPr>
            <p:ph idx="1" type="body"/>
          </p:nvPr>
        </p:nvSpPr>
        <p:spPr>
          <a:xfrm>
            <a:off x="576350" y="1289925"/>
            <a:ext cx="3847800" cy="36048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800"/>
              </a:spcBef>
              <a:spcAft>
                <a:spcPts val="0"/>
              </a:spcAft>
              <a:buSzPts val="2100"/>
              <a:buNone/>
            </a:pPr>
            <a:r>
              <a:rPr lang="en" sz="1300">
                <a:solidFill>
                  <a:srgbClr val="0C0C0C"/>
                </a:solidFill>
                <a:latin typeface="Montserrat"/>
                <a:ea typeface="Montserrat"/>
                <a:cs typeface="Montserrat"/>
                <a:sym typeface="Montserrat"/>
              </a:rPr>
              <a:t>La Developer </a:t>
            </a:r>
            <a:r>
              <a:rPr lang="en" sz="1300">
                <a:solidFill>
                  <a:srgbClr val="0C0C0C"/>
                </a:solidFill>
                <a:latin typeface="Montserrat"/>
                <a:ea typeface="Montserrat"/>
                <a:cs typeface="Montserrat"/>
                <a:sym typeface="Montserrat"/>
              </a:rPr>
              <a:t>Console</a:t>
            </a:r>
            <a:r>
              <a:rPr lang="en" sz="1300">
                <a:solidFill>
                  <a:srgbClr val="0C0C0C"/>
                </a:solidFill>
                <a:latin typeface="Montserrat"/>
                <a:ea typeface="Montserrat"/>
                <a:cs typeface="Montserrat"/>
                <a:sym typeface="Montserrat"/>
              </a:rPr>
              <a:t> peut être utilisée pour exécuter des fonctions anonymes.</a:t>
            </a:r>
            <a:endParaRPr sz="1300">
              <a:solidFill>
                <a:srgbClr val="0C0C0C"/>
              </a:solidFill>
              <a:latin typeface="Montserrat"/>
              <a:ea typeface="Montserrat"/>
              <a:cs typeface="Montserrat"/>
              <a:sym typeface="Montserrat"/>
            </a:endParaRPr>
          </a:p>
          <a:p>
            <a:pPr indent="0" lvl="0" marL="0" rtl="0" algn="l">
              <a:lnSpc>
                <a:spcPct val="100000"/>
              </a:lnSpc>
              <a:spcBef>
                <a:spcPts val="800"/>
              </a:spcBef>
              <a:spcAft>
                <a:spcPts val="0"/>
              </a:spcAft>
              <a:buSzPts val="2100"/>
              <a:buNone/>
            </a:pPr>
            <a:r>
              <a:t/>
            </a:r>
            <a:endParaRPr sz="1300">
              <a:solidFill>
                <a:srgbClr val="0C0C0C"/>
              </a:solidFill>
              <a:latin typeface="Montserrat"/>
              <a:ea typeface="Montserrat"/>
              <a:cs typeface="Montserrat"/>
              <a:sym typeface="Montserrat"/>
            </a:endParaRPr>
          </a:p>
          <a:p>
            <a:pPr indent="0" lvl="0" marL="0" rtl="0" algn="l">
              <a:lnSpc>
                <a:spcPct val="100000"/>
              </a:lnSpc>
              <a:spcBef>
                <a:spcPts val="800"/>
              </a:spcBef>
              <a:spcAft>
                <a:spcPts val="0"/>
              </a:spcAft>
              <a:buSzPts val="2100"/>
              <a:buNone/>
            </a:pPr>
            <a:r>
              <a:rPr b="1" lang="en" sz="1300">
                <a:solidFill>
                  <a:srgbClr val="0C0C0C"/>
                </a:solidFill>
                <a:latin typeface="Montserrat"/>
                <a:ea typeface="Montserrat"/>
                <a:cs typeface="Montserrat"/>
                <a:sym typeface="Montserrat"/>
              </a:rPr>
              <a:t>Étapes de débogage à l'aide de la console du développeur :-</a:t>
            </a:r>
            <a:endParaRPr b="1" sz="1300">
              <a:solidFill>
                <a:srgbClr val="0C0C0C"/>
              </a:solidFill>
              <a:latin typeface="Montserrat"/>
              <a:ea typeface="Montserrat"/>
              <a:cs typeface="Montserrat"/>
              <a:sym typeface="Montserrat"/>
            </a:endParaRPr>
          </a:p>
          <a:p>
            <a:pPr indent="0" lvl="0" marL="0" rtl="0" algn="l">
              <a:lnSpc>
                <a:spcPct val="100000"/>
              </a:lnSpc>
              <a:spcBef>
                <a:spcPts val="800"/>
              </a:spcBef>
              <a:spcAft>
                <a:spcPts val="0"/>
              </a:spcAft>
              <a:buSzPts val="2100"/>
              <a:buNone/>
            </a:pPr>
            <a:r>
              <a:t/>
            </a:r>
            <a:endParaRPr sz="1300">
              <a:solidFill>
                <a:srgbClr val="0C0C0C"/>
              </a:solidFill>
              <a:latin typeface="Montserrat"/>
              <a:ea typeface="Montserrat"/>
              <a:cs typeface="Montserrat"/>
              <a:sym typeface="Montserrat"/>
            </a:endParaRPr>
          </a:p>
          <a:p>
            <a:pPr indent="0" lvl="0" marL="0" marR="25400" rtl="0" algn="just">
              <a:lnSpc>
                <a:spcPct val="115000"/>
              </a:lnSpc>
              <a:spcBef>
                <a:spcPts val="600"/>
              </a:spcBef>
              <a:spcAft>
                <a:spcPts val="0"/>
              </a:spcAft>
              <a:buSzPts val="2100"/>
              <a:buNone/>
            </a:pPr>
            <a:r>
              <a:rPr b="1" lang="en" sz="1300">
                <a:solidFill>
                  <a:srgbClr val="0C0C0C"/>
                </a:solidFill>
                <a:latin typeface="Montserrat"/>
                <a:ea typeface="Montserrat"/>
                <a:cs typeface="Montserrat"/>
                <a:sym typeface="Montserrat"/>
              </a:rPr>
              <a:t>Étape 1 : </a:t>
            </a:r>
            <a:r>
              <a:rPr lang="en" sz="1300">
                <a:solidFill>
                  <a:srgbClr val="0C0C0C"/>
                </a:solidFill>
                <a:latin typeface="Montserrat"/>
                <a:ea typeface="Montserrat"/>
                <a:cs typeface="Montserrat"/>
                <a:sym typeface="Montserrat"/>
              </a:rPr>
              <a:t>Ouvrir la console du développeur</a:t>
            </a:r>
            <a:endParaRPr sz="1300">
              <a:solidFill>
                <a:srgbClr val="0C0C0C"/>
              </a:solidFill>
              <a:latin typeface="Montserrat"/>
              <a:ea typeface="Montserrat"/>
              <a:cs typeface="Montserrat"/>
              <a:sym typeface="Montserrat"/>
            </a:endParaRPr>
          </a:p>
          <a:p>
            <a:pPr indent="0" lvl="0" marL="0" marR="25400" rtl="0" algn="just">
              <a:lnSpc>
                <a:spcPct val="115000"/>
              </a:lnSpc>
              <a:spcBef>
                <a:spcPts val="700"/>
              </a:spcBef>
              <a:spcAft>
                <a:spcPts val="0"/>
              </a:spcAft>
              <a:buSzPts val="2100"/>
              <a:buNone/>
            </a:pPr>
            <a:r>
              <a:t/>
            </a:r>
            <a:endParaRPr sz="1300">
              <a:solidFill>
                <a:srgbClr val="0C0C0C"/>
              </a:solidFill>
              <a:latin typeface="Montserrat"/>
              <a:ea typeface="Montserrat"/>
              <a:cs typeface="Montserrat"/>
              <a:sym typeface="Montserrat"/>
            </a:endParaRPr>
          </a:p>
          <a:p>
            <a:pPr indent="0" lvl="0" marL="0" marR="25400" rtl="0" algn="just">
              <a:lnSpc>
                <a:spcPct val="115000"/>
              </a:lnSpc>
              <a:spcBef>
                <a:spcPts val="700"/>
              </a:spcBef>
              <a:spcAft>
                <a:spcPts val="0"/>
              </a:spcAft>
              <a:buSzPts val="2100"/>
              <a:buNone/>
            </a:pPr>
            <a:r>
              <a:rPr b="1" lang="en" sz="1300">
                <a:solidFill>
                  <a:srgbClr val="0C0C0C"/>
                </a:solidFill>
                <a:latin typeface="Montserrat"/>
                <a:ea typeface="Montserrat"/>
                <a:cs typeface="Montserrat"/>
                <a:sym typeface="Montserrat"/>
              </a:rPr>
              <a:t>Étape 2 : </a:t>
            </a:r>
            <a:r>
              <a:rPr lang="en" sz="1300">
                <a:solidFill>
                  <a:srgbClr val="0C0C0C"/>
                </a:solidFill>
                <a:latin typeface="Montserrat"/>
                <a:ea typeface="Montserrat"/>
                <a:cs typeface="Montserrat"/>
                <a:sym typeface="Montserrat"/>
              </a:rPr>
              <a:t>‘Open Execute Anonymous Window’ à partir de 'Debug' comme indiqué ci-dessous.</a:t>
            </a:r>
            <a:endParaRPr sz="1300">
              <a:solidFill>
                <a:srgbClr val="0C0C0C"/>
              </a:solidFill>
              <a:latin typeface="Montserrat"/>
              <a:ea typeface="Montserrat"/>
              <a:cs typeface="Montserrat"/>
              <a:sym typeface="Montserrat"/>
            </a:endParaRPr>
          </a:p>
          <a:p>
            <a:pPr indent="0" lvl="0" marL="457200" rtl="0" algn="l">
              <a:lnSpc>
                <a:spcPct val="100000"/>
              </a:lnSpc>
              <a:spcBef>
                <a:spcPts val="800"/>
              </a:spcBef>
              <a:spcAft>
                <a:spcPts val="0"/>
              </a:spcAft>
              <a:buSzPts val="2100"/>
              <a:buNone/>
            </a:pPr>
            <a:r>
              <a:t/>
            </a:r>
            <a:endParaRPr sz="1300">
              <a:solidFill>
                <a:schemeClr val="dk1"/>
              </a:solidFill>
              <a:latin typeface="Montserrat"/>
              <a:ea typeface="Montserrat"/>
              <a:cs typeface="Montserrat"/>
              <a:sym typeface="Montserrat"/>
            </a:endParaRPr>
          </a:p>
          <a:p>
            <a:pPr indent="0" lvl="0" marL="0" rtl="0" algn="l">
              <a:lnSpc>
                <a:spcPct val="100000"/>
              </a:lnSpc>
              <a:spcBef>
                <a:spcPts val="800"/>
              </a:spcBef>
              <a:spcAft>
                <a:spcPts val="200"/>
              </a:spcAft>
              <a:buSzPts val="2100"/>
              <a:buNone/>
            </a:pPr>
            <a:r>
              <a:rPr lang="en" sz="1300">
                <a:solidFill>
                  <a:schemeClr val="dk1"/>
                </a:solidFill>
                <a:latin typeface="Montserrat"/>
                <a:ea typeface="Montserrat"/>
                <a:cs typeface="Montserrat"/>
                <a:sym typeface="Montserrat"/>
              </a:rPr>
              <a:t>.</a:t>
            </a:r>
            <a:endParaRPr sz="1300">
              <a:solidFill>
                <a:schemeClr val="dk1"/>
              </a:solidFill>
              <a:latin typeface="Montserrat"/>
              <a:ea typeface="Montserrat"/>
              <a:cs typeface="Montserrat"/>
              <a:sym typeface="Montserrat"/>
            </a:endParaRPr>
          </a:p>
        </p:txBody>
      </p:sp>
      <p:pic>
        <p:nvPicPr>
          <p:cNvPr id="175" name="Google Shape;175;p32"/>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pic>
        <p:nvPicPr>
          <p:cNvPr id="176" name="Google Shape;176;p32"/>
          <p:cNvPicPr preferRelativeResize="0"/>
          <p:nvPr/>
        </p:nvPicPr>
        <p:blipFill rotWithShape="1">
          <a:blip r:embed="rId4">
            <a:alphaModFix/>
          </a:blip>
          <a:srcRect b="2190" l="0" r="0" t="0"/>
          <a:stretch/>
        </p:blipFill>
        <p:spPr>
          <a:xfrm>
            <a:off x="4424150" y="1056250"/>
            <a:ext cx="3847775" cy="3761925"/>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428700" y="180750"/>
            <a:ext cx="8286600" cy="6444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en">
                <a:solidFill>
                  <a:schemeClr val="accent1"/>
                </a:solidFill>
              </a:rPr>
              <a:t>Developer Console</a:t>
            </a:r>
            <a:endParaRPr b="1">
              <a:solidFill>
                <a:schemeClr val="accent1"/>
              </a:solidFill>
            </a:endParaRPr>
          </a:p>
        </p:txBody>
      </p:sp>
      <p:sp>
        <p:nvSpPr>
          <p:cNvPr id="182" name="Google Shape;182;p33"/>
          <p:cNvSpPr txBox="1"/>
          <p:nvPr>
            <p:ph idx="1" type="body"/>
          </p:nvPr>
        </p:nvSpPr>
        <p:spPr>
          <a:xfrm>
            <a:off x="760750" y="1224650"/>
            <a:ext cx="7761300" cy="31674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800"/>
              </a:spcBef>
              <a:spcAft>
                <a:spcPts val="0"/>
              </a:spcAft>
              <a:buSzPts val="2100"/>
              <a:buNone/>
            </a:pPr>
            <a:r>
              <a:rPr b="1" lang="en" sz="1300">
                <a:solidFill>
                  <a:srgbClr val="0C0C0C"/>
                </a:solidFill>
                <a:latin typeface="Montserrat"/>
                <a:ea typeface="Montserrat"/>
                <a:cs typeface="Montserrat"/>
                <a:sym typeface="Montserrat"/>
              </a:rPr>
              <a:t>Etape 3 : </a:t>
            </a:r>
            <a:r>
              <a:rPr lang="en" sz="1300">
                <a:solidFill>
                  <a:schemeClr val="dk1"/>
                </a:solidFill>
                <a:highlight>
                  <a:srgbClr val="FFFFFF"/>
                </a:highlight>
                <a:latin typeface="Montserrat"/>
                <a:ea typeface="Montserrat"/>
                <a:cs typeface="Montserrat"/>
                <a:sym typeface="Montserrat"/>
              </a:rPr>
              <a:t>Ouvrez la fenêtre ‘Execute Anonymous’, collez le code et cliquez sur exécuter.</a:t>
            </a:r>
            <a:endParaRPr sz="1300">
              <a:solidFill>
                <a:srgbClr val="0C0C0C"/>
              </a:solidFill>
              <a:latin typeface="Montserrat"/>
              <a:ea typeface="Montserrat"/>
              <a:cs typeface="Montserrat"/>
              <a:sym typeface="Montserrat"/>
            </a:endParaRPr>
          </a:p>
          <a:p>
            <a:pPr indent="0" lvl="0" marL="0" rtl="0" algn="l">
              <a:lnSpc>
                <a:spcPct val="100000"/>
              </a:lnSpc>
              <a:spcBef>
                <a:spcPts val="800"/>
              </a:spcBef>
              <a:spcAft>
                <a:spcPts val="0"/>
              </a:spcAft>
              <a:buSzPts val="2100"/>
              <a:buNone/>
            </a:pPr>
            <a:r>
              <a:t/>
            </a:r>
            <a:endParaRPr sz="1300">
              <a:latin typeface="Montserrat"/>
              <a:ea typeface="Montserrat"/>
              <a:cs typeface="Montserrat"/>
              <a:sym typeface="Montserrat"/>
            </a:endParaRPr>
          </a:p>
          <a:p>
            <a:pPr indent="0" lvl="0" marL="0" rtl="0" algn="l">
              <a:lnSpc>
                <a:spcPct val="100000"/>
              </a:lnSpc>
              <a:spcBef>
                <a:spcPts val="800"/>
              </a:spcBef>
              <a:spcAft>
                <a:spcPts val="200"/>
              </a:spcAft>
              <a:buSzPts val="2100"/>
              <a:buNone/>
            </a:pPr>
            <a:r>
              <a:t/>
            </a:r>
            <a:endParaRPr sz="1300">
              <a:latin typeface="Montserrat"/>
              <a:ea typeface="Montserrat"/>
              <a:cs typeface="Montserrat"/>
              <a:sym typeface="Montserrat"/>
            </a:endParaRPr>
          </a:p>
        </p:txBody>
      </p:sp>
      <p:pic>
        <p:nvPicPr>
          <p:cNvPr id="183" name="Google Shape;183;p33"/>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pic>
        <p:nvPicPr>
          <p:cNvPr id="184" name="Google Shape;184;p33"/>
          <p:cNvPicPr preferRelativeResize="0"/>
          <p:nvPr/>
        </p:nvPicPr>
        <p:blipFill rotWithShape="1">
          <a:blip r:embed="rId4">
            <a:alphaModFix/>
          </a:blip>
          <a:srcRect b="0" l="14074" r="0" t="0"/>
          <a:stretch/>
        </p:blipFill>
        <p:spPr>
          <a:xfrm>
            <a:off x="1224650" y="1806350"/>
            <a:ext cx="6536525" cy="3230000"/>
          </a:xfrm>
          <a:prstGeom prst="rect">
            <a:avLst/>
          </a:prstGeom>
          <a:noFill/>
          <a:ln cap="flat" cmpd="sng" w="28575">
            <a:solidFill>
              <a:schemeClr val="accent1"/>
            </a:solidFill>
            <a:prstDash val="solid"/>
            <a:round/>
            <a:headEnd len="sm" w="sm" type="none"/>
            <a:tailEnd len="sm" w="sm" type="none"/>
          </a:ln>
        </p:spPr>
      </p:pic>
      <p:cxnSp>
        <p:nvCxnSpPr>
          <p:cNvPr id="185" name="Google Shape;185;p33"/>
          <p:cNvCxnSpPr/>
          <p:nvPr/>
        </p:nvCxnSpPr>
        <p:spPr>
          <a:xfrm flipH="1">
            <a:off x="6517425" y="3991775"/>
            <a:ext cx="300" cy="3402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428737" y="134823"/>
            <a:ext cx="8286600" cy="7425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en">
                <a:solidFill>
                  <a:schemeClr val="accent1"/>
                </a:solidFill>
              </a:rPr>
              <a:t>Developer Console</a:t>
            </a:r>
            <a:endParaRPr b="1">
              <a:solidFill>
                <a:schemeClr val="accent1"/>
              </a:solidFill>
            </a:endParaRPr>
          </a:p>
        </p:txBody>
      </p:sp>
      <p:sp>
        <p:nvSpPr>
          <p:cNvPr id="191" name="Google Shape;191;p34"/>
          <p:cNvSpPr txBox="1"/>
          <p:nvPr>
            <p:ph idx="1" type="body"/>
          </p:nvPr>
        </p:nvSpPr>
        <p:spPr>
          <a:xfrm>
            <a:off x="428725" y="1323228"/>
            <a:ext cx="8286600" cy="30855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800"/>
              </a:spcBef>
              <a:spcAft>
                <a:spcPts val="200"/>
              </a:spcAft>
              <a:buSzPts val="2100"/>
              <a:buNone/>
            </a:pPr>
            <a:r>
              <a:rPr b="1" lang="en" sz="1300">
                <a:solidFill>
                  <a:srgbClr val="0C0C0C"/>
                </a:solidFill>
                <a:latin typeface="Montserrat"/>
                <a:ea typeface="Montserrat"/>
                <a:cs typeface="Montserrat"/>
                <a:sym typeface="Montserrat"/>
              </a:rPr>
              <a:t>Étape 4 : </a:t>
            </a:r>
            <a:r>
              <a:rPr lang="en" sz="1300">
                <a:solidFill>
                  <a:schemeClr val="dk1"/>
                </a:solidFill>
                <a:highlight>
                  <a:srgbClr val="FFFFFF"/>
                </a:highlight>
                <a:latin typeface="Montserrat"/>
                <a:ea typeface="Montserrat"/>
                <a:cs typeface="Montserrat"/>
                <a:sym typeface="Montserrat"/>
              </a:rPr>
              <a:t>Ouvrez les journaux comme indiqué ci-dessous.</a:t>
            </a:r>
            <a:endParaRPr sz="1300">
              <a:solidFill>
                <a:schemeClr val="dk1"/>
              </a:solidFill>
              <a:highlight>
                <a:srgbClr val="FFFFFF"/>
              </a:highlight>
              <a:latin typeface="Montserrat"/>
              <a:ea typeface="Montserrat"/>
              <a:cs typeface="Montserrat"/>
              <a:sym typeface="Montserrat"/>
            </a:endParaRPr>
          </a:p>
        </p:txBody>
      </p:sp>
      <p:pic>
        <p:nvPicPr>
          <p:cNvPr id="192" name="Google Shape;192;p34"/>
          <p:cNvPicPr preferRelativeResize="0"/>
          <p:nvPr/>
        </p:nvPicPr>
        <p:blipFill rotWithShape="1">
          <a:blip r:embed="rId3">
            <a:alphaModFix/>
          </a:blip>
          <a:srcRect b="13636" l="12227" r="9494" t="7951"/>
          <a:stretch/>
        </p:blipFill>
        <p:spPr>
          <a:xfrm>
            <a:off x="122475" y="4392038"/>
            <a:ext cx="597001" cy="644324"/>
          </a:xfrm>
          <a:prstGeom prst="rect">
            <a:avLst/>
          </a:prstGeom>
          <a:noFill/>
          <a:ln>
            <a:noFill/>
          </a:ln>
        </p:spPr>
      </p:pic>
      <p:pic>
        <p:nvPicPr>
          <p:cNvPr id="193" name="Google Shape;193;p34"/>
          <p:cNvPicPr preferRelativeResize="0"/>
          <p:nvPr/>
        </p:nvPicPr>
        <p:blipFill rotWithShape="1">
          <a:blip r:embed="rId4">
            <a:alphaModFix/>
          </a:blip>
          <a:srcRect b="0" l="6865" r="2191" t="0"/>
          <a:stretch/>
        </p:blipFill>
        <p:spPr>
          <a:xfrm>
            <a:off x="1132800" y="1748700"/>
            <a:ext cx="6735525" cy="3226400"/>
          </a:xfrm>
          <a:prstGeom prst="rect">
            <a:avLst/>
          </a:prstGeom>
          <a:noFill/>
          <a:ln cap="flat" cmpd="sng" w="28575">
            <a:solidFill>
              <a:schemeClr val="accen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