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12"/>
  </p:notesMasterIdLst>
  <p:handoutMasterIdLst>
    <p:handoutMasterId r:id="rId13"/>
  </p:handoutMasterIdLst>
  <p:sldIdLst>
    <p:sldId id="322" r:id="rId2"/>
    <p:sldId id="285" r:id="rId3"/>
    <p:sldId id="286" r:id="rId4"/>
    <p:sldId id="287" r:id="rId5"/>
    <p:sldId id="288" r:id="rId6"/>
    <p:sldId id="289" r:id="rId7"/>
    <p:sldId id="365" r:id="rId8"/>
    <p:sldId id="366" r:id="rId9"/>
    <p:sldId id="367" r:id="rId10"/>
    <p:sldId id="368" r:id="rId11"/>
  </p:sldIdLst>
  <p:sldSz cx="9144000" cy="6858000" type="screen4x3"/>
  <p:notesSz cx="68580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189" autoAdjust="0"/>
    <p:restoredTop sz="94712"/>
  </p:normalViewPr>
  <p:slideViewPr>
    <p:cSldViewPr snapToGrid="0" snapToObjects="1">
      <p:cViewPr varScale="1">
        <p:scale>
          <a:sx n="92" d="100"/>
          <a:sy n="92" d="100"/>
        </p:scale>
        <p:origin x="1272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6643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6643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6A9CE2B-7BFA-4A90-8C68-5A194888346A}" type="datetimeFigureOut">
              <a:rPr lang="en-US" smtClean="0"/>
              <a:t>10/29/2017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2971800" cy="46643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829967"/>
            <a:ext cx="2971800" cy="46643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898248-E090-49D4-971C-2DA089E060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310292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6643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6643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81CDBC2-9B16-490E-87D3-E9604AD482B4}" type="datetimeFigureOut">
              <a:rPr lang="en-US" smtClean="0"/>
              <a:t>10/29/2017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38263" y="1162050"/>
            <a:ext cx="4181475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73892"/>
            <a:ext cx="5486400" cy="366045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2971800" cy="46643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829967"/>
            <a:ext cx="2971800" cy="46643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DDA263F-6F87-46D2-AC3A-E1F1AD2F61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42700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ate Placeholder 3"/>
          <p:cNvSpPr txBox="1">
            <a:spLocks/>
          </p:cNvSpPr>
          <p:nvPr userDrawn="1"/>
        </p:nvSpPr>
        <p:spPr>
          <a:xfrm>
            <a:off x="471488" y="6356352"/>
            <a:ext cx="1543050" cy="365125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6756669-AE22-A34B-A8A7-DB7F6F4F7329}" type="datetimeFigureOut">
              <a:rPr lang="en-US" sz="900" smtClean="0"/>
              <a:pPr/>
              <a:t>10/29/2017</a:t>
            </a:fld>
            <a:endParaRPr lang="en-US" sz="900"/>
          </a:p>
        </p:txBody>
      </p:sp>
      <p:sp>
        <p:nvSpPr>
          <p:cNvPr id="10" name="Slide Number Placeholder 5"/>
          <p:cNvSpPr txBox="1">
            <a:spLocks/>
          </p:cNvSpPr>
          <p:nvPr userDrawn="1"/>
        </p:nvSpPr>
        <p:spPr>
          <a:xfrm>
            <a:off x="4843463" y="6356352"/>
            <a:ext cx="1543050" cy="365125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26E182E-F90C-164F-B182-8F9C895C10C6}" type="slidenum">
              <a:rPr lang="en-US" sz="900" smtClean="0"/>
              <a:pPr/>
              <a:t>‹#›</a:t>
            </a:fld>
            <a:endParaRPr lang="en-US" sz="900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alphaModFix amt="12000"/>
          </a:blip>
          <a:stretch>
            <a:fillRect/>
          </a:stretch>
        </p:blipFill>
        <p:spPr>
          <a:xfrm>
            <a:off x="1243013" y="2344987"/>
            <a:ext cx="6858000" cy="68580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>
            <a:alphaModFix amt="12000"/>
          </a:blip>
          <a:stretch>
            <a:fillRect/>
          </a:stretch>
        </p:blipFill>
        <p:spPr>
          <a:xfrm>
            <a:off x="1243013" y="-1784348"/>
            <a:ext cx="6858000" cy="68580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>
            <a:alphaModFix amt="12000"/>
          </a:blip>
          <a:stretch>
            <a:fillRect/>
          </a:stretch>
        </p:blipFill>
        <p:spPr>
          <a:xfrm>
            <a:off x="1243013" y="560639"/>
            <a:ext cx="6858000" cy="6297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68763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E7FE3F-A83D-4848-828C-050D271E7625}" type="datetimeFigureOut">
              <a:rPr lang="en-US" smtClean="0"/>
              <a:t>10/29/2017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A92816-F5FF-7A40-9A12-A9AA7B37E9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26101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E7FE3F-A83D-4848-828C-050D271E7625}" type="datetimeFigureOut">
              <a:rPr lang="en-US" smtClean="0"/>
              <a:t>10/29/2017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A92816-F5FF-7A40-9A12-A9AA7B37E9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47925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E7FE3F-A83D-4848-828C-050D271E7625}" type="datetimeFigureOut">
              <a:rPr lang="en-US" smtClean="0"/>
              <a:t>10/29/2017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A92816-F5FF-7A40-9A12-A9AA7B37E9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54744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E7FE3F-A83D-4848-828C-050D271E7625}" type="datetimeFigureOut">
              <a:rPr lang="en-US" smtClean="0"/>
              <a:t>10/29/2017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A92816-F5FF-7A40-9A12-A9AA7B37E9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51926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E7FE3F-A83D-4848-828C-050D271E7625}" type="datetimeFigureOut">
              <a:rPr lang="en-US" smtClean="0"/>
              <a:t>10/29/2017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A92816-F5FF-7A40-9A12-A9AA7B37E9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46255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E7FE3F-A83D-4848-828C-050D271E7625}" type="datetimeFigureOut">
              <a:rPr lang="en-US" smtClean="0"/>
              <a:t>10/29/2017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A92816-F5FF-7A40-9A12-A9AA7B37E9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13724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E7FE3F-A83D-4848-828C-050D271E7625}" type="datetimeFigureOut">
              <a:rPr lang="en-US" smtClean="0"/>
              <a:t>10/29/2017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A92816-F5FF-7A40-9A12-A9AA7B37E9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9018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E7FE3F-A83D-4848-828C-050D271E7625}" type="datetimeFigureOut">
              <a:rPr lang="en-US" smtClean="0"/>
              <a:t>10/29/2017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A92816-F5FF-7A40-9A12-A9AA7B37E9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98966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E7FE3F-A83D-4848-828C-050D271E7625}" type="datetimeFigureOut">
              <a:rPr lang="en-US" smtClean="0"/>
              <a:t>10/29/2017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A92816-F5FF-7A40-9A12-A9AA7B37E9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74893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E7FE3F-A83D-4848-828C-050D271E7625}" type="datetimeFigureOut">
              <a:rPr lang="en-US" smtClean="0"/>
              <a:t>10/29/2017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A92816-F5FF-7A40-9A12-A9AA7B37E9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38298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E7FE3F-A83D-4848-828C-050D271E7625}" type="datetimeFigureOut">
              <a:rPr lang="en-US" smtClean="0"/>
              <a:t>10/29/2017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A92816-F5FF-7A40-9A12-A9AA7B37E9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12460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hyperlink" Target="http://www.tricare.mil/" TargetMode="Externa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308344" y="1454728"/>
            <a:ext cx="8654903" cy="3591279"/>
          </a:xfrm>
        </p:spPr>
        <p:txBody>
          <a:bodyPr>
            <a:normAutofit/>
          </a:bodyPr>
          <a:lstStyle/>
          <a:p>
            <a:pPr algn="ctr"/>
            <a:r>
              <a:rPr lang="en-US" sz="4800" b="1" dirty="0" smtClean="0">
                <a:latin typeface="Century Gothic" charset="0"/>
                <a:ea typeface="Century Gothic" charset="0"/>
                <a:cs typeface="Century Gothic" charset="0"/>
              </a:rPr>
              <a:t>Pay and Benefits</a:t>
            </a:r>
            <a:endParaRPr lang="en-US" sz="4800" b="1" dirty="0">
              <a:latin typeface="Century Gothic" charset="0"/>
              <a:ea typeface="Century Gothic" charset="0"/>
              <a:cs typeface="Century 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828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5528" y="1347355"/>
            <a:ext cx="8610600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extBox 2"/>
          <p:cNvSpPr txBox="1"/>
          <p:nvPr/>
        </p:nvSpPr>
        <p:spPr>
          <a:xfrm>
            <a:off x="644237" y="4436918"/>
            <a:ext cx="77931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This is the area of the DD FORM 214 that shows the reason for separation.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4126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079" y="704960"/>
            <a:ext cx="8543925" cy="5476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3791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14400" y="1703563"/>
            <a:ext cx="76962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dirty="0"/>
              <a:t> Base Pay (Taxed)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E-1 through O-10 ($1,479.30 - $15,583.20 a month)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E-5 at 4 years = $2,669.10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E-7 at 20 years = $ 4,566.60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0-4 at 20 years = $ 7,684.80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>
              <a:buFont typeface="Arial" pitchFamily="34" charset="0"/>
              <a:buChar char="•"/>
            </a:pPr>
            <a:r>
              <a:rPr lang="en-US" dirty="0"/>
              <a:t> Basic Allowance for Subsistence (BAS) (Not Taxed)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Officer: $253.63      Enlisted: $368.29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>
              <a:buFont typeface="Arial" pitchFamily="34" charset="0"/>
              <a:buChar char="•"/>
            </a:pPr>
            <a:r>
              <a:rPr lang="en-US" dirty="0"/>
              <a:t> Basis Allowance for Housing (BAH) (Not Taxed)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Based on Location, Rank, and Dependents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Cleveland E-5 with family = $1590.00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>
              <a:buFont typeface="Arial" pitchFamily="34" charset="0"/>
              <a:buChar char="•"/>
            </a:pPr>
            <a:r>
              <a:rPr lang="en-US" dirty="0"/>
              <a:t> Special Duty, Hazardous Duty, Hardship, Hostile Fire/Imminent Danger </a:t>
            </a:r>
          </a:p>
          <a:p>
            <a:pPr>
              <a:buFont typeface="Arial" pitchFamily="34" charset="0"/>
              <a:buChar char="•"/>
            </a:pPr>
            <a:endParaRPr lang="en-US" dirty="0"/>
          </a:p>
          <a:p>
            <a:pPr>
              <a:buFont typeface="Arial" pitchFamily="34" charset="0"/>
              <a:buChar char="•"/>
            </a:pP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143000" y="1066800"/>
            <a:ext cx="73152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 </a:t>
            </a:r>
            <a:r>
              <a:rPr lang="en-US" sz="2400" b="1" dirty="0">
                <a:solidFill>
                  <a:schemeClr val="tx2">
                    <a:lumMod val="75000"/>
                  </a:schemeClr>
                </a:solidFill>
              </a:rPr>
              <a:t>Military Active Duty Pay</a:t>
            </a:r>
          </a:p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2556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85800" y="1905000"/>
            <a:ext cx="76962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dirty="0"/>
              <a:t> Inactive Duty Training (Drill Weekend once a month)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E-1 through O-7 ($197.25 - $1,680.92 for 2 days a month)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E-5 at 4 years = $355.88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E-7 at 20 years = $608.88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0-4 at 20 years = $1,024.64</a:t>
            </a:r>
          </a:p>
          <a:p>
            <a:pPr marL="742950" lvl="1" indent="-285750"/>
            <a:endParaRPr lang="en-US" dirty="0"/>
          </a:p>
          <a:p>
            <a:pPr>
              <a:buFont typeface="Arial" pitchFamily="34" charset="0"/>
              <a:buChar char="•"/>
            </a:pPr>
            <a:r>
              <a:rPr lang="en-US" dirty="0"/>
              <a:t> Annual Training, Active Duty Operation Support, and Mobilizations</a:t>
            </a:r>
          </a:p>
          <a:p>
            <a:pPr>
              <a:buFont typeface="Arial" pitchFamily="34" charset="0"/>
              <a:buChar char="•"/>
            </a:pPr>
            <a:endParaRPr lang="en-US" dirty="0"/>
          </a:p>
          <a:p>
            <a:pPr>
              <a:buFont typeface="Arial" pitchFamily="34" charset="0"/>
              <a:buChar char="•"/>
            </a:pP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914400" y="1066800"/>
            <a:ext cx="73152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 </a:t>
            </a:r>
            <a:r>
              <a:rPr lang="en-US" sz="2400" b="1" dirty="0">
                <a:solidFill>
                  <a:schemeClr val="tx2">
                    <a:lumMod val="75000"/>
                  </a:schemeClr>
                </a:solidFill>
              </a:rPr>
              <a:t>Military Reserve Duty Pay</a:t>
            </a:r>
          </a:p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842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71170" y="1805464"/>
            <a:ext cx="7696200" cy="49244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1600" dirty="0"/>
              <a:t> Tricare (Health Insurance) Prime (Free, require PCM referrals.  Low Co-Pay on medication for family members.  Available to retirees at cost and in certain areas)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Extra and Standard (Deductibles, but more freedom &amp; available to retirees)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Meets requirements for minimum essential coverage under the Affordable Care Act.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1600" dirty="0"/>
          </a:p>
          <a:p>
            <a:pPr>
              <a:buFont typeface="Arial" pitchFamily="34" charset="0"/>
              <a:buChar char="•"/>
            </a:pPr>
            <a:r>
              <a:rPr lang="en-US" sz="1600" dirty="0"/>
              <a:t> Tricare Reserve Select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Premium Based, available to Reservists and family members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Single: $47.82   Family: $217.51  (Monthly premiums)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1600" dirty="0"/>
          </a:p>
          <a:p>
            <a:pPr>
              <a:buFont typeface="Arial" pitchFamily="34" charset="0"/>
              <a:buChar char="•"/>
            </a:pPr>
            <a:r>
              <a:rPr lang="en-US" sz="1600" dirty="0"/>
              <a:t> Dental Planes (Different Premiums  $50 – $300 depending on individuals covered.)</a:t>
            </a:r>
          </a:p>
          <a:p>
            <a:pPr lvl="1">
              <a:buFont typeface="Arial" pitchFamily="34" charset="0"/>
              <a:buChar char="•"/>
            </a:pPr>
            <a:r>
              <a:rPr lang="en-US" sz="1600" dirty="0"/>
              <a:t>  Active Duty Dental Program (No cost to Marines on active duty.)</a:t>
            </a:r>
          </a:p>
          <a:p>
            <a:pPr lvl="1">
              <a:buFont typeface="Arial" pitchFamily="34" charset="0"/>
              <a:buChar char="•"/>
            </a:pPr>
            <a:r>
              <a:rPr lang="en-US" sz="1600" dirty="0"/>
              <a:t>  TRICARE Dental Program (Premium Based, for families and Reservists)</a:t>
            </a:r>
          </a:p>
          <a:p>
            <a:pPr lvl="1">
              <a:buFont typeface="Arial" pitchFamily="34" charset="0"/>
              <a:buChar char="•"/>
            </a:pPr>
            <a:r>
              <a:rPr lang="en-US" sz="1600" dirty="0"/>
              <a:t>  TRICARE Retiree Dental Program (Premium Based, also available to eligible family)</a:t>
            </a:r>
          </a:p>
          <a:p>
            <a:pPr lvl="1">
              <a:buFont typeface="Arial" pitchFamily="34" charset="0"/>
              <a:buChar char="•"/>
            </a:pPr>
            <a:endParaRPr lang="en-US" dirty="0"/>
          </a:p>
          <a:p>
            <a:pPr lvl="1">
              <a:buFont typeface="Arial" pitchFamily="34" charset="0"/>
              <a:buChar char="•"/>
            </a:pPr>
            <a:endParaRPr lang="en-US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>
              <a:buFont typeface="Arial" pitchFamily="34" charset="0"/>
              <a:buChar char="•"/>
            </a:pPr>
            <a:endParaRPr lang="en-US" dirty="0"/>
          </a:p>
          <a:p>
            <a:pPr>
              <a:buFont typeface="Arial" pitchFamily="34" charset="0"/>
              <a:buChar char="•"/>
            </a:pP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914400" y="1066800"/>
            <a:ext cx="7315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 </a:t>
            </a:r>
            <a:r>
              <a:rPr lang="en-US" sz="2400" b="1" dirty="0">
                <a:solidFill>
                  <a:schemeClr val="tx2">
                    <a:lumMod val="75000"/>
                  </a:schemeClr>
                </a:solidFill>
              </a:rPr>
              <a:t>Military Medical and Dental</a:t>
            </a:r>
          </a:p>
          <a:p>
            <a:pPr algn="ctr"/>
            <a:r>
              <a:rPr lang="en-US" dirty="0">
                <a:hlinkClick r:id="rId2"/>
              </a:rPr>
              <a:t>www.tricare.mil</a:t>
            </a:r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8723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56230" y="1625798"/>
            <a:ext cx="7696200" cy="52322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endParaRPr lang="en-US" dirty="0"/>
          </a:p>
          <a:p>
            <a:pPr>
              <a:buFont typeface="Arial" pitchFamily="34" charset="0"/>
              <a:buChar char="•"/>
            </a:pPr>
            <a:endParaRPr lang="en-US" dirty="0"/>
          </a:p>
          <a:p>
            <a:pPr>
              <a:buFont typeface="Arial" pitchFamily="34" charset="0"/>
              <a:buChar char="•"/>
            </a:pPr>
            <a:r>
              <a:rPr lang="en-US" dirty="0"/>
              <a:t> </a:t>
            </a:r>
            <a:r>
              <a:rPr lang="en-US" sz="1600" dirty="0"/>
              <a:t>Death Gratuity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$100,000 (tax free)</a:t>
            </a:r>
          </a:p>
          <a:p>
            <a:pPr lvl="1"/>
            <a:endParaRPr lang="en-US" sz="1600" dirty="0"/>
          </a:p>
          <a:p>
            <a:pPr>
              <a:buFont typeface="Arial" pitchFamily="34" charset="0"/>
              <a:buChar char="•"/>
            </a:pPr>
            <a:r>
              <a:rPr lang="en-US" sz="1600" dirty="0"/>
              <a:t> Survivor Benefits</a:t>
            </a:r>
          </a:p>
          <a:p>
            <a:pPr>
              <a:buFont typeface="Arial" pitchFamily="34" charset="0"/>
              <a:buChar char="•"/>
            </a:pPr>
            <a:endParaRPr lang="en-US" sz="1600" dirty="0"/>
          </a:p>
          <a:p>
            <a:pPr>
              <a:buFont typeface="Arial" pitchFamily="34" charset="0"/>
              <a:buChar char="•"/>
            </a:pPr>
            <a:r>
              <a:rPr lang="en-US" sz="1600" dirty="0"/>
              <a:t> </a:t>
            </a:r>
            <a:r>
              <a:rPr lang="en-US" sz="1600" dirty="0" err="1"/>
              <a:t>Servicemembers</a:t>
            </a:r>
            <a:r>
              <a:rPr lang="en-US" sz="1600" dirty="0"/>
              <a:t> Group Life Insurance (SGLI)</a:t>
            </a:r>
          </a:p>
          <a:p>
            <a:pPr lvl="1">
              <a:buFont typeface="Arial" pitchFamily="34" charset="0"/>
              <a:buChar char="•"/>
            </a:pPr>
            <a:r>
              <a:rPr lang="en-US" sz="1600" dirty="0"/>
              <a:t>    $400,000 (tax free)</a:t>
            </a:r>
          </a:p>
          <a:p>
            <a:pPr lvl="1">
              <a:buFont typeface="Arial" pitchFamily="34" charset="0"/>
              <a:buChar char="•"/>
            </a:pPr>
            <a:endParaRPr lang="en-US" sz="1600" dirty="0"/>
          </a:p>
          <a:p>
            <a:pPr>
              <a:buFont typeface="Arial" pitchFamily="34" charset="0"/>
              <a:buChar char="•"/>
            </a:pPr>
            <a:r>
              <a:rPr lang="en-US" sz="1600" dirty="0"/>
              <a:t> Thrift Savings Plan (TSP)</a:t>
            </a:r>
          </a:p>
          <a:p>
            <a:pPr lvl="1">
              <a:buFont typeface="Arial" pitchFamily="34" charset="0"/>
              <a:buChar char="•"/>
            </a:pPr>
            <a:r>
              <a:rPr lang="en-US" sz="1600" dirty="0"/>
              <a:t>     Retirement savings</a:t>
            </a:r>
          </a:p>
          <a:p>
            <a:pPr lvl="1">
              <a:buFont typeface="Arial" pitchFamily="34" charset="0"/>
              <a:buChar char="•"/>
            </a:pPr>
            <a:endParaRPr lang="en-US" sz="1600" dirty="0"/>
          </a:p>
          <a:p>
            <a:pPr marL="60325" lvl="1">
              <a:buFont typeface="Arial" pitchFamily="34" charset="0"/>
              <a:buChar char="•"/>
            </a:pPr>
            <a:r>
              <a:rPr lang="en-US" sz="1600" dirty="0"/>
              <a:t> Retirement after 20 years of service (in some cases 15 years) </a:t>
            </a:r>
          </a:p>
          <a:p>
            <a:pPr lvl="1">
              <a:buFont typeface="Arial" pitchFamily="34" charset="0"/>
              <a:buChar char="•"/>
            </a:pPr>
            <a:endParaRPr lang="en-US" sz="1600" dirty="0"/>
          </a:p>
          <a:p>
            <a:pPr lvl="1"/>
            <a:endParaRPr lang="en-US" sz="1600" dirty="0"/>
          </a:p>
          <a:p>
            <a:pPr>
              <a:buFont typeface="Arial" pitchFamily="34" charset="0"/>
              <a:buChar char="•"/>
            </a:pPr>
            <a:endParaRPr lang="en-US" dirty="0"/>
          </a:p>
          <a:p>
            <a:pPr>
              <a:buFont typeface="Arial" pitchFamily="34" charset="0"/>
              <a:buChar char="•"/>
            </a:pPr>
            <a:endParaRPr lang="en-US" dirty="0"/>
          </a:p>
          <a:p>
            <a:pPr>
              <a:buFont typeface="Arial" pitchFamily="34" charset="0"/>
              <a:buChar char="•"/>
            </a:pPr>
            <a:endParaRPr lang="en-US" dirty="0"/>
          </a:p>
          <a:p>
            <a:pPr>
              <a:buFont typeface="Arial" pitchFamily="34" charset="0"/>
              <a:buChar char="•"/>
            </a:pP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-228600" y="1346031"/>
            <a:ext cx="9372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 </a:t>
            </a:r>
            <a:r>
              <a:rPr lang="en-US" sz="2400" b="1" dirty="0">
                <a:solidFill>
                  <a:schemeClr val="tx2">
                    <a:lumMod val="75000"/>
                  </a:schemeClr>
                </a:solidFill>
              </a:rPr>
              <a:t>Military Benefits</a:t>
            </a:r>
          </a:p>
          <a:p>
            <a:pPr algn="ctr"/>
            <a:endParaRPr lang="en-US" dirty="0"/>
          </a:p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5011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05000" y="557646"/>
            <a:ext cx="548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tx2">
                    <a:lumMod val="75000"/>
                  </a:schemeClr>
                </a:solidFill>
              </a:rPr>
              <a:t>THE DD FORM 214</a:t>
            </a:r>
          </a:p>
        </p:txBody>
      </p:sp>
      <p:pic>
        <p:nvPicPr>
          <p:cNvPr id="3" name="Picture 2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28800" y="862446"/>
            <a:ext cx="5791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592282" y="4977246"/>
            <a:ext cx="80529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The DD FORM 214 certifies the member’s release from Active Duty. It could be for separation after having served a term, a retirement, or a discharge.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5145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66800" y="1524000"/>
            <a:ext cx="6934200" cy="38932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536627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1600200"/>
            <a:ext cx="8001000" cy="37895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833484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3875</TotalTime>
  <Words>418</Words>
  <Application>Microsoft Office PowerPoint</Application>
  <PresentationFormat>On-screen Show (4:3)</PresentationFormat>
  <Paragraphs>64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5" baseType="lpstr">
      <vt:lpstr>Arial</vt:lpstr>
      <vt:lpstr>Calibri</vt:lpstr>
      <vt:lpstr>Calibri Light</vt:lpstr>
      <vt:lpstr>Century Gothic</vt:lpstr>
      <vt:lpstr>Office Theme</vt:lpstr>
      <vt:lpstr>Pay and Benefits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NEOVETS</dc:title>
  <dc:creator>Chad Cook</dc:creator>
  <cp:lastModifiedBy>Joe Lawrence</cp:lastModifiedBy>
  <cp:revision>33</cp:revision>
  <cp:lastPrinted>2017-10-26T15:00:44Z</cp:lastPrinted>
  <dcterms:created xsi:type="dcterms:W3CDTF">2016-05-25T21:06:48Z</dcterms:created>
  <dcterms:modified xsi:type="dcterms:W3CDTF">2017-10-30T02:52:16Z</dcterms:modified>
</cp:coreProperties>
</file>