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</p:sldMasterIdLst>
  <p:notesMasterIdLst>
    <p:notesMasterId r:id="rId15"/>
  </p:notesMasterIdLst>
  <p:sldIdLst>
    <p:sldId id="256" r:id="rId2"/>
    <p:sldId id="257" r:id="rId3"/>
    <p:sldId id="323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331" r:id="rId12"/>
    <p:sldId id="332" r:id="rId13"/>
    <p:sldId id="32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7253" autoAdjust="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8273E-6367-4BED-A4D8-909F61F41E04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42361-7185-4F4F-B1A0-7BA429FFC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57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57C032-5422-46F5-91C4-9999857FAF61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27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7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550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36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0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4830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30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242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309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013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13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9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5464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869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81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Computer Networks Topologies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Dr. Mohammad Adly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2305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 Topology</a:t>
            </a:r>
            <a:endParaRPr lang="en-US" dirty="0"/>
          </a:p>
        </p:txBody>
      </p:sp>
      <p:pic>
        <p:nvPicPr>
          <p:cNvPr id="4" name="Picture 2" descr="C:\Users\tarek\Downloads\star_network_topology_ani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932" y="2526299"/>
            <a:ext cx="3962400" cy="3542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8" y="1841863"/>
            <a:ext cx="5324421" cy="4572000"/>
          </a:xfrm>
        </p:spPr>
        <p:txBody>
          <a:bodyPr>
            <a:noAutofit/>
          </a:bodyPr>
          <a:lstStyle/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Advantages</a:t>
            </a:r>
            <a:endParaRPr lang="en-US" sz="2400" dirty="0"/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Network not affected if one </a:t>
            </a:r>
            <a:r>
              <a:rPr lang="en-US" sz="2000" dirty="0" smtClean="0"/>
              <a:t>machine </a:t>
            </a:r>
            <a:r>
              <a:rPr lang="en-US" sz="2000" dirty="0"/>
              <a:t>fails</a:t>
            </a:r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Network expansion and reconfiguration is simple</a:t>
            </a:r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Troubleshooting is easy 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Disadvantages</a:t>
            </a:r>
            <a:endParaRPr lang="en-US" sz="2400" dirty="0"/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If the central device </a:t>
            </a:r>
            <a:r>
              <a:rPr lang="en-US" sz="2000" dirty="0" smtClean="0"/>
              <a:t>fails all </a:t>
            </a:r>
            <a:r>
              <a:rPr lang="en-US" sz="2000" dirty="0"/>
              <a:t>the network fails</a:t>
            </a:r>
          </a:p>
        </p:txBody>
      </p:sp>
    </p:spTree>
    <p:extLst>
      <p:ext uri="{BB962C8B-B14F-4D97-AF65-F5344CB8AC3E}">
        <p14:creationId xmlns:p14="http://schemas.microsoft.com/office/powerpoint/2010/main" val="57628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Mesh Topology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8" y="1841863"/>
            <a:ext cx="4984785" cy="4572000"/>
          </a:xfrm>
        </p:spPr>
        <p:txBody>
          <a:bodyPr>
            <a:noAutofit/>
          </a:bodyPr>
          <a:lstStyle/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Connect all devices with multiple paths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Offers redundancy </a:t>
            </a:r>
            <a:endParaRPr lang="en-US" sz="2400" dirty="0" smtClean="0"/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N= </a:t>
            </a:r>
            <a:r>
              <a:rPr lang="en-US" sz="2400" dirty="0" smtClean="0"/>
              <a:t>n*(</a:t>
            </a:r>
            <a:r>
              <a:rPr lang="en-US" sz="2400" dirty="0"/>
              <a:t>n-1)/</a:t>
            </a:r>
            <a:r>
              <a:rPr lang="en-US" sz="2400" dirty="0" smtClean="0"/>
              <a:t>2</a:t>
            </a:r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N= number of cables</a:t>
            </a:r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n</a:t>
            </a:r>
            <a:r>
              <a:rPr lang="en-US" sz="2000" dirty="0"/>
              <a:t>= </a:t>
            </a:r>
            <a:r>
              <a:rPr lang="en-US" sz="2000" dirty="0" smtClean="0"/>
              <a:t>number of </a:t>
            </a:r>
            <a:r>
              <a:rPr lang="en-US" sz="2000" dirty="0"/>
              <a:t>connected nodes</a:t>
            </a:r>
          </a:p>
        </p:txBody>
      </p:sp>
      <p:pic>
        <p:nvPicPr>
          <p:cNvPr id="6" name="Picture 4" descr="mes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997" y="1841863"/>
            <a:ext cx="3901440" cy="41940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0532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Mesh Topology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8" y="1841863"/>
            <a:ext cx="4984785" cy="4572000"/>
          </a:xfrm>
        </p:spPr>
        <p:txBody>
          <a:bodyPr>
            <a:noAutofit/>
          </a:bodyPr>
          <a:lstStyle/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Advantages</a:t>
            </a:r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Fault tolerant</a:t>
            </a:r>
            <a:endParaRPr lang="en-US" sz="2000" dirty="0"/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Secure (High availability)</a:t>
            </a:r>
            <a:endParaRPr lang="en-US" sz="2000" dirty="0"/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Disadvantages</a:t>
            </a:r>
            <a:endParaRPr lang="en-US" sz="2400" dirty="0"/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Expensive due </a:t>
            </a:r>
            <a:r>
              <a:rPr lang="en-US" sz="2000" smtClean="0"/>
              <a:t>to redundancy</a:t>
            </a:r>
            <a:endParaRPr lang="en-US" sz="2000" dirty="0"/>
          </a:p>
        </p:txBody>
      </p:sp>
      <p:pic>
        <p:nvPicPr>
          <p:cNvPr id="6" name="Picture 4" descr="mes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997" y="1841863"/>
            <a:ext cx="3901440" cy="41940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3290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/>
              <a:t>Thank you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3925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Computer Network Topology?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8" y="2068056"/>
            <a:ext cx="6460890" cy="4297680"/>
          </a:xfrm>
        </p:spPr>
        <p:txBody>
          <a:bodyPr>
            <a:noAutofit/>
          </a:bodyPr>
          <a:lstStyle/>
          <a:p>
            <a:pPr algn="justLow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The arrangement (structure) of the various elements of a computer network that </a:t>
            </a:r>
            <a:r>
              <a:rPr lang="en-US" sz="2400" dirty="0" smtClean="0"/>
              <a:t>depicts </a:t>
            </a:r>
            <a:r>
              <a:rPr lang="en-US" sz="2400" dirty="0" smtClean="0"/>
              <a:t>both physically and logically</a:t>
            </a:r>
          </a:p>
          <a:p>
            <a:pPr algn="justLow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Physical Topology</a:t>
            </a:r>
            <a:r>
              <a:rPr lang="en-US" sz="2400" dirty="0"/>
              <a:t>: </a:t>
            </a:r>
            <a:r>
              <a:rPr lang="en-US" sz="2400" dirty="0" smtClean="0"/>
              <a:t>the </a:t>
            </a:r>
            <a:r>
              <a:rPr lang="en-US" sz="2400" dirty="0"/>
              <a:t>physical way the network is wired </a:t>
            </a:r>
            <a:r>
              <a:rPr lang="en-US" sz="2400" dirty="0" smtClean="0"/>
              <a:t>(how </a:t>
            </a:r>
            <a:r>
              <a:rPr lang="en-US" sz="2400" dirty="0"/>
              <a:t>computers connected to each other)</a:t>
            </a:r>
          </a:p>
          <a:p>
            <a:pPr algn="justLow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Logical Topology</a:t>
            </a:r>
            <a:r>
              <a:rPr lang="en-US" sz="2400" dirty="0"/>
              <a:t>: </a:t>
            </a:r>
            <a:r>
              <a:rPr lang="en-US" sz="2400" dirty="0" smtClean="0"/>
              <a:t>the </a:t>
            </a:r>
            <a:r>
              <a:rPr lang="en-US" sz="2400" dirty="0"/>
              <a:t>way </a:t>
            </a:r>
            <a:r>
              <a:rPr lang="en-US" sz="2400" dirty="0" smtClean="0"/>
              <a:t>messages </a:t>
            </a:r>
            <a:r>
              <a:rPr lang="en-US" sz="2400" dirty="0"/>
              <a:t>are </a:t>
            </a:r>
            <a:r>
              <a:rPr lang="en-US" sz="2400" dirty="0" smtClean="0"/>
              <a:t>sent (how </a:t>
            </a:r>
            <a:r>
              <a:rPr lang="en-US" sz="2400" dirty="0"/>
              <a:t>to send </a:t>
            </a:r>
            <a:r>
              <a:rPr lang="en-US" sz="2400" dirty="0" smtClean="0"/>
              <a:t>a message </a:t>
            </a:r>
            <a:r>
              <a:rPr lang="en-US" sz="2400" dirty="0"/>
              <a:t>from </a:t>
            </a:r>
            <a:r>
              <a:rPr lang="en-US" sz="2400" dirty="0" smtClean="0"/>
              <a:t>machine </a:t>
            </a:r>
            <a:r>
              <a:rPr lang="en-US" sz="2400" dirty="0"/>
              <a:t>to </a:t>
            </a:r>
            <a:r>
              <a:rPr lang="en-US" sz="2400" dirty="0" smtClean="0"/>
              <a:t>another)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7166" y="3086509"/>
            <a:ext cx="3122022" cy="2260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43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Network Topologies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4396958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Point-to-point</a:t>
            </a: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Bus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Ring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Star</a:t>
            </a:r>
            <a:endParaRPr lang="ar-EG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Mesh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0538" y="1920240"/>
            <a:ext cx="5492244" cy="413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66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Point-To-Point Topology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7" y="2286001"/>
            <a:ext cx="8720763" cy="6139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Connection </a:t>
            </a:r>
            <a:r>
              <a:rPr lang="en-US" sz="2400" dirty="0"/>
              <a:t>between two </a:t>
            </a:r>
            <a:r>
              <a:rPr lang="en-US" sz="2400" dirty="0" smtClean="0"/>
              <a:t>machines through a dedicated media link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90" y="3598816"/>
            <a:ext cx="6001926" cy="1658983"/>
          </a:xfrm>
          <a:prstGeom prst="rect">
            <a:avLst/>
          </a:prstGeom>
        </p:spPr>
      </p:pic>
      <p:pic>
        <p:nvPicPr>
          <p:cNvPr id="9" name="Picture 2" descr="C:\Users\Tarek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5084" y="3540034"/>
            <a:ext cx="3713560" cy="1776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38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 Topology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56501" y="1841863"/>
            <a:ext cx="9763602" cy="1645920"/>
          </a:xfrm>
        </p:spPr>
        <p:txBody>
          <a:bodyPr>
            <a:normAutofit/>
          </a:bodyPr>
          <a:lstStyle/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Single </a:t>
            </a:r>
            <a:r>
              <a:rPr lang="en-US" sz="2400" dirty="0"/>
              <a:t>cable </a:t>
            </a:r>
            <a:r>
              <a:rPr lang="en-US" sz="2400" dirty="0" smtClean="0"/>
              <a:t>functions </a:t>
            </a:r>
            <a:r>
              <a:rPr lang="en-US" sz="2400" dirty="0"/>
              <a:t>as a shared communication </a:t>
            </a:r>
            <a:r>
              <a:rPr lang="en-US" sz="2400" dirty="0" smtClean="0"/>
              <a:t>media bus (Backbone)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Computers attach (tap) with </a:t>
            </a:r>
            <a:r>
              <a:rPr lang="en-US" sz="2400" dirty="0"/>
              <a:t>an interface </a:t>
            </a:r>
            <a:r>
              <a:rPr lang="en-US" sz="2400" dirty="0" smtClean="0"/>
              <a:t>connector </a:t>
            </a: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Terminators </a:t>
            </a:r>
            <a:r>
              <a:rPr lang="en-US" sz="2400" dirty="0"/>
              <a:t>at each end of the cable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pic>
        <p:nvPicPr>
          <p:cNvPr id="6" name="Picture 5" descr="BUS Connecto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0164" y="4692070"/>
            <a:ext cx="4403678" cy="1567218"/>
          </a:xfrm>
          <a:prstGeom prst="rect">
            <a:avLst/>
          </a:prstGeo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" name="Picture 2" descr="C:\Users\T@rek EL-B@z\Desktop\Bus Topolog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7952" y="3487783"/>
            <a:ext cx="4049333" cy="2909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413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 Topology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8" y="1901952"/>
            <a:ext cx="4592901" cy="44335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Advantages</a:t>
            </a:r>
            <a:endParaRPr lang="en-US" sz="2400" dirty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Simple to design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Easy </a:t>
            </a:r>
            <a:r>
              <a:rPr lang="en-US" sz="2000" dirty="0"/>
              <a:t>to </a:t>
            </a:r>
            <a:r>
              <a:rPr lang="en-US" sz="2000" dirty="0" smtClean="0"/>
              <a:t>install</a:t>
            </a:r>
            <a:endParaRPr lang="en-US" sz="2000" dirty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Inexpensive </a:t>
            </a:r>
            <a:r>
              <a:rPr lang="en-US" sz="2000" dirty="0"/>
              <a:t>due to </a:t>
            </a:r>
            <a:r>
              <a:rPr lang="en-US" sz="2000" dirty="0" smtClean="0"/>
              <a:t>using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Coaxial cable 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BNC Connectors</a:t>
            </a:r>
            <a:endParaRPr lang="en-US" sz="16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Disadvantages</a:t>
            </a:r>
            <a:endParaRPr lang="en-US" sz="2400" dirty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Less security </a:t>
            </a:r>
            <a:r>
              <a:rPr lang="en-US" sz="2000" dirty="0" smtClean="0"/>
              <a:t>(Allows sniffing</a:t>
            </a:r>
            <a:r>
              <a:rPr lang="en-US" sz="2000" dirty="0" smtClean="0"/>
              <a:t>)</a:t>
            </a:r>
            <a:endParaRPr lang="en-US" sz="2000" dirty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Slow during </a:t>
            </a:r>
            <a:r>
              <a:rPr lang="en-US" sz="2000" dirty="0" smtClean="0"/>
              <a:t>high </a:t>
            </a:r>
            <a:r>
              <a:rPr lang="en-US" sz="2000" dirty="0"/>
              <a:t>traffic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Lead to </a:t>
            </a:r>
            <a:r>
              <a:rPr lang="en-US" sz="2000" dirty="0" smtClean="0"/>
              <a:t>collisions</a:t>
            </a:r>
            <a:endParaRPr lang="en-US" sz="2000" dirty="0"/>
          </a:p>
        </p:txBody>
      </p:sp>
      <p:pic>
        <p:nvPicPr>
          <p:cNvPr id="6" name="Picture 2" descr="C:\Users\T@rek EL-B@z\Desktop\Bus Topolog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1138" y="2084832"/>
            <a:ext cx="4891098" cy="3514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601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Ring Topology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8" y="1841863"/>
            <a:ext cx="5363609" cy="4572000"/>
          </a:xfrm>
        </p:spPr>
        <p:txBody>
          <a:bodyPr>
            <a:noAutofit/>
          </a:bodyPr>
          <a:lstStyle/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Cable </a:t>
            </a:r>
            <a:r>
              <a:rPr lang="en-US" sz="2400" dirty="0"/>
              <a:t>connects one node to another to form a ring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Messages </a:t>
            </a:r>
            <a:r>
              <a:rPr lang="en-US" sz="2400" dirty="0"/>
              <a:t>travel through a ring </a:t>
            </a:r>
            <a:r>
              <a:rPr lang="en-US" sz="2400" dirty="0" smtClean="0"/>
              <a:t>always in </a:t>
            </a:r>
            <a:r>
              <a:rPr lang="en-US" sz="2400" dirty="0"/>
              <a:t>the same </a:t>
            </a:r>
            <a:r>
              <a:rPr lang="en-US" sz="2400" dirty="0" smtClean="0"/>
              <a:t>direction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Data messages are transmitted in frames that circulates all the machines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Sent frame </a:t>
            </a:r>
            <a:r>
              <a:rPr lang="en-US" sz="2400" dirty="0"/>
              <a:t>circulates back to source </a:t>
            </a:r>
            <a:r>
              <a:rPr lang="en-US" sz="2400" dirty="0" smtClean="0"/>
              <a:t>to acknowledge transmission and set free</a:t>
            </a:r>
            <a:endParaRPr lang="en-US" sz="2400" dirty="0"/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pic>
        <p:nvPicPr>
          <p:cNvPr id="6" name="Picture 5" descr="topology_r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712" y="2306899"/>
            <a:ext cx="4231140" cy="31794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4460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Ring Topology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7" y="1901952"/>
            <a:ext cx="5141541" cy="44335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Advantages</a:t>
            </a:r>
            <a:endParaRPr lang="en-US" sz="2400" dirty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Simple to design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Easy </a:t>
            </a:r>
            <a:r>
              <a:rPr lang="en-US" sz="2000" dirty="0"/>
              <a:t>to </a:t>
            </a:r>
            <a:r>
              <a:rPr lang="en-US" sz="2000" dirty="0" smtClean="0"/>
              <a:t>install</a:t>
            </a:r>
            <a:endParaRPr lang="en-US" sz="2000" dirty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Inexpensive </a:t>
            </a:r>
            <a:r>
              <a:rPr lang="en-US" sz="2000" dirty="0"/>
              <a:t>due to </a:t>
            </a:r>
            <a:r>
              <a:rPr lang="en-US" sz="2000" dirty="0" smtClean="0"/>
              <a:t>using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Coaxial cable 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BNC Connectors</a:t>
            </a:r>
            <a:endParaRPr lang="en-US" sz="16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Disadvantages</a:t>
            </a:r>
            <a:endParaRPr lang="en-US" sz="2400" dirty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T</a:t>
            </a:r>
            <a:r>
              <a:rPr lang="en-US" sz="2000" dirty="0" smtClean="0"/>
              <a:t>he </a:t>
            </a:r>
            <a:r>
              <a:rPr lang="en-US" sz="2000" dirty="0"/>
              <a:t>entire network </a:t>
            </a:r>
            <a:r>
              <a:rPr lang="en-US" sz="2000" dirty="0" smtClean="0"/>
              <a:t>fails</a:t>
            </a:r>
            <a:r>
              <a:rPr lang="en-US" sz="2000" dirty="0"/>
              <a:t> If one </a:t>
            </a:r>
            <a:r>
              <a:rPr lang="en-US" sz="2000" dirty="0" smtClean="0"/>
              <a:t>machine </a:t>
            </a:r>
            <a:r>
              <a:rPr lang="en-US" sz="2000" dirty="0"/>
              <a:t>fails</a:t>
            </a:r>
            <a:r>
              <a:rPr lang="en-US" sz="2000" dirty="0" smtClean="0"/>
              <a:t> </a:t>
            </a:r>
            <a:endParaRPr lang="en-US" sz="2000" dirty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Expansion </a:t>
            </a:r>
            <a:r>
              <a:rPr lang="en-US" sz="2000" dirty="0"/>
              <a:t>or reconfiguration </a:t>
            </a:r>
            <a:r>
              <a:rPr lang="en-US" sz="2000" dirty="0" smtClean="0"/>
              <a:t>affects operation</a:t>
            </a:r>
            <a:endParaRPr lang="en-US" sz="2000" dirty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Slow for big number of machines</a:t>
            </a:r>
            <a:endParaRPr lang="en-US" sz="2000" dirty="0"/>
          </a:p>
        </p:txBody>
      </p:sp>
      <p:pic>
        <p:nvPicPr>
          <p:cNvPr id="7" name="Picture 6" descr="topology_r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712" y="2306899"/>
            <a:ext cx="4231140" cy="31794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2912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 Topology</a:t>
            </a:r>
            <a:endParaRPr lang="en-US" dirty="0"/>
          </a:p>
        </p:txBody>
      </p:sp>
      <p:pic>
        <p:nvPicPr>
          <p:cNvPr id="4" name="Picture 2" descr="C:\Users\tarek\Downloads\star_network_topology_ani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932" y="2526299"/>
            <a:ext cx="3962400" cy="3542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9" y="1841863"/>
            <a:ext cx="4527586" cy="4572000"/>
          </a:xfrm>
        </p:spPr>
        <p:txBody>
          <a:bodyPr>
            <a:noAutofit/>
          </a:bodyPr>
          <a:lstStyle/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Each station </a:t>
            </a:r>
            <a:r>
              <a:rPr lang="en-US" sz="2400" dirty="0" smtClean="0"/>
              <a:t>is connected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directly to </a:t>
            </a:r>
            <a:r>
              <a:rPr lang="en-US" sz="2400" dirty="0" smtClean="0"/>
              <a:t>a central device</a:t>
            </a:r>
            <a:endParaRPr lang="en-US" sz="2400" dirty="0"/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The connection is </a:t>
            </a:r>
            <a:r>
              <a:rPr lang="en-US" sz="2400" dirty="0" smtClean="0"/>
              <a:t>like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a number of point-to-point </a:t>
            </a:r>
            <a:r>
              <a:rPr lang="en-US" sz="2400" dirty="0"/>
              <a:t>links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Central </a:t>
            </a:r>
            <a:r>
              <a:rPr lang="en-US" sz="2400" dirty="0" smtClean="0"/>
              <a:t>device is Hub </a:t>
            </a:r>
            <a:r>
              <a:rPr lang="en-US" sz="2400" dirty="0"/>
              <a:t>or </a:t>
            </a:r>
            <a:r>
              <a:rPr lang="en-US" sz="2400" dirty="0" smtClean="0"/>
              <a:t>Switch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Switch is more recent technology and more secure </a:t>
            </a:r>
            <a:r>
              <a:rPr lang="en-US" sz="2400" dirty="0" smtClean="0"/>
              <a:t>device than hub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619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TM02900720[[fn=Integral]]</Template>
  <TotalTime>6510</TotalTime>
  <Words>313</Words>
  <Application>Microsoft Office PowerPoint</Application>
  <PresentationFormat>Widescreen</PresentationFormat>
  <Paragraphs>73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Tw Cen MT</vt:lpstr>
      <vt:lpstr>Tw Cen MT Condensed</vt:lpstr>
      <vt:lpstr>Wingdings</vt:lpstr>
      <vt:lpstr>Wingdings 3</vt:lpstr>
      <vt:lpstr>Integral</vt:lpstr>
      <vt:lpstr>Computer Networks Topologies</vt:lpstr>
      <vt:lpstr>What is a Computer Network Topology?</vt:lpstr>
      <vt:lpstr>Basic Network Topologies</vt:lpstr>
      <vt:lpstr>Point-To-Point Topology</vt:lpstr>
      <vt:lpstr>Bus Topology</vt:lpstr>
      <vt:lpstr>BUS Topology</vt:lpstr>
      <vt:lpstr>Ring Topology</vt:lpstr>
      <vt:lpstr>Ring Topology</vt:lpstr>
      <vt:lpstr>Star Topology</vt:lpstr>
      <vt:lpstr>Star Topology</vt:lpstr>
      <vt:lpstr>Mesh Topology</vt:lpstr>
      <vt:lpstr>Mesh Topology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Networks</dc:title>
  <dc:creator>Eng.Tarek EL Baz</dc:creator>
  <cp:lastModifiedBy>Mohammad Adly</cp:lastModifiedBy>
  <cp:revision>161</cp:revision>
  <dcterms:created xsi:type="dcterms:W3CDTF">2016-09-20T23:36:10Z</dcterms:created>
  <dcterms:modified xsi:type="dcterms:W3CDTF">2017-04-17T19:43:21Z</dcterms:modified>
</cp:coreProperties>
</file>