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21240750" cy="15119350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Raleway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46">
          <p15:clr>
            <a:srgbClr val="9AA0A6"/>
          </p15:clr>
        </p15:guide>
        <p15:guide id="2" orient="horz" pos="6806">
          <p15:clr>
            <a:srgbClr val="9AA0A6"/>
          </p15:clr>
        </p15:guide>
        <p15:guide id="3" pos="396">
          <p15:clr>
            <a:srgbClr val="9AA0A6"/>
          </p15:clr>
        </p15:guide>
        <p15:guide id="4" pos="12987">
          <p15:clr>
            <a:srgbClr val="9AA0A6"/>
          </p15:clr>
        </p15:guide>
        <p15:guide id="5" orient="horz" pos="1657">
          <p15:clr>
            <a:srgbClr val="9AA0A6"/>
          </p15:clr>
        </p15:guide>
        <p15:guide id="6" pos="6746">
          <p15:clr>
            <a:srgbClr val="9AA0A6"/>
          </p15:clr>
        </p15:guide>
        <p15:guide id="7" orient="horz" pos="86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 snapToGrid="0">
      <p:cViewPr>
        <p:scale>
          <a:sx n="67" d="100"/>
          <a:sy n="67" d="100"/>
        </p:scale>
        <p:origin x="510" y="-1560"/>
      </p:cViewPr>
      <p:guideLst>
        <p:guide orient="horz" pos="4246"/>
        <p:guide orient="horz" pos="6806"/>
        <p:guide pos="396"/>
        <p:guide pos="12987"/>
        <p:guide orient="horz" pos="1657"/>
        <p:guide pos="6746"/>
        <p:guide orient="horz" pos="86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saladi\AppData\Local\FactSet\Cache\browser\downlo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'JPM-US'!$A$47</c:f>
              <c:strCache>
                <c:ptCount val="1"/>
                <c:pt idx="0">
                  <c:v>Net Income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'JPM-US'!$B$7:$G$7</c:f>
              <c:strCache>
                <c:ptCount val="6"/>
                <c:pt idx="0">
                  <c:v>DEC '21</c:v>
                </c:pt>
                <c:pt idx="1">
                  <c:v>DEC '20</c:v>
                </c:pt>
                <c:pt idx="2">
                  <c:v>DEC '19</c:v>
                </c:pt>
                <c:pt idx="3">
                  <c:v>DEC '18</c:v>
                </c:pt>
                <c:pt idx="4">
                  <c:v>DEC '17</c:v>
                </c:pt>
                <c:pt idx="5">
                  <c:v>DEC '16</c:v>
                </c:pt>
              </c:strCache>
            </c:strRef>
          </c:cat>
          <c:val>
            <c:numRef>
              <c:f>'JPM-US'!$B$47:$G$47</c:f>
              <c:numCache>
                <c:formatCode>#,##0</c:formatCode>
                <c:ptCount val="6"/>
                <c:pt idx="0">
                  <c:v>48334</c:v>
                </c:pt>
                <c:pt idx="1">
                  <c:v>29131</c:v>
                </c:pt>
                <c:pt idx="2">
                  <c:v>36431</c:v>
                </c:pt>
                <c:pt idx="3">
                  <c:v>32474</c:v>
                </c:pt>
                <c:pt idx="4">
                  <c:v>24441</c:v>
                </c:pt>
                <c:pt idx="5">
                  <c:v>24733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BF-409E-90E9-ADE45B2AE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050992"/>
        <c:axId val="892060560"/>
      </c:lineChart>
      <c:catAx>
        <c:axId val="89205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060560"/>
        <c:crosses val="autoZero"/>
        <c:auto val="1"/>
        <c:lblAlgn val="ctr"/>
        <c:lblOffset val="100"/>
        <c:noMultiLvlLbl val="0"/>
      </c:catAx>
      <c:valAx>
        <c:axId val="89206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0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20901" y="685800"/>
            <a:ext cx="481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a9fdf977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a9fdf977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7d1c8068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57d1c8068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4047" y="2188777"/>
            <a:ext cx="19791900" cy="603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4028" y="8331286"/>
            <a:ext cx="19791900" cy="23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4028" y="3251601"/>
            <a:ext cx="19791900" cy="5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4028" y="9266383"/>
            <a:ext cx="19791900" cy="38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724021" y="2188871"/>
            <a:ext cx="19791300" cy="60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724002" y="8331644"/>
            <a:ext cx="19791300" cy="23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724002" y="6322981"/>
            <a:ext cx="19791300" cy="24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11224469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724002" y="1633330"/>
            <a:ext cx="65223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724002" y="4085089"/>
            <a:ext cx="6522300" cy="9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1138730" y="1323333"/>
            <a:ext cx="14790600" cy="120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0619625" y="-367"/>
            <a:ext cx="10619700" cy="1512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616691" y="3625237"/>
            <a:ext cx="93960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616691" y="8240365"/>
            <a:ext cx="9396000" cy="3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11473237" y="2128606"/>
            <a:ext cx="8912400" cy="108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4028" y="6322709"/>
            <a:ext cx="19791900" cy="24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724002" y="12436871"/>
            <a:ext cx="13933500" cy="1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724002" y="3251741"/>
            <a:ext cx="19791300" cy="57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724002" y="9266781"/>
            <a:ext cx="19791300" cy="3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224866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4028" y="1633260"/>
            <a:ext cx="6522600" cy="22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4028" y="4084913"/>
            <a:ext cx="6522600" cy="9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38770" y="1323276"/>
            <a:ext cx="14791200" cy="120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20000" y="-367"/>
            <a:ext cx="10620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16713" y="3625081"/>
            <a:ext cx="9396300" cy="43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16713" y="8240011"/>
            <a:ext cx="93963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473642" y="2128514"/>
            <a:ext cx="8912700" cy="108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4028" y="12436336"/>
            <a:ext cx="13934100" cy="177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istamodelosdenegocios.com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0" y="12387350"/>
            <a:ext cx="21240000" cy="27858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/>
              </a:rPr>
              <a:t>r</a:t>
            </a:r>
            <a:endParaRPr sz="2000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4128600" y="5351638"/>
            <a:ext cx="12982800" cy="34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 b="1" dirty="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9600" b="1" dirty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4128600" y="8999175"/>
            <a:ext cx="12982800" cy="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bg2"/>
                </a:solidFill>
                <a:latin typeface="Raleway"/>
                <a:ea typeface="Raleway"/>
                <a:cs typeface="Raleway"/>
                <a:sym typeface="Raleway"/>
              </a:rPr>
              <a:t>JPMorgan Chase &amp; Co. is one of the world's oldest, largest and best-known financial institutions.</a:t>
            </a:r>
            <a:endParaRPr sz="3000" dirty="0">
              <a:solidFill>
                <a:schemeClr val="bg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25"/>
          <p:cNvSpPr/>
          <p:nvPr/>
        </p:nvSpPr>
        <p:spPr>
          <a:xfrm>
            <a:off x="9588600" y="5015200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26" name="Picture 2" descr="JPMorgan Chase &amp; Co logo">
            <a:extLst>
              <a:ext uri="{FF2B5EF4-FFF2-40B4-BE49-F238E27FC236}">
                <a16:creationId xmlns:a16="http://schemas.microsoft.com/office/drawing/2014/main" id="{9C0D95D5-C51C-406C-B39E-D83D1064D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799" y="2828488"/>
            <a:ext cx="7493851" cy="51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604125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628225" y="10850325"/>
            <a:ext cx="100818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/>
          <p:nvPr/>
        </p:nvSpPr>
        <p:spPr>
          <a:xfrm>
            <a:off x="10710025" y="10850325"/>
            <a:ext cx="99069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6"/>
          <p:cNvSpPr/>
          <p:nvPr/>
        </p:nvSpPr>
        <p:spPr>
          <a:xfrm>
            <a:off x="12660000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/>
          <p:nvPr/>
        </p:nvSpPr>
        <p:spPr>
          <a:xfrm>
            <a:off x="1663587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12660000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8580025" y="2630025"/>
            <a:ext cx="40800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4604125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62822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6"/>
          <p:cNvSpPr/>
          <p:nvPr/>
        </p:nvSpPr>
        <p:spPr>
          <a:xfrm>
            <a:off x="625925" y="251775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10620000" y="14177500"/>
            <a:ext cx="100818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businessmodelanalyst.com</a:t>
            </a:r>
            <a:endParaRPr sz="1800" b="1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480650" y="359375"/>
            <a:ext cx="201168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40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603925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for: JP Morgan Chase &amp; Co.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769673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by: Raju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4935417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Date: 01/06/2022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902659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Version: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776150" y="4082700"/>
            <a:ext cx="3563951" cy="41103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Investors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Subsidiaries (Chase Bank, JP Morgan &amp; Co, JP Morgan Cazenove, One Equity Partners)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Shareholders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Acquistions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Regulators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Issuers and investors community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Risk monitor agencies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Sponsorships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4974113" y="3492949"/>
            <a:ext cx="2708250" cy="3060126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Asset Management</a:t>
            </a:r>
          </a:p>
          <a:p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Commercial Banking</a:t>
            </a:r>
          </a:p>
          <a:p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Finanacial Analysis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Investment Banking</a:t>
            </a:r>
          </a:p>
          <a:p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Macro Economic &amp; Sector Reports and Forecasting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Portfolio Building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Risk Management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Retail Banking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Securities Services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Wealth Management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821375" y="3793328"/>
            <a:ext cx="3637913" cy="3766347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It is the largest bank in the Unitend States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The world’s fourth largest bank by total assets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The world’s most valuble bank by market captilization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In-depth knowledge of finanacial markets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Profitable assets and investment management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Retail banking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3271313" y="4042024"/>
            <a:ext cx="2995324" cy="2251725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History dating back over 200 years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Ongoing support and technical assitance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Security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Customer sevice experience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Dedicated advisory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Online &amp; mobile banking platfirms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2915413" y="7560000"/>
            <a:ext cx="3503412" cy="27048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Company website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Corporate offices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Business and Market insights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More than 5000 US bank Branches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Banking Subsidiaries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Online and Mobile banking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13997081" y="11516897"/>
            <a:ext cx="2814912" cy="2081474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Interest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Services Fees/ASI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Commision on Services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Return on investment portfolio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Didvidents &amp; Capital gains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3290188" y="11506724"/>
            <a:ext cx="4366324" cy="2081475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Headquarters &amp; Other Major Offices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Staff/Employess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IT Platfirm Development &amp; Maintainance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Oparation Centers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Taxes &amp; Interest Paid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4974113" y="7560000"/>
            <a:ext cx="3350524" cy="2881288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Assets of US $3.8 trilian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271025 Employees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Operations in over 100 countries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Millions of Consumers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Brand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IT Capabilities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More than 5000 US bank branches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Network of automated teller mechines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762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Partners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75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Activities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883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Value Propositions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8079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Relationships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676945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Segments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4752025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Resources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2807900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Channels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776200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Cost Structure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0898725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Revenue Streams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47" name="Google Shape;147;p26"/>
          <p:cNvGrpSpPr/>
          <p:nvPr/>
        </p:nvGrpSpPr>
        <p:grpSpPr>
          <a:xfrm>
            <a:off x="3880839" y="2854878"/>
            <a:ext cx="512085" cy="521929"/>
            <a:chOff x="1625325" y="239100"/>
            <a:chExt cx="4347075" cy="4423125"/>
          </a:xfrm>
        </p:grpSpPr>
        <p:sp>
          <p:nvSpPr>
            <p:cNvPr id="148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26"/>
          <p:cNvGrpSpPr/>
          <p:nvPr/>
        </p:nvGrpSpPr>
        <p:grpSpPr>
          <a:xfrm>
            <a:off x="7886763" y="2807121"/>
            <a:ext cx="545386" cy="539807"/>
            <a:chOff x="1123725" y="232550"/>
            <a:chExt cx="4726050" cy="4665575"/>
          </a:xfrm>
        </p:grpSpPr>
        <p:sp>
          <p:nvSpPr>
            <p:cNvPr id="152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9915267" y="10970569"/>
            <a:ext cx="575922" cy="481115"/>
            <a:chOff x="509200" y="236175"/>
            <a:chExt cx="6212750" cy="5195625"/>
          </a:xfrm>
        </p:grpSpPr>
        <p:sp>
          <p:nvSpPr>
            <p:cNvPr id="155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26"/>
          <p:cNvGrpSpPr/>
          <p:nvPr/>
        </p:nvGrpSpPr>
        <p:grpSpPr>
          <a:xfrm>
            <a:off x="7913774" y="6880306"/>
            <a:ext cx="448082" cy="468145"/>
            <a:chOff x="1190625" y="238125"/>
            <a:chExt cx="4480825" cy="4681450"/>
          </a:xfrm>
        </p:grpSpPr>
        <p:sp>
          <p:nvSpPr>
            <p:cNvPr id="158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26"/>
          <p:cNvSpPr/>
          <p:nvPr/>
        </p:nvSpPr>
        <p:spPr>
          <a:xfrm>
            <a:off x="19868350" y="10970538"/>
            <a:ext cx="594077" cy="539885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/>
          <p:nvPr/>
        </p:nvSpPr>
        <p:spPr>
          <a:xfrm>
            <a:off x="15930300" y="6880100"/>
            <a:ext cx="545119" cy="468107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26"/>
          <p:cNvGrpSpPr/>
          <p:nvPr/>
        </p:nvGrpSpPr>
        <p:grpSpPr>
          <a:xfrm>
            <a:off x="19784581" y="2825032"/>
            <a:ext cx="619989" cy="504003"/>
            <a:chOff x="666750" y="238125"/>
            <a:chExt cx="5372525" cy="4375025"/>
          </a:xfrm>
        </p:grpSpPr>
        <p:sp>
          <p:nvSpPr>
            <p:cNvPr id="164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15914913" y="2801925"/>
            <a:ext cx="503912" cy="504036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11865763" y="2806988"/>
            <a:ext cx="615543" cy="540065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925" y="14115129"/>
            <a:ext cx="3095625" cy="67241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6"/>
          <p:cNvSpPr/>
          <p:nvPr/>
        </p:nvSpPr>
        <p:spPr>
          <a:xfrm>
            <a:off x="10709275" y="13889525"/>
            <a:ext cx="8488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This work is licensed under the Creative Commons Attribution-ShareAlike 4.0 International License. 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74" name="Google Shape;174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197834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700177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186302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6"/>
          <p:cNvSpPr/>
          <p:nvPr/>
        </p:nvSpPr>
        <p:spPr>
          <a:xfrm>
            <a:off x="594347" y="13775150"/>
            <a:ext cx="10081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Original version: </a:t>
            </a:r>
            <a:r>
              <a:rPr lang="pt-BR" sz="1200" b="0" i="0" u="none" strike="noStrike" cap="none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Strategyzer.com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CB78807-0C70-454F-84F5-AC1EFE1B67B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14725406"/>
              </p:ext>
            </p:extLst>
          </p:nvPr>
        </p:nvGraphicFramePr>
        <p:xfrm>
          <a:off x="16692461" y="4082699"/>
          <a:ext cx="3769965" cy="326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539">
                  <a:extLst>
                    <a:ext uri="{9D8B030D-6E8A-4147-A177-3AD203B41FA5}">
                      <a16:colId xmlns:a16="http://schemas.microsoft.com/office/drawing/2014/main" val="428495341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466225714"/>
                    </a:ext>
                  </a:extLst>
                </a:gridCol>
                <a:gridCol w="1067521">
                  <a:extLst>
                    <a:ext uri="{9D8B030D-6E8A-4147-A177-3AD203B41FA5}">
                      <a16:colId xmlns:a16="http://schemas.microsoft.com/office/drawing/2014/main" val="614982197"/>
                    </a:ext>
                  </a:extLst>
                </a:gridCol>
              </a:tblGrid>
              <a:tr h="869244">
                <a:tc>
                  <a:txBody>
                    <a:bodyPr/>
                    <a:lstStyle/>
                    <a:p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Raleway"/>
                        <a:sym typeface="Arial"/>
                      </a:endParaRPr>
                    </a:p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Raleway"/>
                          <a:sym typeface="Arial"/>
                        </a:rPr>
                        <a:t>Corporate &amp; Investment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Total  Rev</a:t>
                      </a:r>
                    </a:p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 51.7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Raleway"/>
                          <a:sym typeface="Arial"/>
                        </a:rPr>
                        <a:t>Assets</a:t>
                      </a:r>
                    </a:p>
                    <a:p>
                      <a:pPr algn="ctr"/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Raleway"/>
                        <a:sym typeface="Arial"/>
                      </a:endParaRPr>
                    </a:p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19511"/>
                  </a:ext>
                </a:extLst>
              </a:tr>
              <a:tr h="869244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Raleway"/>
                          <a:sym typeface="Arial"/>
                        </a:rPr>
                        <a:t>Consumer &amp; Community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50.1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  500.4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703118"/>
                  </a:ext>
                </a:extLst>
              </a:tr>
              <a:tr h="655813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Raleway"/>
                          <a:sym typeface="Arial"/>
                        </a:rPr>
                        <a:t>Asset &amp; Wealth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  234.4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99034"/>
                  </a:ext>
                </a:extLst>
              </a:tr>
              <a:tr h="869244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Raleway"/>
                          <a:sym typeface="Arial"/>
                        </a:rPr>
                        <a:t>Commercial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sym typeface="Arial"/>
                        </a:rPr>
                        <a:t>  230.8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572141"/>
                  </a:ext>
                </a:extLst>
              </a:tr>
            </a:tbl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C6F066E3-0105-4C0C-959C-AC28DCE6F0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438127"/>
              </p:ext>
            </p:extLst>
          </p:nvPr>
        </p:nvGraphicFramePr>
        <p:xfrm>
          <a:off x="10794681" y="11479000"/>
          <a:ext cx="3168969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780EDC0-4AFC-4417-8368-00AF5D8E6F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25925" y="11552652"/>
            <a:ext cx="3604477" cy="20457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/>
          <p:nvPr/>
        </p:nvSpPr>
        <p:spPr>
          <a:xfrm>
            <a:off x="2540414" y="10504721"/>
            <a:ext cx="47607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analistamodelosdenegocios.com.br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6" name="Google Shape;186;p27"/>
          <p:cNvSpPr txBox="1"/>
          <p:nvPr/>
        </p:nvSpPr>
        <p:spPr>
          <a:xfrm>
            <a:off x="2540414" y="11259828"/>
            <a:ext cx="74001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facebook.com/oanalistademodelosdenegocios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7" name="Google Shape;187;p27"/>
          <p:cNvSpPr txBox="1"/>
          <p:nvPr/>
        </p:nvSpPr>
        <p:spPr>
          <a:xfrm>
            <a:off x="2540414" y="12014924"/>
            <a:ext cx="47607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linkedin.com/in/dpereirabr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F3349D1-2881-4A6A-BB3F-1CAA2ED76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135" y="3993515"/>
            <a:ext cx="10698480" cy="71323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FSPANMODE" val="span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330</Words>
  <Application>Microsoft Office PowerPoint</Application>
  <PresentationFormat>Custom</PresentationFormat>
  <Paragraphs>107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Open Sans</vt:lpstr>
      <vt:lpstr>Arial</vt:lpstr>
      <vt:lpstr>Raleway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Manoj</dc:creator>
  <cp:lastModifiedBy>Gangaraju Saladi</cp:lastModifiedBy>
  <cp:revision>20</cp:revision>
  <dcterms:modified xsi:type="dcterms:W3CDTF">2022-06-05T10:48:43Z</dcterms:modified>
</cp:coreProperties>
</file>