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62" r:id="rId4"/>
    <p:sldId id="263" r:id="rId5"/>
    <p:sldId id="264" r:id="rId6"/>
    <p:sldId id="265" r:id="rId7"/>
    <p:sldId id="267" r:id="rId8"/>
    <p:sldId id="266" r:id="rId9"/>
    <p:sldId id="258" r:id="rId10"/>
    <p:sldId id="257" r:id="rId11"/>
    <p:sldId id="259" r:id="rId12"/>
    <p:sldId id="26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27"/>
  </p:normalViewPr>
  <p:slideViewPr>
    <p:cSldViewPr snapToGrid="0" snapToObjects="1">
      <p:cViewPr varScale="1">
        <p:scale>
          <a:sx n="112" d="100"/>
          <a:sy n="112" d="100"/>
        </p:scale>
        <p:origin x="5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yuan Welch" userId="48392df913f613a9" providerId="LiveId" clId="{3F8708AA-16A8-44AB-8E61-4C1CF343C9FB}"/>
    <pc:docChg chg="addSld delSld modSld sldOrd">
      <pc:chgData name="Siyuan Welch" userId="48392df913f613a9" providerId="LiveId" clId="{3F8708AA-16A8-44AB-8E61-4C1CF343C9FB}" dt="2021-11-18T14:08:19.378" v="3" actId="2696"/>
      <pc:docMkLst>
        <pc:docMk/>
      </pc:docMkLst>
      <pc:sldChg chg="ord">
        <pc:chgData name="Siyuan Welch" userId="48392df913f613a9" providerId="LiveId" clId="{3F8708AA-16A8-44AB-8E61-4C1CF343C9FB}" dt="2021-11-18T03:46:05.729" v="1"/>
        <pc:sldMkLst>
          <pc:docMk/>
          <pc:sldMk cId="2380848622" sldId="257"/>
        </pc:sldMkLst>
      </pc:sldChg>
      <pc:sldChg chg="new del">
        <pc:chgData name="Siyuan Welch" userId="48392df913f613a9" providerId="LiveId" clId="{3F8708AA-16A8-44AB-8E61-4C1CF343C9FB}" dt="2021-11-18T14:08:19.378" v="3" actId="2696"/>
        <pc:sldMkLst>
          <pc:docMk/>
          <pc:sldMk cId="351303168" sldId="26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11/18/2021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11/18/2021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11/18/2021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11/18/2021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xmlns=""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11/18/2021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11/18/2021</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11/18/2021</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0E98F-4A0C-184F-B7DF-C45919AD3168}"/>
              </a:ext>
            </a:extLst>
          </p:cNvPr>
          <p:cNvSpPr>
            <a:spLocks noGrp="1"/>
          </p:cNvSpPr>
          <p:nvPr>
            <p:ph type="ctrTitle"/>
          </p:nvPr>
        </p:nvSpPr>
        <p:spPr/>
        <p:txBody>
          <a:bodyPr/>
          <a:lstStyle/>
          <a:p>
            <a:r>
              <a:rPr lang="en-US" dirty="0"/>
              <a:t>What it Takes to Go Big in Business </a:t>
            </a:r>
            <a:br>
              <a:rPr lang="en-US" dirty="0"/>
            </a:br>
            <a:endParaRPr lang="en-US" dirty="0"/>
          </a:p>
        </p:txBody>
      </p:sp>
      <p:sp>
        <p:nvSpPr>
          <p:cNvPr id="3" name="Subtitle 2">
            <a:extLst>
              <a:ext uri="{FF2B5EF4-FFF2-40B4-BE49-F238E27FC236}">
                <a16:creationId xmlns:a16="http://schemas.microsoft.com/office/drawing/2014/main" id="{0669E360-D024-344B-8635-EF03C3E7D8A5}"/>
              </a:ext>
            </a:extLst>
          </p:cNvPr>
          <p:cNvSpPr>
            <a:spLocks noGrp="1"/>
          </p:cNvSpPr>
          <p:nvPr>
            <p:ph type="subTitle" idx="1"/>
          </p:nvPr>
        </p:nvSpPr>
        <p:spPr/>
        <p:txBody>
          <a:bodyPr/>
          <a:lstStyle/>
          <a:p>
            <a:r>
              <a:rPr lang="en-US" dirty="0"/>
              <a:t>Susan</a:t>
            </a:r>
            <a:r>
              <a:rPr lang="zh-CN" altLang="en-US" dirty="0"/>
              <a:t> </a:t>
            </a:r>
            <a:r>
              <a:rPr lang="en-US" altLang="zh-CN" dirty="0"/>
              <a:t>Welch</a:t>
            </a:r>
            <a:endParaRPr lang="en-US" dirty="0"/>
          </a:p>
        </p:txBody>
      </p:sp>
    </p:spTree>
    <p:extLst>
      <p:ext uri="{BB962C8B-B14F-4D97-AF65-F5344CB8AC3E}">
        <p14:creationId xmlns:p14="http://schemas.microsoft.com/office/powerpoint/2010/main" val="1020213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91EBD-DDAE-4143-BCDD-495623C330B2}"/>
              </a:ext>
            </a:extLst>
          </p:cNvPr>
          <p:cNvSpPr>
            <a:spLocks noGrp="1"/>
          </p:cNvSpPr>
          <p:nvPr>
            <p:ph type="title"/>
          </p:nvPr>
        </p:nvSpPr>
        <p:spPr/>
        <p:txBody>
          <a:bodyPr/>
          <a:lstStyle/>
          <a:p>
            <a:r>
              <a:rPr lang="en-US" b="0" dirty="0"/>
              <a:t>Starting a Business as an Act of Service</a:t>
            </a:r>
            <a:endParaRPr lang="en-US" dirty="0"/>
          </a:p>
        </p:txBody>
      </p:sp>
      <p:sp>
        <p:nvSpPr>
          <p:cNvPr id="3" name="Content Placeholder 2">
            <a:extLst>
              <a:ext uri="{FF2B5EF4-FFF2-40B4-BE49-F238E27FC236}">
                <a16:creationId xmlns:a16="http://schemas.microsoft.com/office/drawing/2014/main" id="{4526A3DA-E802-FA4F-8A2C-58D02555FB1C}"/>
              </a:ext>
            </a:extLst>
          </p:cNvPr>
          <p:cNvSpPr>
            <a:spLocks noGrp="1"/>
          </p:cNvSpPr>
          <p:nvPr>
            <p:ph idx="1"/>
          </p:nvPr>
        </p:nvSpPr>
        <p:spPr/>
        <p:txBody>
          <a:bodyPr/>
          <a:lstStyle/>
          <a:p>
            <a:pPr marL="0" indent="0">
              <a:buNone/>
            </a:pPr>
            <a:r>
              <a:rPr lang="en-US" b="1" dirty="0"/>
              <a:t>JOURNAL INNERWORK:</a:t>
            </a:r>
          </a:p>
          <a:p>
            <a:r>
              <a:rPr lang="en-US" dirty="0"/>
              <a:t>What is </a:t>
            </a:r>
            <a:r>
              <a:rPr lang="en-US" altLang="zh-CN" dirty="0"/>
              <a:t>my</a:t>
            </a:r>
            <a:r>
              <a:rPr lang="zh-CN" altLang="en-US" dirty="0"/>
              <a:t> </a:t>
            </a:r>
            <a:r>
              <a:rPr lang="en-US" altLang="zh-CN" dirty="0"/>
              <a:t>brand</a:t>
            </a:r>
            <a:r>
              <a:rPr lang="en-US" dirty="0"/>
              <a:t> here to give?</a:t>
            </a:r>
          </a:p>
          <a:p>
            <a:r>
              <a:rPr lang="en-US" dirty="0"/>
              <a:t>Who needs my </a:t>
            </a:r>
            <a:r>
              <a:rPr lang="en-US" altLang="zh-CN" dirty="0"/>
              <a:t>products</a:t>
            </a:r>
            <a:r>
              <a:rPr lang="en-US" dirty="0"/>
              <a:t>, and how would my </a:t>
            </a:r>
            <a:r>
              <a:rPr lang="en-US" altLang="zh-CN" dirty="0"/>
              <a:t>products </a:t>
            </a:r>
            <a:r>
              <a:rPr lang="en-US" dirty="0"/>
              <a:t>help them?</a:t>
            </a:r>
          </a:p>
          <a:p>
            <a:r>
              <a:rPr lang="en-US" dirty="0"/>
              <a:t>What would my </a:t>
            </a:r>
            <a:r>
              <a:rPr lang="en-US" altLang="zh-CN" dirty="0"/>
              <a:t>products </a:t>
            </a:r>
            <a:r>
              <a:rPr lang="en-US" dirty="0"/>
              <a:t>do for them?</a:t>
            </a:r>
          </a:p>
          <a:p>
            <a:r>
              <a:rPr lang="en-US" dirty="0"/>
              <a:t>How does that change their lives and what does that do for them?</a:t>
            </a:r>
          </a:p>
          <a:p>
            <a:r>
              <a:rPr lang="en-US" dirty="0"/>
              <a:t> What happens to them if they don’t find my </a:t>
            </a:r>
            <a:r>
              <a:rPr lang="en-US" altLang="zh-CN" dirty="0"/>
              <a:t>products</a:t>
            </a:r>
            <a:r>
              <a:rPr lang="en-US" dirty="0"/>
              <a:t>?</a:t>
            </a:r>
          </a:p>
          <a:p>
            <a:r>
              <a:rPr lang="en-US" dirty="0"/>
              <a:t>Gently observe your limiting beliefs. What limiting beliefs do you have around your abilities. It is your job to disprove them by forming new beliefs.</a:t>
            </a:r>
            <a:br>
              <a:rPr lang="en-US" dirty="0"/>
            </a:br>
            <a:endParaRPr lang="en-US" dirty="0"/>
          </a:p>
        </p:txBody>
      </p:sp>
    </p:spTree>
    <p:extLst>
      <p:ext uri="{BB962C8B-B14F-4D97-AF65-F5344CB8AC3E}">
        <p14:creationId xmlns:p14="http://schemas.microsoft.com/office/powerpoint/2010/main" val="23808486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F9BF6-224E-384A-AC26-5E077BDA1480}"/>
              </a:ext>
            </a:extLst>
          </p:cNvPr>
          <p:cNvSpPr>
            <a:spLocks noGrp="1"/>
          </p:cNvSpPr>
          <p:nvPr>
            <p:ph type="title"/>
          </p:nvPr>
        </p:nvSpPr>
        <p:spPr/>
        <p:txBody>
          <a:bodyPr/>
          <a:lstStyle/>
          <a:p>
            <a:r>
              <a:rPr lang="en-US" b="0" dirty="0"/>
              <a:t>It is time to feel more confident and step into the next level of belief in yourself.</a:t>
            </a:r>
            <a:endParaRPr lang="en-US" dirty="0"/>
          </a:p>
        </p:txBody>
      </p:sp>
      <p:sp>
        <p:nvSpPr>
          <p:cNvPr id="3" name="Content Placeholder 2">
            <a:extLst>
              <a:ext uri="{FF2B5EF4-FFF2-40B4-BE49-F238E27FC236}">
                <a16:creationId xmlns:a16="http://schemas.microsoft.com/office/drawing/2014/main" id="{D6396E37-4174-7F48-894E-E9DF725360DF}"/>
              </a:ext>
            </a:extLst>
          </p:cNvPr>
          <p:cNvSpPr>
            <a:spLocks noGrp="1"/>
          </p:cNvSpPr>
          <p:nvPr>
            <p:ph idx="1"/>
          </p:nvPr>
        </p:nvSpPr>
        <p:spPr/>
        <p:txBody>
          <a:bodyPr/>
          <a:lstStyle/>
          <a:p>
            <a:r>
              <a:rPr lang="en-US" dirty="0"/>
              <a:t>How it will feel to have the thriving business you desire? (Write it in the</a:t>
            </a:r>
            <a:r>
              <a:rPr lang="zh-CN" altLang="en-US" dirty="0"/>
              <a:t> </a:t>
            </a:r>
            <a:r>
              <a:rPr lang="en-US" dirty="0"/>
              <a:t>present tense.)</a:t>
            </a:r>
          </a:p>
          <a:p>
            <a:r>
              <a:rPr lang="en-US" dirty="0"/>
              <a:t>How will you feel when you wake up in the morning excited for your day and go to bed each night knowing your did beautiful work?</a:t>
            </a:r>
          </a:p>
          <a:p>
            <a:r>
              <a:rPr lang="en-US" dirty="0"/>
              <a:t>Share something helpful to your ideal client online today (and everyday). Could be a quote, riff, rant, etc.</a:t>
            </a:r>
          </a:p>
          <a:p>
            <a:r>
              <a:rPr lang="en-US" dirty="0"/>
              <a:t>Feel the feeling of your Ideal </a:t>
            </a:r>
            <a:r>
              <a:rPr lang="en-US" altLang="zh-CN" dirty="0"/>
              <a:t>customers</a:t>
            </a:r>
            <a:r>
              <a:rPr lang="en-US" dirty="0"/>
              <a:t> </a:t>
            </a:r>
            <a:r>
              <a:rPr lang="en-US" altLang="zh-CN" dirty="0"/>
              <a:t>purchasing</a:t>
            </a:r>
            <a:r>
              <a:rPr lang="zh-CN" altLang="en-US" dirty="0"/>
              <a:t> </a:t>
            </a:r>
            <a:r>
              <a:rPr lang="en-US" altLang="zh-CN" dirty="0"/>
              <a:t>it</a:t>
            </a:r>
            <a:r>
              <a:rPr lang="en-US" dirty="0"/>
              <a:t>... now.</a:t>
            </a:r>
            <a:endParaRPr lang="en-US" b="1" dirty="0"/>
          </a:p>
        </p:txBody>
      </p:sp>
    </p:spTree>
    <p:extLst>
      <p:ext uri="{BB962C8B-B14F-4D97-AF65-F5344CB8AC3E}">
        <p14:creationId xmlns:p14="http://schemas.microsoft.com/office/powerpoint/2010/main" val="21732202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89A69AF-D57B-49B4-886C-D4A5DC1944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ABDC08D-6093-4397-92D4-54D00E2BB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a:off x="-650724" y="650724"/>
            <a:ext cx="6858000" cy="5556552"/>
          </a:xfrm>
          <a:custGeom>
            <a:avLst/>
            <a:gdLst>
              <a:gd name="connsiteX0" fmla="*/ 6858000 w 6858000"/>
              <a:gd name="connsiteY0" fmla="*/ 3445704 h 5556552"/>
              <a:gd name="connsiteX1" fmla="*/ 3829242 w 6858000"/>
              <a:gd name="connsiteY1" fmla="*/ 5433322 h 5556552"/>
              <a:gd name="connsiteX2" fmla="*/ 3827369 w 6858000"/>
              <a:gd name="connsiteY2" fmla="*/ 5434867 h 5556552"/>
              <a:gd name="connsiteX3" fmla="*/ 3824583 w 6858000"/>
              <a:gd name="connsiteY3" fmla="*/ 5436378 h 5556552"/>
              <a:gd name="connsiteX4" fmla="*/ 3798693 w 6858000"/>
              <a:gd name="connsiteY4" fmla="*/ 5453370 h 5556552"/>
              <a:gd name="connsiteX5" fmla="*/ 3785011 w 6858000"/>
              <a:gd name="connsiteY5" fmla="*/ 5457858 h 5556552"/>
              <a:gd name="connsiteX6" fmla="*/ 3706339 w 6858000"/>
              <a:gd name="connsiteY6" fmla="*/ 5500559 h 5556552"/>
              <a:gd name="connsiteX7" fmla="*/ 3428998 w 6858000"/>
              <a:gd name="connsiteY7" fmla="*/ 5556552 h 5556552"/>
              <a:gd name="connsiteX8" fmla="*/ 3151658 w 6858000"/>
              <a:gd name="connsiteY8" fmla="*/ 5500559 h 5556552"/>
              <a:gd name="connsiteX9" fmla="*/ 3072996 w 6858000"/>
              <a:gd name="connsiteY9" fmla="*/ 5457863 h 5556552"/>
              <a:gd name="connsiteX10" fmla="*/ 3059298 w 6858000"/>
              <a:gd name="connsiteY10" fmla="*/ 5453370 h 5556552"/>
              <a:gd name="connsiteX11" fmla="*/ 3033383 w 6858000"/>
              <a:gd name="connsiteY11" fmla="*/ 5436362 h 5556552"/>
              <a:gd name="connsiteX12" fmla="*/ 3030627 w 6858000"/>
              <a:gd name="connsiteY12" fmla="*/ 5434867 h 5556552"/>
              <a:gd name="connsiteX13" fmla="*/ 3028775 w 6858000"/>
              <a:gd name="connsiteY13" fmla="*/ 5433338 h 5556552"/>
              <a:gd name="connsiteX14" fmla="*/ 0 w 6858000"/>
              <a:gd name="connsiteY14" fmla="*/ 3445704 h 5556552"/>
              <a:gd name="connsiteX15" fmla="*/ 6858000 w 6858000"/>
              <a:gd name="connsiteY15" fmla="*/ 0 h 5556552"/>
              <a:gd name="connsiteX16" fmla="*/ 6858000 w 6858000"/>
              <a:gd name="connsiteY16" fmla="*/ 349336 h 5556552"/>
              <a:gd name="connsiteX17" fmla="*/ 6858000 w 6858000"/>
              <a:gd name="connsiteY17" fmla="*/ 3445703 h 5556552"/>
              <a:gd name="connsiteX18" fmla="*/ 0 w 6858000"/>
              <a:gd name="connsiteY18" fmla="*/ 3445703 h 5556552"/>
              <a:gd name="connsiteX19" fmla="*/ 0 w 6858000"/>
              <a:gd name="connsiteY19" fmla="*/ 0 h 5556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858000" h="5556552">
                <a:moveTo>
                  <a:pt x="6858000" y="3445704"/>
                </a:moveTo>
                <a:lnTo>
                  <a:pt x="3829242" y="5433322"/>
                </a:lnTo>
                <a:lnTo>
                  <a:pt x="3827369" y="5434867"/>
                </a:lnTo>
                <a:lnTo>
                  <a:pt x="3824583" y="5436378"/>
                </a:lnTo>
                <a:lnTo>
                  <a:pt x="3798693" y="5453370"/>
                </a:lnTo>
                <a:lnTo>
                  <a:pt x="3785011" y="5457858"/>
                </a:lnTo>
                <a:lnTo>
                  <a:pt x="3706339" y="5500559"/>
                </a:lnTo>
                <a:cubicBezTo>
                  <a:pt x="3621096" y="5536614"/>
                  <a:pt x="3527375" y="5556552"/>
                  <a:pt x="3428998" y="5556552"/>
                </a:cubicBezTo>
                <a:cubicBezTo>
                  <a:pt x="3330621" y="5556552"/>
                  <a:pt x="3236901" y="5536614"/>
                  <a:pt x="3151658" y="5500559"/>
                </a:cubicBezTo>
                <a:lnTo>
                  <a:pt x="3072996" y="5457863"/>
                </a:lnTo>
                <a:lnTo>
                  <a:pt x="3059298" y="5453370"/>
                </a:lnTo>
                <a:lnTo>
                  <a:pt x="3033383" y="5436362"/>
                </a:lnTo>
                <a:lnTo>
                  <a:pt x="3030627" y="5434867"/>
                </a:lnTo>
                <a:lnTo>
                  <a:pt x="3028775" y="5433338"/>
                </a:lnTo>
                <a:lnTo>
                  <a:pt x="0" y="3445704"/>
                </a:lnTo>
                <a:close/>
                <a:moveTo>
                  <a:pt x="6858000" y="0"/>
                </a:moveTo>
                <a:lnTo>
                  <a:pt x="6858000" y="349336"/>
                </a:lnTo>
                <a:lnTo>
                  <a:pt x="6858000" y="3445703"/>
                </a:lnTo>
                <a:lnTo>
                  <a:pt x="0" y="3445703"/>
                </a:lnTo>
                <a:lnTo>
                  <a:pt x="0" y="0"/>
                </a:lnTo>
                <a:close/>
              </a:path>
            </a:pathLst>
          </a:custGeom>
          <a:ln>
            <a:noFill/>
          </a:ln>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57EB994-F9BE-A34F-84E3-D6FE6A57192F}"/>
              </a:ext>
            </a:extLst>
          </p:cNvPr>
          <p:cNvSpPr>
            <a:spLocks noGrp="1"/>
          </p:cNvSpPr>
          <p:nvPr>
            <p:ph type="title"/>
          </p:nvPr>
        </p:nvSpPr>
        <p:spPr>
          <a:xfrm>
            <a:off x="451515" y="1734857"/>
            <a:ext cx="3765483" cy="3388287"/>
          </a:xfrm>
        </p:spPr>
        <p:txBody>
          <a:bodyPr anchor="ctr">
            <a:normAutofit/>
          </a:bodyPr>
          <a:lstStyle/>
          <a:p>
            <a:r>
              <a:rPr lang="en-US" dirty="0"/>
              <a:t>Secrets to Success</a:t>
            </a:r>
            <a:br>
              <a:rPr lang="en-US" dirty="0"/>
            </a:br>
            <a:r>
              <a:rPr lang="en-US" sz="1800" dirty="0"/>
              <a:t>Make sure that you are doing the following several things to help ensure your</a:t>
            </a:r>
            <a:br>
              <a:rPr lang="en-US" sz="1800" dirty="0"/>
            </a:br>
            <a:r>
              <a:rPr lang="en-US" sz="1800" dirty="0"/>
              <a:t>success with this course:</a:t>
            </a:r>
            <a:br>
              <a:rPr lang="en-US" dirty="0"/>
            </a:br>
            <a:endParaRPr lang="en-US" dirty="0"/>
          </a:p>
        </p:txBody>
      </p:sp>
      <p:sp>
        <p:nvSpPr>
          <p:cNvPr id="3" name="Content Placeholder 2">
            <a:extLst>
              <a:ext uri="{FF2B5EF4-FFF2-40B4-BE49-F238E27FC236}">
                <a16:creationId xmlns:a16="http://schemas.microsoft.com/office/drawing/2014/main" id="{CB497D5F-BA95-6649-B064-C1442E691A2C}"/>
              </a:ext>
            </a:extLst>
          </p:cNvPr>
          <p:cNvSpPr>
            <a:spLocks noGrp="1"/>
          </p:cNvSpPr>
          <p:nvPr>
            <p:ph idx="1"/>
          </p:nvPr>
        </p:nvSpPr>
        <p:spPr>
          <a:xfrm>
            <a:off x="6008068" y="978993"/>
            <a:ext cx="5365218" cy="4900014"/>
          </a:xfrm>
          <a:effectLst/>
        </p:spPr>
        <p:txBody>
          <a:bodyPr>
            <a:normAutofit/>
          </a:bodyPr>
          <a:lstStyle/>
          <a:p>
            <a:r>
              <a:rPr lang="en-US" dirty="0"/>
              <a:t>Avoid trying to be perfect</a:t>
            </a:r>
          </a:p>
          <a:p>
            <a:r>
              <a:rPr lang="en-US" dirty="0"/>
              <a:t>Don’t forget to focus on quality!</a:t>
            </a:r>
          </a:p>
          <a:p>
            <a:r>
              <a:rPr lang="en-US" dirty="0"/>
              <a:t>Always take action, move forward, and make progress every day —even</a:t>
            </a:r>
            <a:r>
              <a:rPr lang="zh-CN" altLang="en-US" dirty="0"/>
              <a:t> </a:t>
            </a:r>
            <a:r>
              <a:rPr lang="en-US" dirty="0"/>
              <a:t>when it’s uncomfortable</a:t>
            </a:r>
          </a:p>
          <a:p>
            <a:r>
              <a:rPr lang="en-US" dirty="0"/>
              <a:t>Never, ever give up</a:t>
            </a:r>
          </a:p>
          <a:p>
            <a:r>
              <a:rPr lang="en-US" dirty="0"/>
              <a:t>Follow the system, and ask for help along the way</a:t>
            </a:r>
          </a:p>
          <a:p>
            <a:r>
              <a:rPr lang="en-US" dirty="0"/>
              <a:t>Keep in mind that since this is entrepreneurship, risk = reward</a:t>
            </a:r>
          </a:p>
          <a:p>
            <a:endParaRPr lang="en-US" sz="2000" dirty="0"/>
          </a:p>
        </p:txBody>
      </p:sp>
    </p:spTree>
    <p:extLst>
      <p:ext uri="{BB962C8B-B14F-4D97-AF65-F5344CB8AC3E}">
        <p14:creationId xmlns:p14="http://schemas.microsoft.com/office/powerpoint/2010/main" val="3754645922"/>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6">
            <a:extLst>
              <a:ext uri="{FF2B5EF4-FFF2-40B4-BE49-F238E27FC236}">
                <a16:creationId xmlns:a16="http://schemas.microsoft.com/office/drawing/2014/main" id="{8775F366-526C-4C42-8931-696FFE8AA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xmlns:a16="http://schemas.microsoft.com/office/drawing/2014/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useBgFill="1">
        <p:nvSpPr>
          <p:cNvPr id="10" name="Rectangle 9">
            <a:extLst>
              <a:ext uri="{FF2B5EF4-FFF2-40B4-BE49-F238E27FC236}">
                <a16:creationId xmlns:a16="http://schemas.microsoft.com/office/drawing/2014/main" id="{2FE8DED1-24FF-4A79-873B-ECE3ABE73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AA6A048-501A-4387-906B-B8A8543E7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093" y="643467"/>
            <a:ext cx="10917814" cy="5571066"/>
          </a:xfrm>
          <a:custGeom>
            <a:avLst/>
            <a:gdLst>
              <a:gd name="connsiteX0" fmla="*/ 195712 w 10917814"/>
              <a:gd name="connsiteY0" fmla="*/ 0 h 5571066"/>
              <a:gd name="connsiteX1" fmla="*/ 5062165 w 10917814"/>
              <a:gd name="connsiteY1" fmla="*/ 0 h 5571066"/>
              <a:gd name="connsiteX2" fmla="*/ 5419638 w 10917814"/>
              <a:gd name="connsiteY2" fmla="*/ 268105 h 5571066"/>
              <a:gd name="connsiteX3" fmla="*/ 5428105 w 10917814"/>
              <a:gd name="connsiteY3" fmla="*/ 271280 h 5571066"/>
              <a:gd name="connsiteX4" fmla="*/ 5440804 w 10917814"/>
              <a:gd name="connsiteY4" fmla="*/ 276043 h 5571066"/>
              <a:gd name="connsiteX5" fmla="*/ 5453505 w 10917814"/>
              <a:gd name="connsiteY5" fmla="*/ 280805 h 5571066"/>
              <a:gd name="connsiteX6" fmla="*/ 5464088 w 10917814"/>
              <a:gd name="connsiteY6" fmla="*/ 280805 h 5571066"/>
              <a:gd name="connsiteX7" fmla="*/ 5476788 w 10917814"/>
              <a:gd name="connsiteY7" fmla="*/ 280805 h 5571066"/>
              <a:gd name="connsiteX8" fmla="*/ 5487371 w 10917814"/>
              <a:gd name="connsiteY8" fmla="*/ 276043 h 5571066"/>
              <a:gd name="connsiteX9" fmla="*/ 5500071 w 10917814"/>
              <a:gd name="connsiteY9" fmla="*/ 271280 h 5571066"/>
              <a:gd name="connsiteX10" fmla="*/ 5508538 w 10917814"/>
              <a:gd name="connsiteY10" fmla="*/ 268105 h 5571066"/>
              <a:gd name="connsiteX11" fmla="*/ 5866011 w 10917814"/>
              <a:gd name="connsiteY11" fmla="*/ 0 h 5571066"/>
              <a:gd name="connsiteX12" fmla="*/ 10722102 w 10917814"/>
              <a:gd name="connsiteY12" fmla="*/ 0 h 5571066"/>
              <a:gd name="connsiteX13" fmla="*/ 10917814 w 10917814"/>
              <a:gd name="connsiteY13" fmla="*/ 195712 h 5571066"/>
              <a:gd name="connsiteX14" fmla="*/ 10917814 w 10917814"/>
              <a:gd name="connsiteY14" fmla="*/ 5375354 h 5571066"/>
              <a:gd name="connsiteX15" fmla="*/ 10722102 w 10917814"/>
              <a:gd name="connsiteY15" fmla="*/ 5571066 h 5571066"/>
              <a:gd name="connsiteX16" fmla="*/ 195712 w 10917814"/>
              <a:gd name="connsiteY16" fmla="*/ 5571066 h 5571066"/>
              <a:gd name="connsiteX17" fmla="*/ 0 w 10917814"/>
              <a:gd name="connsiteY17" fmla="*/ 5375354 h 5571066"/>
              <a:gd name="connsiteX18" fmla="*/ 0 w 10917814"/>
              <a:gd name="connsiteY18" fmla="*/ 195712 h 5571066"/>
              <a:gd name="connsiteX19" fmla="*/ 195712 w 10917814"/>
              <a:gd name="connsiteY19" fmla="*/ 0 h 557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0917814" h="5571066">
                <a:moveTo>
                  <a:pt x="195712" y="0"/>
                </a:moveTo>
                <a:lnTo>
                  <a:pt x="5062165" y="0"/>
                </a:lnTo>
                <a:lnTo>
                  <a:pt x="5419638" y="268105"/>
                </a:lnTo>
                <a:lnTo>
                  <a:pt x="5428105" y="271280"/>
                </a:lnTo>
                <a:lnTo>
                  <a:pt x="5440804" y="276043"/>
                </a:lnTo>
                <a:lnTo>
                  <a:pt x="5453505" y="280805"/>
                </a:lnTo>
                <a:lnTo>
                  <a:pt x="5464088" y="280805"/>
                </a:lnTo>
                <a:lnTo>
                  <a:pt x="5476788" y="280805"/>
                </a:lnTo>
                <a:lnTo>
                  <a:pt x="5487371" y="276043"/>
                </a:lnTo>
                <a:lnTo>
                  <a:pt x="5500071" y="271280"/>
                </a:lnTo>
                <a:lnTo>
                  <a:pt x="5508538" y="268105"/>
                </a:lnTo>
                <a:lnTo>
                  <a:pt x="5866011" y="0"/>
                </a:lnTo>
                <a:lnTo>
                  <a:pt x="10722102" y="0"/>
                </a:lnTo>
                <a:cubicBezTo>
                  <a:pt x="10830191" y="0"/>
                  <a:pt x="10917814" y="87623"/>
                  <a:pt x="10917814" y="195712"/>
                </a:cubicBezTo>
                <a:lnTo>
                  <a:pt x="10917814" y="5375354"/>
                </a:lnTo>
                <a:cubicBezTo>
                  <a:pt x="10917814" y="5483443"/>
                  <a:pt x="10830191" y="5571066"/>
                  <a:pt x="10722102" y="5571066"/>
                </a:cubicBezTo>
                <a:lnTo>
                  <a:pt x="195712" y="5571066"/>
                </a:lnTo>
                <a:cubicBezTo>
                  <a:pt x="87623" y="5571066"/>
                  <a:pt x="0" y="5483443"/>
                  <a:pt x="0" y="5375354"/>
                </a:cubicBezTo>
                <a:lnTo>
                  <a:pt x="0" y="195712"/>
                </a:lnTo>
                <a:cubicBezTo>
                  <a:pt x="0" y="87623"/>
                  <a:pt x="87623" y="0"/>
                  <a:pt x="195712" y="0"/>
                </a:cubicBezTo>
                <a:close/>
              </a:path>
            </a:pathLst>
          </a:custGeom>
          <a:solidFill>
            <a:schemeClr val="bg1"/>
          </a:solidFill>
          <a:ln w="381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0A49454-DB72-134D-9981-311BF255BFC4}"/>
              </a:ext>
            </a:extLst>
          </p:cNvPr>
          <p:cNvSpPr>
            <a:spLocks noGrp="1"/>
          </p:cNvSpPr>
          <p:nvPr>
            <p:ph type="title"/>
          </p:nvPr>
        </p:nvSpPr>
        <p:spPr>
          <a:xfrm>
            <a:off x="1431235" y="2564296"/>
            <a:ext cx="9483841" cy="2553894"/>
          </a:xfrm>
          <a:effectLst/>
        </p:spPr>
        <p:txBody>
          <a:bodyPr vert="horz" lIns="91440" tIns="45720" rIns="91440" bIns="45720" rtlCol="0" anchor="b">
            <a:normAutofit fontScale="90000"/>
          </a:bodyPr>
          <a:lstStyle/>
          <a:p>
            <a:br>
              <a:rPr lang="en-US" dirty="0">
                <a:solidFill>
                  <a:schemeClr val="tx1"/>
                </a:solidFill>
              </a:rPr>
            </a:br>
            <a:br>
              <a:rPr lang="en-US" dirty="0">
                <a:solidFill>
                  <a:schemeClr val="tx1"/>
                </a:solidFill>
              </a:rPr>
            </a:br>
            <a:br>
              <a:rPr lang="en-US" dirty="0">
                <a:solidFill>
                  <a:schemeClr val="tx1"/>
                </a:solidFill>
              </a:rPr>
            </a:br>
            <a:br>
              <a:rPr lang="en-US" dirty="0">
                <a:solidFill>
                  <a:schemeClr val="tx1"/>
                </a:solidFill>
              </a:rPr>
            </a:br>
            <a:br>
              <a:rPr lang="en-US" dirty="0">
                <a:solidFill>
                  <a:schemeClr val="tx1"/>
                </a:solidFill>
              </a:rPr>
            </a:br>
            <a:br>
              <a:rPr lang="en-US" dirty="0">
                <a:solidFill>
                  <a:schemeClr val="tx1"/>
                </a:solidFill>
              </a:rPr>
            </a:br>
            <a:br>
              <a:rPr lang="en-US" dirty="0">
                <a:solidFill>
                  <a:schemeClr val="tx1"/>
                </a:solidFill>
              </a:rPr>
            </a:br>
            <a:r>
              <a:rPr lang="en-US" dirty="0">
                <a:solidFill>
                  <a:schemeClr val="tx1"/>
                </a:solidFill>
              </a:rPr>
              <a:t>The</a:t>
            </a:r>
            <a:r>
              <a:rPr lang="zh-CN" altLang="en-US" dirty="0">
                <a:solidFill>
                  <a:schemeClr val="tx1"/>
                </a:solidFill>
              </a:rPr>
              <a:t> </a:t>
            </a:r>
            <a:r>
              <a:rPr lang="en-US" dirty="0">
                <a:solidFill>
                  <a:schemeClr val="tx1"/>
                </a:solidFill>
              </a:rPr>
              <a:t>7-Figure Foundation Principles:</a:t>
            </a:r>
            <a:br>
              <a:rPr lang="en-US" dirty="0">
                <a:solidFill>
                  <a:schemeClr val="tx1"/>
                </a:solidFill>
              </a:rPr>
            </a:br>
            <a:r>
              <a:rPr lang="en-US" dirty="0">
                <a:solidFill>
                  <a:schemeClr val="tx1"/>
                </a:solidFill>
              </a:rPr>
              <a:t>You’re Not Selling a Product,</a:t>
            </a:r>
            <a:br>
              <a:rPr lang="en-US" dirty="0">
                <a:solidFill>
                  <a:schemeClr val="tx1"/>
                </a:solidFill>
              </a:rPr>
            </a:br>
            <a:r>
              <a:rPr lang="en-US" dirty="0">
                <a:solidFill>
                  <a:schemeClr val="tx1"/>
                </a:solidFill>
              </a:rPr>
              <a:t>You’re Building a Brand</a:t>
            </a:r>
            <a:br>
              <a:rPr lang="en-US" dirty="0">
                <a:solidFill>
                  <a:schemeClr val="tx1"/>
                </a:solidFill>
              </a:rPr>
            </a:br>
            <a:br>
              <a:rPr lang="en-US" dirty="0">
                <a:solidFill>
                  <a:schemeClr val="tx1"/>
                </a:solidFill>
              </a:rPr>
            </a:br>
            <a:endParaRPr lang="en-US" sz="5400" dirty="0">
              <a:solidFill>
                <a:schemeClr val="tx1"/>
              </a:solidFill>
            </a:endParaRPr>
          </a:p>
        </p:txBody>
      </p:sp>
    </p:spTree>
    <p:extLst>
      <p:ext uri="{BB962C8B-B14F-4D97-AF65-F5344CB8AC3E}">
        <p14:creationId xmlns:p14="http://schemas.microsoft.com/office/powerpoint/2010/main" val="2647428722"/>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98B92-FC56-8A4F-B2CC-0400273DD108}"/>
              </a:ext>
            </a:extLst>
          </p:cNvPr>
          <p:cNvSpPr>
            <a:spLocks noGrp="1"/>
          </p:cNvSpPr>
          <p:nvPr>
            <p:ph type="title"/>
          </p:nvPr>
        </p:nvSpPr>
        <p:spPr/>
        <p:txBody>
          <a:bodyPr/>
          <a:lstStyle/>
          <a:p>
            <a:r>
              <a:rPr lang="en-US" dirty="0"/>
              <a:t>Principle #1: Build a Brand, Not a Product</a:t>
            </a:r>
          </a:p>
        </p:txBody>
      </p:sp>
      <p:sp>
        <p:nvSpPr>
          <p:cNvPr id="3" name="Content Placeholder 2">
            <a:extLst>
              <a:ext uri="{FF2B5EF4-FFF2-40B4-BE49-F238E27FC236}">
                <a16:creationId xmlns:a16="http://schemas.microsoft.com/office/drawing/2014/main" id="{87459045-59B2-0C4F-8E87-A27EC78757A6}"/>
              </a:ext>
            </a:extLst>
          </p:cNvPr>
          <p:cNvSpPr>
            <a:spLocks noGrp="1"/>
          </p:cNvSpPr>
          <p:nvPr>
            <p:ph idx="1"/>
          </p:nvPr>
        </p:nvSpPr>
        <p:spPr/>
        <p:txBody>
          <a:bodyPr/>
          <a:lstStyle/>
          <a:p>
            <a:pPr marL="0" indent="0">
              <a:buNone/>
            </a:pPr>
            <a:r>
              <a:rPr lang="en-US" dirty="0"/>
              <a:t>Building a brand brings you so many more benefits than simply selling a</a:t>
            </a:r>
            <a:r>
              <a:rPr lang="zh-CN" altLang="en-US" dirty="0"/>
              <a:t> </a:t>
            </a:r>
            <a:r>
              <a:rPr lang="en-US" dirty="0"/>
              <a:t>product. Those benefits include:</a:t>
            </a:r>
          </a:p>
          <a:p>
            <a:r>
              <a:rPr lang="en-US" dirty="0"/>
              <a:t>Higher profit margins</a:t>
            </a:r>
          </a:p>
          <a:p>
            <a:r>
              <a:rPr lang="en-US" dirty="0"/>
              <a:t>Repeat customers</a:t>
            </a:r>
          </a:p>
          <a:p>
            <a:r>
              <a:rPr lang="en-US" dirty="0"/>
              <a:t>Raving fans to market and launch new products to</a:t>
            </a:r>
          </a:p>
          <a:p>
            <a:r>
              <a:rPr lang="en-US" dirty="0"/>
              <a:t>Free marketing</a:t>
            </a:r>
          </a:p>
          <a:p>
            <a:r>
              <a:rPr lang="en-US" dirty="0"/>
              <a:t>Higher business valuation (should you ever decide to sell)</a:t>
            </a:r>
          </a:p>
          <a:p>
            <a:pPr marL="0" indent="0">
              <a:buNone/>
            </a:pPr>
            <a:endParaRPr lang="en-US" dirty="0"/>
          </a:p>
        </p:txBody>
      </p:sp>
    </p:spTree>
    <p:extLst>
      <p:ext uri="{BB962C8B-B14F-4D97-AF65-F5344CB8AC3E}">
        <p14:creationId xmlns:p14="http://schemas.microsoft.com/office/powerpoint/2010/main" val="24815875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792CD-FEFB-F64E-A410-305BBA76FFAA}"/>
              </a:ext>
            </a:extLst>
          </p:cNvPr>
          <p:cNvSpPr>
            <a:spLocks noGrp="1"/>
          </p:cNvSpPr>
          <p:nvPr>
            <p:ph type="title"/>
          </p:nvPr>
        </p:nvSpPr>
        <p:spPr/>
        <p:txBody>
          <a:bodyPr/>
          <a:lstStyle/>
          <a:p>
            <a:r>
              <a:rPr lang="en-US" dirty="0"/>
              <a:t>Principle #2: Choose a Market You Have an Interest In</a:t>
            </a:r>
          </a:p>
        </p:txBody>
      </p:sp>
      <p:sp>
        <p:nvSpPr>
          <p:cNvPr id="3" name="Content Placeholder 2">
            <a:extLst>
              <a:ext uri="{FF2B5EF4-FFF2-40B4-BE49-F238E27FC236}">
                <a16:creationId xmlns:a16="http://schemas.microsoft.com/office/drawing/2014/main" id="{02C10F2D-63D6-914D-A879-3628CE0EC13A}"/>
              </a:ext>
            </a:extLst>
          </p:cNvPr>
          <p:cNvSpPr>
            <a:spLocks noGrp="1"/>
          </p:cNvSpPr>
          <p:nvPr>
            <p:ph idx="1"/>
          </p:nvPr>
        </p:nvSpPr>
        <p:spPr/>
        <p:txBody>
          <a:bodyPr>
            <a:normAutofit/>
          </a:bodyPr>
          <a:lstStyle/>
          <a:p>
            <a:pPr marL="0" indent="0">
              <a:buNone/>
            </a:pPr>
            <a:r>
              <a:rPr lang="en-US" dirty="0"/>
              <a:t>Working in a market that you love is critical, for several reasons:</a:t>
            </a:r>
          </a:p>
          <a:p>
            <a:r>
              <a:rPr lang="en-US" dirty="0"/>
              <a:t>You’ll better understand what people like and don’t like about existing</a:t>
            </a:r>
            <a:r>
              <a:rPr lang="zh-CN" altLang="en-US" dirty="0"/>
              <a:t> </a:t>
            </a:r>
            <a:r>
              <a:rPr lang="en-US" dirty="0"/>
              <a:t>products</a:t>
            </a:r>
          </a:p>
          <a:p>
            <a:r>
              <a:rPr lang="en-US" dirty="0"/>
              <a:t>You’ll be a natural tester for your products</a:t>
            </a:r>
          </a:p>
          <a:p>
            <a:r>
              <a:rPr lang="en-US" dirty="0"/>
              <a:t>You’ll automatically think of content ideas to promote the products</a:t>
            </a:r>
          </a:p>
          <a:p>
            <a:r>
              <a:rPr lang="en-US" dirty="0"/>
              <a:t>You’ll be able to better evaluate samples</a:t>
            </a:r>
          </a:p>
          <a:p>
            <a:r>
              <a:rPr lang="en-US" dirty="0"/>
              <a:t>It’ll be easier for you to market your products</a:t>
            </a:r>
          </a:p>
          <a:p>
            <a:r>
              <a:rPr lang="en-US" dirty="0"/>
              <a:t>You’ll be more excited about your business and your brand</a:t>
            </a:r>
          </a:p>
          <a:p>
            <a:r>
              <a:rPr lang="en-US" dirty="0"/>
              <a:t>You’ll sell higher-quality products</a:t>
            </a:r>
          </a:p>
          <a:p>
            <a:endParaRPr lang="en-US" dirty="0"/>
          </a:p>
        </p:txBody>
      </p:sp>
    </p:spTree>
    <p:extLst>
      <p:ext uri="{BB962C8B-B14F-4D97-AF65-F5344CB8AC3E}">
        <p14:creationId xmlns:p14="http://schemas.microsoft.com/office/powerpoint/2010/main" val="20637746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A3FF9-686A-FD4E-B7AD-FD60CF4B2043}"/>
              </a:ext>
            </a:extLst>
          </p:cNvPr>
          <p:cNvSpPr>
            <a:spLocks noGrp="1"/>
          </p:cNvSpPr>
          <p:nvPr>
            <p:ph type="title"/>
          </p:nvPr>
        </p:nvSpPr>
        <p:spPr/>
        <p:txBody>
          <a:bodyPr/>
          <a:lstStyle/>
          <a:p>
            <a:r>
              <a:rPr lang="en-US" dirty="0"/>
              <a:t>Principle #3: Give the Market What It Wants</a:t>
            </a:r>
          </a:p>
        </p:txBody>
      </p:sp>
      <p:sp>
        <p:nvSpPr>
          <p:cNvPr id="3" name="Content Placeholder 2">
            <a:extLst>
              <a:ext uri="{FF2B5EF4-FFF2-40B4-BE49-F238E27FC236}">
                <a16:creationId xmlns:a16="http://schemas.microsoft.com/office/drawing/2014/main" id="{2EF3A0AC-6BF5-354F-A971-DE1C7EDFC656}"/>
              </a:ext>
            </a:extLst>
          </p:cNvPr>
          <p:cNvSpPr>
            <a:spLocks noGrp="1"/>
          </p:cNvSpPr>
          <p:nvPr>
            <p:ph idx="1"/>
          </p:nvPr>
        </p:nvSpPr>
        <p:spPr/>
        <p:txBody>
          <a:bodyPr/>
          <a:lstStyle/>
          <a:p>
            <a:pPr marL="0" indent="0">
              <a:buNone/>
            </a:pPr>
            <a:r>
              <a:rPr lang="en-US" dirty="0"/>
              <a:t>The riskiest way to build a business is to invent something brand-new.</a:t>
            </a:r>
          </a:p>
          <a:p>
            <a:pPr marL="0" indent="0">
              <a:buNone/>
            </a:pPr>
            <a:r>
              <a:rPr lang="en-US" dirty="0"/>
              <a:t>One of the fastest ways to succeed is to improve upon a product that is</a:t>
            </a:r>
            <a:r>
              <a:rPr lang="zh-CN" altLang="en-US" dirty="0"/>
              <a:t> </a:t>
            </a:r>
            <a:r>
              <a:rPr lang="en-US" dirty="0"/>
              <a:t>already selling well, because this indicates existing market potential—in other</a:t>
            </a:r>
            <a:r>
              <a:rPr lang="zh-CN" altLang="en-US" dirty="0"/>
              <a:t> </a:t>
            </a:r>
            <a:r>
              <a:rPr lang="en-US" dirty="0"/>
              <a:t>words, an easy sales opportunity.</a:t>
            </a:r>
          </a:p>
          <a:p>
            <a:pPr marL="0" indent="0">
              <a:buNone/>
            </a:pPr>
            <a:r>
              <a:rPr lang="en-US" dirty="0"/>
              <a:t>And you don’t have to guess what the market wants, though—Amazon tells</a:t>
            </a:r>
            <a:r>
              <a:rPr lang="zh-CN" altLang="en-US" dirty="0"/>
              <a:t> </a:t>
            </a:r>
            <a:r>
              <a:rPr lang="en-US" dirty="0"/>
              <a:t>you. Go to </a:t>
            </a:r>
            <a:r>
              <a:rPr lang="en-US" dirty="0" err="1"/>
              <a:t>www.amazon.com</a:t>
            </a:r>
            <a:r>
              <a:rPr lang="en-US" dirty="0"/>
              <a:t> ,and look for their best-selling products!</a:t>
            </a:r>
          </a:p>
          <a:p>
            <a:pPr marL="0" indent="0">
              <a:buNone/>
            </a:pPr>
            <a:endParaRPr lang="en-US" dirty="0"/>
          </a:p>
        </p:txBody>
      </p:sp>
    </p:spTree>
    <p:extLst>
      <p:ext uri="{BB962C8B-B14F-4D97-AF65-F5344CB8AC3E}">
        <p14:creationId xmlns:p14="http://schemas.microsoft.com/office/powerpoint/2010/main" val="2229671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2395F-5026-754E-8DE2-34478D0A6B92}"/>
              </a:ext>
            </a:extLst>
          </p:cNvPr>
          <p:cNvSpPr>
            <a:spLocks noGrp="1"/>
          </p:cNvSpPr>
          <p:nvPr>
            <p:ph type="title"/>
          </p:nvPr>
        </p:nvSpPr>
        <p:spPr/>
        <p:txBody>
          <a:bodyPr/>
          <a:lstStyle/>
          <a:p>
            <a:r>
              <a:rPr lang="ja-JP" altLang="en-US"/>
              <a:t>很多朋友问做</a:t>
            </a:r>
            <a:r>
              <a:rPr lang="en-US" dirty="0"/>
              <a:t>Amazon</a:t>
            </a:r>
            <a:r>
              <a:rPr lang="ja-JP" altLang="en-US"/>
              <a:t>要准备哪些资料？</a:t>
            </a:r>
            <a:endParaRPr lang="en-US" dirty="0"/>
          </a:p>
        </p:txBody>
      </p:sp>
      <p:sp>
        <p:nvSpPr>
          <p:cNvPr id="3" name="Content Placeholder 2">
            <a:extLst>
              <a:ext uri="{FF2B5EF4-FFF2-40B4-BE49-F238E27FC236}">
                <a16:creationId xmlns:a16="http://schemas.microsoft.com/office/drawing/2014/main" id="{299F8750-712B-9348-8BA7-B025BC97A877}"/>
              </a:ext>
            </a:extLst>
          </p:cNvPr>
          <p:cNvSpPr>
            <a:spLocks noGrp="1"/>
          </p:cNvSpPr>
          <p:nvPr>
            <p:ph idx="1"/>
          </p:nvPr>
        </p:nvSpPr>
        <p:spPr/>
        <p:txBody>
          <a:bodyPr/>
          <a:lstStyle/>
          <a:p>
            <a:r>
              <a:rPr lang="ja-JP" altLang="en-US"/>
              <a:t>一、公司营业执照的彩色扫描件</a:t>
            </a:r>
          </a:p>
          <a:p>
            <a:r>
              <a:rPr lang="ja-JP" altLang="en-US"/>
              <a:t>二、法人身份证的彩色扫描件</a:t>
            </a:r>
          </a:p>
          <a:p>
            <a:r>
              <a:rPr lang="ja-JP" altLang="en-US"/>
              <a:t>三、能进行国际付款的信用卡，不能过期</a:t>
            </a:r>
          </a:p>
          <a:p>
            <a:r>
              <a:rPr lang="ja-JP" altLang="en-US"/>
              <a:t>四、联系人的邮箱电话以及公司的地址和联系电话</a:t>
            </a:r>
            <a:endParaRPr lang="en-US" altLang="ja-JP" dirty="0"/>
          </a:p>
          <a:p>
            <a:endParaRPr lang="en-US" dirty="0"/>
          </a:p>
        </p:txBody>
      </p:sp>
    </p:spTree>
    <p:extLst>
      <p:ext uri="{BB962C8B-B14F-4D97-AF65-F5344CB8AC3E}">
        <p14:creationId xmlns:p14="http://schemas.microsoft.com/office/powerpoint/2010/main" val="623929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9FF0D-A2E5-014A-A43D-8B65E82D6D18}"/>
              </a:ext>
            </a:extLst>
          </p:cNvPr>
          <p:cNvSpPr>
            <a:spLocks noGrp="1"/>
          </p:cNvSpPr>
          <p:nvPr>
            <p:ph type="title"/>
          </p:nvPr>
        </p:nvSpPr>
        <p:spPr/>
        <p:txBody>
          <a:bodyPr/>
          <a:lstStyle/>
          <a:p>
            <a:r>
              <a:rPr lang="ja-JP" altLang="en-US"/>
              <a:t>在美华人</a:t>
            </a:r>
            <a:r>
              <a:rPr lang="zh-CN" altLang="en-US" dirty="0"/>
              <a:t>，有</a:t>
            </a:r>
            <a:r>
              <a:rPr lang="en-US" altLang="zh-CN" dirty="0"/>
              <a:t>SSN</a:t>
            </a:r>
            <a:r>
              <a:rPr lang="zh-CN" altLang="en-US" dirty="0"/>
              <a:t>就能注册</a:t>
            </a:r>
            <a:endParaRPr lang="en-US" dirty="0"/>
          </a:p>
        </p:txBody>
      </p:sp>
      <p:pic>
        <p:nvPicPr>
          <p:cNvPr id="5" name="Content Placeholder 4" descr="Graphical user interface, text, application, email&#10;&#10;Description automatically generated">
            <a:extLst>
              <a:ext uri="{FF2B5EF4-FFF2-40B4-BE49-F238E27FC236}">
                <a16:creationId xmlns:a16="http://schemas.microsoft.com/office/drawing/2014/main" id="{176B71A4-396C-A441-8707-8F596D4F2BCE}"/>
              </a:ext>
            </a:extLst>
          </p:cNvPr>
          <p:cNvPicPr>
            <a:picLocks noGrp="1" noChangeAspect="1"/>
          </p:cNvPicPr>
          <p:nvPr>
            <p:ph idx="1"/>
          </p:nvPr>
        </p:nvPicPr>
        <p:blipFill>
          <a:blip r:embed="rId2"/>
          <a:stretch>
            <a:fillRect/>
          </a:stretch>
        </p:blipFill>
        <p:spPr>
          <a:xfrm>
            <a:off x="1928052" y="2222500"/>
            <a:ext cx="8335896" cy="3636963"/>
          </a:xfrm>
        </p:spPr>
      </p:pic>
    </p:spTree>
    <p:extLst>
      <p:ext uri="{BB962C8B-B14F-4D97-AF65-F5344CB8AC3E}">
        <p14:creationId xmlns:p14="http://schemas.microsoft.com/office/powerpoint/2010/main" val="460462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77D71-9DA4-2449-B7D6-70AFF46A77CE}"/>
              </a:ext>
            </a:extLst>
          </p:cNvPr>
          <p:cNvSpPr>
            <a:spLocks noGrp="1"/>
          </p:cNvSpPr>
          <p:nvPr>
            <p:ph type="title"/>
          </p:nvPr>
        </p:nvSpPr>
        <p:spPr/>
        <p:txBody>
          <a:bodyPr/>
          <a:lstStyle/>
          <a:p>
            <a:r>
              <a:rPr lang="en-US" dirty="0"/>
              <a:t>What You Need to Set Up Your Account</a:t>
            </a:r>
          </a:p>
        </p:txBody>
      </p:sp>
      <p:sp>
        <p:nvSpPr>
          <p:cNvPr id="3" name="Content Placeholder 2">
            <a:extLst>
              <a:ext uri="{FF2B5EF4-FFF2-40B4-BE49-F238E27FC236}">
                <a16:creationId xmlns:a16="http://schemas.microsoft.com/office/drawing/2014/main" id="{C29D09C6-5E3A-C045-941B-EC8356BC1089}"/>
              </a:ext>
            </a:extLst>
          </p:cNvPr>
          <p:cNvSpPr>
            <a:spLocks noGrp="1"/>
          </p:cNvSpPr>
          <p:nvPr>
            <p:ph idx="1"/>
          </p:nvPr>
        </p:nvSpPr>
        <p:spPr/>
        <p:txBody>
          <a:bodyPr>
            <a:normAutofit fontScale="92500" lnSpcReduction="10000"/>
          </a:bodyPr>
          <a:lstStyle/>
          <a:p>
            <a:pPr marL="0" indent="0">
              <a:buNone/>
            </a:pPr>
            <a:r>
              <a:rPr lang="en-US" dirty="0"/>
              <a:t>Make sure to have the following things, in order to set up your Amazon </a:t>
            </a:r>
            <a:r>
              <a:rPr lang="en-US" dirty="0" err="1"/>
              <a:t>SellerCentral</a:t>
            </a:r>
            <a:r>
              <a:rPr lang="en-US" dirty="0"/>
              <a:t> account:</a:t>
            </a:r>
          </a:p>
          <a:p>
            <a:r>
              <a:rPr lang="en-US" dirty="0"/>
              <a:t>Email Address: A unique address just for your Seller Central account</a:t>
            </a:r>
          </a:p>
          <a:p>
            <a:r>
              <a:rPr lang="en-US" dirty="0"/>
              <a:t>Name: Either your name or your business name</a:t>
            </a:r>
          </a:p>
          <a:p>
            <a:r>
              <a:rPr lang="en-US" dirty="0"/>
              <a:t>Address: Either your address or your business address</a:t>
            </a:r>
          </a:p>
          <a:p>
            <a:r>
              <a:rPr lang="en-US" dirty="0"/>
              <a:t>Deposit Method: Bank Account or 3rd party service for receiving your</a:t>
            </a:r>
            <a:r>
              <a:rPr lang="zh-CN" altLang="en-US" dirty="0"/>
              <a:t> </a:t>
            </a:r>
            <a:r>
              <a:rPr lang="en-US" dirty="0"/>
              <a:t>Amazon payment</a:t>
            </a:r>
          </a:p>
          <a:p>
            <a:r>
              <a:rPr lang="en-US" dirty="0"/>
              <a:t>Charge Method: Credit card for paying the monthly fee (note: once you</a:t>
            </a:r>
            <a:r>
              <a:rPr lang="zh-CN" altLang="en-US" dirty="0"/>
              <a:t> </a:t>
            </a:r>
            <a:r>
              <a:rPr lang="en-US" dirty="0"/>
              <a:t>start selling, the fees can be taken from your Amazon account instead</a:t>
            </a:r>
            <a:r>
              <a:rPr lang="zh-CN" altLang="en-US" dirty="0"/>
              <a:t> </a:t>
            </a:r>
            <a:r>
              <a:rPr lang="en-US" dirty="0"/>
              <a:t>of your credit card)</a:t>
            </a:r>
          </a:p>
          <a:p>
            <a:r>
              <a:rPr lang="en-US" dirty="0"/>
              <a:t>Documentation: To prove your identification </a:t>
            </a:r>
          </a:p>
          <a:p>
            <a:r>
              <a:rPr lang="en-US" dirty="0"/>
              <a:t>Deposit method and credit card number</a:t>
            </a:r>
          </a:p>
          <a:p>
            <a:pPr marL="0" indent="0">
              <a:buNone/>
            </a:pPr>
            <a:r>
              <a:rPr lang="en-US" dirty="0"/>
              <a:t>(note: JPG files are no longer allowed )</a:t>
            </a:r>
          </a:p>
          <a:p>
            <a:pPr marL="0" indent="0">
              <a:buNone/>
            </a:pPr>
            <a:endParaRPr lang="en-US" dirty="0"/>
          </a:p>
        </p:txBody>
      </p:sp>
    </p:spTree>
    <p:extLst>
      <p:ext uri="{BB962C8B-B14F-4D97-AF65-F5344CB8AC3E}">
        <p14:creationId xmlns:p14="http://schemas.microsoft.com/office/powerpoint/2010/main" val="105387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6C66B-0B5A-0740-8AFA-6455A0D7B758}"/>
              </a:ext>
            </a:extLst>
          </p:cNvPr>
          <p:cNvSpPr>
            <a:spLocks noGrp="1"/>
          </p:cNvSpPr>
          <p:nvPr>
            <p:ph type="title"/>
          </p:nvPr>
        </p:nvSpPr>
        <p:spPr/>
        <p:txBody>
          <a:bodyPr/>
          <a:lstStyle/>
          <a:p>
            <a:r>
              <a:rPr lang="en-US" b="0" dirty="0"/>
              <a:t>How to Sell From Your Soul</a:t>
            </a:r>
            <a:endParaRPr lang="en-US" dirty="0"/>
          </a:p>
        </p:txBody>
      </p:sp>
      <p:sp>
        <p:nvSpPr>
          <p:cNvPr id="3" name="Content Placeholder 2">
            <a:extLst>
              <a:ext uri="{FF2B5EF4-FFF2-40B4-BE49-F238E27FC236}">
                <a16:creationId xmlns:a16="http://schemas.microsoft.com/office/drawing/2014/main" id="{D1A9D06C-FCF3-7B47-AAF3-56A2AC2EF107}"/>
              </a:ext>
            </a:extLst>
          </p:cNvPr>
          <p:cNvSpPr>
            <a:spLocks noGrp="1"/>
          </p:cNvSpPr>
          <p:nvPr>
            <p:ph idx="1"/>
          </p:nvPr>
        </p:nvSpPr>
        <p:spPr/>
        <p:txBody>
          <a:bodyPr/>
          <a:lstStyle/>
          <a:p>
            <a:r>
              <a:rPr lang="en-US" dirty="0"/>
              <a:t>If you could only help one person, who would that be? What is her age? Problems? Struggles? What does she need from you? How does she feel after you help her. How do you feel? Journal it out.</a:t>
            </a:r>
          </a:p>
          <a:p>
            <a:r>
              <a:rPr lang="en-US" dirty="0"/>
              <a:t>What does your life look like when you’re massively compensated for your work? Journal it out.</a:t>
            </a:r>
          </a:p>
        </p:txBody>
      </p:sp>
    </p:spTree>
    <p:extLst>
      <p:ext uri="{BB962C8B-B14F-4D97-AF65-F5344CB8AC3E}">
        <p14:creationId xmlns:p14="http://schemas.microsoft.com/office/powerpoint/2010/main" val="23256621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Quotable</Template>
  <TotalTime>81</TotalTime>
  <Words>837</Words>
  <Application>Microsoft Office PowerPoint</Application>
  <PresentationFormat>Widescreen</PresentationFormat>
  <Paragraphs>62</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Century Gothic</vt:lpstr>
      <vt:lpstr>Wingdings 2</vt:lpstr>
      <vt:lpstr>Quotable</vt:lpstr>
      <vt:lpstr>What it Takes to Go Big in Business  </vt:lpstr>
      <vt:lpstr>       The 7-Figure Foundation Principles: You’re Not Selling a Product, You’re Building a Brand  </vt:lpstr>
      <vt:lpstr>Principle #1: Build a Brand, Not a Product</vt:lpstr>
      <vt:lpstr>Principle #2: Choose a Market You Have an Interest In</vt:lpstr>
      <vt:lpstr>Principle #3: Give the Market What It Wants</vt:lpstr>
      <vt:lpstr>很多朋友问做Amazon要准备哪些资料？</vt:lpstr>
      <vt:lpstr>在美华人，有SSN就能注册</vt:lpstr>
      <vt:lpstr>What You Need to Set Up Your Account</vt:lpstr>
      <vt:lpstr>How to Sell From Your Soul</vt:lpstr>
      <vt:lpstr>Starting a Business as an Act of Service</vt:lpstr>
      <vt:lpstr>It is time to feel more confident and step into the next level of belief in yourself.</vt:lpstr>
      <vt:lpstr>Secrets to Success Make sure that you are doing the following several things to help ensure your success with this course: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it Takes to Go Big in Business  </dc:title>
  <dc:creator>Siyuan Welch</dc:creator>
  <cp:lastModifiedBy>Siyuan Welch</cp:lastModifiedBy>
  <cp:revision>4</cp:revision>
  <dcterms:created xsi:type="dcterms:W3CDTF">2021-11-18T01:51:44Z</dcterms:created>
  <dcterms:modified xsi:type="dcterms:W3CDTF">2021-11-18T14:08:45Z</dcterms:modified>
</cp:coreProperties>
</file>