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3" r:id="rId3"/>
    <p:sldId id="285" r:id="rId4"/>
    <p:sldId id="276" r:id="rId5"/>
    <p:sldId id="277" r:id="rId6"/>
    <p:sldId id="278" r:id="rId7"/>
    <p:sldId id="287" r:id="rId8"/>
    <p:sldId id="281" r:id="rId9"/>
    <p:sldId id="284" r:id="rId10"/>
    <p:sldId id="282" r:id="rId11"/>
    <p:sldId id="288" r:id="rId12"/>
    <p:sldId id="286" r:id="rId13"/>
    <p:sldId id="272" r:id="rId14"/>
    <p:sldId id="290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92" r:id="rId26"/>
    <p:sldId id="293" r:id="rId27"/>
    <p:sldId id="289" r:id="rId28"/>
    <p:sldId id="295" r:id="rId29"/>
    <p:sldId id="280" r:id="rId3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DE93"/>
    <a:srgbClr val="32AFDB"/>
    <a:srgbClr val="F4D98C"/>
    <a:srgbClr val="D35F59"/>
    <a:srgbClr val="C65651"/>
    <a:srgbClr val="D79B4F"/>
    <a:srgbClr val="F3D78B"/>
    <a:srgbClr val="2B2D2C"/>
    <a:srgbClr val="E2615C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5" autoAdjust="0"/>
    <p:restoredTop sz="99855" autoAdjust="0"/>
  </p:normalViewPr>
  <p:slideViewPr>
    <p:cSldViewPr snapToGrid="0">
      <p:cViewPr>
        <p:scale>
          <a:sx n="113" d="100"/>
          <a:sy n="113" d="100"/>
        </p:scale>
        <p:origin x="-1280" y="-8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60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359BC-1D18-4F4B-B195-C91DE718A796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19795-F925-EE4C-B6F9-24B8BC5AD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19795-F925-EE4C-B6F9-24B8BC5AD9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19795-F925-EE4C-B6F9-24B8BC5AD9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p-arrows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56"/>
            <a:ext cx="3474805" cy="6166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58135"/>
            <a:ext cx="9148004" cy="66343"/>
          </a:xfrm>
          <a:prstGeom prst="rect">
            <a:avLst/>
          </a:prstGeom>
          <a:solidFill>
            <a:srgbClr val="E261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SM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52" y="5140791"/>
            <a:ext cx="2393308" cy="4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_lines-crea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04" cy="22570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58135"/>
            <a:ext cx="9148004" cy="66343"/>
          </a:xfrm>
          <a:prstGeom prst="rect">
            <a:avLst/>
          </a:prstGeom>
          <a:solidFill>
            <a:srgbClr val="E261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SM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dott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1414" y="46013"/>
            <a:ext cx="9066276" cy="5631180"/>
          </a:xfrm>
          <a:prstGeom prst="rect">
            <a:avLst/>
          </a:prstGeom>
          <a:noFill/>
          <a:ln w="63500" cmpd="sng">
            <a:solidFill>
              <a:srgbClr val="F4D98C"/>
            </a:solidFill>
            <a:miter lim="800000"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18641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1581" y="128945"/>
            <a:ext cx="8924544" cy="5486400"/>
          </a:xfrm>
          <a:prstGeom prst="rect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SM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4253" y="39072"/>
            <a:ext cx="9062219" cy="5625983"/>
          </a:xfrm>
          <a:prstGeom prst="rect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91861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2435" y="85998"/>
            <a:ext cx="8971650" cy="5531067"/>
          </a:xfrm>
          <a:prstGeom prst="rect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SM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peac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11467" y="123842"/>
            <a:ext cx="8927401" cy="5471539"/>
          </a:xfrm>
          <a:prstGeom prst="rect">
            <a:avLst/>
          </a:prstGeom>
          <a:noFill/>
          <a:ln w="215900" cmpd="sng">
            <a:solidFill>
              <a:srgbClr val="C65651"/>
            </a:solidFill>
            <a:miter lim="800000"/>
          </a:ln>
          <a:scene3d>
            <a:camera prst="orthographicFront"/>
            <a:lightRig rig="threePt" dir="t"/>
          </a:scene3d>
          <a:sp3d>
            <a:bevelT w="25400" h="25400" prst="divot"/>
            <a:bevelB w="25400" h="254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3465" y="281456"/>
            <a:ext cx="8617776" cy="5166405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8599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11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7492" y="729238"/>
            <a:ext cx="8129018" cy="4243295"/>
          </a:xfrm>
          <a:prstGeom prst="rect">
            <a:avLst/>
          </a:prstGeom>
          <a:solidFill>
            <a:srgbClr val="D35F59"/>
          </a:solidFill>
          <a:ln w="2159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2876" y="145522"/>
            <a:ext cx="8858249" cy="5410728"/>
          </a:xfrm>
          <a:prstGeom prst="rect">
            <a:avLst/>
          </a:prstGeom>
          <a:noFill/>
          <a:ln w="254000" cmpd="sng">
            <a:solidFill>
              <a:srgbClr val="D35F5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77983" y="300439"/>
            <a:ext cx="8591130" cy="5115954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20408" y="343051"/>
            <a:ext cx="8505368" cy="5028233"/>
          </a:xfrm>
          <a:prstGeom prst="rect">
            <a:avLst/>
          </a:prstGeom>
          <a:noFill/>
          <a:ln w="12700" cmpd="sng">
            <a:solidFill>
              <a:srgbClr val="7F7F7F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36066" y="113404"/>
            <a:ext cx="8902802" cy="5481978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3073" y="132302"/>
            <a:ext cx="8869745" cy="5433857"/>
          </a:xfrm>
          <a:prstGeom prst="rect">
            <a:avLst/>
          </a:prstGeom>
          <a:solidFill>
            <a:srgbClr val="D35F59"/>
          </a:solidFill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3546" y="75602"/>
            <a:ext cx="8988800" cy="5562600"/>
          </a:xfrm>
          <a:prstGeom prst="rect">
            <a:avLst/>
          </a:prstGeom>
          <a:noFill/>
          <a:ln w="12700" cap="sq" cmpd="sng">
            <a:solidFill>
              <a:srgbClr val="7F7F7F"/>
            </a:solidFill>
            <a:prstDash val="dot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 or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41772"/>
            <a:ext cx="9088283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5376" y="2106083"/>
            <a:ext cx="5204222" cy="2751667"/>
          </a:xfrm>
          <a:prstGeom prst="rect">
            <a:avLst/>
          </a:prstGeom>
        </p:spPr>
        <p:txBody>
          <a:bodyPr vert="horz"/>
          <a:lstStyle>
            <a:lvl1pPr marL="178308" indent="-178308">
              <a:buClr>
                <a:srgbClr val="EA9643"/>
              </a:buClr>
              <a:buFont typeface="Wingdings" charset="2"/>
              <a:buChar char="§"/>
              <a:defRPr sz="1900">
                <a:solidFill>
                  <a:srgbClr val="404040"/>
                </a:solidFill>
                <a:latin typeface="Gotham Book"/>
                <a:cs typeface="Gotham Book"/>
              </a:defRPr>
            </a:lvl1pPr>
            <a:lvl2pPr>
              <a:defRPr sz="1900">
                <a:latin typeface="Gotham Book"/>
                <a:cs typeface="Gotham Book"/>
              </a:defRPr>
            </a:lvl2pPr>
            <a:lvl3pPr>
              <a:defRPr sz="1900">
                <a:latin typeface="Gotham Book"/>
                <a:cs typeface="Gotham Book"/>
              </a:defRPr>
            </a:lvl3pPr>
            <a:lvl4pPr>
              <a:defRPr sz="1900">
                <a:latin typeface="Gotham Book"/>
                <a:cs typeface="Gotham Book"/>
              </a:defRPr>
            </a:lvl4pPr>
            <a:lvl5pPr>
              <a:defRPr sz="190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8599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1772"/>
            <a:ext cx="368710" cy="5673228"/>
          </a:xfrm>
          <a:prstGeom prst="rect">
            <a:avLst/>
          </a:prstGeom>
          <a:solidFill>
            <a:srgbClr val="D35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6283" y="5562376"/>
            <a:ext cx="9073841" cy="0"/>
          </a:xfrm>
          <a:prstGeom prst="line">
            <a:avLst/>
          </a:prstGeom>
          <a:ln w="19050" cap="rnd" cmpd="sng">
            <a:solidFill>
              <a:schemeClr val="tx1">
                <a:lumMod val="50000"/>
                <a:lumOff val="50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9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ott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0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" y="5528359"/>
            <a:ext cx="9073841" cy="0"/>
          </a:xfrm>
          <a:prstGeom prst="line">
            <a:avLst/>
          </a:prstGeom>
          <a:ln w="25400" cap="rnd" cmpd="sng">
            <a:solidFill>
              <a:schemeClr val="tx1"/>
            </a:solidFill>
            <a:prstDash val="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18975" y="2138948"/>
            <a:ext cx="4180973" cy="174903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background1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2" r:id="rId4"/>
    <p:sldLayoutId id="2147483658" r:id="rId5"/>
    <p:sldLayoutId id="2147483655" r:id="rId6"/>
    <p:sldLayoutId id="2147483657" r:id="rId7"/>
    <p:sldLayoutId id="2147483650" r:id="rId8"/>
    <p:sldLayoutId id="2147483656" r:id="rId9"/>
    <p:sldLayoutId id="214748366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9126" y="2206239"/>
            <a:ext cx="6400800" cy="13599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2B2D2C"/>
                </a:solidFill>
                <a:latin typeface="Gotham"/>
                <a:cs typeface="Gotham"/>
              </a:rPr>
              <a:t>BLOG POST STRUCTURE</a:t>
            </a:r>
            <a:r>
              <a:rPr lang="en-US" sz="2800" dirty="0">
                <a:solidFill>
                  <a:srgbClr val="2B2D2C"/>
                </a:solidFill>
                <a:latin typeface="Monsterrat"/>
                <a:cs typeface="Monsterrat"/>
              </a:rPr>
              <a:t/>
            </a:r>
            <a:br>
              <a:rPr lang="en-US" sz="2800" dirty="0">
                <a:solidFill>
                  <a:srgbClr val="2B2D2C"/>
                </a:solidFill>
                <a:latin typeface="Monsterrat"/>
                <a:cs typeface="Monsterrat"/>
              </a:rPr>
            </a:br>
            <a:r>
              <a:rPr lang="en-US" dirty="0" smtClean="0">
                <a:solidFill>
                  <a:srgbClr val="2B2D2C"/>
                </a:solidFill>
                <a:latin typeface="Thirsty Script Extrabold Demo"/>
                <a:cs typeface="Thirsty Script Extrabold Demo"/>
              </a:rPr>
              <a:t>that converts</a:t>
            </a:r>
            <a:endParaRPr lang="en-US" sz="4400" dirty="0">
              <a:solidFill>
                <a:srgbClr val="2B2D2C"/>
              </a:solidFill>
              <a:latin typeface="Thirsty Script Extrabold Demo"/>
              <a:cs typeface="Thirsty Script Extrabold Demo"/>
            </a:endParaRPr>
          </a:p>
        </p:txBody>
      </p:sp>
      <p:pic>
        <p:nvPicPr>
          <p:cNvPr id="9" name="Picture 8" descr="school-mater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38" y="1513541"/>
            <a:ext cx="653043" cy="6530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cket-brigad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/>
          <a:stretch/>
        </p:blipFill>
        <p:spPr>
          <a:xfrm>
            <a:off x="4889184" y="1388676"/>
            <a:ext cx="3560871" cy="3539023"/>
          </a:xfrm>
          <a:prstGeom prst="rect">
            <a:avLst/>
          </a:prstGeom>
          <a:effectLst>
            <a:glow rad="50800">
              <a:schemeClr val="tx1">
                <a:alpha val="11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961145" y="1388677"/>
            <a:ext cx="3317110" cy="1149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74216" y="1255847"/>
            <a:ext cx="3914399" cy="30292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Outline your post </a:t>
            </a:r>
            <a:r>
              <a:rPr lang="en-US" sz="1600" dirty="0" smtClean="0">
                <a:latin typeface="Gotham"/>
                <a:cs typeface="Gotham"/>
              </a:rPr>
              <a:t>first.</a:t>
            </a:r>
            <a:endParaRPr lang="en-US" sz="1600" dirty="0">
              <a:latin typeface="Gotham"/>
              <a:cs typeface="Gotham"/>
            </a:endParaRP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Aim for 2,000 </a:t>
            </a:r>
            <a:r>
              <a:rPr lang="en-US" sz="1600" dirty="0" smtClean="0">
                <a:latin typeface="Gotham"/>
                <a:cs typeface="Gotham"/>
              </a:rPr>
              <a:t>words.</a:t>
            </a:r>
            <a:endParaRPr lang="en-US" sz="1600" dirty="0">
              <a:latin typeface="Gotham"/>
              <a:cs typeface="Gotham"/>
            </a:endParaRP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Use subheadings and </a:t>
            </a:r>
            <a:br>
              <a:rPr lang="en-US" sz="1600" dirty="0">
                <a:latin typeface="Gotham"/>
                <a:cs typeface="Gotham"/>
              </a:rPr>
            </a:br>
            <a:r>
              <a:rPr lang="en-US" sz="1600" dirty="0">
                <a:latin typeface="Gotham"/>
                <a:cs typeface="Gotham"/>
              </a:rPr>
              <a:t>bullet points to break up </a:t>
            </a:r>
            <a:r>
              <a:rPr lang="en-US" sz="1600" dirty="0" smtClean="0">
                <a:latin typeface="Gotham"/>
                <a:cs typeface="Gotham"/>
              </a:rPr>
              <a:t>text.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Incorporate </a:t>
            </a:r>
            <a:r>
              <a:rPr lang="en-US" sz="1600" i="1" dirty="0" smtClean="0">
                <a:latin typeface="Gotham"/>
                <a:cs typeface="Gotham"/>
              </a:rPr>
              <a:t>bucket </a:t>
            </a:r>
            <a:r>
              <a:rPr lang="en-US" sz="1600" i="1" dirty="0">
                <a:latin typeface="Gotham"/>
                <a:cs typeface="Gotham"/>
              </a:rPr>
              <a:t>brigades </a:t>
            </a:r>
            <a:r>
              <a:rPr lang="en-US" sz="1600" dirty="0" smtClean="0">
                <a:latin typeface="Gotham"/>
                <a:cs typeface="Gotham"/>
              </a:rPr>
              <a:t/>
            </a:r>
            <a:br>
              <a:rPr lang="en-US" sz="1600" dirty="0" smtClean="0">
                <a:latin typeface="Gotham"/>
                <a:cs typeface="Gotham"/>
              </a:rPr>
            </a:br>
            <a:r>
              <a:rPr lang="en-US" sz="1600" dirty="0" smtClean="0">
                <a:latin typeface="Gotham"/>
                <a:cs typeface="Gotham"/>
              </a:rPr>
              <a:t>in your copy.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121" y="393824"/>
            <a:ext cx="850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Make it easy for people to digest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y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our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c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ontent.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8080" y="2538575"/>
            <a:ext cx="3403600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1145" y="3696815"/>
            <a:ext cx="1327895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red-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038">
            <a:off x="3843984" y="2544026"/>
            <a:ext cx="1211774" cy="679127"/>
          </a:xfrm>
          <a:prstGeom prst="rect">
            <a:avLst/>
          </a:prstGeom>
        </p:spPr>
      </p:pic>
      <p:pic>
        <p:nvPicPr>
          <p:cNvPr id="12" name="Picture 11" descr="Screen Shot 2017-09-26 at 11.17.32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4523" r="5931" b="9250"/>
          <a:stretch/>
        </p:blipFill>
        <p:spPr>
          <a:xfrm>
            <a:off x="4961145" y="1481663"/>
            <a:ext cx="2962762" cy="9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-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038">
            <a:off x="3843984" y="2544026"/>
            <a:ext cx="1211774" cy="679127"/>
          </a:xfrm>
          <a:prstGeom prst="rect">
            <a:avLst/>
          </a:prstGeom>
        </p:spPr>
      </p:pic>
      <p:pic>
        <p:nvPicPr>
          <p:cNvPr id="15" name="Picture 14" descr="bucket-brigad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/>
          <a:stretch/>
        </p:blipFill>
        <p:spPr>
          <a:xfrm>
            <a:off x="4889184" y="1388676"/>
            <a:ext cx="3560871" cy="3539023"/>
          </a:xfrm>
          <a:prstGeom prst="rect">
            <a:avLst/>
          </a:prstGeom>
          <a:effectLst>
            <a:glow rad="50800">
              <a:schemeClr val="tx1">
                <a:alpha val="11000"/>
              </a:schemeClr>
            </a:glow>
          </a:effectLst>
        </p:spPr>
      </p:pic>
      <p:sp>
        <p:nvSpPr>
          <p:cNvPr id="16" name="Rectangle 15"/>
          <p:cNvSpPr/>
          <p:nvPr/>
        </p:nvSpPr>
        <p:spPr>
          <a:xfrm>
            <a:off x="4961145" y="1388677"/>
            <a:ext cx="3317110" cy="1149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8080" y="2538575"/>
            <a:ext cx="3403600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61145" y="3696815"/>
            <a:ext cx="1327895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red-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038">
            <a:off x="3843984" y="2544026"/>
            <a:ext cx="1211774" cy="679127"/>
          </a:xfrm>
          <a:prstGeom prst="rect">
            <a:avLst/>
          </a:prstGeom>
        </p:spPr>
      </p:pic>
      <p:pic>
        <p:nvPicPr>
          <p:cNvPr id="21" name="Picture 20" descr="Screen Shot 2017-09-26 at 11.17.32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4523" r="5931" b="9250"/>
          <a:stretch/>
        </p:blipFill>
        <p:spPr>
          <a:xfrm>
            <a:off x="4961145" y="1481663"/>
            <a:ext cx="2962762" cy="972950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674216" y="1255847"/>
            <a:ext cx="3914399" cy="30292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Outline your post </a:t>
            </a:r>
            <a:r>
              <a:rPr lang="en-US" sz="1600" dirty="0" smtClean="0">
                <a:latin typeface="Gotham"/>
                <a:cs typeface="Gotham"/>
              </a:rPr>
              <a:t>first.</a:t>
            </a:r>
            <a:endParaRPr lang="en-US" sz="1600" dirty="0">
              <a:latin typeface="Gotham"/>
              <a:cs typeface="Gotham"/>
            </a:endParaRP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Aim for 2,000 </a:t>
            </a:r>
            <a:r>
              <a:rPr lang="en-US" sz="1600" dirty="0" smtClean="0">
                <a:latin typeface="Gotham"/>
                <a:cs typeface="Gotham"/>
              </a:rPr>
              <a:t>words.</a:t>
            </a:r>
            <a:endParaRPr lang="en-US" sz="1600" dirty="0">
              <a:latin typeface="Gotham"/>
              <a:cs typeface="Gotham"/>
            </a:endParaRP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Use subheadings and </a:t>
            </a:r>
            <a:br>
              <a:rPr lang="en-US" sz="1600" dirty="0">
                <a:latin typeface="Gotham"/>
                <a:cs typeface="Gotham"/>
              </a:rPr>
            </a:br>
            <a:r>
              <a:rPr lang="en-US" sz="1600" dirty="0">
                <a:latin typeface="Gotham"/>
                <a:cs typeface="Gotham"/>
              </a:rPr>
              <a:t>bullet points to break up </a:t>
            </a:r>
            <a:r>
              <a:rPr lang="en-US" sz="1600" dirty="0" smtClean="0">
                <a:latin typeface="Gotham"/>
                <a:cs typeface="Gotham"/>
              </a:rPr>
              <a:t>text.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Incorporate </a:t>
            </a:r>
            <a:r>
              <a:rPr lang="en-US" sz="1600" i="1" dirty="0" smtClean="0">
                <a:latin typeface="Gotham"/>
                <a:cs typeface="Gotham"/>
              </a:rPr>
              <a:t>bucket </a:t>
            </a:r>
            <a:r>
              <a:rPr lang="en-US" sz="1600" i="1" dirty="0">
                <a:latin typeface="Gotham"/>
                <a:cs typeface="Gotham"/>
              </a:rPr>
              <a:t>brigades </a:t>
            </a:r>
            <a:r>
              <a:rPr lang="en-US" sz="1600" dirty="0" smtClean="0">
                <a:latin typeface="Gotham"/>
                <a:cs typeface="Gotham"/>
              </a:rPr>
              <a:t/>
            </a:r>
            <a:br>
              <a:rPr lang="en-US" sz="1600" dirty="0" smtClean="0">
                <a:latin typeface="Gotham"/>
                <a:cs typeface="Gotham"/>
              </a:rPr>
            </a:br>
            <a:r>
              <a:rPr lang="en-US" sz="1600" dirty="0" smtClean="0">
                <a:latin typeface="Gotham"/>
                <a:cs typeface="Gotham"/>
              </a:rPr>
              <a:t>in your copy.</a:t>
            </a:r>
          </a:p>
          <a:p>
            <a:pPr marL="228600" indent="-22860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Use short words, short sentences, and short paragraphs.</a:t>
            </a:r>
          </a:p>
          <a:p>
            <a:pPr marL="228600" indent="-22860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Long paragraphs </a:t>
            </a:r>
            <a:r>
              <a:rPr lang="en-US" sz="1600" i="1" dirty="0">
                <a:latin typeface="Gotham"/>
                <a:cs typeface="Gotham"/>
              </a:rPr>
              <a:t>look like </a:t>
            </a:r>
            <a:r>
              <a:rPr lang="en-US" sz="1600" dirty="0">
                <a:latin typeface="Gotham"/>
                <a:cs typeface="Gotham"/>
              </a:rPr>
              <a:t>a lot of work. Long words </a:t>
            </a:r>
            <a:r>
              <a:rPr lang="en-US" sz="1600" i="1" dirty="0">
                <a:latin typeface="Gotham"/>
                <a:cs typeface="Gotham"/>
              </a:rPr>
              <a:t>are</a:t>
            </a:r>
            <a:r>
              <a:rPr lang="en-US" sz="1600" dirty="0">
                <a:latin typeface="Gotham"/>
                <a:cs typeface="Gotham"/>
              </a:rPr>
              <a:t> a lot of work, even if you’re saying exactly the same thing </a:t>
            </a:r>
            <a:r>
              <a:rPr lang="en-US" sz="1600" dirty="0" smtClean="0">
                <a:latin typeface="Gotham"/>
                <a:cs typeface="Gotham"/>
              </a:rPr>
              <a:t>(difficult </a:t>
            </a:r>
            <a:r>
              <a:rPr lang="en-US" sz="1600" dirty="0" err="1">
                <a:latin typeface="Gotham"/>
                <a:cs typeface="Gotham"/>
              </a:rPr>
              <a:t>vs</a:t>
            </a:r>
            <a:r>
              <a:rPr lang="en-US" sz="1600" dirty="0">
                <a:latin typeface="Gotham"/>
                <a:cs typeface="Gotham"/>
              </a:rPr>
              <a:t> hard).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endParaRPr lang="en-US" sz="1600" dirty="0" smtClean="0">
              <a:latin typeface="Gotham"/>
              <a:cs typeface="Gotha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121" y="393824"/>
            <a:ext cx="850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Make it easy for people to digest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y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our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c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ontent.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63744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6 at 8.51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12" y="1521416"/>
            <a:ext cx="2485672" cy="2985263"/>
          </a:xfrm>
          <a:prstGeom prst="rect">
            <a:avLst/>
          </a:prstGeom>
          <a:ln w="19050" cmpd="sng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 descr="Screen Shot 2017-09-26 at 10.48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70" y="1521416"/>
            <a:ext cx="2618063" cy="27330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rgbClr val="000000">
                <a:alpha val="2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5486" y="403984"/>
            <a:ext cx="8415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Include visual content to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e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xplain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y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our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p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ost.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577" y="1556618"/>
            <a:ext cx="3132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S</a:t>
            </a:r>
            <a:r>
              <a:rPr lang="en-US" sz="1600" dirty="0" smtClean="0">
                <a:latin typeface="Gotham"/>
                <a:cs typeface="Gotham"/>
              </a:rPr>
              <a:t>tep</a:t>
            </a:r>
            <a:r>
              <a:rPr lang="en-US" sz="1600" dirty="0">
                <a:latin typeface="Gotham"/>
                <a:cs typeface="Gotham"/>
              </a:rPr>
              <a:t>-by-step photos </a:t>
            </a:r>
            <a:r>
              <a:rPr lang="en-US" sz="1600" dirty="0" smtClean="0">
                <a:latin typeface="Gotham"/>
                <a:cs typeface="Gotham"/>
              </a:rPr>
              <a:t/>
            </a:r>
            <a:br>
              <a:rPr lang="en-US" sz="1600" dirty="0" smtClean="0">
                <a:latin typeface="Gotham"/>
                <a:cs typeface="Gotham"/>
              </a:rPr>
            </a:br>
            <a:r>
              <a:rPr lang="en-US" sz="1600" dirty="0" smtClean="0">
                <a:latin typeface="Gotham"/>
                <a:cs typeface="Gotham"/>
              </a:rPr>
              <a:t>and directions</a:t>
            </a:r>
            <a:endParaRPr lang="en-US" sz="1600" dirty="0">
              <a:latin typeface="Gotham"/>
              <a:cs typeface="Gotham"/>
            </a:endParaRPr>
          </a:p>
          <a:p>
            <a:pPr marL="228600" indent="-228600">
              <a:buClr>
                <a:srgbClr val="E2615C"/>
              </a:buClr>
              <a:buFont typeface="Wingdings" charset="2"/>
              <a:buChar char="§"/>
            </a:pPr>
            <a:endParaRPr lang="en-US" sz="1600" dirty="0" smtClean="0">
              <a:latin typeface="Gotham"/>
              <a:cs typeface="Gotham"/>
            </a:endParaRPr>
          </a:p>
          <a:p>
            <a:pPr marL="228600" indent="-228600"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Visuals and graphs</a:t>
            </a:r>
          </a:p>
          <a:p>
            <a:pPr marL="228600" indent="-228600">
              <a:buClr>
                <a:srgbClr val="E2615C"/>
              </a:buClr>
              <a:buFont typeface="Wingdings" charset="2"/>
              <a:buChar char="§"/>
            </a:pPr>
            <a:endParaRPr lang="en-US" sz="1600" dirty="0">
              <a:latin typeface="Gotham"/>
              <a:cs typeface="Gotham"/>
            </a:endParaRPr>
          </a:p>
          <a:p>
            <a:pPr marL="228600" indent="-228600"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Icons and illustrations</a:t>
            </a:r>
          </a:p>
          <a:p>
            <a:pPr marL="228600" indent="-228600">
              <a:buClr>
                <a:srgbClr val="E2615C"/>
              </a:buClr>
              <a:buFont typeface="Wingdings" charset="2"/>
              <a:buChar char="§"/>
            </a:pPr>
            <a:endParaRPr lang="en-US" sz="1600" dirty="0">
              <a:latin typeface="Gotham"/>
              <a:cs typeface="Gotham"/>
            </a:endParaRPr>
          </a:p>
          <a:p>
            <a:pPr marL="228600" indent="-228600"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Even create a video</a:t>
            </a:r>
            <a:endParaRPr lang="en-US" sz="16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85490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75814" y="2071514"/>
            <a:ext cx="4922750" cy="1749034"/>
          </a:xfrm>
        </p:spPr>
        <p:txBody>
          <a:bodyPr/>
          <a:lstStyle/>
          <a:p>
            <a:r>
              <a:rPr lang="en-US" sz="2800" b="1" dirty="0" smtClean="0">
                <a:latin typeface="Gotham"/>
                <a:cs typeface="Gotham"/>
              </a:rPr>
              <a:t>Add content upgrades</a:t>
            </a:r>
            <a:endParaRPr lang="en-US" sz="2800" b="1" dirty="0">
              <a:latin typeface="Gotham"/>
              <a:cs typeface="Gotham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84287" y="2083154"/>
            <a:ext cx="913716" cy="1646567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j-ea"/>
                <a:cs typeface="Gotham Book"/>
              </a:defRPr>
            </a:lvl1pPr>
          </a:lstStyle>
          <a:p>
            <a:pPr algn="r"/>
            <a:r>
              <a:rPr lang="en-US" sz="4800" b="1" dirty="0" smtClean="0">
                <a:solidFill>
                  <a:schemeClr val="bg1"/>
                </a:solidFill>
                <a:latin typeface="Gotham"/>
                <a:cs typeface="Gotham"/>
              </a:rPr>
              <a:t>3</a:t>
            </a:r>
            <a:endParaRPr lang="en-US" sz="4800" b="1" dirty="0">
              <a:solidFill>
                <a:schemeClr val="bg1"/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04462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137" y="393824"/>
            <a:ext cx="795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 blog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p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ost is the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f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irst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s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tep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i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n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y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our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potential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c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ustomer’s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j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ourney with you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9156" y="1871396"/>
            <a:ext cx="5573662" cy="262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Getting traffic and visitors is not the end goal. Have a SALES end goal in mind for your post, before you write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it.</a:t>
            </a:r>
          </a:p>
          <a:p>
            <a:pPr marL="228600" indent="-228600"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Bridge the gap between your free content (post) and paid content, services, or products.</a:t>
            </a:r>
          </a:p>
          <a:p>
            <a:pPr marL="228600" indent="-228600"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Be explicit with what you want people to do next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5637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137" y="393824"/>
            <a:ext cx="795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Use content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upgrades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(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lead magnets)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/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to encourage people to sign up… 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pic>
        <p:nvPicPr>
          <p:cNvPr id="2" name="Picture 1" descr="Screen Shot 2017-09-26 at 2.19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9816" r="8634" b="6988"/>
          <a:stretch/>
        </p:blipFill>
        <p:spPr>
          <a:xfrm>
            <a:off x="6068725" y="3052135"/>
            <a:ext cx="2531367" cy="11388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 descr="Screen Shot 2017-09-26 at 2.19.0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10770" r="7498" b="11671"/>
          <a:stretch/>
        </p:blipFill>
        <p:spPr>
          <a:xfrm>
            <a:off x="573054" y="3149311"/>
            <a:ext cx="2525099" cy="9796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 descr="Screen Shot 2017-09-26 at 2.18.5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6330" r="7102" b="8806"/>
          <a:stretch/>
        </p:blipFill>
        <p:spPr>
          <a:xfrm>
            <a:off x="3317756" y="3039594"/>
            <a:ext cx="2531367" cy="12611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28843" y="1603301"/>
            <a:ext cx="6280835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Include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eye-catching calls to action that show people what they will receive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.</a:t>
            </a:r>
          </a:p>
          <a:p>
            <a:pPr marL="228600" indent="-228600"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Give readers multiple opt-ins and reminders to download.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420170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137" y="393824"/>
            <a:ext cx="795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lead magnet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c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an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b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e a simple one-page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/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cheat sheet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or an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in-depth </a:t>
            </a:r>
            <a:r>
              <a:rPr lang="en-US" sz="2400" b="1" dirty="0" err="1" smtClean="0">
                <a:solidFill>
                  <a:srgbClr val="404040"/>
                </a:solidFill>
                <a:latin typeface="Gotham"/>
                <a:cs typeface="Gotham"/>
              </a:rPr>
              <a:t>Ebook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pic>
        <p:nvPicPr>
          <p:cNvPr id="4" name="Picture 3" descr="Screen Shot 2017-09-26 at 4.37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0" b="5054"/>
          <a:stretch/>
        </p:blipFill>
        <p:spPr>
          <a:xfrm>
            <a:off x="5061845" y="3841982"/>
            <a:ext cx="2543202" cy="12397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Screen Shot 2017-09-26 at 4.36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2513" b="-1"/>
          <a:stretch/>
        </p:blipFill>
        <p:spPr>
          <a:xfrm rot="709211">
            <a:off x="6976092" y="2256931"/>
            <a:ext cx="1662582" cy="1509275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54619" y="1253944"/>
            <a:ext cx="7785456" cy="650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600" dirty="0" smtClean="0">
                <a:latin typeface="Gotham"/>
                <a:cs typeface="Gotham"/>
              </a:rPr>
              <a:t>Cheat sheets, blueprints, checklists, swipe files, templates, free trainings, free resources, challenges, </a:t>
            </a:r>
            <a:r>
              <a:rPr lang="en-US" sz="1600" dirty="0" err="1" smtClean="0">
                <a:latin typeface="Gotham"/>
                <a:cs typeface="Gotham"/>
              </a:rPr>
              <a:t>Ebooks</a:t>
            </a:r>
            <a:r>
              <a:rPr lang="en-US" sz="1600" dirty="0" smtClean="0">
                <a:latin typeface="Gotham"/>
                <a:cs typeface="Gotham"/>
              </a:rPr>
              <a:t>, workbooks, kits, and more.</a:t>
            </a:r>
            <a:endParaRPr lang="en-US" sz="1600" dirty="0">
              <a:latin typeface="Gotham"/>
              <a:cs typeface="Gotham"/>
            </a:endParaRPr>
          </a:p>
        </p:txBody>
      </p:sp>
      <p:pic>
        <p:nvPicPr>
          <p:cNvPr id="9" name="Picture 8" descr="• Screen Shot 2016-08-30 at 7.46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27" y="2243112"/>
            <a:ext cx="2052746" cy="1376482"/>
          </a:xfrm>
          <a:prstGeom prst="rect">
            <a:avLst/>
          </a:prstGeom>
        </p:spPr>
      </p:pic>
      <p:pic>
        <p:nvPicPr>
          <p:cNvPr id="12" name="Picture 11" descr="content factory opt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7" y="2142268"/>
            <a:ext cx="2689170" cy="2556605"/>
          </a:xfrm>
          <a:prstGeom prst="rect">
            <a:avLst/>
          </a:prstGeom>
        </p:spPr>
      </p:pic>
      <p:pic>
        <p:nvPicPr>
          <p:cNvPr id="8" name="Picture 7" descr="Screen Shot 2017-09-26 at 4.36.24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2798" r="2860" b="19671"/>
          <a:stretch/>
        </p:blipFill>
        <p:spPr>
          <a:xfrm>
            <a:off x="2027351" y="3561156"/>
            <a:ext cx="2825871" cy="1553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6418" y="4678721"/>
            <a:ext cx="19877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Gotham"/>
                <a:cs typeface="Gotham"/>
              </a:rPr>
              <a:t>Source: The Content Factory</a:t>
            </a:r>
            <a:endParaRPr lang="en-US" sz="700" dirty="0">
              <a:latin typeface="Gotham"/>
              <a:cs typeface="Gotha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8271" y="5050563"/>
            <a:ext cx="19877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Gotham"/>
                <a:cs typeface="Gotham"/>
              </a:rPr>
              <a:t>Source: Amy Porterfield</a:t>
            </a:r>
            <a:endParaRPr lang="en-US" sz="700" dirty="0">
              <a:latin typeface="Gotham"/>
              <a:cs typeface="Gotha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1793" y="5074282"/>
            <a:ext cx="19877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Gotham"/>
                <a:cs typeface="Gotham"/>
              </a:rPr>
              <a:t>Source: </a:t>
            </a:r>
            <a:r>
              <a:rPr lang="en-US" sz="700" dirty="0" err="1" smtClean="0">
                <a:latin typeface="Gotham"/>
                <a:cs typeface="Gotham"/>
              </a:rPr>
              <a:t>Hubspot</a:t>
            </a:r>
            <a:endParaRPr lang="en-US" sz="700" dirty="0">
              <a:latin typeface="Gotham"/>
              <a:cs typeface="Gotha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4461" y="3586663"/>
            <a:ext cx="19877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Gotham"/>
                <a:cs typeface="Gotham"/>
              </a:rPr>
              <a:t>Source: XO Sarah</a:t>
            </a:r>
            <a:endParaRPr lang="en-US" sz="700" dirty="0">
              <a:latin typeface="Gotham"/>
              <a:cs typeface="Gotham"/>
            </a:endParaRPr>
          </a:p>
        </p:txBody>
      </p:sp>
      <p:sp>
        <p:nvSpPr>
          <p:cNvPr id="17" name="TextBox 16"/>
          <p:cNvSpPr txBox="1"/>
          <p:nvPr/>
        </p:nvSpPr>
        <p:spPr>
          <a:xfrm rot="610262">
            <a:off x="6715126" y="3709562"/>
            <a:ext cx="19877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Gotham"/>
                <a:cs typeface="Gotham"/>
              </a:rPr>
              <a:t>Source: </a:t>
            </a:r>
            <a:r>
              <a:rPr lang="en-US" sz="700" dirty="0" err="1" smtClean="0">
                <a:latin typeface="Gotham"/>
                <a:cs typeface="Gotham"/>
              </a:rPr>
              <a:t>Olyvia.co</a:t>
            </a:r>
            <a:endParaRPr lang="en-US" sz="7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72958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77332" y="1664314"/>
            <a:ext cx="7767779" cy="3268477"/>
            <a:chOff x="336197" y="1672883"/>
            <a:chExt cx="8485212" cy="3570354"/>
          </a:xfrm>
        </p:grpSpPr>
        <p:pic>
          <p:nvPicPr>
            <p:cNvPr id="2" name="Picture 1" descr="social-media-strategy-butto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r="3245" b="4591"/>
            <a:stretch/>
          </p:blipFill>
          <p:spPr>
            <a:xfrm>
              <a:off x="336197" y="1672883"/>
              <a:ext cx="4012363" cy="151622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" name="Picture 6" descr="social-media-cheat-sheet-button.jp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" t="10732" r="1136" b="9054"/>
            <a:stretch/>
          </p:blipFill>
          <p:spPr>
            <a:xfrm>
              <a:off x="336197" y="3725333"/>
              <a:ext cx="4014216" cy="151790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 descr="time-block-button2.jpg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8"/>
            <a:stretch/>
          </p:blipFill>
          <p:spPr>
            <a:xfrm>
              <a:off x="4807193" y="1674520"/>
              <a:ext cx="4014216" cy="151459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 descr="blog-promo-button4.jpg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193" y="3725333"/>
              <a:ext cx="4014216" cy="151790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" name="Rectangle 2"/>
          <p:cNvSpPr/>
          <p:nvPr/>
        </p:nvSpPr>
        <p:spPr>
          <a:xfrm>
            <a:off x="596137" y="393824"/>
            <a:ext cx="795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My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highest-converting lead magnets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/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are four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p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ages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or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less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.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4713" y="1401705"/>
            <a:ext cx="259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rgbClr val="FF0000"/>
                </a:solidFill>
                <a:latin typeface="Gotham"/>
                <a:cs typeface="Gotham"/>
              </a:rPr>
              <a:t>2-Page Blueprint</a:t>
            </a:r>
            <a:endParaRPr lang="en-US" sz="1100" i="1" dirty="0">
              <a:solidFill>
                <a:srgbClr val="FF0000"/>
              </a:solidFill>
              <a:latin typeface="Gotham"/>
              <a:cs typeface="Gotha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4713" y="3264370"/>
            <a:ext cx="259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rgbClr val="FF0000"/>
                </a:solidFill>
                <a:latin typeface="Gotham"/>
                <a:cs typeface="Gotham"/>
              </a:rPr>
              <a:t>4-Page Cheat Sheet</a:t>
            </a:r>
            <a:endParaRPr lang="en-US" sz="1100" i="1" dirty="0">
              <a:solidFill>
                <a:srgbClr val="FF0000"/>
              </a:solidFill>
              <a:latin typeface="Gotham"/>
              <a:cs typeface="Gotha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9302" y="3264370"/>
            <a:ext cx="259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rgbClr val="FF0000"/>
                </a:solidFill>
                <a:latin typeface="Gotham"/>
                <a:cs typeface="Gotham"/>
              </a:rPr>
              <a:t>2-Page Planner + Checklist</a:t>
            </a:r>
            <a:endParaRPr lang="en-US" sz="1100" i="1" dirty="0">
              <a:solidFill>
                <a:srgbClr val="FF0000"/>
              </a:solidFill>
              <a:latin typeface="Gotham"/>
              <a:cs typeface="Gotha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9302" y="1401705"/>
            <a:ext cx="259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rgbClr val="FF0000"/>
                </a:solidFill>
                <a:latin typeface="Gotham"/>
                <a:cs typeface="Gotham"/>
              </a:rPr>
              <a:t>2-Page Template</a:t>
            </a:r>
            <a:endParaRPr lang="en-US" sz="1100" i="1" dirty="0">
              <a:solidFill>
                <a:srgbClr val="FF0000"/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63448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28610" y="475415"/>
            <a:ext cx="65152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Targeted</a:t>
            </a:r>
            <a:r>
              <a:rPr lang="en-US" sz="1600" b="1" dirty="0">
                <a:latin typeface="Gotham"/>
                <a:cs typeface="Gotham"/>
              </a:rPr>
              <a:t>.</a:t>
            </a:r>
            <a:r>
              <a:rPr lang="en-US" sz="1600" b="1" dirty="0" smtClean="0">
                <a:latin typeface="Gotham"/>
                <a:cs typeface="Gotham"/>
              </a:rPr>
              <a:t> </a:t>
            </a:r>
            <a:r>
              <a:rPr lang="en-US" sz="1600" dirty="0" smtClean="0">
                <a:latin typeface="Gotham"/>
                <a:cs typeface="Gotham"/>
              </a:rPr>
              <a:t>Speaks </a:t>
            </a:r>
            <a:r>
              <a:rPr lang="en-US" sz="1600" dirty="0">
                <a:latin typeface="Gotham"/>
                <a:cs typeface="Gotham"/>
              </a:rPr>
              <a:t>to one specific person and addresses their most pressing pain point</a:t>
            </a:r>
            <a:r>
              <a:rPr lang="en-US" sz="1600" dirty="0" smtClean="0">
                <a:latin typeface="Gotham"/>
                <a:cs typeface="Gotham"/>
              </a:rPr>
              <a:t>.</a:t>
            </a:r>
            <a:endParaRPr lang="en-US" sz="16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4614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28610" y="475415"/>
            <a:ext cx="651523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Targeted</a:t>
            </a:r>
            <a:r>
              <a:rPr lang="en-US" sz="1600" b="1" dirty="0">
                <a:latin typeface="Gotham"/>
                <a:cs typeface="Gotham"/>
              </a:rPr>
              <a:t>.</a:t>
            </a:r>
            <a:r>
              <a:rPr lang="en-US" sz="1600" b="1" dirty="0" smtClean="0">
                <a:latin typeface="Gotham"/>
                <a:cs typeface="Gotham"/>
              </a:rPr>
              <a:t> </a:t>
            </a:r>
            <a:r>
              <a:rPr lang="en-US" sz="1600" dirty="0" smtClean="0">
                <a:latin typeface="Gotham"/>
                <a:cs typeface="Gotham"/>
              </a:rPr>
              <a:t>Speaks </a:t>
            </a:r>
            <a:r>
              <a:rPr lang="en-US" sz="1600" dirty="0">
                <a:latin typeface="Gotham"/>
                <a:cs typeface="Gotham"/>
              </a:rPr>
              <a:t>to one specific person and addresses their most pressing pain point.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Actionable. </a:t>
            </a:r>
            <a:r>
              <a:rPr lang="en-US" sz="1600" dirty="0" smtClean="0">
                <a:latin typeface="Gotham"/>
                <a:cs typeface="Gotham"/>
              </a:rPr>
              <a:t>Is easy to digest and implement. Checklists, cheat sheets, and swipe files work well. </a:t>
            </a:r>
          </a:p>
        </p:txBody>
      </p:sp>
    </p:spTree>
    <p:extLst>
      <p:ext uri="{BB962C8B-B14F-4D97-AF65-F5344CB8AC3E}">
        <p14:creationId xmlns:p14="http://schemas.microsoft.com/office/powerpoint/2010/main" val="203095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399459" y="1322173"/>
            <a:ext cx="5999042" cy="3155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+mj-lt"/>
              <a:buAutoNum type="arabicParenR"/>
            </a:pPr>
            <a:r>
              <a:rPr lang="en-US" sz="2400" dirty="0" smtClean="0">
                <a:solidFill>
                  <a:srgbClr val="595959"/>
                </a:solidFill>
                <a:latin typeface="Gotham Bold"/>
                <a:cs typeface="Gotham Bold"/>
              </a:rPr>
              <a:t>Substance + content</a:t>
            </a:r>
          </a:p>
          <a:p>
            <a:pPr marL="514350" indent="-514350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+mj-lt"/>
              <a:buAutoNum type="arabicParenR"/>
            </a:pPr>
            <a:r>
              <a:rPr lang="en-US" sz="2400" dirty="0" smtClean="0">
                <a:solidFill>
                  <a:srgbClr val="595959"/>
                </a:solidFill>
                <a:latin typeface="Gotham Bold"/>
                <a:cs typeface="Gotham Bold"/>
              </a:rPr>
              <a:t>Blog post format</a:t>
            </a:r>
          </a:p>
          <a:p>
            <a:pPr marL="514350" indent="-514350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+mj-lt"/>
              <a:buAutoNum type="arabicParenR"/>
            </a:pPr>
            <a:r>
              <a:rPr lang="en-US" sz="2400" dirty="0" smtClean="0">
                <a:solidFill>
                  <a:srgbClr val="595959"/>
                </a:solidFill>
                <a:latin typeface="Gotham Bold"/>
                <a:cs typeface="Gotham Bold"/>
              </a:rPr>
              <a:t>Content upgrades</a:t>
            </a:r>
            <a:endParaRPr lang="en-US" sz="2400" dirty="0" smtClean="0">
              <a:solidFill>
                <a:srgbClr val="595959"/>
              </a:solidFill>
              <a:latin typeface="Gotham Bold"/>
              <a:cs typeface="Gotham Bold"/>
            </a:endParaRPr>
          </a:p>
          <a:p>
            <a:pPr marL="514350" indent="-514350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+mj-lt"/>
              <a:buAutoNum type="arabicParenR"/>
            </a:pPr>
            <a:r>
              <a:rPr lang="en-US" sz="2400" dirty="0" smtClean="0">
                <a:solidFill>
                  <a:srgbClr val="595959"/>
                </a:solidFill>
                <a:latin typeface="Gotham Bold"/>
                <a:cs typeface="Gotham Bold"/>
              </a:rPr>
              <a:t>Share buttons</a:t>
            </a:r>
          </a:p>
          <a:p>
            <a:pPr marL="514350" indent="-514350">
              <a:spcBef>
                <a:spcPts val="0"/>
              </a:spcBef>
              <a:spcAft>
                <a:spcPts val="2000"/>
              </a:spcAft>
              <a:buClr>
                <a:srgbClr val="D35F59"/>
              </a:buClr>
              <a:buFont typeface="+mj-lt"/>
              <a:buAutoNum type="arabicParenR"/>
            </a:pPr>
            <a:r>
              <a:rPr lang="en-US" sz="2400" dirty="0" smtClean="0">
                <a:solidFill>
                  <a:srgbClr val="595959"/>
                </a:solidFill>
                <a:latin typeface="Gotham Bold"/>
                <a:cs typeface="Gotham Bold"/>
              </a:rPr>
              <a:t>SEO</a:t>
            </a:r>
            <a:endParaRPr lang="en-US" sz="2400" dirty="0" smtClean="0">
              <a:solidFill>
                <a:srgbClr val="595959"/>
              </a:solidFill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420231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28610" y="475415"/>
            <a:ext cx="651523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Targeted</a:t>
            </a:r>
            <a:r>
              <a:rPr lang="en-US" sz="1600" b="1" dirty="0">
                <a:latin typeface="Gotham"/>
                <a:cs typeface="Gotham"/>
              </a:rPr>
              <a:t>.</a:t>
            </a:r>
            <a:r>
              <a:rPr lang="en-US" sz="1600" b="1" dirty="0" smtClean="0">
                <a:latin typeface="Gotham"/>
                <a:cs typeface="Gotham"/>
              </a:rPr>
              <a:t> </a:t>
            </a:r>
            <a:r>
              <a:rPr lang="en-US" sz="1600" dirty="0" smtClean="0">
                <a:latin typeface="Gotham"/>
                <a:cs typeface="Gotham"/>
              </a:rPr>
              <a:t>Speaks </a:t>
            </a:r>
            <a:r>
              <a:rPr lang="en-US" sz="1600" dirty="0">
                <a:latin typeface="Gotham"/>
                <a:cs typeface="Gotham"/>
              </a:rPr>
              <a:t>to one specific person and addresses their most pressing pain point.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Actionable. </a:t>
            </a:r>
            <a:r>
              <a:rPr lang="en-US" sz="1600" dirty="0" smtClean="0">
                <a:latin typeface="Gotham"/>
                <a:cs typeface="Gotham"/>
              </a:rPr>
              <a:t>Is easy to digest and implement. Checklists, cheat sheets, and swipe files work well.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sk-SK" sz="1600" b="1" dirty="0" smtClean="0">
                <a:latin typeface="Gotham"/>
                <a:cs typeface="Gotham"/>
              </a:rPr>
              <a:t>Simple. </a:t>
            </a:r>
            <a:r>
              <a:rPr lang="en-US" sz="1600" dirty="0">
                <a:latin typeface="Gotham"/>
                <a:cs typeface="Gotham"/>
              </a:rPr>
              <a:t>P</a:t>
            </a:r>
            <a:r>
              <a:rPr lang="en-US" sz="1600" dirty="0" smtClean="0">
                <a:latin typeface="Gotham"/>
                <a:cs typeface="Gotham"/>
              </a:rPr>
              <a:t>rovides the simplest steps to get from a to z. Covers one topic rather than multiple topics. </a:t>
            </a:r>
          </a:p>
        </p:txBody>
      </p:sp>
    </p:spTree>
    <p:extLst>
      <p:ext uri="{BB962C8B-B14F-4D97-AF65-F5344CB8AC3E}">
        <p14:creationId xmlns:p14="http://schemas.microsoft.com/office/powerpoint/2010/main" val="367550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28610" y="475415"/>
            <a:ext cx="6515234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Targeted</a:t>
            </a:r>
            <a:r>
              <a:rPr lang="en-US" sz="1600" b="1" dirty="0">
                <a:latin typeface="Gotham"/>
                <a:cs typeface="Gotham"/>
              </a:rPr>
              <a:t>.</a:t>
            </a:r>
            <a:r>
              <a:rPr lang="en-US" sz="1600" b="1" dirty="0" smtClean="0">
                <a:latin typeface="Gotham"/>
                <a:cs typeface="Gotham"/>
              </a:rPr>
              <a:t> </a:t>
            </a:r>
            <a:r>
              <a:rPr lang="en-US" sz="1600" dirty="0" smtClean="0">
                <a:latin typeface="Gotham"/>
                <a:cs typeface="Gotham"/>
              </a:rPr>
              <a:t>Speaks </a:t>
            </a:r>
            <a:r>
              <a:rPr lang="en-US" sz="1600" dirty="0">
                <a:latin typeface="Gotham"/>
                <a:cs typeface="Gotham"/>
              </a:rPr>
              <a:t>to one specific person and addresses their most pressing pain point.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Actionable. </a:t>
            </a:r>
            <a:r>
              <a:rPr lang="en-US" sz="1600" dirty="0" smtClean="0">
                <a:latin typeface="Gotham"/>
                <a:cs typeface="Gotham"/>
              </a:rPr>
              <a:t>Is easy to digest and implement. Checklists, cheat sheets, and swipe files work well.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sk-SK" sz="1600" b="1" dirty="0" smtClean="0">
                <a:latin typeface="Gotham"/>
                <a:cs typeface="Gotham"/>
              </a:rPr>
              <a:t>Simple. </a:t>
            </a:r>
            <a:r>
              <a:rPr lang="en-US" sz="1600" dirty="0">
                <a:latin typeface="Gotham"/>
                <a:cs typeface="Gotham"/>
              </a:rPr>
              <a:t>P</a:t>
            </a:r>
            <a:r>
              <a:rPr lang="en-US" sz="1600" dirty="0" smtClean="0">
                <a:latin typeface="Gotham"/>
                <a:cs typeface="Gotham"/>
              </a:rPr>
              <a:t>rovides the simplest steps to get from a to z. Covers one topic rather than multiple topics.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Delivers results. </a:t>
            </a:r>
            <a:r>
              <a:rPr lang="en-US" sz="1600" dirty="0" smtClean="0">
                <a:latin typeface="Gotham"/>
                <a:cs typeface="Gotham"/>
              </a:rPr>
              <a:t>Gives people actionable steps they can move forward with and see results.</a:t>
            </a:r>
          </a:p>
        </p:txBody>
      </p:sp>
    </p:spTree>
    <p:extLst>
      <p:ext uri="{BB962C8B-B14F-4D97-AF65-F5344CB8AC3E}">
        <p14:creationId xmlns:p14="http://schemas.microsoft.com/office/powerpoint/2010/main" val="8099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28610" y="475415"/>
            <a:ext cx="65152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Targeted</a:t>
            </a:r>
            <a:r>
              <a:rPr lang="en-US" sz="1600" b="1" dirty="0">
                <a:latin typeface="Gotham"/>
                <a:cs typeface="Gotham"/>
              </a:rPr>
              <a:t>.</a:t>
            </a:r>
            <a:r>
              <a:rPr lang="en-US" sz="1600" b="1" dirty="0" smtClean="0">
                <a:latin typeface="Gotham"/>
                <a:cs typeface="Gotham"/>
              </a:rPr>
              <a:t> </a:t>
            </a:r>
            <a:r>
              <a:rPr lang="en-US" sz="1600" dirty="0" smtClean="0">
                <a:latin typeface="Gotham"/>
                <a:cs typeface="Gotham"/>
              </a:rPr>
              <a:t>Speaks </a:t>
            </a:r>
            <a:r>
              <a:rPr lang="en-US" sz="1600" dirty="0">
                <a:latin typeface="Gotham"/>
                <a:cs typeface="Gotham"/>
              </a:rPr>
              <a:t>to one specific person and addresses their most pressing pain point.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Actionable. </a:t>
            </a:r>
            <a:r>
              <a:rPr lang="en-US" sz="1600" dirty="0" smtClean="0">
                <a:latin typeface="Gotham"/>
                <a:cs typeface="Gotham"/>
              </a:rPr>
              <a:t>Is easy to digest and implement. Checklists, cheat sheets, and swipe files work well.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sk-SK" sz="1600" b="1" dirty="0" smtClean="0">
                <a:latin typeface="Gotham"/>
                <a:cs typeface="Gotham"/>
              </a:rPr>
              <a:t>Simple. </a:t>
            </a:r>
            <a:r>
              <a:rPr lang="en-US" sz="1600" dirty="0">
                <a:latin typeface="Gotham"/>
                <a:cs typeface="Gotham"/>
              </a:rPr>
              <a:t>P</a:t>
            </a:r>
            <a:r>
              <a:rPr lang="en-US" sz="1600" dirty="0" smtClean="0">
                <a:latin typeface="Gotham"/>
                <a:cs typeface="Gotham"/>
              </a:rPr>
              <a:t>rovides the simplest steps to get from a to z. Covers one topic rather than multiple topics.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Delivers results. </a:t>
            </a:r>
            <a:r>
              <a:rPr lang="en-US" sz="1600" dirty="0" smtClean="0">
                <a:latin typeface="Gotham"/>
                <a:cs typeface="Gotham"/>
              </a:rPr>
              <a:t>Gives people actionable steps they can move forward with and see results.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de-DE" sz="1600" b="1" dirty="0" err="1" smtClean="0">
                <a:latin typeface="Gotham"/>
                <a:cs typeface="Gotham"/>
              </a:rPr>
              <a:t>Builds</a:t>
            </a:r>
            <a:r>
              <a:rPr lang="de-DE" sz="1600" b="1" dirty="0" smtClean="0">
                <a:latin typeface="Gotham"/>
                <a:cs typeface="Gotham"/>
              </a:rPr>
              <a:t> </a:t>
            </a:r>
            <a:r>
              <a:rPr lang="de-DE" sz="1600" b="1" dirty="0" err="1" smtClean="0">
                <a:latin typeface="Gotham"/>
                <a:cs typeface="Gotham"/>
              </a:rPr>
              <a:t>trust</a:t>
            </a:r>
            <a:r>
              <a:rPr lang="de-DE" sz="1600" b="1" dirty="0" smtClean="0">
                <a:latin typeface="Gotham"/>
                <a:cs typeface="Gotham"/>
              </a:rPr>
              <a:t>. </a:t>
            </a:r>
            <a:r>
              <a:rPr lang="en-US" sz="1600" dirty="0" smtClean="0">
                <a:latin typeface="Gotham"/>
                <a:cs typeface="Gotham"/>
              </a:rPr>
              <a:t>Establishes your authority and primes people to buy from you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56255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28610" y="475415"/>
            <a:ext cx="6515234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Targeted</a:t>
            </a:r>
            <a:r>
              <a:rPr lang="en-US" sz="1600" b="1" dirty="0">
                <a:latin typeface="Gotham"/>
                <a:cs typeface="Gotham"/>
              </a:rPr>
              <a:t>.</a:t>
            </a:r>
            <a:r>
              <a:rPr lang="en-US" sz="1600" b="1" dirty="0" smtClean="0">
                <a:latin typeface="Gotham"/>
                <a:cs typeface="Gotham"/>
              </a:rPr>
              <a:t> </a:t>
            </a:r>
            <a:r>
              <a:rPr lang="en-US" sz="1600" dirty="0" smtClean="0">
                <a:latin typeface="Gotham"/>
                <a:cs typeface="Gotham"/>
              </a:rPr>
              <a:t>Speaks </a:t>
            </a:r>
            <a:r>
              <a:rPr lang="en-US" sz="1600" dirty="0">
                <a:latin typeface="Gotham"/>
                <a:cs typeface="Gotham"/>
              </a:rPr>
              <a:t>to one specific person and addresses their most pressing pain point.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Actionable. </a:t>
            </a:r>
            <a:r>
              <a:rPr lang="en-US" sz="1600" dirty="0" smtClean="0">
                <a:latin typeface="Gotham"/>
                <a:cs typeface="Gotham"/>
              </a:rPr>
              <a:t>Is easy to digest and implement. Checklists, cheat sheets, and swipe files work well.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sk-SK" sz="1600" b="1" dirty="0" smtClean="0">
                <a:latin typeface="Gotham"/>
                <a:cs typeface="Gotham"/>
              </a:rPr>
              <a:t>Simple. </a:t>
            </a:r>
            <a:r>
              <a:rPr lang="en-US" sz="1600" dirty="0">
                <a:latin typeface="Gotham"/>
                <a:cs typeface="Gotham"/>
              </a:rPr>
              <a:t>P</a:t>
            </a:r>
            <a:r>
              <a:rPr lang="en-US" sz="1600" dirty="0" smtClean="0">
                <a:latin typeface="Gotham"/>
                <a:cs typeface="Gotham"/>
              </a:rPr>
              <a:t>rovides the simplest steps to get from a to z. Covers one topic rather than multiple topics.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Delivers results. </a:t>
            </a:r>
            <a:r>
              <a:rPr lang="en-US" sz="1600" dirty="0" smtClean="0">
                <a:latin typeface="Gotham"/>
                <a:cs typeface="Gotham"/>
              </a:rPr>
              <a:t>Gives people actionable steps they can move forward with and see results.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de-DE" sz="1600" b="1" dirty="0" err="1" smtClean="0">
                <a:latin typeface="Gotham"/>
                <a:cs typeface="Gotham"/>
              </a:rPr>
              <a:t>Builds</a:t>
            </a:r>
            <a:r>
              <a:rPr lang="de-DE" sz="1600" b="1" dirty="0" smtClean="0">
                <a:latin typeface="Gotham"/>
                <a:cs typeface="Gotham"/>
              </a:rPr>
              <a:t> </a:t>
            </a:r>
            <a:r>
              <a:rPr lang="de-DE" sz="1600" b="1" dirty="0" err="1" smtClean="0">
                <a:latin typeface="Gotham"/>
                <a:cs typeface="Gotham"/>
              </a:rPr>
              <a:t>trust</a:t>
            </a:r>
            <a:r>
              <a:rPr lang="de-DE" sz="1600" b="1" dirty="0" smtClean="0">
                <a:latin typeface="Gotham"/>
                <a:cs typeface="Gotham"/>
              </a:rPr>
              <a:t>. </a:t>
            </a:r>
            <a:r>
              <a:rPr lang="en-US" sz="1600" dirty="0" smtClean="0">
                <a:latin typeface="Gotham"/>
                <a:cs typeface="Gotham"/>
              </a:rPr>
              <a:t>Establishes your authority and primes people to buy from you in the future.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Sparks curiosity. </a:t>
            </a:r>
            <a:r>
              <a:rPr lang="en-US" sz="1600" dirty="0" smtClean="0">
                <a:latin typeface="Gotham"/>
                <a:cs typeface="Gotham"/>
              </a:rPr>
              <a:t>Offers enough to ignite curiosity without giving away the farm. Opens a door to future products. </a:t>
            </a:r>
          </a:p>
        </p:txBody>
      </p:sp>
    </p:spTree>
    <p:extLst>
      <p:ext uri="{BB962C8B-B14F-4D97-AF65-F5344CB8AC3E}">
        <p14:creationId xmlns:p14="http://schemas.microsoft.com/office/powerpoint/2010/main" val="89093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28610" y="475415"/>
            <a:ext cx="651523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Targeted</a:t>
            </a:r>
            <a:r>
              <a:rPr lang="en-US" sz="1600" b="1" dirty="0">
                <a:latin typeface="Gotham"/>
                <a:cs typeface="Gotham"/>
              </a:rPr>
              <a:t>.</a:t>
            </a:r>
            <a:r>
              <a:rPr lang="en-US" sz="1600" b="1" dirty="0" smtClean="0">
                <a:latin typeface="Gotham"/>
                <a:cs typeface="Gotham"/>
              </a:rPr>
              <a:t> </a:t>
            </a:r>
            <a:r>
              <a:rPr lang="en-US" sz="1600" dirty="0" smtClean="0">
                <a:latin typeface="Gotham"/>
                <a:cs typeface="Gotham"/>
              </a:rPr>
              <a:t>Speaks </a:t>
            </a:r>
            <a:r>
              <a:rPr lang="en-US" sz="1600" dirty="0">
                <a:latin typeface="Gotham"/>
                <a:cs typeface="Gotham"/>
              </a:rPr>
              <a:t>to one specific person and addresses their most pressing pain point.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Actionable. </a:t>
            </a:r>
            <a:r>
              <a:rPr lang="en-US" sz="1600" dirty="0" smtClean="0">
                <a:latin typeface="Gotham"/>
                <a:cs typeface="Gotham"/>
              </a:rPr>
              <a:t>Is easy to digest and implement. Checklists, cheat sheets, and swipe files work well.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sk-SK" sz="1600" b="1" dirty="0" smtClean="0">
                <a:latin typeface="Gotham"/>
                <a:cs typeface="Gotham"/>
              </a:rPr>
              <a:t>Simple. </a:t>
            </a:r>
            <a:r>
              <a:rPr lang="en-US" sz="1600" dirty="0">
                <a:latin typeface="Gotham"/>
                <a:cs typeface="Gotham"/>
              </a:rPr>
              <a:t>P</a:t>
            </a:r>
            <a:r>
              <a:rPr lang="en-US" sz="1600" dirty="0" smtClean="0">
                <a:latin typeface="Gotham"/>
                <a:cs typeface="Gotham"/>
              </a:rPr>
              <a:t>rovides the simplest steps to get from a to z. Covers one topic rather than multiple topics.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Delivers results. </a:t>
            </a:r>
            <a:r>
              <a:rPr lang="en-US" sz="1600" dirty="0" smtClean="0">
                <a:latin typeface="Gotham"/>
                <a:cs typeface="Gotham"/>
              </a:rPr>
              <a:t>Gives people actionable steps they can move forward with and see results.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de-DE" sz="1600" b="1" dirty="0" err="1" smtClean="0">
                <a:latin typeface="Gotham"/>
                <a:cs typeface="Gotham"/>
              </a:rPr>
              <a:t>Builds</a:t>
            </a:r>
            <a:r>
              <a:rPr lang="de-DE" sz="1600" b="1" dirty="0" smtClean="0">
                <a:latin typeface="Gotham"/>
                <a:cs typeface="Gotham"/>
              </a:rPr>
              <a:t> </a:t>
            </a:r>
            <a:r>
              <a:rPr lang="de-DE" sz="1600" b="1" dirty="0" err="1" smtClean="0">
                <a:latin typeface="Gotham"/>
                <a:cs typeface="Gotham"/>
              </a:rPr>
              <a:t>trust</a:t>
            </a:r>
            <a:r>
              <a:rPr lang="de-DE" sz="1600" b="1" dirty="0" smtClean="0">
                <a:latin typeface="Gotham"/>
                <a:cs typeface="Gotham"/>
              </a:rPr>
              <a:t>. </a:t>
            </a:r>
            <a:r>
              <a:rPr lang="en-US" sz="1600" dirty="0" smtClean="0">
                <a:latin typeface="Gotham"/>
                <a:cs typeface="Gotham"/>
              </a:rPr>
              <a:t>Establishes your authority and primes people to buy from you in the future.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Sparks curiosity. </a:t>
            </a:r>
            <a:r>
              <a:rPr lang="en-US" sz="1600" dirty="0" smtClean="0">
                <a:latin typeface="Gotham"/>
                <a:cs typeface="Gotham"/>
              </a:rPr>
              <a:t>Offers enough to ignite curiosity without giving away the farm. Opens a door to future products. </a:t>
            </a:r>
          </a:p>
          <a:p>
            <a:pPr marL="342900" indent="-342900">
              <a:spcAft>
                <a:spcPts val="1500"/>
              </a:spcAft>
              <a:buClr>
                <a:srgbClr val="E2615C"/>
              </a:buClr>
              <a:buFont typeface="+mj-lt"/>
              <a:buAutoNum type="arabicParenR"/>
            </a:pPr>
            <a:r>
              <a:rPr lang="en-US" sz="1600" b="1" dirty="0" smtClean="0">
                <a:latin typeface="Gotham"/>
                <a:cs typeface="Gotham"/>
              </a:rPr>
              <a:t>Is high value. </a:t>
            </a:r>
            <a:r>
              <a:rPr lang="en-US" sz="1600" dirty="0" smtClean="0">
                <a:latin typeface="Gotham"/>
                <a:cs typeface="Gotham"/>
              </a:rPr>
              <a:t>Provides real value. Is something that people would actually consider paying for.</a:t>
            </a:r>
            <a:endParaRPr lang="en-US" sz="16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34138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9-26 at 2.19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 t="6702" r="19755" b="10204"/>
          <a:stretch/>
        </p:blipFill>
        <p:spPr>
          <a:xfrm>
            <a:off x="966406" y="1355059"/>
            <a:ext cx="1697141" cy="9152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74623" y="393824"/>
            <a:ext cx="8433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What you need to make content upgrades work…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7247" y="1621659"/>
            <a:ext cx="58978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Aft>
                <a:spcPts val="7000"/>
              </a:spcAft>
              <a:buClr>
                <a:srgbClr val="D35F59"/>
              </a:buClr>
              <a:buFont typeface="+mj-lt"/>
              <a:buAutoNum type="arabicParenR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A button or call to action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: (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Canva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 or Photoshop) </a:t>
            </a:r>
          </a:p>
          <a:p>
            <a:pPr marL="342900" indent="-342900">
              <a:lnSpc>
                <a:spcPts val="2400"/>
              </a:lnSpc>
              <a:spcAft>
                <a:spcPts val="7000"/>
              </a:spcAft>
              <a:buClr>
                <a:srgbClr val="D35F59"/>
              </a:buClr>
              <a:buFont typeface="+mj-lt"/>
              <a:buAutoNum type="arabicParenR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Opt-in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f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orm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SumoMe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 or Thrive Leads)</a:t>
            </a:r>
          </a:p>
          <a:p>
            <a:pPr marL="342900" indent="-342900">
              <a:lnSpc>
                <a:spcPts val="2400"/>
              </a:lnSpc>
              <a:spcAft>
                <a:spcPts val="7000"/>
              </a:spcAft>
              <a:buClr>
                <a:srgbClr val="D35F59"/>
              </a:buClr>
              <a:buFont typeface="+mj-lt"/>
              <a:buAutoNum type="arabicParenR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An email marketing service: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ConvertKit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pic>
        <p:nvPicPr>
          <p:cNvPr id="9" name="Picture 8" descr="Screen Shot 2017-09-26 at 2.4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2" y="2574255"/>
            <a:ext cx="1720356" cy="9248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 descr="Screen Shot 2017-09-26 at 2.47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0" y="3798850"/>
            <a:ext cx="1720356" cy="9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137" y="393824"/>
            <a:ext cx="795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Have a plan for what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y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ou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w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ill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e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mail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your new subscribers…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5115" y="2478699"/>
            <a:ext cx="5026467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Weekly posts and updates</a:t>
            </a:r>
          </a:p>
          <a:p>
            <a:pPr marL="228600" indent="-228600"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Workshops, webinars, and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masterclasses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  <a:p>
            <a:pPr marL="228600" indent="-228600"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An roundup of your most popular posts</a:t>
            </a:r>
          </a:p>
          <a:p>
            <a:pPr marL="228600" indent="-228600"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Exclusive tips for subscribers only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3860" y="1494618"/>
            <a:ext cx="6833064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1000"/>
              </a:spcAft>
              <a:buClr>
                <a:srgbClr val="D35F59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Remember, your emails should help your new subscribers solve a problem AND lead people to 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future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sale.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402941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665678" y="2138948"/>
            <a:ext cx="5142532" cy="1749034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j-ea"/>
                <a:cs typeface="Gotham Book"/>
              </a:defRPr>
            </a:lvl1pPr>
          </a:lstStyle>
          <a:p>
            <a:r>
              <a:rPr lang="en-US" sz="2600" b="1" dirty="0" smtClean="0">
                <a:latin typeface="Gotham"/>
                <a:cs typeface="Gotham"/>
              </a:rPr>
              <a:t>Add share buttons</a:t>
            </a:r>
            <a:endParaRPr lang="en-US" sz="2600" b="1" dirty="0">
              <a:latin typeface="Gotham"/>
              <a:cs typeface="Gotham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4287" y="2083154"/>
            <a:ext cx="913716" cy="1646567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j-ea"/>
                <a:cs typeface="Gotham Book"/>
              </a:defRPr>
            </a:lvl1pPr>
          </a:lstStyle>
          <a:p>
            <a:pPr algn="r"/>
            <a:r>
              <a:rPr lang="en-US" sz="4800" b="1" dirty="0">
                <a:solidFill>
                  <a:schemeClr val="bg1"/>
                </a:solidFill>
                <a:latin typeface="Gotham"/>
                <a:cs typeface="Gotham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461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665678" y="2138948"/>
            <a:ext cx="5142532" cy="1749034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j-ea"/>
                <a:cs typeface="Gotham Book"/>
              </a:defRPr>
            </a:lvl1pPr>
          </a:lstStyle>
          <a:p>
            <a:r>
              <a:rPr lang="en-US" sz="2600" b="1" dirty="0" smtClean="0">
                <a:latin typeface="Gotham"/>
                <a:cs typeface="Gotham"/>
              </a:rPr>
              <a:t>SEO your </a:t>
            </a:r>
            <a:r>
              <a:rPr lang="en-US" sz="2600" b="1" dirty="0" smtClean="0">
                <a:latin typeface="Gotham"/>
                <a:cs typeface="Gotham"/>
              </a:rPr>
              <a:t>blog posts </a:t>
            </a:r>
            <a:r>
              <a:rPr lang="en-US" sz="2600" b="1" dirty="0" smtClean="0">
                <a:latin typeface="Gotham"/>
                <a:cs typeface="Gotham"/>
              </a:rPr>
              <a:t>and social media </a:t>
            </a:r>
            <a:r>
              <a:rPr lang="en-US" sz="2600" b="1" dirty="0" smtClean="0">
                <a:latin typeface="Gotham"/>
                <a:cs typeface="Gotham"/>
              </a:rPr>
              <a:t>posts</a:t>
            </a:r>
            <a:endParaRPr lang="en-US" sz="2600" b="1" dirty="0">
              <a:latin typeface="Gotham"/>
              <a:cs typeface="Gotham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4287" y="2083154"/>
            <a:ext cx="913716" cy="1646567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j-ea"/>
                <a:cs typeface="Gotham Book"/>
              </a:defRPr>
            </a:lvl1pPr>
          </a:lstStyle>
          <a:p>
            <a:pPr algn="r"/>
            <a:r>
              <a:rPr lang="en-US" sz="4800" b="1" dirty="0" smtClean="0">
                <a:solidFill>
                  <a:schemeClr val="bg1"/>
                </a:solidFill>
                <a:latin typeface="Gotham"/>
                <a:cs typeface="Gotham"/>
              </a:rPr>
              <a:t>5</a:t>
            </a:r>
            <a:endParaRPr lang="en-US" sz="4800" b="1" dirty="0">
              <a:solidFill>
                <a:schemeClr val="bg1"/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422096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137" y="495424"/>
            <a:ext cx="795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SEO helps people find you on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s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ocial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m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edia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AND on Google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99200" y="2313605"/>
            <a:ext cx="3513208" cy="2378056"/>
            <a:chOff x="4974525" y="2010788"/>
            <a:chExt cx="3513208" cy="2378056"/>
          </a:xfrm>
        </p:grpSpPr>
        <p:pic>
          <p:nvPicPr>
            <p:cNvPr id="7" name="Picture 6" descr="google-results-SEO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"/>
            <a:stretch/>
          </p:blipFill>
          <p:spPr>
            <a:xfrm>
              <a:off x="4974525" y="2010788"/>
              <a:ext cx="3513208" cy="237805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192436" y="3291632"/>
              <a:ext cx="3136196" cy="639319"/>
            </a:xfrm>
            <a:prstGeom prst="rect">
              <a:avLst/>
            </a:prstGeom>
            <a:noFill/>
            <a:ln w="28575" cmpd="sng">
              <a:solidFill>
                <a:srgbClr val="D35F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9596" y="2324705"/>
            <a:ext cx="3363183" cy="2786087"/>
            <a:chOff x="863078" y="1973797"/>
            <a:chExt cx="3363183" cy="2786087"/>
          </a:xfrm>
        </p:grpSpPr>
        <p:pic>
          <p:nvPicPr>
            <p:cNvPr id="8" name="Picture 7" descr="you-tube-results-SE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43"/>
            <a:stretch/>
          </p:blipFill>
          <p:spPr>
            <a:xfrm>
              <a:off x="863078" y="1973797"/>
              <a:ext cx="3363183" cy="2760341"/>
            </a:xfrm>
            <a:prstGeom prst="rect">
              <a:avLst/>
            </a:prstGeom>
            <a:ln>
              <a:solidFill>
                <a:srgbClr val="BFBF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863079" y="4021996"/>
              <a:ext cx="3242706" cy="737888"/>
            </a:xfrm>
            <a:prstGeom prst="rect">
              <a:avLst/>
            </a:prstGeom>
            <a:noFill/>
            <a:ln w="28575" cmpd="sng">
              <a:solidFill>
                <a:srgbClr val="D35F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76839" y="1474545"/>
            <a:ext cx="548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04040"/>
                </a:solidFill>
                <a:latin typeface="Gotham"/>
                <a:cs typeface="Gotham"/>
              </a:rPr>
              <a:t>This same video shows up on page 1 of YouTube and Google for the keyword </a:t>
            </a:r>
            <a:r>
              <a:rPr lang="en-US" sz="1400" b="1" i="1" dirty="0" smtClean="0">
                <a:solidFill>
                  <a:srgbClr val="404040"/>
                </a:solidFill>
                <a:latin typeface="Gotham"/>
                <a:cs typeface="Gotham"/>
              </a:rPr>
              <a:t>how to write a business plan</a:t>
            </a:r>
            <a:r>
              <a:rPr lang="en-US" sz="1400" b="1" dirty="0" smtClean="0">
                <a:solidFill>
                  <a:srgbClr val="404040"/>
                </a:solidFill>
                <a:latin typeface="Gotham"/>
                <a:cs typeface="Gotham"/>
              </a:rPr>
              <a:t>.</a:t>
            </a:r>
            <a:endParaRPr lang="en-US" sz="1400" b="1" dirty="0"/>
          </a:p>
        </p:txBody>
      </p:sp>
      <p:sp>
        <p:nvSpPr>
          <p:cNvPr id="17" name="Right Arrow 16"/>
          <p:cNvSpPr/>
          <p:nvPr/>
        </p:nvSpPr>
        <p:spPr>
          <a:xfrm rot="7376604">
            <a:off x="2032123" y="3066603"/>
            <a:ext cx="2575454" cy="292302"/>
          </a:xfrm>
          <a:prstGeom prst="rightArrow">
            <a:avLst/>
          </a:prstGeom>
          <a:solidFill>
            <a:srgbClr val="D35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3509182" flipV="1">
            <a:off x="4187834" y="2677006"/>
            <a:ext cx="1617915" cy="243777"/>
          </a:xfrm>
          <a:prstGeom prst="rightArrow">
            <a:avLst>
              <a:gd name="adj1" fmla="val 64494"/>
              <a:gd name="adj2" fmla="val 50000"/>
            </a:avLst>
          </a:prstGeom>
          <a:solidFill>
            <a:srgbClr val="D35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7912" y="2116470"/>
            <a:ext cx="4932377" cy="1749034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sz="2600" b="1" dirty="0" smtClean="0">
                <a:solidFill>
                  <a:schemeClr val="tx1"/>
                </a:solidFill>
                <a:latin typeface="Gotham"/>
                <a:cs typeface="Gotham"/>
              </a:rPr>
              <a:t>Substance + content</a:t>
            </a:r>
            <a:endParaRPr lang="en-US" sz="2600" b="1" dirty="0">
              <a:solidFill>
                <a:schemeClr val="tx1"/>
              </a:solidFill>
              <a:latin typeface="Gotham"/>
              <a:cs typeface="Gotham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84287" y="2116871"/>
            <a:ext cx="913716" cy="1646567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j-ea"/>
                <a:cs typeface="Gotham Book"/>
              </a:defRPr>
            </a:lvl1pPr>
          </a:lstStyle>
          <a:p>
            <a:pPr algn="r"/>
            <a:r>
              <a:rPr lang="en-US" sz="4800" b="1" dirty="0">
                <a:solidFill>
                  <a:schemeClr val="bg1"/>
                </a:solidFill>
                <a:latin typeface="Gotham"/>
                <a:cs typeface="Gotham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683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09520" y="2832190"/>
            <a:ext cx="4632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Aft>
                <a:spcPts val="500"/>
              </a:spcAft>
              <a:buClr>
                <a:srgbClr val="D35F59"/>
              </a:buClr>
            </a:pPr>
            <a:r>
              <a:rPr lang="en-US" b="1" dirty="0">
                <a:solidFill>
                  <a:srgbClr val="E2615C"/>
                </a:solidFill>
                <a:latin typeface="Gotham"/>
                <a:cs typeface="Gotham"/>
              </a:rPr>
              <a:t>S</a:t>
            </a:r>
            <a:r>
              <a:rPr lang="en-US" dirty="0">
                <a:solidFill>
                  <a:srgbClr val="404040"/>
                </a:solidFill>
                <a:latin typeface="Gotham"/>
                <a:cs typeface="Gotham"/>
              </a:rPr>
              <a:t>olve a specific problem</a:t>
            </a:r>
          </a:p>
          <a:p>
            <a:pPr>
              <a:lnSpc>
                <a:spcPts val="2400"/>
              </a:lnSpc>
              <a:spcAft>
                <a:spcPts val="500"/>
              </a:spcAft>
              <a:buClr>
                <a:srgbClr val="D35F59"/>
              </a:buClr>
            </a:pPr>
            <a:r>
              <a:rPr lang="en-US" b="1" dirty="0">
                <a:solidFill>
                  <a:srgbClr val="E2615C"/>
                </a:solidFill>
                <a:latin typeface="Gotham"/>
                <a:cs typeface="Gotham"/>
              </a:rPr>
              <a:t>S</a:t>
            </a:r>
            <a:r>
              <a:rPr lang="en-US" dirty="0">
                <a:solidFill>
                  <a:srgbClr val="404040"/>
                </a:solidFill>
                <a:latin typeface="Gotham"/>
                <a:cs typeface="Gotham"/>
              </a:rPr>
              <a:t>ell your business!</a:t>
            </a:r>
          </a:p>
          <a:p>
            <a:pPr>
              <a:lnSpc>
                <a:spcPts val="2400"/>
              </a:lnSpc>
              <a:spcAft>
                <a:spcPts val="1500"/>
              </a:spcAft>
              <a:buClr>
                <a:srgbClr val="D35F59"/>
              </a:buClr>
            </a:pPr>
            <a:r>
              <a:rPr lang="en-US" b="1" dirty="0">
                <a:solidFill>
                  <a:srgbClr val="E2615C"/>
                </a:solidFill>
                <a:latin typeface="Gotham"/>
                <a:cs typeface="Gotham"/>
              </a:rPr>
              <a:t>S</a:t>
            </a:r>
            <a:r>
              <a:rPr lang="en-US" dirty="0">
                <a:solidFill>
                  <a:srgbClr val="404040"/>
                </a:solidFill>
                <a:latin typeface="Gotham"/>
                <a:cs typeface="Gotham"/>
              </a:rPr>
              <a:t>howcase your </a:t>
            </a:r>
            <a:r>
              <a:rPr lang="en-US" dirty="0" smtClean="0">
                <a:solidFill>
                  <a:srgbClr val="404040"/>
                </a:solidFill>
                <a:latin typeface="Gotham"/>
                <a:cs typeface="Gotham"/>
              </a:rPr>
              <a:t>expertise</a:t>
            </a:r>
            <a:endParaRPr lang="en-US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8766" y="1564025"/>
            <a:ext cx="651523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Aft>
                <a:spcPts val="1500"/>
              </a:spcAft>
            </a:pPr>
            <a:r>
              <a:rPr lang="en-US" dirty="0" smtClean="0">
                <a:solidFill>
                  <a:srgbClr val="404040"/>
                </a:solidFill>
                <a:latin typeface="Gotham"/>
                <a:cs typeface="Gotham"/>
              </a:rPr>
              <a:t>Make sure that </a:t>
            </a:r>
            <a:r>
              <a:rPr lang="en-US" dirty="0">
                <a:solidFill>
                  <a:srgbClr val="404040"/>
                </a:solidFill>
                <a:latin typeface="Gotham"/>
                <a:cs typeface="Gotham"/>
              </a:rPr>
              <a:t>your </a:t>
            </a:r>
            <a:r>
              <a:rPr lang="en-US" dirty="0" smtClean="0">
                <a:solidFill>
                  <a:srgbClr val="404040"/>
                </a:solidFill>
                <a:latin typeface="Gotham"/>
                <a:cs typeface="Gotham"/>
              </a:rPr>
              <a:t>content leads </a:t>
            </a:r>
            <a:r>
              <a:rPr lang="en-US" dirty="0">
                <a:solidFill>
                  <a:srgbClr val="404040"/>
                </a:solidFill>
                <a:latin typeface="Gotham"/>
                <a:cs typeface="Gotham"/>
              </a:rPr>
              <a:t>people to a </a:t>
            </a:r>
            <a:r>
              <a:rPr lang="en-US" dirty="0" smtClean="0">
                <a:solidFill>
                  <a:srgbClr val="404040"/>
                </a:solidFill>
                <a:latin typeface="Gotham"/>
                <a:cs typeface="Gotham"/>
              </a:rPr>
              <a:t>sale for a current or future product.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137" y="393824"/>
            <a:ext cx="795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Your content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s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hould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h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ave a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p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urpose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b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eyond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d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riving traffic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…</a:t>
            </a:r>
          </a:p>
        </p:txBody>
      </p:sp>
      <p:pic>
        <p:nvPicPr>
          <p:cNvPr id="7" name="Picture 6" descr="Screen Shot 2017-09-25 at 6.52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33334" r="3916" b="20003"/>
          <a:stretch/>
        </p:blipFill>
        <p:spPr>
          <a:xfrm>
            <a:off x="708526" y="4429824"/>
            <a:ext cx="6505074" cy="688051"/>
          </a:xfrm>
          <a:prstGeom prst="rect">
            <a:avLst/>
          </a:prstGeom>
        </p:spPr>
      </p:pic>
      <p:pic>
        <p:nvPicPr>
          <p:cNvPr id="12" name="Picture 11" descr="checkmark17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97" y="3290240"/>
            <a:ext cx="249723" cy="249723"/>
          </a:xfrm>
          <a:prstGeom prst="rect">
            <a:avLst/>
          </a:prstGeom>
        </p:spPr>
      </p:pic>
      <p:pic>
        <p:nvPicPr>
          <p:cNvPr id="17" name="Picture 16" descr="checkmark17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97" y="3670440"/>
            <a:ext cx="249723" cy="249723"/>
          </a:xfrm>
          <a:prstGeom prst="rect">
            <a:avLst/>
          </a:prstGeom>
        </p:spPr>
      </p:pic>
      <p:pic>
        <p:nvPicPr>
          <p:cNvPr id="18" name="Picture 17" descr="checkmark17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97" y="2925816"/>
            <a:ext cx="249723" cy="24972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58766" y="2367985"/>
            <a:ext cx="651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Gotham"/>
                <a:cs typeface="Gotham"/>
              </a:rPr>
              <a:t>Remember the 3 S’s for creating killer content</a:t>
            </a:r>
            <a:r>
              <a:rPr lang="en-US" dirty="0" smtClean="0">
                <a:solidFill>
                  <a:srgbClr val="404040"/>
                </a:solidFill>
                <a:latin typeface="Gotham"/>
                <a:cs typeface="Gotham"/>
              </a:rPr>
              <a:t>:</a:t>
            </a:r>
            <a:endParaRPr lang="en-US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3600" y="3920163"/>
            <a:ext cx="1532703" cy="1505277"/>
          </a:xfrm>
          <a:prstGeom prst="rect">
            <a:avLst/>
          </a:prstGeom>
          <a:solidFill>
            <a:srgbClr val="32AFDB"/>
          </a:solidFill>
          <a:ln w="28575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293423" y="4064166"/>
            <a:ext cx="1402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Bitter Regular"/>
                <a:cs typeface="Bitter Regular"/>
              </a:rPr>
              <a:t>Your end goal is to increase revenue, not to get more share counts!</a:t>
            </a:r>
            <a:endParaRPr lang="en-US" sz="1400" i="1" dirty="0">
              <a:solidFill>
                <a:schemeClr val="bg1"/>
              </a:solidFill>
              <a:latin typeface="Bitter Regular"/>
              <a:cs typeface="Bitt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6012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137" y="401081"/>
            <a:ext cx="78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Your Posts Need to Lead People to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a 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Sale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.</a:t>
            </a:r>
            <a:endParaRPr lang="en-US" sz="20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pic>
        <p:nvPicPr>
          <p:cNvPr id="9" name="Picture 8" descr="social-media-strategy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40" y="1478642"/>
            <a:ext cx="3112471" cy="3524772"/>
          </a:xfrm>
          <a:prstGeom prst="rect">
            <a:avLst/>
          </a:prstGeom>
          <a:solidFill>
            <a:srgbClr val="32AFDB"/>
          </a:solidFill>
          <a:ln w="19050" cmpd="sng">
            <a:solidFill>
              <a:srgbClr val="32AFDB"/>
            </a:solidFill>
          </a:ln>
          <a:effectLst>
            <a:glow rad="38100">
              <a:schemeClr val="tx1">
                <a:alpha val="10000"/>
              </a:scheme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445345" y="1438002"/>
            <a:ext cx="4319695" cy="3471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 smtClean="0">
                <a:latin typeface="Gotham"/>
                <a:cs typeface="Gotham"/>
              </a:rPr>
              <a:t>A blog post about </a:t>
            </a:r>
            <a:r>
              <a:rPr lang="en-US" sz="1600" b="1" dirty="0" smtClean="0">
                <a:latin typeface="Gotham"/>
                <a:cs typeface="Gotham"/>
              </a:rPr>
              <a:t>how </a:t>
            </a:r>
            <a:r>
              <a:rPr lang="en-US" sz="1600" b="1" dirty="0">
                <a:latin typeface="Gotham"/>
                <a:cs typeface="Gotham"/>
              </a:rPr>
              <a:t>to start a creative business </a:t>
            </a:r>
            <a:r>
              <a:rPr lang="en-US" sz="1600" dirty="0" smtClean="0">
                <a:latin typeface="Gotham"/>
                <a:cs typeface="Gotham"/>
              </a:rPr>
              <a:t>would </a:t>
            </a:r>
            <a:r>
              <a:rPr lang="en-US" sz="1600" dirty="0">
                <a:latin typeface="Gotham"/>
                <a:cs typeface="Gotham"/>
              </a:rPr>
              <a:t>do nothing to pre-sell </a:t>
            </a:r>
            <a:r>
              <a:rPr lang="en-US" sz="1600" dirty="0" smtClean="0">
                <a:latin typeface="Gotham"/>
                <a:cs typeface="Gotham"/>
              </a:rPr>
              <a:t>my Smart Social Media course. </a:t>
            </a:r>
          </a:p>
          <a:p>
            <a:pPr>
              <a:lnSpc>
                <a:spcPts val="2200"/>
              </a:lnSpc>
            </a:pPr>
            <a:endParaRPr lang="en-US" sz="1600" dirty="0">
              <a:latin typeface="Gotham"/>
              <a:cs typeface="Gotham"/>
            </a:endParaRP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Gotham"/>
                <a:cs typeface="Gotham"/>
              </a:rPr>
              <a:t>Now, if in the future I create a </a:t>
            </a:r>
            <a:r>
              <a:rPr lang="en-US" sz="1600" i="1" dirty="0" smtClean="0">
                <a:latin typeface="Gotham"/>
                <a:cs typeface="Gotham"/>
              </a:rPr>
              <a:t>Launch Your Business</a:t>
            </a:r>
            <a:r>
              <a:rPr lang="en-US" sz="1600" dirty="0" smtClean="0">
                <a:latin typeface="Gotham"/>
                <a:cs typeface="Gotham"/>
              </a:rPr>
              <a:t> course, talking about how to start a business makes sense. </a:t>
            </a:r>
          </a:p>
          <a:p>
            <a:pPr>
              <a:lnSpc>
                <a:spcPts val="2200"/>
              </a:lnSpc>
            </a:pPr>
            <a:endParaRPr lang="en-US" sz="1600" dirty="0">
              <a:latin typeface="Gotham"/>
              <a:cs typeface="Gotham"/>
            </a:endParaRP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Gotham"/>
                <a:cs typeface="Gotham"/>
              </a:rPr>
              <a:t>But, for this course, writing about </a:t>
            </a:r>
            <a:r>
              <a:rPr lang="en-US" sz="1600" b="1" dirty="0" smtClean="0">
                <a:latin typeface="Gotham"/>
                <a:cs typeface="Gotham"/>
              </a:rPr>
              <a:t>why you need a social media strategy</a:t>
            </a:r>
            <a:r>
              <a:rPr lang="en-US" sz="1600" dirty="0" smtClean="0">
                <a:latin typeface="Gotham"/>
                <a:cs typeface="Gotham"/>
              </a:rPr>
              <a:t> makes more sense because it leads people into a sales funnel.</a:t>
            </a:r>
            <a:endParaRPr lang="en-US" sz="1600" dirty="0">
              <a:latin typeface="Gotham"/>
              <a:cs typeface="Gotham"/>
            </a:endParaRPr>
          </a:p>
        </p:txBody>
      </p:sp>
      <p:pic>
        <p:nvPicPr>
          <p:cNvPr id="10" name="Picture 9" descr="red-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17" y="4411522"/>
            <a:ext cx="1056121" cy="5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2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988561" y="2207878"/>
            <a:ext cx="5394934" cy="30292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Look at </a:t>
            </a:r>
            <a:r>
              <a:rPr lang="en-US" sz="1600" dirty="0" smtClean="0">
                <a:latin typeface="Gotham"/>
                <a:cs typeface="Gotham"/>
              </a:rPr>
              <a:t>posts you researched and </a:t>
            </a:r>
            <a:r>
              <a:rPr lang="en-US" sz="1600" dirty="0">
                <a:latin typeface="Gotham"/>
                <a:cs typeface="Gotham"/>
              </a:rPr>
              <a:t>think </a:t>
            </a:r>
            <a:r>
              <a:rPr lang="en-US" sz="1600" dirty="0" smtClean="0">
                <a:latin typeface="Gotham"/>
                <a:cs typeface="Gotham"/>
              </a:rPr>
              <a:t/>
            </a:r>
            <a:br>
              <a:rPr lang="en-US" sz="1600" dirty="0" smtClean="0">
                <a:latin typeface="Gotham"/>
                <a:cs typeface="Gotham"/>
              </a:rPr>
            </a:br>
            <a:r>
              <a:rPr lang="en-US" sz="1600" i="1" dirty="0" smtClean="0">
                <a:latin typeface="Gotham"/>
                <a:cs typeface="Gotham"/>
              </a:rPr>
              <a:t>How </a:t>
            </a:r>
            <a:r>
              <a:rPr lang="en-US" sz="1600" i="1" dirty="0">
                <a:latin typeface="Gotham"/>
                <a:cs typeface="Gotham"/>
              </a:rPr>
              <a:t>can </a:t>
            </a:r>
            <a:r>
              <a:rPr lang="en-US" sz="1600" i="1" dirty="0" smtClean="0">
                <a:latin typeface="Gotham"/>
                <a:cs typeface="Gotham"/>
              </a:rPr>
              <a:t>I make them better?</a:t>
            </a:r>
            <a:endParaRPr lang="en-US" sz="1600" i="1" dirty="0">
              <a:latin typeface="Gotham"/>
              <a:cs typeface="Gotham"/>
            </a:endParaRP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Show people HOW, not </a:t>
            </a:r>
            <a:r>
              <a:rPr lang="en-US" sz="1600" dirty="0" smtClean="0">
                <a:latin typeface="Gotham"/>
                <a:cs typeface="Gotham"/>
              </a:rPr>
              <a:t>WHAT.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Make it actionable and truly helpful.</a:t>
            </a:r>
            <a:endParaRPr lang="en-US" sz="1600" dirty="0">
              <a:latin typeface="Gotham"/>
              <a:cs typeface="Gotham"/>
            </a:endParaRP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Be </a:t>
            </a:r>
            <a:r>
              <a:rPr lang="en-US" sz="1600" dirty="0">
                <a:latin typeface="Gotham"/>
                <a:cs typeface="Gotham"/>
              </a:rPr>
              <a:t>engaging and </a:t>
            </a:r>
            <a:r>
              <a:rPr lang="en-US" sz="1600" dirty="0" smtClean="0">
                <a:latin typeface="Gotham"/>
                <a:cs typeface="Gotham"/>
              </a:rPr>
              <a:t>conversational.</a:t>
            </a:r>
            <a:endParaRPr lang="en-US" sz="1600" dirty="0">
              <a:latin typeface="Gotham"/>
              <a:cs typeface="Gotha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137" y="393824"/>
            <a:ext cx="795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Aim to make your blog post a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c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omprehensive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r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esource.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536" y="1301351"/>
            <a:ext cx="689093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 smtClean="0">
                <a:latin typeface="Gotham"/>
                <a:cs typeface="Gotham"/>
              </a:rPr>
              <a:t>You </a:t>
            </a:r>
            <a:r>
              <a:rPr lang="en-US" dirty="0">
                <a:latin typeface="Gotham"/>
                <a:cs typeface="Gotham"/>
              </a:rPr>
              <a:t>want to go deep on your topic rather than just skim the surface</a:t>
            </a:r>
            <a:r>
              <a:rPr lang="en-US" dirty="0" smtClean="0">
                <a:latin typeface="Gotham"/>
                <a:cs typeface="Gotham"/>
              </a:rPr>
              <a:t>.</a:t>
            </a:r>
            <a:endParaRPr lang="en-US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04613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e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31" y="1361563"/>
            <a:ext cx="3480834" cy="3746732"/>
          </a:xfrm>
          <a:prstGeom prst="rect">
            <a:avLst/>
          </a:prstGeom>
          <a:ln w="19050" cmpd="sng">
            <a:solidFill>
              <a:schemeClr val="bg1">
                <a:lumMod val="95000"/>
              </a:schemeClr>
            </a:solidFill>
          </a:ln>
          <a:effectLst>
            <a:glow rad="38100">
              <a:schemeClr val="tx1">
                <a:alpha val="13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596137" y="403984"/>
            <a:ext cx="795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Strike a balance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b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etween…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48537" y="1418401"/>
            <a:ext cx="4145280" cy="1599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List posts: </a:t>
            </a:r>
            <a:r>
              <a:rPr lang="en-US" sz="1600" i="1" dirty="0" smtClean="0">
                <a:latin typeface="Gotham"/>
                <a:cs typeface="Gotham"/>
              </a:rPr>
              <a:t>10 tools to do X,Y,Z</a:t>
            </a:r>
            <a:endParaRPr lang="en-US" sz="1600" i="1" dirty="0">
              <a:latin typeface="Gotham"/>
              <a:cs typeface="Gotham"/>
            </a:endParaRPr>
          </a:p>
          <a:p>
            <a:pPr marL="228600" indent="-2286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Crowd-sourced posts</a:t>
            </a:r>
          </a:p>
          <a:p>
            <a:pPr marL="228600" indent="-2286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b="1" dirty="0" smtClean="0">
                <a:latin typeface="Gotham"/>
                <a:cs typeface="Gotham"/>
              </a:rPr>
              <a:t>In</a:t>
            </a:r>
            <a:r>
              <a:rPr lang="en-US" sz="1600" b="1" dirty="0">
                <a:latin typeface="Gotham"/>
                <a:cs typeface="Gotham"/>
              </a:rPr>
              <a:t>-depth posts that show </a:t>
            </a:r>
            <a:r>
              <a:rPr lang="en-US" sz="1600" b="1" dirty="0" smtClean="0">
                <a:latin typeface="Gotham"/>
                <a:cs typeface="Gotham"/>
              </a:rPr>
              <a:t/>
            </a:r>
            <a:br>
              <a:rPr lang="en-US" sz="1600" b="1" dirty="0" smtClean="0">
                <a:latin typeface="Gotham"/>
                <a:cs typeface="Gotham"/>
              </a:rPr>
            </a:br>
            <a:r>
              <a:rPr lang="en-US" sz="1600" b="1" dirty="0" smtClean="0">
                <a:latin typeface="Gotham"/>
                <a:cs typeface="Gotham"/>
              </a:rPr>
              <a:t>people </a:t>
            </a:r>
            <a:r>
              <a:rPr lang="en-US" sz="1600" b="1" dirty="0">
                <a:latin typeface="Gotham"/>
                <a:cs typeface="Gotham"/>
              </a:rPr>
              <a:t>how to do </a:t>
            </a:r>
            <a:r>
              <a:rPr lang="en-US" sz="1600" b="1" dirty="0" smtClean="0">
                <a:latin typeface="Gotham"/>
                <a:cs typeface="Gotham"/>
              </a:rPr>
              <a:t>something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9665" y="1448881"/>
            <a:ext cx="2358575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9665" y="2459492"/>
            <a:ext cx="1545775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9665" y="3719332"/>
            <a:ext cx="2622735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084320" y="1560642"/>
            <a:ext cx="988111" cy="1019998"/>
          </a:xfrm>
          <a:prstGeom prst="straightConnector1">
            <a:avLst/>
          </a:prstGeom>
          <a:ln w="38100" cmpd="sng">
            <a:solidFill>
              <a:srgbClr val="E261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84320" y="2580640"/>
            <a:ext cx="988111" cy="0"/>
          </a:xfrm>
          <a:prstGeom prst="straightConnector1">
            <a:avLst/>
          </a:prstGeom>
          <a:ln w="38100" cmpd="sng">
            <a:solidFill>
              <a:srgbClr val="E261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84320" y="2580640"/>
            <a:ext cx="988111" cy="1239520"/>
          </a:xfrm>
          <a:prstGeom prst="straightConnector1">
            <a:avLst/>
          </a:prstGeom>
          <a:ln w="38100" cmpd="sng">
            <a:solidFill>
              <a:srgbClr val="E261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4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e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31" y="1361563"/>
            <a:ext cx="3480834" cy="3746732"/>
          </a:xfrm>
          <a:prstGeom prst="rect">
            <a:avLst/>
          </a:prstGeom>
          <a:ln w="19050" cmpd="sng">
            <a:solidFill>
              <a:schemeClr val="bg1">
                <a:lumMod val="95000"/>
              </a:schemeClr>
            </a:solidFill>
          </a:ln>
          <a:effectLst>
            <a:glow rad="38100">
              <a:schemeClr val="tx1">
                <a:alpha val="13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596137" y="403984"/>
            <a:ext cx="795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Strike a balance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b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etween…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48537" y="1418401"/>
            <a:ext cx="4145280" cy="1599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List posts: </a:t>
            </a:r>
            <a:r>
              <a:rPr lang="en-US" sz="1600" i="1" dirty="0" smtClean="0">
                <a:latin typeface="Gotham"/>
                <a:cs typeface="Gotham"/>
              </a:rPr>
              <a:t>10 tools to do X,Y,Z</a:t>
            </a:r>
            <a:endParaRPr lang="en-US" sz="1600" i="1" dirty="0">
              <a:latin typeface="Gotham"/>
              <a:cs typeface="Gotham"/>
            </a:endParaRPr>
          </a:p>
          <a:p>
            <a:pPr marL="228600" indent="-2286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Crowd-sourced posts</a:t>
            </a:r>
          </a:p>
          <a:p>
            <a:pPr marL="228600" indent="-2286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D35F59"/>
              </a:buClr>
              <a:buFont typeface="Wingdings" charset="2"/>
              <a:buChar char="§"/>
            </a:pPr>
            <a:r>
              <a:rPr lang="en-US" sz="1600" b="1" dirty="0" smtClean="0">
                <a:latin typeface="Gotham"/>
                <a:cs typeface="Gotham"/>
              </a:rPr>
              <a:t>In</a:t>
            </a:r>
            <a:r>
              <a:rPr lang="en-US" sz="1600" b="1" dirty="0">
                <a:latin typeface="Gotham"/>
                <a:cs typeface="Gotham"/>
              </a:rPr>
              <a:t>-depth posts that show </a:t>
            </a:r>
            <a:r>
              <a:rPr lang="en-US" sz="1600" b="1" dirty="0" smtClean="0">
                <a:latin typeface="Gotham"/>
                <a:cs typeface="Gotham"/>
              </a:rPr>
              <a:t/>
            </a:r>
            <a:br>
              <a:rPr lang="en-US" sz="1600" b="1" dirty="0" smtClean="0">
                <a:latin typeface="Gotham"/>
                <a:cs typeface="Gotham"/>
              </a:rPr>
            </a:br>
            <a:r>
              <a:rPr lang="en-US" sz="1600" b="1" dirty="0" smtClean="0">
                <a:latin typeface="Gotham"/>
                <a:cs typeface="Gotham"/>
              </a:rPr>
              <a:t>people </a:t>
            </a:r>
            <a:r>
              <a:rPr lang="en-US" sz="1600" b="1" dirty="0">
                <a:latin typeface="Gotham"/>
                <a:cs typeface="Gotham"/>
              </a:rPr>
              <a:t>how to do </a:t>
            </a:r>
            <a:r>
              <a:rPr lang="en-US" sz="1600" b="1" dirty="0" smtClean="0">
                <a:latin typeface="Gotham"/>
                <a:cs typeface="Gotham"/>
              </a:rPr>
              <a:t>something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8913" y="3093932"/>
            <a:ext cx="3359407" cy="17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000"/>
              </a:spcAft>
              <a:buClr>
                <a:srgbClr val="D35F59"/>
              </a:buClr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Don’t tell people WHAT to do, show them HOW to do it (aka: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how hard it is to do 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 and why they need you).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Go deep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on your topic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rather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"/>
              </a:rPr>
              <a:t>than just skim the surface.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9665" y="1448881"/>
            <a:ext cx="2358575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9665" y="2459492"/>
            <a:ext cx="1545775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9665" y="3719332"/>
            <a:ext cx="2622735" cy="264160"/>
          </a:xfrm>
          <a:prstGeom prst="rect">
            <a:avLst/>
          </a:prstGeom>
          <a:noFill/>
          <a:ln w="38100" cmpd="sng">
            <a:solidFill>
              <a:srgbClr val="32AF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084320" y="1560642"/>
            <a:ext cx="988111" cy="1019998"/>
          </a:xfrm>
          <a:prstGeom prst="straightConnector1">
            <a:avLst/>
          </a:prstGeom>
          <a:ln w="38100" cmpd="sng">
            <a:solidFill>
              <a:srgbClr val="E261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84320" y="2580640"/>
            <a:ext cx="988111" cy="0"/>
          </a:xfrm>
          <a:prstGeom prst="straightConnector1">
            <a:avLst/>
          </a:prstGeom>
          <a:ln w="38100" cmpd="sng">
            <a:solidFill>
              <a:srgbClr val="E261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84320" y="2580640"/>
            <a:ext cx="988111" cy="1239520"/>
          </a:xfrm>
          <a:prstGeom prst="straightConnector1">
            <a:avLst/>
          </a:prstGeom>
          <a:ln w="38100" cmpd="sng">
            <a:solidFill>
              <a:srgbClr val="E261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94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5678" y="2105955"/>
            <a:ext cx="5142532" cy="1749034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sz="2600" b="1" dirty="0" smtClean="0">
                <a:solidFill>
                  <a:srgbClr val="404040"/>
                </a:solidFill>
                <a:latin typeface="Gotham"/>
                <a:cs typeface="Gotham"/>
              </a:rPr>
              <a:t>Blog post format</a:t>
            </a:r>
            <a:endParaRPr lang="en-US" sz="26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84287" y="2083154"/>
            <a:ext cx="913716" cy="1646567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j-ea"/>
                <a:cs typeface="Gotham Book"/>
              </a:defRPr>
            </a:lvl1pPr>
          </a:lstStyle>
          <a:p>
            <a:pPr algn="r"/>
            <a:r>
              <a:rPr lang="en-US" sz="4800" b="1" dirty="0" smtClean="0">
                <a:solidFill>
                  <a:schemeClr val="bg1"/>
                </a:solidFill>
                <a:latin typeface="Gotham"/>
                <a:cs typeface="Gotham"/>
              </a:rPr>
              <a:t>2</a:t>
            </a:r>
            <a:endParaRPr lang="en-US" sz="4800" b="1" dirty="0">
              <a:solidFill>
                <a:schemeClr val="bg1"/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668257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1180</Words>
  <Application>Microsoft Macintosh PowerPoint</Application>
  <PresentationFormat>On-screen Show (16:10)</PresentationFormat>
  <Paragraphs>125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Substance +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Blog post format</vt:lpstr>
      <vt:lpstr>PowerPoint Presentation</vt:lpstr>
      <vt:lpstr>PowerPoint Presentation</vt:lpstr>
      <vt:lpstr>PowerPoint Presentation</vt:lpstr>
      <vt:lpstr>Add content upgrades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Clayton</dc:creator>
  <cp:lastModifiedBy>Sandra Clayton</cp:lastModifiedBy>
  <cp:revision>98</cp:revision>
  <cp:lastPrinted>2017-08-06T03:08:43Z</cp:lastPrinted>
  <dcterms:created xsi:type="dcterms:W3CDTF">2017-08-06T02:36:09Z</dcterms:created>
  <dcterms:modified xsi:type="dcterms:W3CDTF">2017-11-12T02:30:25Z</dcterms:modified>
</cp:coreProperties>
</file>