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4"/>
  </p:sldMasterIdLst>
  <p:notesMasterIdLst>
    <p:notesMasterId r:id="rId3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3" r:id="rId28"/>
    <p:sldId id="280" r:id="rId29"/>
    <p:sldId id="281" r:id="rId30"/>
    <p:sldId id="282"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Open Sans Light" panose="020B0306030504020204" pitchFamily="34" charset="0"/>
      <p:regular r:id="rId37"/>
      <p:italic r:id="rId38"/>
    </p:embeddedFont>
    <p:embeddedFont>
      <p:font typeface="Playfair Display" panose="000005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C08D76-CDA9-49BF-B396-8B8157534868}">
  <a:tblStyle styleId="{39C08D76-CDA9-49BF-B396-8B81575348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Grid="0">
      <p:cViewPr varScale="1">
        <p:scale>
          <a:sx n="49" d="100"/>
          <a:sy n="49" d="100"/>
        </p:scale>
        <p:origin x="496"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f2a12f2c8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f2a12f2c8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f2a12f2c8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8f2a12f2c8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f2a12f2c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8f2a12f2c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86787bbb27_0_3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86787bbb27_0_3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8f2a12f2c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8f2a12f2c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f2a12f2c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8f2a12f2c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f2a12f2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f2a12f2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8f2a12f2c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8f2a12f2c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9211ab564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9211ab564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8c32c88d0b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g8c32c88d0b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9211ab56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9211ab56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d510e2633_0_3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8d510e2633_0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9211ab564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9211ab564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d510e2633_0_3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g8d510e2633_0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9211ab564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9211ab564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8d14ea458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g8d14ea458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8d14ea458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8d14ea458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922a7995b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922a7995b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c32c88d0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8c32c88d0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c32c88d0b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8c32c88d0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c32c88d0b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g8c32c88d0b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c32c88d0b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g8c32c88d0b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c32c88d0b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g8c32c88d0b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d510e2633_0_2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g8d510e2633_0_2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8c32c88d0b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g8c32c88d0b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524000" y="1447799"/>
            <a:ext cx="9144000" cy="2062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5000"/>
              <a:buFont typeface="Calibri"/>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3"/>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22" name="Google Shape;22;p3"/>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23" name="Google Shape;23;p3"/>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38200" y="985616"/>
            <a:ext cx="10515600" cy="8400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4"/>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31" name="Google Shape;31;p4"/>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32" name="Google Shape;32;p4"/>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5"/>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40" name="Google Shape;40;p5"/>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41" name="Google Shape;41;p5"/>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38200" y="1033996"/>
            <a:ext cx="10515600" cy="67917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6"/>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50" name="Google Shape;50;p6"/>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51" name="Google Shape;51;p6"/>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839788" y="1025528"/>
            <a:ext cx="10515600" cy="7127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7"/>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62" name="Google Shape;62;p7"/>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63" name="Google Shape;63;p7"/>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838200" y="83079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9" name="Google Shape;69;p8"/>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70" name="Google Shape;70;p8"/>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71" name="Google Shape;71;p8"/>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p9"/>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80" name="Google Shape;80;p9"/>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81" name="Google Shape;81;p9"/>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10"/>
          <p:cNvSpPr txBox="1">
            <a:spLocks noGrp="1"/>
          </p:cNvSpPr>
          <p:nvPr>
            <p:ph type="title"/>
          </p:nvPr>
        </p:nvSpPr>
        <p:spPr>
          <a:xfrm>
            <a:off x="839788" y="1042862"/>
            <a:ext cx="3932237" cy="10145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5" name="Google Shape;85;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p10"/>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90" name="Google Shape;90;p10"/>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91" name="Google Shape;91;p10"/>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iscoverybh.zavanta.com/website/document/0a2bbd36-0553-4dc8-98f9-f15059616d35/953c63db-5294-4578-bf34-cd0814a1d78e/a8376318-ebd6-421f-be63-acf8c88376a1"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1"/>
          <p:cNvSpPr/>
          <p:nvPr/>
        </p:nvSpPr>
        <p:spPr>
          <a:xfrm>
            <a:off x="0" y="0"/>
            <a:ext cx="12192000" cy="6858000"/>
          </a:xfrm>
          <a:prstGeom prst="rect">
            <a:avLst/>
          </a:prstGeom>
          <a:solidFill>
            <a:srgbClr val="1C6294"/>
          </a:solidFill>
          <a:ln w="12700" cap="flat" cmpd="sng">
            <a:solidFill>
              <a:srgbClr val="147E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7" name="Google Shape;97;p11"/>
          <p:cNvPicPr preferRelativeResize="0"/>
          <p:nvPr/>
        </p:nvPicPr>
        <p:blipFill rotWithShape="1">
          <a:blip r:embed="rId3">
            <a:alphaModFix/>
          </a:blip>
          <a:srcRect/>
          <a:stretch/>
        </p:blipFill>
        <p:spPr>
          <a:xfrm>
            <a:off x="3525966" y="2517167"/>
            <a:ext cx="5157366" cy="16105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0"/>
          <p:cNvPicPr preferRelativeResize="0"/>
          <p:nvPr/>
        </p:nvPicPr>
        <p:blipFill>
          <a:blip r:embed="rId3">
            <a:alphaModFix/>
          </a:blip>
          <a:stretch>
            <a:fillRect/>
          </a:stretch>
        </p:blipFill>
        <p:spPr>
          <a:xfrm>
            <a:off x="5011999" y="5318500"/>
            <a:ext cx="6907201" cy="441875"/>
          </a:xfrm>
          <a:prstGeom prst="rect">
            <a:avLst/>
          </a:prstGeom>
          <a:noFill/>
          <a:ln w="28575" cap="flat" cmpd="sng">
            <a:solidFill>
              <a:srgbClr val="FFD966"/>
            </a:solidFill>
            <a:prstDash val="dot"/>
            <a:round/>
            <a:headEnd type="none" w="sm" len="sm"/>
            <a:tailEnd type="none" w="sm" len="sm"/>
          </a:ln>
        </p:spPr>
      </p:pic>
      <p:sp>
        <p:nvSpPr>
          <p:cNvPr id="161" name="Google Shape;161;p20"/>
          <p:cNvSpPr txBox="1">
            <a:spLocks noGrp="1"/>
          </p:cNvSpPr>
          <p:nvPr>
            <p:ph type="body" idx="1"/>
          </p:nvPr>
        </p:nvSpPr>
        <p:spPr>
          <a:xfrm>
            <a:off x="777100" y="1077000"/>
            <a:ext cx="3042600" cy="55242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2100" b="1" u="sng" dirty="0">
                <a:solidFill>
                  <a:srgbClr val="434343"/>
                </a:solidFill>
                <a:latin typeface="Times New Roman"/>
                <a:ea typeface="Times New Roman"/>
                <a:cs typeface="Times New Roman"/>
                <a:sym typeface="Times New Roman"/>
              </a:rPr>
              <a:t>OP &amp; RTC</a:t>
            </a:r>
            <a:r>
              <a:rPr lang="en-US" sz="2100" dirty="0">
                <a:solidFill>
                  <a:srgbClr val="434343"/>
                </a:solidFill>
                <a:latin typeface="Times New Roman"/>
                <a:ea typeface="Times New Roman"/>
                <a:cs typeface="Times New Roman"/>
                <a:sym typeface="Times New Roman"/>
              </a:rPr>
              <a:t>: </a:t>
            </a:r>
            <a:endParaRPr sz="2100" dirty="0">
              <a:solidFill>
                <a:srgbClr val="434343"/>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endParaRPr sz="2100" dirty="0">
              <a:solidFill>
                <a:srgbClr val="434343"/>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1100"/>
              <a:buFont typeface="Arial"/>
              <a:buNone/>
            </a:pPr>
            <a:r>
              <a:rPr lang="en-US" sz="2100" dirty="0">
                <a:solidFill>
                  <a:srgbClr val="434343"/>
                </a:solidFill>
                <a:latin typeface="Times New Roman"/>
                <a:ea typeface="Times New Roman"/>
                <a:cs typeface="Times New Roman"/>
                <a:sym typeface="Times New Roman"/>
              </a:rPr>
              <a:t>For patients that miss </a:t>
            </a:r>
            <a:r>
              <a:rPr lang="en-US" sz="2100" b="1" u="sng" dirty="0">
                <a:solidFill>
                  <a:srgbClr val="434343"/>
                </a:solidFill>
                <a:latin typeface="Times New Roman"/>
                <a:ea typeface="Times New Roman"/>
                <a:cs typeface="Times New Roman"/>
                <a:sym typeface="Times New Roman"/>
              </a:rPr>
              <a:t>a</a:t>
            </a:r>
            <a:r>
              <a:rPr lang="en-US" sz="2100" dirty="0">
                <a:solidFill>
                  <a:srgbClr val="434343"/>
                </a:solidFill>
                <a:latin typeface="Times New Roman"/>
                <a:ea typeface="Times New Roman"/>
                <a:cs typeface="Times New Roman"/>
                <a:sym typeface="Times New Roman"/>
              </a:rPr>
              <a:t> group, during the course of a scheduled treatment day, please </a:t>
            </a:r>
            <a:r>
              <a:rPr lang="en-US" sz="2100" b="1" dirty="0">
                <a:solidFill>
                  <a:srgbClr val="434343"/>
                </a:solidFill>
                <a:highlight>
                  <a:srgbClr val="D9EAD3"/>
                </a:highlight>
                <a:latin typeface="Times New Roman"/>
                <a:ea typeface="Times New Roman"/>
                <a:cs typeface="Times New Roman"/>
                <a:sym typeface="Times New Roman"/>
              </a:rPr>
              <a:t>“uncheck”</a:t>
            </a:r>
            <a:r>
              <a:rPr lang="en-US" sz="2100" dirty="0">
                <a:solidFill>
                  <a:srgbClr val="434343"/>
                </a:solidFill>
                <a:latin typeface="Times New Roman"/>
                <a:ea typeface="Times New Roman"/>
                <a:cs typeface="Times New Roman"/>
                <a:sym typeface="Times New Roman"/>
              </a:rPr>
              <a:t> them from the group attendance. </a:t>
            </a:r>
            <a:endParaRPr sz="2100" dirty="0">
              <a:solidFill>
                <a:srgbClr val="434343"/>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1100"/>
              <a:buFont typeface="Arial"/>
              <a:buNone/>
            </a:pPr>
            <a:r>
              <a:rPr lang="en-US" sz="2100" dirty="0">
                <a:solidFill>
                  <a:srgbClr val="434343"/>
                </a:solidFill>
                <a:latin typeface="Times New Roman"/>
                <a:ea typeface="Times New Roman"/>
                <a:cs typeface="Times New Roman"/>
                <a:sym typeface="Times New Roman"/>
              </a:rPr>
              <a:t>Explain their absence and ensure there is </a:t>
            </a:r>
            <a:r>
              <a:rPr lang="en-US" sz="2100" b="1" dirty="0">
                <a:solidFill>
                  <a:srgbClr val="434343"/>
                </a:solidFill>
                <a:highlight>
                  <a:srgbClr val="FFF2CC"/>
                </a:highlight>
                <a:latin typeface="Times New Roman"/>
                <a:ea typeface="Times New Roman"/>
                <a:cs typeface="Times New Roman"/>
                <a:sym typeface="Times New Roman"/>
              </a:rPr>
              <a:t>documentation that matches</a:t>
            </a:r>
            <a:r>
              <a:rPr lang="en-US" sz="2100" dirty="0">
                <a:solidFill>
                  <a:srgbClr val="434343"/>
                </a:solidFill>
                <a:latin typeface="Times New Roman"/>
                <a:ea typeface="Times New Roman"/>
                <a:cs typeface="Times New Roman"/>
                <a:sym typeface="Times New Roman"/>
              </a:rPr>
              <a:t>.</a:t>
            </a:r>
            <a:endParaRPr sz="1700" dirty="0">
              <a:solidFill>
                <a:srgbClr val="434343"/>
              </a:solidFill>
              <a:latin typeface="Arial"/>
              <a:ea typeface="Arial"/>
              <a:cs typeface="Arial"/>
              <a:sym typeface="Arial"/>
            </a:endParaRPr>
          </a:p>
          <a:p>
            <a:pPr marL="0" lvl="0" indent="0" algn="l" rtl="0">
              <a:spcBef>
                <a:spcPts val="1000"/>
              </a:spcBef>
              <a:spcAft>
                <a:spcPts val="0"/>
              </a:spcAft>
              <a:buNone/>
            </a:pPr>
            <a:endParaRPr dirty="0"/>
          </a:p>
        </p:txBody>
      </p:sp>
      <p:pic>
        <p:nvPicPr>
          <p:cNvPr id="162" name="Google Shape;162;p20"/>
          <p:cNvPicPr preferRelativeResize="0"/>
          <p:nvPr/>
        </p:nvPicPr>
        <p:blipFill rotWithShape="1">
          <a:blip r:embed="rId4">
            <a:alphaModFix/>
          </a:blip>
          <a:srcRect r="1419"/>
          <a:stretch/>
        </p:blipFill>
        <p:spPr>
          <a:xfrm>
            <a:off x="5090900" y="1343475"/>
            <a:ext cx="6749376" cy="1361475"/>
          </a:xfrm>
          <a:prstGeom prst="rect">
            <a:avLst/>
          </a:prstGeom>
          <a:noFill/>
          <a:ln w="28575" cap="flat" cmpd="sng">
            <a:solidFill>
              <a:srgbClr val="C9DAF8"/>
            </a:solidFill>
            <a:prstDash val="dot"/>
            <a:round/>
            <a:headEnd type="none" w="sm" len="sm"/>
            <a:tailEnd type="none" w="sm" len="sm"/>
          </a:ln>
        </p:spPr>
      </p:pic>
      <p:pic>
        <p:nvPicPr>
          <p:cNvPr id="163" name="Google Shape;163;p20"/>
          <p:cNvPicPr preferRelativeResize="0"/>
          <p:nvPr/>
        </p:nvPicPr>
        <p:blipFill>
          <a:blip r:embed="rId5">
            <a:alphaModFix/>
          </a:blip>
          <a:stretch>
            <a:fillRect/>
          </a:stretch>
        </p:blipFill>
        <p:spPr>
          <a:xfrm>
            <a:off x="4495853" y="1231113"/>
            <a:ext cx="518851" cy="518851"/>
          </a:xfrm>
          <a:prstGeom prst="rect">
            <a:avLst/>
          </a:prstGeom>
          <a:noFill/>
          <a:ln>
            <a:noFill/>
          </a:ln>
        </p:spPr>
      </p:pic>
      <p:sp>
        <p:nvSpPr>
          <p:cNvPr id="164" name="Google Shape;164;p20"/>
          <p:cNvSpPr/>
          <p:nvPr/>
        </p:nvSpPr>
        <p:spPr>
          <a:xfrm>
            <a:off x="5090900" y="1269000"/>
            <a:ext cx="519000" cy="4431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5" name="Google Shape;165;p20"/>
          <p:cNvPicPr preferRelativeResize="0"/>
          <p:nvPr/>
        </p:nvPicPr>
        <p:blipFill>
          <a:blip r:embed="rId6">
            <a:alphaModFix/>
          </a:blip>
          <a:stretch>
            <a:fillRect/>
          </a:stretch>
        </p:blipFill>
        <p:spPr>
          <a:xfrm>
            <a:off x="408125" y="979150"/>
            <a:ext cx="686275" cy="686275"/>
          </a:xfrm>
          <a:prstGeom prst="rect">
            <a:avLst/>
          </a:prstGeom>
          <a:noFill/>
          <a:ln>
            <a:noFill/>
          </a:ln>
        </p:spPr>
      </p:pic>
      <p:pic>
        <p:nvPicPr>
          <p:cNvPr id="166" name="Google Shape;166;p20"/>
          <p:cNvPicPr preferRelativeResize="0"/>
          <p:nvPr/>
        </p:nvPicPr>
        <p:blipFill>
          <a:blip r:embed="rId7">
            <a:alphaModFix/>
          </a:blip>
          <a:stretch>
            <a:fillRect/>
          </a:stretch>
        </p:blipFill>
        <p:spPr>
          <a:xfrm>
            <a:off x="5376250" y="3246450"/>
            <a:ext cx="6542926" cy="1361475"/>
          </a:xfrm>
          <a:prstGeom prst="rect">
            <a:avLst/>
          </a:prstGeom>
          <a:noFill/>
          <a:ln w="28575" cap="flat" cmpd="sng">
            <a:solidFill>
              <a:srgbClr val="B6D7A8"/>
            </a:solidFill>
            <a:prstDash val="dot"/>
            <a:round/>
            <a:headEnd type="none" w="sm" len="sm"/>
            <a:tailEnd type="none" w="sm" len="sm"/>
          </a:ln>
        </p:spPr>
      </p:pic>
      <p:sp>
        <p:nvSpPr>
          <p:cNvPr id="167" name="Google Shape;167;p20"/>
          <p:cNvSpPr/>
          <p:nvPr/>
        </p:nvSpPr>
        <p:spPr>
          <a:xfrm>
            <a:off x="5391675" y="3246450"/>
            <a:ext cx="987300" cy="1665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a:off x="5315475" y="3877175"/>
            <a:ext cx="4171500" cy="2691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20"/>
          <p:cNvPicPr preferRelativeResize="0"/>
          <p:nvPr/>
        </p:nvPicPr>
        <p:blipFill>
          <a:blip r:embed="rId8">
            <a:alphaModFix/>
          </a:blip>
          <a:stretch>
            <a:fillRect/>
          </a:stretch>
        </p:blipFill>
        <p:spPr>
          <a:xfrm>
            <a:off x="4677975" y="3070275"/>
            <a:ext cx="518851" cy="518851"/>
          </a:xfrm>
          <a:prstGeom prst="rect">
            <a:avLst/>
          </a:prstGeom>
          <a:noFill/>
          <a:ln>
            <a:noFill/>
          </a:ln>
        </p:spPr>
      </p:pic>
      <p:sp>
        <p:nvSpPr>
          <p:cNvPr id="170" name="Google Shape;170;p20"/>
          <p:cNvSpPr/>
          <p:nvPr/>
        </p:nvSpPr>
        <p:spPr>
          <a:xfrm>
            <a:off x="8311500" y="5358250"/>
            <a:ext cx="825000" cy="3624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0"/>
          <p:cNvSpPr/>
          <p:nvPr/>
        </p:nvSpPr>
        <p:spPr>
          <a:xfrm>
            <a:off x="10390650" y="3183150"/>
            <a:ext cx="1433700" cy="5187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0"/>
          <p:cNvSpPr/>
          <p:nvPr/>
        </p:nvSpPr>
        <p:spPr>
          <a:xfrm>
            <a:off x="11047975" y="5358238"/>
            <a:ext cx="871200" cy="3624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3" name="Google Shape;173;p20"/>
          <p:cNvCxnSpPr/>
          <p:nvPr/>
        </p:nvCxnSpPr>
        <p:spPr>
          <a:xfrm rot="-5400000" flipH="1">
            <a:off x="1414575" y="3816139"/>
            <a:ext cx="5486400" cy="45900"/>
          </a:xfrm>
          <a:prstGeom prst="straightConnector1">
            <a:avLst/>
          </a:prstGeom>
          <a:noFill/>
          <a:ln w="38100" cap="flat" cmpd="sng">
            <a:solidFill>
              <a:srgbClr val="666666"/>
            </a:solidFill>
            <a:prstDash val="dot"/>
            <a:round/>
            <a:headEnd type="none" w="med" len="med"/>
            <a:tailEnd type="none" w="med" len="med"/>
          </a:ln>
        </p:spPr>
      </p:cxnSp>
      <p:pic>
        <p:nvPicPr>
          <p:cNvPr id="174" name="Google Shape;174;p20"/>
          <p:cNvPicPr preferRelativeResize="0"/>
          <p:nvPr/>
        </p:nvPicPr>
        <p:blipFill>
          <a:blip r:embed="rId9">
            <a:alphaModFix/>
          </a:blip>
          <a:stretch>
            <a:fillRect/>
          </a:stretch>
        </p:blipFill>
        <p:spPr>
          <a:xfrm>
            <a:off x="9851850" y="6162975"/>
            <a:ext cx="518851" cy="518851"/>
          </a:xfrm>
          <a:prstGeom prst="rect">
            <a:avLst/>
          </a:prstGeom>
          <a:noFill/>
          <a:ln>
            <a:noFill/>
          </a:ln>
        </p:spPr>
      </p:pic>
      <p:sp>
        <p:nvSpPr>
          <p:cNvPr id="175" name="Google Shape;175;p20"/>
          <p:cNvSpPr/>
          <p:nvPr/>
        </p:nvSpPr>
        <p:spPr>
          <a:xfrm rot="5400000">
            <a:off x="9909975" y="4756713"/>
            <a:ext cx="402600" cy="2257500"/>
          </a:xfrm>
          <a:prstGeom prst="rightBrace">
            <a:avLst>
              <a:gd name="adj1" fmla="val 50000"/>
              <a:gd name="adj2" fmla="val 50000"/>
            </a:avLst>
          </a:prstGeom>
          <a:noFill/>
          <a:ln w="2857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p20"/>
          <p:cNvPicPr preferRelativeResize="0"/>
          <p:nvPr/>
        </p:nvPicPr>
        <p:blipFill>
          <a:blip r:embed="rId9">
            <a:alphaModFix/>
          </a:blip>
          <a:stretch>
            <a:fillRect/>
          </a:stretch>
        </p:blipFill>
        <p:spPr>
          <a:xfrm>
            <a:off x="10848075" y="2551425"/>
            <a:ext cx="518851" cy="518851"/>
          </a:xfrm>
          <a:prstGeom prst="rect">
            <a:avLst/>
          </a:prstGeom>
          <a:noFill/>
          <a:ln>
            <a:noFill/>
          </a:ln>
        </p:spPr>
      </p:pic>
      <p:sp>
        <p:nvSpPr>
          <p:cNvPr id="177" name="Google Shape;177;p20"/>
          <p:cNvSpPr txBox="1">
            <a:spLocks noGrp="1"/>
          </p:cNvSpPr>
          <p:nvPr>
            <p:ph type="title"/>
          </p:nvPr>
        </p:nvSpPr>
        <p:spPr>
          <a:xfrm>
            <a:off x="460825" y="22579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Group Notes: </a:t>
            </a:r>
            <a:r>
              <a:rPr lang="en-US" sz="3200" b="1" i="1">
                <a:solidFill>
                  <a:srgbClr val="0066A6"/>
                </a:solidFill>
                <a:latin typeface="Times New Roman"/>
                <a:ea typeface="Times New Roman"/>
                <a:cs typeface="Times New Roman"/>
                <a:sym typeface="Times New Roman"/>
              </a:rPr>
              <a:t>Details</a:t>
            </a:r>
            <a:r>
              <a:rPr lang="en-US" sz="3600" b="1" i="1">
                <a:solidFill>
                  <a:srgbClr val="0066A6"/>
                </a:solidFill>
                <a:latin typeface="Times New Roman"/>
                <a:ea typeface="Times New Roman"/>
                <a:cs typeface="Times New Roman"/>
                <a:sym typeface="Times New Roman"/>
              </a:rPr>
              <a:t> </a:t>
            </a:r>
            <a:r>
              <a:rPr lang="en-US" sz="1800" b="1">
                <a:solidFill>
                  <a:srgbClr val="0066A6"/>
                </a:solidFill>
                <a:latin typeface="Times New Roman"/>
                <a:ea typeface="Times New Roman"/>
                <a:cs typeface="Times New Roman"/>
                <a:sym typeface="Times New Roman"/>
              </a:rPr>
              <a:t>(2 of 5)</a:t>
            </a:r>
            <a:endParaRPr sz="3959" b="1">
              <a:solidFill>
                <a:srgbClr val="0066A6"/>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1"/>
          <p:cNvSpPr txBox="1">
            <a:spLocks noGrp="1"/>
          </p:cNvSpPr>
          <p:nvPr>
            <p:ph type="title"/>
          </p:nvPr>
        </p:nvSpPr>
        <p:spPr>
          <a:xfrm>
            <a:off x="524100" y="21429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Group Notes: </a:t>
            </a:r>
            <a:r>
              <a:rPr lang="en-US" sz="3200" b="1" i="1">
                <a:solidFill>
                  <a:srgbClr val="0066A6"/>
                </a:solidFill>
                <a:latin typeface="Times New Roman"/>
                <a:ea typeface="Times New Roman"/>
                <a:cs typeface="Times New Roman"/>
                <a:sym typeface="Times New Roman"/>
              </a:rPr>
              <a:t>Details</a:t>
            </a:r>
            <a:r>
              <a:rPr lang="en-US" sz="3600" b="1" i="1">
                <a:solidFill>
                  <a:srgbClr val="0066A6"/>
                </a:solidFill>
                <a:latin typeface="Times New Roman"/>
                <a:ea typeface="Times New Roman"/>
                <a:cs typeface="Times New Roman"/>
                <a:sym typeface="Times New Roman"/>
              </a:rPr>
              <a:t> </a:t>
            </a:r>
            <a:r>
              <a:rPr lang="en-US" sz="1800" b="1">
                <a:solidFill>
                  <a:srgbClr val="0066A6"/>
                </a:solidFill>
                <a:latin typeface="Times New Roman"/>
                <a:ea typeface="Times New Roman"/>
                <a:cs typeface="Times New Roman"/>
                <a:sym typeface="Times New Roman"/>
              </a:rPr>
              <a:t>(3 of 5)</a:t>
            </a:r>
            <a:endParaRPr sz="3959" b="1">
              <a:solidFill>
                <a:srgbClr val="0066A6"/>
              </a:solidFill>
              <a:latin typeface="Times New Roman"/>
              <a:ea typeface="Times New Roman"/>
              <a:cs typeface="Times New Roman"/>
              <a:sym typeface="Times New Roman"/>
            </a:endParaRPr>
          </a:p>
        </p:txBody>
      </p:sp>
      <p:sp>
        <p:nvSpPr>
          <p:cNvPr id="183" name="Google Shape;183;p21"/>
          <p:cNvSpPr txBox="1"/>
          <p:nvPr/>
        </p:nvSpPr>
        <p:spPr>
          <a:xfrm>
            <a:off x="712450" y="942675"/>
            <a:ext cx="3048000" cy="4850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US" sz="2000" b="1" u="sng" dirty="0">
                <a:solidFill>
                  <a:srgbClr val="434343"/>
                </a:solidFill>
                <a:latin typeface="Times New Roman"/>
                <a:ea typeface="Times New Roman"/>
                <a:cs typeface="Times New Roman"/>
                <a:sym typeface="Times New Roman"/>
              </a:rPr>
              <a:t>Outpatient</a:t>
            </a:r>
            <a:r>
              <a:rPr lang="en-US" sz="2000" u="sng" dirty="0">
                <a:solidFill>
                  <a:srgbClr val="434343"/>
                </a:solidFill>
                <a:latin typeface="Times New Roman"/>
                <a:ea typeface="Times New Roman"/>
                <a:cs typeface="Times New Roman"/>
                <a:sym typeface="Times New Roman"/>
              </a:rPr>
              <a:t>:</a:t>
            </a:r>
            <a:r>
              <a:rPr lang="en-US" sz="2000" dirty="0">
                <a:solidFill>
                  <a:srgbClr val="434343"/>
                </a:solidFill>
                <a:latin typeface="Times New Roman"/>
                <a:ea typeface="Times New Roman"/>
                <a:cs typeface="Times New Roman"/>
                <a:sym typeface="Times New Roman"/>
              </a:rPr>
              <a:t> </a:t>
            </a:r>
            <a:endParaRPr sz="2000" dirty="0">
              <a:solidFill>
                <a:srgbClr val="434343"/>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None/>
            </a:pPr>
            <a:endParaRPr sz="2000" dirty="0">
              <a:solidFill>
                <a:srgbClr val="434343"/>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None/>
            </a:pPr>
            <a:r>
              <a:rPr lang="en-US" sz="2000" dirty="0">
                <a:solidFill>
                  <a:srgbClr val="434343"/>
                </a:solidFill>
                <a:latin typeface="Times New Roman"/>
                <a:ea typeface="Times New Roman"/>
                <a:cs typeface="Times New Roman"/>
                <a:sym typeface="Times New Roman"/>
              </a:rPr>
              <a:t>For patients that miss an entire treatment day, (excused or unexcused),</a:t>
            </a:r>
            <a:r>
              <a:rPr lang="en-US" sz="2000" b="1" dirty="0">
                <a:solidFill>
                  <a:srgbClr val="434343"/>
                </a:solidFill>
                <a:latin typeface="Times New Roman"/>
                <a:ea typeface="Times New Roman"/>
                <a:cs typeface="Times New Roman"/>
                <a:sym typeface="Times New Roman"/>
              </a:rPr>
              <a:t> or</a:t>
            </a:r>
            <a:r>
              <a:rPr lang="en-US" sz="2000" dirty="0">
                <a:solidFill>
                  <a:srgbClr val="434343"/>
                </a:solidFill>
                <a:latin typeface="Times New Roman"/>
                <a:ea typeface="Times New Roman"/>
                <a:cs typeface="Times New Roman"/>
                <a:sym typeface="Times New Roman"/>
              </a:rPr>
              <a:t> are not scheduled for the programming day, you will </a:t>
            </a:r>
            <a:r>
              <a:rPr lang="en-US" sz="2000" b="1" dirty="0">
                <a:solidFill>
                  <a:srgbClr val="434343"/>
                </a:solidFill>
                <a:highlight>
                  <a:srgbClr val="CFE2F3"/>
                </a:highlight>
                <a:latin typeface="Times New Roman"/>
                <a:ea typeface="Times New Roman"/>
                <a:cs typeface="Times New Roman"/>
                <a:sym typeface="Times New Roman"/>
              </a:rPr>
              <a:t>remove</a:t>
            </a:r>
            <a:r>
              <a:rPr lang="en-US" sz="2000" dirty="0">
                <a:solidFill>
                  <a:srgbClr val="434343"/>
                </a:solidFill>
                <a:highlight>
                  <a:srgbClr val="CFE2F3"/>
                </a:highlight>
                <a:latin typeface="Times New Roman"/>
                <a:ea typeface="Times New Roman"/>
                <a:cs typeface="Times New Roman"/>
                <a:sym typeface="Times New Roman"/>
              </a:rPr>
              <a:t> them</a:t>
            </a:r>
            <a:r>
              <a:rPr lang="en-US" sz="2000" dirty="0">
                <a:solidFill>
                  <a:srgbClr val="434343"/>
                </a:solidFill>
                <a:latin typeface="Times New Roman"/>
                <a:ea typeface="Times New Roman"/>
                <a:cs typeface="Times New Roman"/>
                <a:sym typeface="Times New Roman"/>
              </a:rPr>
              <a:t> from Group Roster, or you will </a:t>
            </a:r>
            <a:r>
              <a:rPr lang="en-US" sz="2000" b="1" dirty="0">
                <a:solidFill>
                  <a:srgbClr val="434343"/>
                </a:solidFill>
                <a:highlight>
                  <a:srgbClr val="CFE2F3"/>
                </a:highlight>
                <a:latin typeface="Times New Roman"/>
                <a:ea typeface="Times New Roman"/>
                <a:cs typeface="Times New Roman"/>
                <a:sym typeface="Times New Roman"/>
              </a:rPr>
              <a:t>not add them to the Roster</a:t>
            </a:r>
            <a:r>
              <a:rPr lang="en-US" sz="2000" dirty="0">
                <a:solidFill>
                  <a:srgbClr val="434343"/>
                </a:solidFill>
                <a:latin typeface="Times New Roman"/>
                <a:ea typeface="Times New Roman"/>
                <a:cs typeface="Times New Roman"/>
                <a:sym typeface="Times New Roman"/>
              </a:rPr>
              <a:t>. Unexcused absences can be explained via an </a:t>
            </a:r>
            <a:r>
              <a:rPr lang="en-US" sz="2000" i="1" dirty="0">
                <a:solidFill>
                  <a:srgbClr val="434343"/>
                </a:solidFill>
                <a:highlight>
                  <a:srgbClr val="FFF2CC"/>
                </a:highlight>
                <a:latin typeface="Times New Roman"/>
                <a:ea typeface="Times New Roman"/>
                <a:cs typeface="Times New Roman"/>
                <a:sym typeface="Times New Roman"/>
              </a:rPr>
              <a:t>Absence Note</a:t>
            </a:r>
            <a:r>
              <a:rPr lang="en-US" sz="2000" i="1" dirty="0">
                <a:solidFill>
                  <a:srgbClr val="434343"/>
                </a:solidFill>
                <a:latin typeface="Times New Roman"/>
                <a:ea typeface="Times New Roman"/>
                <a:cs typeface="Times New Roman"/>
                <a:sym typeface="Times New Roman"/>
              </a:rPr>
              <a:t>.</a:t>
            </a:r>
            <a:endParaRPr sz="2000" i="1" dirty="0">
              <a:solidFill>
                <a:srgbClr val="434343"/>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None/>
            </a:pPr>
            <a:r>
              <a:rPr lang="en-US" sz="2000" i="1" dirty="0">
                <a:solidFill>
                  <a:srgbClr val="434343"/>
                </a:solidFill>
                <a:latin typeface="Times New Roman"/>
                <a:ea typeface="Times New Roman"/>
                <a:cs typeface="Times New Roman"/>
                <a:sym typeface="Times New Roman"/>
              </a:rPr>
              <a:t>   </a:t>
            </a:r>
            <a:endParaRPr sz="2000" i="1" dirty="0">
              <a:solidFill>
                <a:srgbClr val="434343"/>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None/>
            </a:pPr>
            <a:r>
              <a:rPr lang="en-US" sz="2000" i="1" dirty="0">
                <a:solidFill>
                  <a:srgbClr val="434343"/>
                </a:solidFill>
                <a:latin typeface="Times New Roman"/>
                <a:ea typeface="Times New Roman"/>
                <a:cs typeface="Times New Roman"/>
                <a:sym typeface="Times New Roman"/>
              </a:rPr>
              <a:t>(This will allow for more accurate billing)</a:t>
            </a:r>
            <a:endParaRPr sz="2000" i="1" dirty="0">
              <a:solidFill>
                <a:srgbClr val="434343"/>
              </a:solidFill>
              <a:latin typeface="Times New Roman"/>
              <a:ea typeface="Times New Roman"/>
              <a:cs typeface="Times New Roman"/>
              <a:sym typeface="Times New Roman"/>
            </a:endParaRPr>
          </a:p>
        </p:txBody>
      </p:sp>
      <p:pic>
        <p:nvPicPr>
          <p:cNvPr id="184" name="Google Shape;184;p21"/>
          <p:cNvPicPr preferRelativeResize="0"/>
          <p:nvPr/>
        </p:nvPicPr>
        <p:blipFill>
          <a:blip r:embed="rId3">
            <a:alphaModFix/>
          </a:blip>
          <a:stretch>
            <a:fillRect/>
          </a:stretch>
        </p:blipFill>
        <p:spPr>
          <a:xfrm>
            <a:off x="4555100" y="1796610"/>
            <a:ext cx="6991375" cy="1324275"/>
          </a:xfrm>
          <a:prstGeom prst="rect">
            <a:avLst/>
          </a:prstGeom>
          <a:noFill/>
          <a:ln w="28575" cap="flat" cmpd="sng">
            <a:solidFill>
              <a:srgbClr val="93C47D"/>
            </a:solidFill>
            <a:prstDash val="dot"/>
            <a:round/>
            <a:headEnd type="none" w="sm" len="sm"/>
            <a:tailEnd type="none" w="sm" len="sm"/>
          </a:ln>
        </p:spPr>
      </p:pic>
      <p:pic>
        <p:nvPicPr>
          <p:cNvPr id="185" name="Google Shape;185;p21"/>
          <p:cNvPicPr preferRelativeResize="0"/>
          <p:nvPr/>
        </p:nvPicPr>
        <p:blipFill>
          <a:blip r:embed="rId4">
            <a:alphaModFix/>
          </a:blip>
          <a:stretch>
            <a:fillRect/>
          </a:stretch>
        </p:blipFill>
        <p:spPr>
          <a:xfrm>
            <a:off x="4555098" y="4416505"/>
            <a:ext cx="6991374" cy="1682744"/>
          </a:xfrm>
          <a:prstGeom prst="rect">
            <a:avLst/>
          </a:prstGeom>
          <a:noFill/>
          <a:ln w="28575" cap="flat" cmpd="sng">
            <a:solidFill>
              <a:srgbClr val="F1C232"/>
            </a:solidFill>
            <a:prstDash val="dot"/>
            <a:round/>
            <a:headEnd type="none" w="sm" len="sm"/>
            <a:tailEnd type="none" w="sm" len="sm"/>
          </a:ln>
        </p:spPr>
      </p:pic>
      <p:pic>
        <p:nvPicPr>
          <p:cNvPr id="186" name="Google Shape;186;p21"/>
          <p:cNvPicPr preferRelativeResize="0"/>
          <p:nvPr/>
        </p:nvPicPr>
        <p:blipFill>
          <a:blip r:embed="rId5">
            <a:alphaModFix/>
          </a:blip>
          <a:stretch>
            <a:fillRect/>
          </a:stretch>
        </p:blipFill>
        <p:spPr>
          <a:xfrm>
            <a:off x="612800" y="1020725"/>
            <a:ext cx="686275" cy="686275"/>
          </a:xfrm>
          <a:prstGeom prst="rect">
            <a:avLst/>
          </a:prstGeom>
          <a:noFill/>
          <a:ln>
            <a:noFill/>
          </a:ln>
        </p:spPr>
      </p:pic>
      <p:sp>
        <p:nvSpPr>
          <p:cNvPr id="187" name="Google Shape;187;p21"/>
          <p:cNvSpPr/>
          <p:nvPr/>
        </p:nvSpPr>
        <p:spPr>
          <a:xfrm>
            <a:off x="11031325" y="1897613"/>
            <a:ext cx="366600" cy="2805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 name="Google Shape;188;p21"/>
          <p:cNvPicPr preferRelativeResize="0"/>
          <p:nvPr/>
        </p:nvPicPr>
        <p:blipFill>
          <a:blip r:embed="rId6">
            <a:alphaModFix/>
          </a:blip>
          <a:stretch>
            <a:fillRect/>
          </a:stretch>
        </p:blipFill>
        <p:spPr>
          <a:xfrm>
            <a:off x="6019798" y="4161625"/>
            <a:ext cx="559924" cy="559924"/>
          </a:xfrm>
          <a:prstGeom prst="rect">
            <a:avLst/>
          </a:prstGeom>
          <a:noFill/>
          <a:ln>
            <a:noFill/>
          </a:ln>
        </p:spPr>
      </p:pic>
      <p:sp>
        <p:nvSpPr>
          <p:cNvPr id="189" name="Google Shape;189;p21"/>
          <p:cNvSpPr/>
          <p:nvPr/>
        </p:nvSpPr>
        <p:spPr>
          <a:xfrm>
            <a:off x="4567550" y="4492725"/>
            <a:ext cx="1437300" cy="1647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0" name="Google Shape;190;p21"/>
          <p:cNvPicPr preferRelativeResize="0"/>
          <p:nvPr/>
        </p:nvPicPr>
        <p:blipFill>
          <a:blip r:embed="rId7">
            <a:alphaModFix/>
          </a:blip>
          <a:stretch>
            <a:fillRect/>
          </a:stretch>
        </p:blipFill>
        <p:spPr>
          <a:xfrm>
            <a:off x="11260425" y="1211362"/>
            <a:ext cx="686275" cy="686275"/>
          </a:xfrm>
          <a:prstGeom prst="rect">
            <a:avLst/>
          </a:prstGeom>
          <a:noFill/>
          <a:ln>
            <a:noFill/>
          </a:ln>
        </p:spPr>
      </p:pic>
      <p:cxnSp>
        <p:nvCxnSpPr>
          <p:cNvPr id="191" name="Google Shape;191;p21"/>
          <p:cNvCxnSpPr/>
          <p:nvPr/>
        </p:nvCxnSpPr>
        <p:spPr>
          <a:xfrm rot="-5400000" flipH="1">
            <a:off x="1414575" y="3816139"/>
            <a:ext cx="5486400" cy="45900"/>
          </a:xfrm>
          <a:prstGeom prst="straightConnector1">
            <a:avLst/>
          </a:prstGeom>
          <a:noFill/>
          <a:ln w="38100" cap="flat" cmpd="sng">
            <a:solidFill>
              <a:srgbClr val="666666"/>
            </a:solidFill>
            <a:prstDash val="dot"/>
            <a:round/>
            <a:headEnd type="none" w="med" len="med"/>
            <a:tailEnd type="none" w="med" len="med"/>
          </a:ln>
        </p:spPr>
      </p:cxnSp>
      <p:sp>
        <p:nvSpPr>
          <p:cNvPr id="192" name="Google Shape;192;p21"/>
          <p:cNvSpPr/>
          <p:nvPr/>
        </p:nvSpPr>
        <p:spPr>
          <a:xfrm>
            <a:off x="5786113" y="3632028"/>
            <a:ext cx="4529358" cy="730512"/>
          </a:xfrm>
          <a:prstGeom prst="flowChartTerminator">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1C232"/>
                </a:solidFill>
                <a:latin typeface="Times New Roman"/>
                <a:ea typeface="Times New Roman"/>
                <a:cs typeface="Times New Roman"/>
                <a:sym typeface="Times New Roman"/>
              </a:rPr>
              <a:t>Absence Note</a:t>
            </a:r>
            <a:endParaRPr sz="2400" b="1">
              <a:solidFill>
                <a:srgbClr val="F1C232"/>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2"/>
          <p:cNvSpPr txBox="1">
            <a:spLocks noGrp="1"/>
          </p:cNvSpPr>
          <p:nvPr>
            <p:ph type="title"/>
          </p:nvPr>
        </p:nvSpPr>
        <p:spPr>
          <a:xfrm>
            <a:off x="447900" y="21429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Group Notes: </a:t>
            </a:r>
            <a:r>
              <a:rPr lang="en-US" sz="3200" b="1" i="1">
                <a:solidFill>
                  <a:srgbClr val="0066A6"/>
                </a:solidFill>
                <a:latin typeface="Times New Roman"/>
                <a:ea typeface="Times New Roman"/>
                <a:cs typeface="Times New Roman"/>
                <a:sym typeface="Times New Roman"/>
              </a:rPr>
              <a:t>Details</a:t>
            </a:r>
            <a:r>
              <a:rPr lang="en-US" sz="3600" b="1" i="1">
                <a:solidFill>
                  <a:srgbClr val="0066A6"/>
                </a:solidFill>
                <a:latin typeface="Times New Roman"/>
                <a:ea typeface="Times New Roman"/>
                <a:cs typeface="Times New Roman"/>
                <a:sym typeface="Times New Roman"/>
              </a:rPr>
              <a:t> </a:t>
            </a:r>
            <a:r>
              <a:rPr lang="en-US" sz="1800" b="1">
                <a:solidFill>
                  <a:srgbClr val="0066A6"/>
                </a:solidFill>
                <a:latin typeface="Times New Roman"/>
                <a:ea typeface="Times New Roman"/>
                <a:cs typeface="Times New Roman"/>
                <a:sym typeface="Times New Roman"/>
              </a:rPr>
              <a:t>(4 of 5)</a:t>
            </a:r>
            <a:endParaRPr sz="3959" b="1">
              <a:solidFill>
                <a:srgbClr val="0066A6"/>
              </a:solidFill>
              <a:latin typeface="Times New Roman"/>
              <a:ea typeface="Times New Roman"/>
              <a:cs typeface="Times New Roman"/>
              <a:sym typeface="Times New Roman"/>
            </a:endParaRPr>
          </a:p>
        </p:txBody>
      </p:sp>
      <p:sp>
        <p:nvSpPr>
          <p:cNvPr id="198" name="Google Shape;198;p22"/>
          <p:cNvSpPr txBox="1"/>
          <p:nvPr/>
        </p:nvSpPr>
        <p:spPr>
          <a:xfrm>
            <a:off x="1182375" y="1277200"/>
            <a:ext cx="3615300" cy="44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u="sng">
                <a:solidFill>
                  <a:srgbClr val="434343"/>
                </a:solidFill>
                <a:latin typeface="Times New Roman"/>
                <a:ea typeface="Times New Roman"/>
                <a:cs typeface="Times New Roman"/>
                <a:sym typeface="Times New Roman"/>
              </a:rPr>
              <a:t>Golden Thread function</a:t>
            </a:r>
            <a:r>
              <a:rPr lang="en-US" sz="2000">
                <a:solidFill>
                  <a:srgbClr val="434343"/>
                </a:solidFill>
                <a:latin typeface="Times New Roman"/>
                <a:ea typeface="Times New Roman"/>
                <a:cs typeface="Times New Roman"/>
                <a:sym typeface="Times New Roman"/>
              </a:rPr>
              <a:t>:</a:t>
            </a:r>
            <a:endParaRPr sz="2000">
              <a:solidFill>
                <a:srgbClr val="434343"/>
              </a:solidFill>
              <a:latin typeface="Times New Roman"/>
              <a:ea typeface="Times New Roman"/>
              <a:cs typeface="Times New Roman"/>
              <a:sym typeface="Times New Roman"/>
            </a:endParaRPr>
          </a:p>
          <a:p>
            <a:pPr marL="0" lvl="0" indent="0" algn="ctr" rtl="0">
              <a:spcBef>
                <a:spcPts val="0"/>
              </a:spcBef>
              <a:spcAft>
                <a:spcPts val="0"/>
              </a:spcAft>
              <a:buNone/>
            </a:pPr>
            <a:endParaRPr sz="2000">
              <a:solidFill>
                <a:srgbClr val="434343"/>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1100"/>
              <a:buFont typeface="Arial"/>
              <a:buNone/>
            </a:pPr>
            <a:r>
              <a:rPr lang="en-US" sz="2000">
                <a:solidFill>
                  <a:srgbClr val="434343"/>
                </a:solidFill>
                <a:latin typeface="Times New Roman"/>
                <a:ea typeface="Times New Roman"/>
                <a:cs typeface="Times New Roman"/>
                <a:sym typeface="Times New Roman"/>
              </a:rPr>
              <a:t>Use the Golden Thread feature to identify which Problem, Objective, and intervention is being addressed in the group (it can be one Problem, it can be all) - whichever is accurate, i.e., </a:t>
            </a:r>
            <a:r>
              <a:rPr lang="en-US" sz="2000" b="1">
                <a:solidFill>
                  <a:srgbClr val="434343"/>
                </a:solidFill>
                <a:latin typeface="Times New Roman"/>
                <a:ea typeface="Times New Roman"/>
                <a:cs typeface="Times New Roman"/>
                <a:sym typeface="Times New Roman"/>
              </a:rPr>
              <a:t>do not click all Problems</a:t>
            </a:r>
            <a:r>
              <a:rPr lang="en-US" sz="2000">
                <a:solidFill>
                  <a:srgbClr val="434343"/>
                </a:solidFill>
                <a:latin typeface="Times New Roman"/>
                <a:ea typeface="Times New Roman"/>
                <a:cs typeface="Times New Roman"/>
                <a:sym typeface="Times New Roman"/>
              </a:rPr>
              <a:t>, if you only addressed the Problems for “Eating Disorder and Anger”.</a:t>
            </a:r>
            <a:endParaRPr sz="2000">
              <a:solidFill>
                <a:srgbClr val="434343"/>
              </a:solidFill>
              <a:latin typeface="Times New Roman"/>
              <a:ea typeface="Times New Roman"/>
              <a:cs typeface="Times New Roman"/>
              <a:sym typeface="Times New Roman"/>
            </a:endParaRPr>
          </a:p>
          <a:p>
            <a:pPr marL="0" lvl="0" indent="0" algn="ctr" rtl="0">
              <a:spcBef>
                <a:spcPts val="0"/>
              </a:spcBef>
              <a:spcAft>
                <a:spcPts val="0"/>
              </a:spcAft>
              <a:buNone/>
            </a:pP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600">
              <a:solidFill>
                <a:srgbClr val="434343"/>
              </a:solidFill>
              <a:latin typeface="Times New Roman"/>
              <a:ea typeface="Times New Roman"/>
              <a:cs typeface="Times New Roman"/>
              <a:sym typeface="Times New Roman"/>
            </a:endParaRPr>
          </a:p>
        </p:txBody>
      </p:sp>
      <p:pic>
        <p:nvPicPr>
          <p:cNvPr id="199" name="Google Shape;199;p22"/>
          <p:cNvPicPr preferRelativeResize="0"/>
          <p:nvPr/>
        </p:nvPicPr>
        <p:blipFill rotWithShape="1">
          <a:blip r:embed="rId3">
            <a:alphaModFix/>
          </a:blip>
          <a:srcRect l="3063"/>
          <a:stretch/>
        </p:blipFill>
        <p:spPr>
          <a:xfrm>
            <a:off x="6220900" y="2849675"/>
            <a:ext cx="5372550" cy="1282775"/>
          </a:xfrm>
          <a:prstGeom prst="rect">
            <a:avLst/>
          </a:prstGeom>
          <a:noFill/>
          <a:ln>
            <a:noFill/>
          </a:ln>
        </p:spPr>
      </p:pic>
      <p:pic>
        <p:nvPicPr>
          <p:cNvPr id="200" name="Google Shape;200;p22"/>
          <p:cNvPicPr preferRelativeResize="0"/>
          <p:nvPr/>
        </p:nvPicPr>
        <p:blipFill>
          <a:blip r:embed="rId4">
            <a:alphaModFix/>
          </a:blip>
          <a:stretch>
            <a:fillRect/>
          </a:stretch>
        </p:blipFill>
        <p:spPr>
          <a:xfrm>
            <a:off x="664175" y="1173675"/>
            <a:ext cx="686275" cy="686275"/>
          </a:xfrm>
          <a:prstGeom prst="rect">
            <a:avLst/>
          </a:prstGeom>
          <a:noFill/>
          <a:ln>
            <a:noFill/>
          </a:ln>
        </p:spPr>
      </p:pic>
      <p:pic>
        <p:nvPicPr>
          <p:cNvPr id="201" name="Google Shape;201;p22"/>
          <p:cNvPicPr preferRelativeResize="0"/>
          <p:nvPr/>
        </p:nvPicPr>
        <p:blipFill>
          <a:blip r:embed="rId5">
            <a:alphaModFix/>
          </a:blip>
          <a:stretch>
            <a:fillRect/>
          </a:stretch>
        </p:blipFill>
        <p:spPr>
          <a:xfrm>
            <a:off x="5534625" y="2322912"/>
            <a:ext cx="686275" cy="686275"/>
          </a:xfrm>
          <a:prstGeom prst="rect">
            <a:avLst/>
          </a:prstGeom>
          <a:noFill/>
          <a:ln>
            <a:noFill/>
          </a:ln>
        </p:spPr>
      </p:pic>
      <p:cxnSp>
        <p:nvCxnSpPr>
          <p:cNvPr id="202" name="Google Shape;202;p22"/>
          <p:cNvCxnSpPr/>
          <p:nvPr/>
        </p:nvCxnSpPr>
        <p:spPr>
          <a:xfrm rot="-5400000" flipH="1">
            <a:off x="2285425" y="3802239"/>
            <a:ext cx="5486400" cy="45900"/>
          </a:xfrm>
          <a:prstGeom prst="straightConnector1">
            <a:avLst/>
          </a:prstGeom>
          <a:noFill/>
          <a:ln w="38100" cap="flat" cmpd="sng">
            <a:solidFill>
              <a:srgbClr val="666666"/>
            </a:solidFill>
            <a:prstDash val="dot"/>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3"/>
          <p:cNvSpPr txBox="1">
            <a:spLocks noGrp="1"/>
          </p:cNvSpPr>
          <p:nvPr>
            <p:ph type="title"/>
          </p:nvPr>
        </p:nvSpPr>
        <p:spPr>
          <a:xfrm>
            <a:off x="295500" y="21429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Group Notes: </a:t>
            </a:r>
            <a:r>
              <a:rPr lang="en-US" sz="3200" b="1" i="1">
                <a:solidFill>
                  <a:srgbClr val="0066A6"/>
                </a:solidFill>
                <a:latin typeface="Times New Roman"/>
                <a:ea typeface="Times New Roman"/>
                <a:cs typeface="Times New Roman"/>
                <a:sym typeface="Times New Roman"/>
              </a:rPr>
              <a:t>Content</a:t>
            </a:r>
            <a:r>
              <a:rPr lang="en-US" b="1" i="1">
                <a:solidFill>
                  <a:srgbClr val="0066A6"/>
                </a:solidFill>
                <a:latin typeface="Times New Roman"/>
                <a:ea typeface="Times New Roman"/>
                <a:cs typeface="Times New Roman"/>
                <a:sym typeface="Times New Roman"/>
              </a:rPr>
              <a:t> </a:t>
            </a:r>
            <a:r>
              <a:rPr lang="en-US" sz="1800" b="1">
                <a:solidFill>
                  <a:srgbClr val="0066A6"/>
                </a:solidFill>
                <a:latin typeface="Times New Roman"/>
                <a:ea typeface="Times New Roman"/>
                <a:cs typeface="Times New Roman"/>
                <a:sym typeface="Times New Roman"/>
              </a:rPr>
              <a:t>(5 of 5)</a:t>
            </a:r>
            <a:endParaRPr sz="3959" b="1">
              <a:solidFill>
                <a:srgbClr val="0066A6"/>
              </a:solidFill>
              <a:latin typeface="Times New Roman"/>
              <a:ea typeface="Times New Roman"/>
              <a:cs typeface="Times New Roman"/>
              <a:sym typeface="Times New Roman"/>
            </a:endParaRPr>
          </a:p>
        </p:txBody>
      </p:sp>
      <p:sp>
        <p:nvSpPr>
          <p:cNvPr id="208" name="Google Shape;208;p23"/>
          <p:cNvSpPr txBox="1"/>
          <p:nvPr/>
        </p:nvSpPr>
        <p:spPr>
          <a:xfrm>
            <a:off x="545375" y="1308150"/>
            <a:ext cx="2788800" cy="1490400"/>
          </a:xfrm>
          <a:prstGeom prst="rect">
            <a:avLst/>
          </a:prstGeom>
          <a:solidFill>
            <a:srgbClr val="F4CCCC"/>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Requires Improvement</a:t>
            </a:r>
            <a:r>
              <a:rPr lang="en-US">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Individual Assessment is generic, does not include any subjective data on patient and does not reference Problem and/or Group Topic. Improper use of abbreviations.</a:t>
            </a:r>
            <a:endParaRPr>
              <a:solidFill>
                <a:srgbClr val="434343"/>
              </a:solidFill>
              <a:latin typeface="Times New Roman"/>
              <a:ea typeface="Times New Roman"/>
              <a:cs typeface="Times New Roman"/>
              <a:sym typeface="Times New Roman"/>
            </a:endParaRPr>
          </a:p>
        </p:txBody>
      </p:sp>
      <p:pic>
        <p:nvPicPr>
          <p:cNvPr id="209" name="Google Shape;209;p23"/>
          <p:cNvPicPr preferRelativeResize="0"/>
          <p:nvPr/>
        </p:nvPicPr>
        <p:blipFill rotWithShape="1">
          <a:blip r:embed="rId3">
            <a:alphaModFix/>
          </a:blip>
          <a:srcRect t="35805" r="7011" b="4903"/>
          <a:stretch/>
        </p:blipFill>
        <p:spPr>
          <a:xfrm>
            <a:off x="3600325" y="1533088"/>
            <a:ext cx="8055865" cy="1134125"/>
          </a:xfrm>
          <a:prstGeom prst="rect">
            <a:avLst/>
          </a:prstGeom>
          <a:noFill/>
          <a:ln>
            <a:noFill/>
          </a:ln>
        </p:spPr>
      </p:pic>
      <p:sp>
        <p:nvSpPr>
          <p:cNvPr id="210" name="Google Shape;210;p23"/>
          <p:cNvSpPr txBox="1"/>
          <p:nvPr/>
        </p:nvSpPr>
        <p:spPr>
          <a:xfrm>
            <a:off x="545375" y="2808800"/>
            <a:ext cx="2788800" cy="2010600"/>
          </a:xfrm>
          <a:prstGeom prst="rect">
            <a:avLst/>
          </a:prstGeom>
          <a:solidFill>
            <a:srgbClr val="FCE5CD"/>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Good</a:t>
            </a:r>
            <a:r>
              <a:rPr lang="en-US" sz="1600" b="1">
                <a:solidFill>
                  <a:srgbClr val="0066A6"/>
                </a:solidFill>
                <a:latin typeface="Times New Roman"/>
                <a:ea typeface="Times New Roman"/>
                <a:cs typeface="Times New Roman"/>
                <a:sym typeface="Times New Roman"/>
              </a:rPr>
              <a:t> </a:t>
            </a:r>
            <a:r>
              <a:rPr lang="en-US">
                <a:latin typeface="Times New Roman"/>
                <a:ea typeface="Times New Roman"/>
                <a:cs typeface="Times New Roman"/>
                <a:sym typeface="Times New Roman"/>
              </a:rPr>
              <a:t>Individual Assessment provides brief mental status, observation of patient’s behavior, and how the patient responded to activity and eventually stabilized.. </a:t>
            </a:r>
            <a:r>
              <a:rPr lang="en-US" u="sng">
                <a:latin typeface="Times New Roman"/>
                <a:ea typeface="Times New Roman"/>
                <a:cs typeface="Times New Roman"/>
                <a:sym typeface="Times New Roman"/>
              </a:rPr>
              <a:t>Missing:</a:t>
            </a:r>
            <a:r>
              <a:rPr lang="en-US">
                <a:latin typeface="Times New Roman"/>
                <a:ea typeface="Times New Roman"/>
                <a:cs typeface="Times New Roman"/>
                <a:sym typeface="Times New Roman"/>
              </a:rPr>
              <a:t> Identification of Problem that is being addressed and/or how it relates to Group Topic. Improper use of abbreviations.</a:t>
            </a:r>
            <a:endParaRPr>
              <a:latin typeface="Times New Roman"/>
              <a:ea typeface="Times New Roman"/>
              <a:cs typeface="Times New Roman"/>
              <a:sym typeface="Times New Roman"/>
            </a:endParaRPr>
          </a:p>
        </p:txBody>
      </p:sp>
      <p:sp>
        <p:nvSpPr>
          <p:cNvPr id="211" name="Google Shape;211;p23"/>
          <p:cNvSpPr txBox="1"/>
          <p:nvPr/>
        </p:nvSpPr>
        <p:spPr>
          <a:xfrm>
            <a:off x="545375" y="4829650"/>
            <a:ext cx="2788800" cy="1804200"/>
          </a:xfrm>
          <a:prstGeom prst="rect">
            <a:avLst/>
          </a:prstGeom>
          <a:solidFill>
            <a:srgbClr val="D9EAD3"/>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u="sng">
                <a:solidFill>
                  <a:srgbClr val="0066A6"/>
                </a:solidFill>
                <a:latin typeface="Times New Roman"/>
                <a:ea typeface="Times New Roman"/>
                <a:cs typeface="Times New Roman"/>
                <a:sym typeface="Times New Roman"/>
              </a:rPr>
              <a:t>Excellent </a:t>
            </a:r>
            <a:r>
              <a:rPr lang="en-US" b="1">
                <a:solidFill>
                  <a:srgbClr val="FF0000"/>
                </a:solidFill>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Individual Assessment provides brief mental status, observation of patient’s behavior, patient quote, and connects back to Eating Disorder Problem and/or Group Topic. Proper use of abbreviations. </a:t>
            </a:r>
            <a:endParaRPr>
              <a:solidFill>
                <a:srgbClr val="434343"/>
              </a:solidFill>
              <a:latin typeface="Times New Roman"/>
              <a:ea typeface="Times New Roman"/>
              <a:cs typeface="Times New Roman"/>
              <a:sym typeface="Times New Roman"/>
            </a:endParaRPr>
          </a:p>
        </p:txBody>
      </p:sp>
      <p:pic>
        <p:nvPicPr>
          <p:cNvPr id="212" name="Google Shape;212;p23"/>
          <p:cNvPicPr preferRelativeResize="0"/>
          <p:nvPr/>
        </p:nvPicPr>
        <p:blipFill rotWithShape="1">
          <a:blip r:embed="rId4">
            <a:alphaModFix/>
          </a:blip>
          <a:srcRect t="8317" b="9654"/>
          <a:stretch/>
        </p:blipFill>
        <p:spPr>
          <a:xfrm>
            <a:off x="3600325" y="3007400"/>
            <a:ext cx="8055865" cy="1601675"/>
          </a:xfrm>
          <a:prstGeom prst="rect">
            <a:avLst/>
          </a:prstGeom>
          <a:noFill/>
          <a:ln>
            <a:noFill/>
          </a:ln>
        </p:spPr>
      </p:pic>
      <p:sp>
        <p:nvSpPr>
          <p:cNvPr id="213" name="Google Shape;213;p23"/>
          <p:cNvSpPr/>
          <p:nvPr/>
        </p:nvSpPr>
        <p:spPr>
          <a:xfrm>
            <a:off x="3600325" y="1812425"/>
            <a:ext cx="3468300" cy="2988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3600325" y="3331725"/>
            <a:ext cx="7623900" cy="538500"/>
          </a:xfrm>
          <a:prstGeom prst="roundRect">
            <a:avLst>
              <a:gd name="adj" fmla="val 16667"/>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23"/>
          <p:cNvPicPr preferRelativeResize="0"/>
          <p:nvPr/>
        </p:nvPicPr>
        <p:blipFill rotWithShape="1">
          <a:blip r:embed="rId5">
            <a:alphaModFix/>
          </a:blip>
          <a:srcRect l="509" t="30738" r="3392"/>
          <a:stretch/>
        </p:blipFill>
        <p:spPr>
          <a:xfrm>
            <a:off x="3621475" y="4776250"/>
            <a:ext cx="8013574" cy="1911000"/>
          </a:xfrm>
          <a:prstGeom prst="rect">
            <a:avLst/>
          </a:prstGeom>
          <a:noFill/>
          <a:ln>
            <a:noFill/>
          </a:ln>
        </p:spPr>
      </p:pic>
      <p:sp>
        <p:nvSpPr>
          <p:cNvPr id="216" name="Google Shape;216;p23"/>
          <p:cNvSpPr/>
          <p:nvPr/>
        </p:nvSpPr>
        <p:spPr>
          <a:xfrm>
            <a:off x="3600325" y="5195000"/>
            <a:ext cx="7530300" cy="730500"/>
          </a:xfrm>
          <a:prstGeom prst="roundRect">
            <a:avLst>
              <a:gd name="adj" fmla="val 16667"/>
            </a:avLst>
          </a:prstGeom>
          <a:no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p:nvPr/>
        </p:nvSpPr>
        <p:spPr>
          <a:xfrm>
            <a:off x="7458738" y="1277125"/>
            <a:ext cx="2962800" cy="2962800"/>
          </a:xfrm>
          <a:prstGeom prst="ellipse">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1839688" y="1333825"/>
            <a:ext cx="2962800" cy="2962800"/>
          </a:xfrm>
          <a:prstGeom prst="ellipse">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txBox="1"/>
          <p:nvPr/>
        </p:nvSpPr>
        <p:spPr>
          <a:xfrm>
            <a:off x="408125" y="288275"/>
            <a:ext cx="90741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0066A6"/>
                </a:solidFill>
                <a:latin typeface="Times New Roman"/>
                <a:ea typeface="Times New Roman"/>
                <a:cs typeface="Times New Roman"/>
                <a:sym typeface="Times New Roman"/>
              </a:rPr>
              <a:t>Treatment Planning: </a:t>
            </a:r>
            <a:r>
              <a:rPr lang="en-US" sz="2800" b="1" i="1">
                <a:solidFill>
                  <a:srgbClr val="0066A6"/>
                </a:solidFill>
                <a:latin typeface="Times New Roman"/>
                <a:ea typeface="Times New Roman"/>
                <a:cs typeface="Times New Roman"/>
                <a:sym typeface="Times New Roman"/>
              </a:rPr>
              <a:t>Identification of Problem List</a:t>
            </a:r>
            <a:r>
              <a:rPr lang="en-US" sz="2800" b="1">
                <a:solidFill>
                  <a:srgbClr val="0066A6"/>
                </a:solidFill>
                <a:latin typeface="Times New Roman"/>
                <a:ea typeface="Times New Roman"/>
                <a:cs typeface="Times New Roman"/>
                <a:sym typeface="Times New Roman"/>
              </a:rPr>
              <a:t> </a:t>
            </a:r>
            <a:r>
              <a:rPr lang="en-US" sz="1800" b="1">
                <a:solidFill>
                  <a:srgbClr val="0066A6"/>
                </a:solidFill>
                <a:latin typeface="Times New Roman"/>
                <a:ea typeface="Times New Roman"/>
                <a:cs typeface="Times New Roman"/>
                <a:sym typeface="Times New Roman"/>
              </a:rPr>
              <a:t>(1 of 2)</a:t>
            </a:r>
            <a:endParaRPr sz="1800" b="1">
              <a:solidFill>
                <a:srgbClr val="0066A6"/>
              </a:solidFill>
              <a:latin typeface="Times New Roman"/>
              <a:ea typeface="Times New Roman"/>
              <a:cs typeface="Times New Roman"/>
              <a:sym typeface="Times New Roman"/>
            </a:endParaRPr>
          </a:p>
        </p:txBody>
      </p:sp>
      <p:sp>
        <p:nvSpPr>
          <p:cNvPr id="224" name="Google Shape;224;p24"/>
          <p:cNvSpPr/>
          <p:nvPr/>
        </p:nvSpPr>
        <p:spPr>
          <a:xfrm rot="-70">
            <a:off x="2069399" y="3019047"/>
            <a:ext cx="2663820" cy="1124712"/>
          </a:xfrm>
          <a:prstGeom prst="flowChartTerminator">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rgbClr val="FFFFFF"/>
                </a:solidFill>
                <a:latin typeface="Times New Roman"/>
                <a:ea typeface="Times New Roman"/>
                <a:cs typeface="Times New Roman"/>
                <a:sym typeface="Times New Roman"/>
              </a:rPr>
              <a:t>Biopsychosocial</a:t>
            </a:r>
            <a:endParaRPr sz="240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r>
              <a:rPr lang="en-US" sz="2400">
                <a:solidFill>
                  <a:srgbClr val="FFFFFF"/>
                </a:solidFill>
                <a:latin typeface="Times New Roman"/>
                <a:ea typeface="Times New Roman"/>
                <a:cs typeface="Times New Roman"/>
                <a:sym typeface="Times New Roman"/>
              </a:rPr>
              <a:t>Assessment</a:t>
            </a:r>
            <a:endParaRPr sz="2400">
              <a:solidFill>
                <a:srgbClr val="FFFFFF"/>
              </a:solidFill>
              <a:latin typeface="Times New Roman"/>
              <a:ea typeface="Times New Roman"/>
              <a:cs typeface="Times New Roman"/>
              <a:sym typeface="Times New Roman"/>
            </a:endParaRPr>
          </a:p>
        </p:txBody>
      </p:sp>
      <p:sp>
        <p:nvSpPr>
          <p:cNvPr id="225" name="Google Shape;225;p24"/>
          <p:cNvSpPr/>
          <p:nvPr/>
        </p:nvSpPr>
        <p:spPr>
          <a:xfrm>
            <a:off x="5556738" y="1874113"/>
            <a:ext cx="1078500" cy="1159200"/>
          </a:xfrm>
          <a:prstGeom prst="mathPlus">
            <a:avLst>
              <a:gd name="adj1" fmla="val 8965"/>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4"/>
          <p:cNvSpPr/>
          <p:nvPr/>
        </p:nvSpPr>
        <p:spPr>
          <a:xfrm>
            <a:off x="7732713" y="2780712"/>
            <a:ext cx="2414880" cy="1363068"/>
          </a:xfrm>
          <a:prstGeom prst="flowChartTerminator">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1800">
                <a:solidFill>
                  <a:srgbClr val="FFFFFF"/>
                </a:solidFill>
                <a:latin typeface="Times New Roman"/>
                <a:ea typeface="Times New Roman"/>
                <a:cs typeface="Times New Roman"/>
                <a:sym typeface="Times New Roman"/>
              </a:rPr>
              <a:t>Related assessments reviewed for data</a:t>
            </a:r>
            <a:r>
              <a:rPr lang="en-US" sz="1200">
                <a:solidFill>
                  <a:srgbClr val="FFFFFF"/>
                </a:solidFill>
                <a:latin typeface="Times New Roman"/>
                <a:ea typeface="Times New Roman"/>
                <a:cs typeface="Times New Roman"/>
                <a:sym typeface="Times New Roman"/>
              </a:rPr>
              <a:t>:</a:t>
            </a:r>
            <a:endParaRPr sz="1200">
              <a:solidFill>
                <a:srgbClr val="FFFFFF"/>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200">
                <a:solidFill>
                  <a:srgbClr val="FFFFFF"/>
                </a:solidFill>
                <a:latin typeface="Times New Roman"/>
                <a:ea typeface="Times New Roman"/>
                <a:cs typeface="Times New Roman"/>
                <a:sym typeface="Times New Roman"/>
              </a:rPr>
              <a:t>( e.g., H&amp;P, psych eval,dietary assessment, outcome measures, collateral records, etc.)</a:t>
            </a:r>
            <a:endParaRPr sz="1200">
              <a:solidFill>
                <a:srgbClr val="FFFFFF"/>
              </a:solidFill>
              <a:latin typeface="Times New Roman"/>
              <a:ea typeface="Times New Roman"/>
              <a:cs typeface="Times New Roman"/>
              <a:sym typeface="Times New Roman"/>
            </a:endParaRPr>
          </a:p>
        </p:txBody>
      </p:sp>
      <p:sp>
        <p:nvSpPr>
          <p:cNvPr id="227" name="Google Shape;227;p24"/>
          <p:cNvSpPr/>
          <p:nvPr/>
        </p:nvSpPr>
        <p:spPr>
          <a:xfrm>
            <a:off x="2307599" y="5876025"/>
            <a:ext cx="7576794" cy="980910"/>
          </a:xfrm>
          <a:prstGeom prst="flowChartTerminator">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FA7A43"/>
                </a:solidFill>
                <a:latin typeface="Times New Roman"/>
                <a:ea typeface="Times New Roman"/>
                <a:cs typeface="Times New Roman"/>
                <a:sym typeface="Times New Roman"/>
              </a:rPr>
              <a:t>The Problem List</a:t>
            </a:r>
            <a:endParaRPr sz="3600" b="1">
              <a:solidFill>
                <a:srgbClr val="FA7A43"/>
              </a:solidFill>
              <a:latin typeface="Times New Roman"/>
              <a:ea typeface="Times New Roman"/>
              <a:cs typeface="Times New Roman"/>
              <a:sym typeface="Times New Roman"/>
            </a:endParaRPr>
          </a:p>
        </p:txBody>
      </p:sp>
      <p:pic>
        <p:nvPicPr>
          <p:cNvPr id="228" name="Google Shape;228;p24"/>
          <p:cNvPicPr preferRelativeResize="0"/>
          <p:nvPr/>
        </p:nvPicPr>
        <p:blipFill>
          <a:blip r:embed="rId3">
            <a:alphaModFix/>
          </a:blip>
          <a:stretch>
            <a:fillRect/>
          </a:stretch>
        </p:blipFill>
        <p:spPr>
          <a:xfrm>
            <a:off x="2494049" y="1375125"/>
            <a:ext cx="1654075" cy="1654075"/>
          </a:xfrm>
          <a:prstGeom prst="rect">
            <a:avLst/>
          </a:prstGeom>
          <a:noFill/>
          <a:ln>
            <a:noFill/>
          </a:ln>
        </p:spPr>
      </p:pic>
      <p:pic>
        <p:nvPicPr>
          <p:cNvPr id="229" name="Google Shape;229;p24"/>
          <p:cNvPicPr preferRelativeResize="0"/>
          <p:nvPr/>
        </p:nvPicPr>
        <p:blipFill>
          <a:blip r:embed="rId4">
            <a:alphaModFix/>
          </a:blip>
          <a:stretch>
            <a:fillRect/>
          </a:stretch>
        </p:blipFill>
        <p:spPr>
          <a:xfrm>
            <a:off x="8258613" y="1520625"/>
            <a:ext cx="1363075" cy="1363075"/>
          </a:xfrm>
          <a:prstGeom prst="rect">
            <a:avLst/>
          </a:prstGeom>
          <a:noFill/>
          <a:ln>
            <a:noFill/>
          </a:ln>
        </p:spPr>
      </p:pic>
      <p:pic>
        <p:nvPicPr>
          <p:cNvPr id="230" name="Google Shape;230;p24"/>
          <p:cNvPicPr preferRelativeResize="0"/>
          <p:nvPr/>
        </p:nvPicPr>
        <p:blipFill>
          <a:blip r:embed="rId5">
            <a:alphaModFix/>
          </a:blip>
          <a:stretch>
            <a:fillRect/>
          </a:stretch>
        </p:blipFill>
        <p:spPr>
          <a:xfrm>
            <a:off x="4797202" y="3619625"/>
            <a:ext cx="2597574" cy="2597574"/>
          </a:xfrm>
          <a:prstGeom prst="rect">
            <a:avLst/>
          </a:prstGeom>
          <a:noFill/>
          <a:ln>
            <a:noFill/>
          </a:ln>
        </p:spPr>
      </p:pic>
      <p:sp>
        <p:nvSpPr>
          <p:cNvPr id="231" name="Google Shape;231;p24"/>
          <p:cNvSpPr/>
          <p:nvPr/>
        </p:nvSpPr>
        <p:spPr>
          <a:xfrm rot="10800000">
            <a:off x="7593975" y="4009675"/>
            <a:ext cx="1449000" cy="936300"/>
          </a:xfrm>
          <a:prstGeom prst="bentArrow">
            <a:avLst>
              <a:gd name="adj1" fmla="val 13084"/>
              <a:gd name="adj2" fmla="val 19382"/>
              <a:gd name="adj3" fmla="val 27653"/>
              <a:gd name="adj4" fmla="val 42555"/>
            </a:avLst>
          </a:prstGeom>
          <a:solidFill>
            <a:srgbClr val="FA7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rot="10800000" flipH="1">
            <a:off x="3149000" y="4009675"/>
            <a:ext cx="1449000" cy="936300"/>
          </a:xfrm>
          <a:prstGeom prst="bentArrow">
            <a:avLst>
              <a:gd name="adj1" fmla="val 13084"/>
              <a:gd name="adj2" fmla="val 19382"/>
              <a:gd name="adj3" fmla="val 27653"/>
              <a:gd name="adj4" fmla="val 42555"/>
            </a:avLst>
          </a:prstGeom>
          <a:solidFill>
            <a:srgbClr val="FA7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5"/>
          <p:cNvSpPr txBox="1">
            <a:spLocks noGrp="1"/>
          </p:cNvSpPr>
          <p:nvPr>
            <p:ph type="body" idx="1"/>
          </p:nvPr>
        </p:nvSpPr>
        <p:spPr>
          <a:xfrm>
            <a:off x="409500" y="3159525"/>
            <a:ext cx="11373000" cy="3307200"/>
          </a:xfrm>
          <a:prstGeom prst="rect">
            <a:avLst/>
          </a:prstGeom>
        </p:spPr>
        <p:txBody>
          <a:bodyPr spcFirstLastPara="1" wrap="square" lIns="91425" tIns="45700" rIns="91425" bIns="45700" anchor="t" anchorCtr="0">
            <a:noAutofit/>
          </a:bodyPr>
          <a:lstStyle/>
          <a:p>
            <a:pPr marL="457200" lvl="0" indent="-323850" algn="l" rtl="0">
              <a:lnSpc>
                <a:spcPct val="100000"/>
              </a:lnSpc>
              <a:spcBef>
                <a:spcPts val="0"/>
              </a:spcBef>
              <a:spcAft>
                <a:spcPts val="0"/>
              </a:spcAft>
              <a:buClr>
                <a:srgbClr val="666666"/>
              </a:buClr>
              <a:buSzPts val="1500"/>
              <a:buFont typeface="Times New Roman"/>
              <a:buChar char="➟"/>
            </a:pPr>
            <a:r>
              <a:rPr lang="en-US" sz="1500" b="1">
                <a:solidFill>
                  <a:srgbClr val="666666"/>
                </a:solidFill>
                <a:latin typeface="Times New Roman"/>
                <a:ea typeface="Times New Roman"/>
                <a:cs typeface="Times New Roman"/>
                <a:sym typeface="Times New Roman"/>
              </a:rPr>
              <a:t>The Problem list may continue to develop as the patient moves through treatment</a:t>
            </a:r>
            <a:endParaRPr sz="1500">
              <a:solidFill>
                <a:srgbClr val="666666"/>
              </a:solidFill>
              <a:latin typeface="Times New Roman"/>
              <a:ea typeface="Times New Roman"/>
              <a:cs typeface="Times New Roman"/>
              <a:sym typeface="Times New Roman"/>
            </a:endParaRPr>
          </a:p>
          <a:p>
            <a:pPr marL="914400" lvl="1" indent="-323850" algn="l" rtl="0">
              <a:lnSpc>
                <a:spcPct val="100000"/>
              </a:lnSpc>
              <a:spcBef>
                <a:spcPts val="0"/>
              </a:spcBef>
              <a:spcAft>
                <a:spcPts val="0"/>
              </a:spcAft>
              <a:buClr>
                <a:srgbClr val="666666"/>
              </a:buClr>
              <a:buSzPts val="1500"/>
              <a:buFont typeface="Times New Roman"/>
              <a:buChar char="⋆"/>
            </a:pPr>
            <a:r>
              <a:rPr lang="en-US" sz="1500">
                <a:solidFill>
                  <a:srgbClr val="666666"/>
                </a:solidFill>
                <a:latin typeface="Times New Roman"/>
                <a:ea typeface="Times New Roman"/>
                <a:cs typeface="Times New Roman"/>
                <a:sym typeface="Times New Roman"/>
              </a:rPr>
              <a:t>New problems may be added as conditions change </a:t>
            </a:r>
            <a:endParaRPr sz="1500">
              <a:solidFill>
                <a:srgbClr val="666666"/>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endParaRPr sz="1500">
              <a:solidFill>
                <a:srgbClr val="666666"/>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endParaRPr sz="600">
              <a:solidFill>
                <a:srgbClr val="666666"/>
              </a:solidFill>
              <a:latin typeface="Times New Roman"/>
              <a:ea typeface="Times New Roman"/>
              <a:cs typeface="Times New Roman"/>
              <a:sym typeface="Times New Roman"/>
            </a:endParaRPr>
          </a:p>
          <a:p>
            <a:pPr marL="457200" lvl="0" indent="-323850" algn="l" rtl="0">
              <a:lnSpc>
                <a:spcPct val="100000"/>
              </a:lnSpc>
              <a:spcBef>
                <a:spcPts val="0"/>
              </a:spcBef>
              <a:spcAft>
                <a:spcPts val="0"/>
              </a:spcAft>
              <a:buClr>
                <a:srgbClr val="666666"/>
              </a:buClr>
              <a:buSzPts val="1500"/>
              <a:buFont typeface="Times New Roman"/>
              <a:buChar char="➟"/>
            </a:pPr>
            <a:r>
              <a:rPr lang="en-US" sz="1500" b="1">
                <a:solidFill>
                  <a:srgbClr val="666666"/>
                </a:solidFill>
                <a:latin typeface="Times New Roman"/>
                <a:ea typeface="Times New Roman"/>
                <a:cs typeface="Times New Roman"/>
                <a:sym typeface="Times New Roman"/>
              </a:rPr>
              <a:t>The Problem list and Diagnoses should match</a:t>
            </a:r>
            <a:r>
              <a:rPr lang="en-US" sz="1500">
                <a:solidFill>
                  <a:srgbClr val="666666"/>
                </a:solidFill>
                <a:latin typeface="Times New Roman"/>
                <a:ea typeface="Times New Roman"/>
                <a:cs typeface="Times New Roman"/>
                <a:sym typeface="Times New Roman"/>
              </a:rPr>
              <a:t> </a:t>
            </a:r>
            <a:endParaRPr sz="1500">
              <a:solidFill>
                <a:srgbClr val="666666"/>
              </a:solidFill>
              <a:latin typeface="Times New Roman"/>
              <a:ea typeface="Times New Roman"/>
              <a:cs typeface="Times New Roman"/>
              <a:sym typeface="Times New Roman"/>
            </a:endParaRPr>
          </a:p>
          <a:p>
            <a:pPr marL="914400" lvl="1" indent="-323850" algn="l" rtl="0">
              <a:lnSpc>
                <a:spcPct val="100000"/>
              </a:lnSpc>
              <a:spcBef>
                <a:spcPts val="0"/>
              </a:spcBef>
              <a:spcAft>
                <a:spcPts val="0"/>
              </a:spcAft>
              <a:buClr>
                <a:srgbClr val="666666"/>
              </a:buClr>
              <a:buSzPts val="1500"/>
              <a:buFont typeface="Times New Roman"/>
              <a:buChar char="⋆"/>
            </a:pPr>
            <a:r>
              <a:rPr lang="en-US" sz="1500" i="1" u="sng">
                <a:solidFill>
                  <a:srgbClr val="666666"/>
                </a:solidFill>
                <a:latin typeface="Times New Roman"/>
                <a:ea typeface="Times New Roman"/>
                <a:cs typeface="Times New Roman"/>
                <a:sym typeface="Times New Roman"/>
              </a:rPr>
              <a:t>Example</a:t>
            </a:r>
            <a:r>
              <a:rPr lang="en-US" sz="1500" i="1">
                <a:solidFill>
                  <a:srgbClr val="666666"/>
                </a:solidFill>
                <a:latin typeface="Times New Roman"/>
                <a:ea typeface="Times New Roman"/>
                <a:cs typeface="Times New Roman"/>
                <a:sym typeface="Times New Roman"/>
              </a:rPr>
              <a:t>:</a:t>
            </a:r>
            <a:r>
              <a:rPr lang="en-US" sz="1500">
                <a:solidFill>
                  <a:srgbClr val="666666"/>
                </a:solidFill>
                <a:latin typeface="Times New Roman"/>
                <a:ea typeface="Times New Roman"/>
                <a:cs typeface="Times New Roman"/>
                <a:sym typeface="Times New Roman"/>
              </a:rPr>
              <a:t>  If patient has a diagnosis for PTSD, then </a:t>
            </a:r>
            <a:r>
              <a:rPr lang="en-US" sz="1500" i="1">
                <a:solidFill>
                  <a:srgbClr val="666666"/>
                </a:solidFill>
                <a:latin typeface="Times New Roman"/>
                <a:ea typeface="Times New Roman"/>
                <a:cs typeface="Times New Roman"/>
                <a:sym typeface="Times New Roman"/>
              </a:rPr>
              <a:t>Trauma</a:t>
            </a:r>
            <a:r>
              <a:rPr lang="en-US" sz="1500">
                <a:solidFill>
                  <a:srgbClr val="666666"/>
                </a:solidFill>
                <a:latin typeface="Times New Roman"/>
                <a:ea typeface="Times New Roman"/>
                <a:cs typeface="Times New Roman"/>
                <a:sym typeface="Times New Roman"/>
              </a:rPr>
              <a:t> should be on the Problem list, or alternatively, if patient has a Problem identified for</a:t>
            </a:r>
            <a:r>
              <a:rPr lang="en-US" sz="1500" i="1">
                <a:solidFill>
                  <a:srgbClr val="666666"/>
                </a:solidFill>
                <a:latin typeface="Times New Roman"/>
                <a:ea typeface="Times New Roman"/>
                <a:cs typeface="Times New Roman"/>
                <a:sym typeface="Times New Roman"/>
              </a:rPr>
              <a:t> Disordered Eating,</a:t>
            </a:r>
            <a:r>
              <a:rPr lang="en-US" sz="1500">
                <a:solidFill>
                  <a:srgbClr val="666666"/>
                </a:solidFill>
                <a:latin typeface="Times New Roman"/>
                <a:ea typeface="Times New Roman"/>
                <a:cs typeface="Times New Roman"/>
                <a:sym typeface="Times New Roman"/>
              </a:rPr>
              <a:t> then there should be an Eating Disorder diagnosis, or a “rule out” diagnosis” for Eating Disorder</a:t>
            </a:r>
            <a:endParaRPr sz="1500">
              <a:solidFill>
                <a:srgbClr val="666666"/>
              </a:solidFill>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600" b="1">
              <a:solidFill>
                <a:srgbClr val="666666"/>
              </a:solidFill>
              <a:latin typeface="Times New Roman"/>
              <a:ea typeface="Times New Roman"/>
              <a:cs typeface="Times New Roman"/>
              <a:sym typeface="Times New Roman"/>
            </a:endParaRPr>
          </a:p>
          <a:p>
            <a:pPr marL="457200" lvl="0" indent="-323850" algn="l" rtl="0">
              <a:lnSpc>
                <a:spcPct val="100000"/>
              </a:lnSpc>
              <a:spcBef>
                <a:spcPts val="0"/>
              </a:spcBef>
              <a:spcAft>
                <a:spcPts val="0"/>
              </a:spcAft>
              <a:buClr>
                <a:srgbClr val="666666"/>
              </a:buClr>
              <a:buSzPts val="1500"/>
              <a:buFont typeface="Times New Roman"/>
              <a:buChar char="➟"/>
            </a:pPr>
            <a:r>
              <a:rPr lang="en-US" sz="1500" b="1">
                <a:solidFill>
                  <a:srgbClr val="666666"/>
                </a:solidFill>
                <a:latin typeface="Times New Roman"/>
                <a:ea typeface="Times New Roman"/>
                <a:cs typeface="Times New Roman"/>
                <a:sym typeface="Times New Roman"/>
              </a:rPr>
              <a:t>The Problem list includes information collected from all assessments and patient concerns (e.g., “Problems”) that have been identified</a:t>
            </a:r>
            <a:endParaRPr sz="1500">
              <a:solidFill>
                <a:srgbClr val="666666"/>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500">
              <a:solidFill>
                <a:srgbClr val="666666"/>
              </a:solidFill>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600" b="1">
              <a:solidFill>
                <a:srgbClr val="666666"/>
              </a:solidFill>
              <a:latin typeface="Times New Roman"/>
              <a:ea typeface="Times New Roman"/>
              <a:cs typeface="Times New Roman"/>
              <a:sym typeface="Times New Roman"/>
            </a:endParaRPr>
          </a:p>
          <a:p>
            <a:pPr marL="457200" lvl="0" indent="-323850" algn="l" rtl="0">
              <a:lnSpc>
                <a:spcPct val="100000"/>
              </a:lnSpc>
              <a:spcBef>
                <a:spcPts val="0"/>
              </a:spcBef>
              <a:spcAft>
                <a:spcPts val="0"/>
              </a:spcAft>
              <a:buClr>
                <a:srgbClr val="666666"/>
              </a:buClr>
              <a:buSzPts val="1500"/>
              <a:buFont typeface="Times New Roman"/>
              <a:buChar char="➟"/>
            </a:pPr>
            <a:r>
              <a:rPr lang="en-US" sz="1500" b="1">
                <a:solidFill>
                  <a:srgbClr val="666666"/>
                </a:solidFill>
                <a:latin typeface="Times New Roman"/>
                <a:ea typeface="Times New Roman"/>
                <a:cs typeface="Times New Roman"/>
                <a:sym typeface="Times New Roman"/>
              </a:rPr>
              <a:t>The Problem list and treatment plan(s) should be developed based on a multidisciplinary assessment and “may include, diagnoses, medical conditions, functional limitations, living environment, and/or symptoms”</a:t>
            </a:r>
            <a:r>
              <a:rPr lang="en-US" sz="1500">
                <a:solidFill>
                  <a:srgbClr val="666666"/>
                </a:solidFill>
                <a:latin typeface="Times New Roman"/>
                <a:ea typeface="Times New Roman"/>
                <a:cs typeface="Times New Roman"/>
                <a:sym typeface="Times New Roman"/>
              </a:rPr>
              <a:t> (AHIMA, 2020).</a:t>
            </a:r>
            <a:endParaRPr sz="1500">
              <a:solidFill>
                <a:srgbClr val="666666"/>
              </a:solidFill>
              <a:latin typeface="Times New Roman"/>
              <a:ea typeface="Times New Roman"/>
              <a:cs typeface="Times New Roman"/>
              <a:sym typeface="Times New Roman"/>
            </a:endParaRPr>
          </a:p>
        </p:txBody>
      </p:sp>
      <p:sp>
        <p:nvSpPr>
          <p:cNvPr id="238" name="Google Shape;238;p25"/>
          <p:cNvSpPr/>
          <p:nvPr/>
        </p:nvSpPr>
        <p:spPr>
          <a:xfrm>
            <a:off x="3790800" y="1004525"/>
            <a:ext cx="4610400" cy="626400"/>
          </a:xfrm>
          <a:prstGeom prst="roundRect">
            <a:avLst>
              <a:gd name="adj" fmla="val 16667"/>
            </a:avLst>
          </a:prstGeom>
          <a:solidFill>
            <a:srgbClr val="EEF8FF"/>
          </a:solidFill>
          <a:ln w="28575" cap="flat" cmpd="sng">
            <a:solidFill>
              <a:srgbClr val="0066A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0066A6"/>
                </a:solidFill>
                <a:latin typeface="Times New Roman"/>
                <a:ea typeface="Times New Roman"/>
                <a:cs typeface="Times New Roman"/>
                <a:sym typeface="Times New Roman"/>
              </a:rPr>
              <a:t>The Problem List</a:t>
            </a:r>
            <a:endParaRPr sz="3000" b="1">
              <a:solidFill>
                <a:srgbClr val="0066A6"/>
              </a:solidFill>
              <a:latin typeface="Times New Roman"/>
              <a:ea typeface="Times New Roman"/>
              <a:cs typeface="Times New Roman"/>
              <a:sym typeface="Times New Roman"/>
            </a:endParaRPr>
          </a:p>
        </p:txBody>
      </p:sp>
      <p:sp>
        <p:nvSpPr>
          <p:cNvPr id="239" name="Google Shape;239;p25"/>
          <p:cNvSpPr txBox="1"/>
          <p:nvPr/>
        </p:nvSpPr>
        <p:spPr>
          <a:xfrm>
            <a:off x="408125" y="288275"/>
            <a:ext cx="90741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0066A6"/>
                </a:solidFill>
                <a:latin typeface="Times New Roman"/>
                <a:ea typeface="Times New Roman"/>
                <a:cs typeface="Times New Roman"/>
                <a:sym typeface="Times New Roman"/>
              </a:rPr>
              <a:t>Treatment Planning: Identification of Problem List </a:t>
            </a:r>
            <a:r>
              <a:rPr lang="en-US" sz="1800" b="1">
                <a:solidFill>
                  <a:srgbClr val="0066A6"/>
                </a:solidFill>
                <a:latin typeface="Times New Roman"/>
                <a:ea typeface="Times New Roman"/>
                <a:cs typeface="Times New Roman"/>
                <a:sym typeface="Times New Roman"/>
              </a:rPr>
              <a:t>(2 of 2)</a:t>
            </a:r>
            <a:endParaRPr sz="1800" b="1">
              <a:solidFill>
                <a:srgbClr val="0066A6"/>
              </a:solidFill>
              <a:latin typeface="Times New Roman"/>
              <a:ea typeface="Times New Roman"/>
              <a:cs typeface="Times New Roman"/>
              <a:sym typeface="Times New Roman"/>
            </a:endParaRPr>
          </a:p>
        </p:txBody>
      </p:sp>
      <p:pic>
        <p:nvPicPr>
          <p:cNvPr id="240" name="Google Shape;240;p25"/>
          <p:cNvPicPr preferRelativeResize="0"/>
          <p:nvPr/>
        </p:nvPicPr>
        <p:blipFill>
          <a:blip r:embed="rId3">
            <a:alphaModFix/>
          </a:blip>
          <a:stretch>
            <a:fillRect/>
          </a:stretch>
        </p:blipFill>
        <p:spPr>
          <a:xfrm>
            <a:off x="4035775" y="1083275"/>
            <a:ext cx="468900" cy="468900"/>
          </a:xfrm>
          <a:prstGeom prst="rect">
            <a:avLst/>
          </a:prstGeom>
          <a:noFill/>
          <a:ln>
            <a:noFill/>
          </a:ln>
        </p:spPr>
      </p:pic>
      <p:sp>
        <p:nvSpPr>
          <p:cNvPr id="241" name="Google Shape;241;p25"/>
          <p:cNvSpPr/>
          <p:nvPr/>
        </p:nvSpPr>
        <p:spPr>
          <a:xfrm>
            <a:off x="908025" y="1869175"/>
            <a:ext cx="30705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u="sng">
                <a:solidFill>
                  <a:srgbClr val="FA7A43"/>
                </a:solidFill>
                <a:latin typeface="Times New Roman"/>
                <a:ea typeface="Times New Roman"/>
                <a:cs typeface="Times New Roman"/>
                <a:sym typeface="Times New Roman"/>
              </a:rPr>
              <a:t>Defer</a:t>
            </a:r>
            <a:endParaRPr sz="2200" b="1">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b="1">
                <a:solidFill>
                  <a:srgbClr val="FA7A43"/>
                </a:solidFill>
                <a:latin typeface="Times New Roman"/>
                <a:ea typeface="Times New Roman"/>
                <a:cs typeface="Times New Roman"/>
                <a:sym typeface="Times New Roman"/>
              </a:rPr>
              <a:t>Not a current focus of treatment, a/o requires further assessment</a:t>
            </a:r>
            <a:endParaRPr b="1">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b="1">
                <a:solidFill>
                  <a:srgbClr val="FA7A43"/>
                </a:solidFill>
                <a:latin typeface="Times New Roman"/>
                <a:ea typeface="Times New Roman"/>
                <a:cs typeface="Times New Roman"/>
                <a:sym typeface="Times New Roman"/>
              </a:rPr>
              <a:t>EMR will not generate a TP</a:t>
            </a:r>
            <a:endParaRPr b="1">
              <a:solidFill>
                <a:srgbClr val="FA7A43"/>
              </a:solidFill>
            </a:endParaRPr>
          </a:p>
        </p:txBody>
      </p:sp>
      <p:sp>
        <p:nvSpPr>
          <p:cNvPr id="242" name="Google Shape;242;p25"/>
          <p:cNvSpPr/>
          <p:nvPr/>
        </p:nvSpPr>
        <p:spPr>
          <a:xfrm>
            <a:off x="4559850" y="1946425"/>
            <a:ext cx="30723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b="1" u="sng">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sz="2200" b="1" u="sng">
                <a:solidFill>
                  <a:srgbClr val="FA7A43"/>
                </a:solidFill>
                <a:latin typeface="Times New Roman"/>
                <a:ea typeface="Times New Roman"/>
                <a:cs typeface="Times New Roman"/>
                <a:sym typeface="Times New Roman"/>
              </a:rPr>
              <a:t>Refer</a:t>
            </a:r>
            <a:r>
              <a:rPr lang="en-US" sz="2200" b="1">
                <a:solidFill>
                  <a:srgbClr val="FA7A43"/>
                </a:solidFill>
                <a:latin typeface="Times New Roman"/>
                <a:ea typeface="Times New Roman"/>
                <a:cs typeface="Times New Roman"/>
                <a:sym typeface="Times New Roman"/>
              </a:rPr>
              <a:t> </a:t>
            </a:r>
            <a:endParaRPr sz="600" b="1">
              <a:solidFill>
                <a:srgbClr val="FA7A43"/>
              </a:solidFill>
              <a:latin typeface="Times New Roman"/>
              <a:ea typeface="Times New Roman"/>
              <a:cs typeface="Times New Roman"/>
              <a:sym typeface="Times New Roman"/>
            </a:endParaRPr>
          </a:p>
          <a:p>
            <a:pPr marL="0" lvl="0" indent="0" algn="l" rtl="0">
              <a:spcBef>
                <a:spcPts val="0"/>
              </a:spcBef>
              <a:spcAft>
                <a:spcPts val="0"/>
              </a:spcAft>
              <a:buNone/>
            </a:pPr>
            <a:endParaRPr sz="800" b="1">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sz="1600" b="1">
                <a:solidFill>
                  <a:srgbClr val="FA7A43"/>
                </a:solidFill>
                <a:latin typeface="Times New Roman"/>
                <a:ea typeface="Times New Roman"/>
                <a:cs typeface="Times New Roman"/>
                <a:sym typeface="Times New Roman"/>
              </a:rPr>
              <a:t>Out of scope, a/o requires specialist </a:t>
            </a:r>
            <a:endParaRPr sz="1600" b="1">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endParaRPr sz="1500" u="sng">
              <a:solidFill>
                <a:srgbClr val="666666"/>
              </a:solidFill>
              <a:latin typeface="Times New Roman"/>
              <a:ea typeface="Times New Roman"/>
              <a:cs typeface="Times New Roman"/>
              <a:sym typeface="Times New Roman"/>
            </a:endParaRPr>
          </a:p>
        </p:txBody>
      </p:sp>
      <p:sp>
        <p:nvSpPr>
          <p:cNvPr id="243" name="Google Shape;243;p25"/>
          <p:cNvSpPr/>
          <p:nvPr/>
        </p:nvSpPr>
        <p:spPr>
          <a:xfrm>
            <a:off x="8213475" y="1946425"/>
            <a:ext cx="30723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u="sng">
                <a:solidFill>
                  <a:srgbClr val="FA7A43"/>
                </a:solidFill>
                <a:latin typeface="Times New Roman"/>
                <a:ea typeface="Times New Roman"/>
                <a:cs typeface="Times New Roman"/>
                <a:sym typeface="Times New Roman"/>
              </a:rPr>
              <a:t>Treat</a:t>
            </a:r>
            <a:endParaRPr sz="2200" b="1" u="sng">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endParaRPr sz="600" b="1" u="sng">
              <a:solidFill>
                <a:srgbClr val="FA7A43"/>
              </a:solidFill>
              <a:latin typeface="Times New Roman"/>
              <a:ea typeface="Times New Roman"/>
              <a:cs typeface="Times New Roman"/>
              <a:sym typeface="Times New Roman"/>
            </a:endParaRPr>
          </a:p>
          <a:p>
            <a:pPr marL="0" lvl="0" indent="0" algn="l" rtl="0">
              <a:spcBef>
                <a:spcPts val="0"/>
              </a:spcBef>
              <a:spcAft>
                <a:spcPts val="0"/>
              </a:spcAft>
              <a:buNone/>
            </a:pPr>
            <a:endParaRPr sz="600" b="1" u="sng">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sz="1600" b="1">
                <a:solidFill>
                  <a:srgbClr val="FA7A43"/>
                </a:solidFill>
                <a:latin typeface="Times New Roman"/>
                <a:ea typeface="Times New Roman"/>
                <a:cs typeface="Times New Roman"/>
                <a:sym typeface="Times New Roman"/>
              </a:rPr>
              <a:t>Active Treatment Plan</a:t>
            </a:r>
            <a:endParaRPr sz="1600" b="1">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endParaRPr sz="800" b="1">
              <a:solidFill>
                <a:srgbClr val="666666"/>
              </a:solidFill>
              <a:latin typeface="Times New Roman"/>
              <a:ea typeface="Times New Roman"/>
              <a:cs typeface="Times New Roman"/>
              <a:sym typeface="Times New Roman"/>
            </a:endParaRPr>
          </a:p>
          <a:p>
            <a:pPr marL="0" lvl="0" indent="0" algn="ctr" rtl="0">
              <a:spcBef>
                <a:spcPts val="0"/>
              </a:spcBef>
              <a:spcAft>
                <a:spcPts val="0"/>
              </a:spcAft>
              <a:buNone/>
            </a:pPr>
            <a:endParaRPr sz="800">
              <a:solidFill>
                <a:srgbClr val="666666"/>
              </a:solidFill>
              <a:latin typeface="Times New Roman"/>
              <a:ea typeface="Times New Roman"/>
              <a:cs typeface="Times New Roman"/>
              <a:sym typeface="Times New Roman"/>
            </a:endParaRPr>
          </a:p>
        </p:txBody>
      </p:sp>
      <p:sp>
        <p:nvSpPr>
          <p:cNvPr id="244" name="Google Shape;244;p25"/>
          <p:cNvSpPr/>
          <p:nvPr/>
        </p:nvSpPr>
        <p:spPr>
          <a:xfrm>
            <a:off x="6035700" y="1541213"/>
            <a:ext cx="120600" cy="27420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5"/>
          <p:cNvSpPr/>
          <p:nvPr/>
        </p:nvSpPr>
        <p:spPr>
          <a:xfrm rot="1168300">
            <a:off x="3872887" y="1543742"/>
            <a:ext cx="120597" cy="27431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5"/>
          <p:cNvSpPr/>
          <p:nvPr/>
        </p:nvSpPr>
        <p:spPr>
          <a:xfrm rot="-1168300" flipH="1">
            <a:off x="8198537" y="1543742"/>
            <a:ext cx="120597" cy="27431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6"/>
          <p:cNvSpPr txBox="1"/>
          <p:nvPr/>
        </p:nvSpPr>
        <p:spPr>
          <a:xfrm>
            <a:off x="1237200" y="966100"/>
            <a:ext cx="10807800" cy="5528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800" b="1"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000" b="1" dirty="0">
                <a:solidFill>
                  <a:srgbClr val="666666"/>
                </a:solidFill>
                <a:latin typeface="Times New Roman"/>
                <a:ea typeface="Times New Roman"/>
                <a:cs typeface="Times New Roman"/>
                <a:sym typeface="Times New Roman"/>
              </a:rPr>
              <a:t>Signatures</a:t>
            </a:r>
            <a:r>
              <a:rPr lang="en-US" sz="2000" dirty="0">
                <a:solidFill>
                  <a:srgbClr val="666666"/>
                </a:solidFill>
                <a:latin typeface="Times New Roman"/>
                <a:ea typeface="Times New Roman"/>
                <a:cs typeface="Times New Roman"/>
                <a:sym typeface="Times New Roman"/>
              </a:rPr>
              <a:t>:</a:t>
            </a:r>
            <a:endParaRPr sz="2000" dirty="0">
              <a:solidFill>
                <a:srgbClr val="666666"/>
              </a:solidFill>
              <a:latin typeface="Times New Roman"/>
              <a:ea typeface="Times New Roman"/>
              <a:cs typeface="Times New Roman"/>
              <a:sym typeface="Times New Roman"/>
            </a:endParaRPr>
          </a:p>
          <a:p>
            <a:pPr marL="457200" lvl="0" indent="-349250" algn="l" rtl="0">
              <a:lnSpc>
                <a:spcPct val="90000"/>
              </a:lnSpc>
              <a:spcBef>
                <a:spcPts val="0"/>
              </a:spcBef>
              <a:spcAft>
                <a:spcPts val="0"/>
              </a:spcAft>
              <a:buClr>
                <a:srgbClr val="666666"/>
              </a:buClr>
              <a:buSzPts val="1900"/>
              <a:buFont typeface="Times New Roman"/>
              <a:buChar char="➟"/>
            </a:pPr>
            <a:r>
              <a:rPr lang="en-US" sz="1900" dirty="0">
                <a:solidFill>
                  <a:srgbClr val="666666"/>
                </a:solidFill>
                <a:latin typeface="Times New Roman"/>
                <a:ea typeface="Times New Roman"/>
                <a:cs typeface="Times New Roman"/>
                <a:sym typeface="Times New Roman"/>
              </a:rPr>
              <a:t>Signatures must be captured within 72 hours of admission </a:t>
            </a:r>
            <a:endParaRPr sz="1900" dirty="0">
              <a:solidFill>
                <a:srgbClr val="666666"/>
              </a:solidFill>
              <a:latin typeface="Times New Roman"/>
              <a:ea typeface="Times New Roman"/>
              <a:cs typeface="Times New Roman"/>
              <a:sym typeface="Times New Roman"/>
            </a:endParaRPr>
          </a:p>
          <a:p>
            <a:pPr marL="1371600" lvl="2" indent="-349250" algn="l" rtl="0">
              <a:lnSpc>
                <a:spcPct val="90000"/>
              </a:lnSpc>
              <a:spcBef>
                <a:spcPts val="0"/>
              </a:spcBef>
              <a:spcAft>
                <a:spcPts val="0"/>
              </a:spcAft>
              <a:buClr>
                <a:srgbClr val="666666"/>
              </a:buClr>
              <a:buSzPts val="1900"/>
              <a:buFont typeface="Times New Roman"/>
              <a:buChar char="⋆"/>
            </a:pPr>
            <a:r>
              <a:rPr lang="en-US" sz="1900" dirty="0">
                <a:solidFill>
                  <a:srgbClr val="666666"/>
                </a:solidFill>
                <a:latin typeface="Times New Roman"/>
                <a:ea typeface="Times New Roman"/>
                <a:cs typeface="Times New Roman"/>
                <a:sym typeface="Times New Roman"/>
              </a:rPr>
              <a:t>(patient, guarantor, therapist, clinical supervisor)</a:t>
            </a:r>
            <a:endParaRPr sz="1900" dirty="0">
              <a:solidFill>
                <a:srgbClr val="666666"/>
              </a:solidFill>
              <a:latin typeface="Times New Roman"/>
              <a:ea typeface="Times New Roman"/>
              <a:cs typeface="Times New Roman"/>
              <a:sym typeface="Times New Roman"/>
            </a:endParaRPr>
          </a:p>
          <a:p>
            <a:pPr marL="914400" lvl="0" indent="-349250" algn="l" rtl="0">
              <a:spcBef>
                <a:spcPts val="0"/>
              </a:spcBef>
              <a:spcAft>
                <a:spcPts val="0"/>
              </a:spcAft>
              <a:buClr>
                <a:srgbClr val="666666"/>
              </a:buClr>
              <a:buSzPts val="1900"/>
              <a:buFont typeface="Times New Roman"/>
              <a:buChar char="🗸"/>
            </a:pPr>
            <a:r>
              <a:rPr lang="en-US" sz="1900" dirty="0">
                <a:solidFill>
                  <a:srgbClr val="666666"/>
                </a:solidFill>
                <a:latin typeface="Times New Roman"/>
                <a:ea typeface="Times New Roman"/>
                <a:cs typeface="Times New Roman"/>
                <a:sym typeface="Times New Roman"/>
              </a:rPr>
              <a:t>Therapist signatures must be on treatment plan (not Attestations)</a:t>
            </a:r>
            <a:endParaRPr sz="1900" dirty="0">
              <a:solidFill>
                <a:srgbClr val="666666"/>
              </a:solidFill>
              <a:latin typeface="Times New Roman"/>
              <a:ea typeface="Times New Roman"/>
              <a:cs typeface="Times New Roman"/>
              <a:sym typeface="Times New Roman"/>
            </a:endParaRPr>
          </a:p>
          <a:p>
            <a:pPr marL="914400" lvl="0" indent="-349250" algn="l" rtl="0">
              <a:spcBef>
                <a:spcPts val="0"/>
              </a:spcBef>
              <a:spcAft>
                <a:spcPts val="0"/>
              </a:spcAft>
              <a:buClr>
                <a:srgbClr val="666666"/>
              </a:buClr>
              <a:buSzPts val="1900"/>
              <a:buFont typeface="Times New Roman"/>
              <a:buChar char="🗸"/>
            </a:pPr>
            <a:r>
              <a:rPr lang="en-US" sz="1900" dirty="0">
                <a:solidFill>
                  <a:srgbClr val="666666"/>
                </a:solidFill>
                <a:latin typeface="Times New Roman"/>
                <a:ea typeface="Times New Roman"/>
                <a:cs typeface="Times New Roman"/>
                <a:sym typeface="Times New Roman"/>
              </a:rPr>
              <a:t>Signatures on Treatment Plans is best practice! (Reserve Attestations for when patients and/or guarantor are unavailable) </a:t>
            </a:r>
            <a:endParaRPr sz="1900"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2000" b="1"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000" b="1" dirty="0">
                <a:solidFill>
                  <a:srgbClr val="666666"/>
                </a:solidFill>
                <a:latin typeface="Times New Roman"/>
                <a:ea typeface="Times New Roman"/>
                <a:cs typeface="Times New Roman"/>
                <a:sym typeface="Times New Roman"/>
              </a:rPr>
              <a:t>Needs Assessment</a:t>
            </a:r>
            <a:r>
              <a:rPr lang="en-US" sz="2000" dirty="0">
                <a:solidFill>
                  <a:srgbClr val="666666"/>
                </a:solidFill>
                <a:latin typeface="Times New Roman"/>
                <a:ea typeface="Times New Roman"/>
                <a:cs typeface="Times New Roman"/>
                <a:sym typeface="Times New Roman"/>
              </a:rPr>
              <a:t>:</a:t>
            </a:r>
            <a:endParaRPr sz="2000" dirty="0">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000" dirty="0">
                <a:solidFill>
                  <a:srgbClr val="666666"/>
                </a:solidFill>
                <a:latin typeface="Times New Roman"/>
                <a:ea typeface="Times New Roman"/>
                <a:cs typeface="Times New Roman"/>
                <a:sym typeface="Times New Roman"/>
              </a:rPr>
              <a:t>Treatment plans MUST include language from the Needs, Strengths, Preferences, Goals (NSPG) section of Patient BPS</a:t>
            </a:r>
            <a:endParaRPr sz="2000"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800" b="1"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1100"/>
              <a:buFont typeface="Arial"/>
              <a:buNone/>
            </a:pPr>
            <a:r>
              <a:rPr lang="en-US" sz="1800" b="1" dirty="0">
                <a:solidFill>
                  <a:srgbClr val="666666"/>
                </a:solidFill>
                <a:latin typeface="Times New Roman"/>
                <a:ea typeface="Times New Roman"/>
                <a:cs typeface="Times New Roman"/>
                <a:sym typeface="Times New Roman"/>
              </a:rPr>
              <a:t>Outcome Measures</a:t>
            </a:r>
            <a:r>
              <a:rPr lang="en-US" sz="1800" dirty="0">
                <a:solidFill>
                  <a:srgbClr val="666666"/>
                </a:solidFill>
                <a:latin typeface="Times New Roman"/>
                <a:ea typeface="Times New Roman"/>
                <a:cs typeface="Times New Roman"/>
                <a:sym typeface="Times New Roman"/>
              </a:rPr>
              <a:t>:</a:t>
            </a:r>
            <a:endParaRPr sz="1800" dirty="0">
              <a:solidFill>
                <a:srgbClr val="666666"/>
              </a:solidFill>
              <a:latin typeface="Times New Roman"/>
              <a:ea typeface="Times New Roman"/>
              <a:cs typeface="Times New Roman"/>
              <a:sym typeface="Times New Roman"/>
            </a:endParaRPr>
          </a:p>
          <a:p>
            <a:pPr marL="457200" lvl="0" indent="-342900" algn="l" rtl="0">
              <a:spcBef>
                <a:spcPts val="0"/>
              </a:spcBef>
              <a:spcAft>
                <a:spcPts val="0"/>
              </a:spcAft>
              <a:buClr>
                <a:srgbClr val="666666"/>
              </a:buClr>
              <a:buSzPts val="1800"/>
              <a:buFont typeface="Times New Roman"/>
              <a:buChar char="➟"/>
            </a:pPr>
            <a:r>
              <a:rPr lang="en-US" sz="1800" dirty="0">
                <a:solidFill>
                  <a:srgbClr val="666666"/>
                </a:solidFill>
                <a:latin typeface="Times New Roman"/>
                <a:ea typeface="Times New Roman"/>
                <a:cs typeface="Times New Roman"/>
                <a:sym typeface="Times New Roman"/>
              </a:rPr>
              <a:t>Treatment plans MUST include a treatment objective that focuses on outcome measures (DASS-21/RAS) and </a:t>
            </a:r>
            <a:r>
              <a:rPr lang="en-US" sz="1800" b="1" u="sng" dirty="0">
                <a:solidFill>
                  <a:srgbClr val="666666"/>
                </a:solidFill>
                <a:latin typeface="Times New Roman"/>
                <a:ea typeface="Times New Roman"/>
                <a:cs typeface="Times New Roman"/>
                <a:sym typeface="Times New Roman"/>
              </a:rPr>
              <a:t>how the score informs treatment planning.</a:t>
            </a:r>
            <a:r>
              <a:rPr lang="en-US" sz="1800" b="1" dirty="0">
                <a:solidFill>
                  <a:srgbClr val="666666"/>
                </a:solidFill>
                <a:latin typeface="Times New Roman"/>
                <a:ea typeface="Times New Roman"/>
                <a:cs typeface="Times New Roman"/>
                <a:sym typeface="Times New Roman"/>
              </a:rPr>
              <a:t> </a:t>
            </a:r>
            <a:endParaRPr sz="1800" b="1" dirty="0">
              <a:solidFill>
                <a:srgbClr val="666666"/>
              </a:solidFill>
              <a:latin typeface="Times New Roman"/>
              <a:ea typeface="Times New Roman"/>
              <a:cs typeface="Times New Roman"/>
              <a:sym typeface="Times New Roman"/>
            </a:endParaRPr>
          </a:p>
          <a:p>
            <a:pPr marL="914400" lvl="1" indent="-336550" algn="l" rtl="0">
              <a:spcBef>
                <a:spcPts val="0"/>
              </a:spcBef>
              <a:spcAft>
                <a:spcPts val="0"/>
              </a:spcAft>
              <a:buClr>
                <a:srgbClr val="666666"/>
              </a:buClr>
              <a:buSzPts val="1700"/>
              <a:buFont typeface="Times New Roman"/>
              <a:buChar char="○"/>
            </a:pPr>
            <a:r>
              <a:rPr lang="en-US" sz="1700" dirty="0">
                <a:solidFill>
                  <a:srgbClr val="666666"/>
                </a:solidFill>
                <a:latin typeface="Times New Roman"/>
                <a:ea typeface="Times New Roman"/>
                <a:cs typeface="Times New Roman"/>
                <a:sym typeface="Times New Roman"/>
              </a:rPr>
              <a:t>I.e., including the score without any context of what this means for the treatment plan is insufficient. </a:t>
            </a:r>
            <a:endParaRPr sz="1700" dirty="0">
              <a:solidFill>
                <a:srgbClr val="666666"/>
              </a:solidFill>
              <a:latin typeface="Times New Roman"/>
              <a:ea typeface="Times New Roman"/>
              <a:cs typeface="Times New Roman"/>
              <a:sym typeface="Times New Roman"/>
            </a:endParaRPr>
          </a:p>
          <a:p>
            <a:pPr marL="1371600" lvl="2" indent="-336550" algn="l" rtl="0">
              <a:spcBef>
                <a:spcPts val="0"/>
              </a:spcBef>
              <a:spcAft>
                <a:spcPts val="0"/>
              </a:spcAft>
              <a:buClr>
                <a:srgbClr val="666666"/>
              </a:buClr>
              <a:buSzPts val="1700"/>
              <a:buFont typeface="Times New Roman"/>
              <a:buChar char="■"/>
            </a:pPr>
            <a:r>
              <a:rPr lang="en-US" sz="1700" dirty="0">
                <a:solidFill>
                  <a:srgbClr val="666666"/>
                </a:solidFill>
                <a:latin typeface="Times New Roman"/>
                <a:ea typeface="Times New Roman"/>
                <a:cs typeface="Times New Roman"/>
                <a:sym typeface="Times New Roman"/>
              </a:rPr>
              <a:t>Is the RAS score increasing?  Does that evidence the current treatment plan is effective and no changes are indicated at this time? </a:t>
            </a:r>
            <a:endParaRPr sz="1700" dirty="0">
              <a:solidFill>
                <a:srgbClr val="666666"/>
              </a:solidFill>
              <a:latin typeface="Times New Roman"/>
              <a:ea typeface="Times New Roman"/>
              <a:cs typeface="Times New Roman"/>
              <a:sym typeface="Times New Roman"/>
            </a:endParaRPr>
          </a:p>
          <a:p>
            <a:pPr marL="1371600" lvl="2" indent="-336550" algn="l" rtl="0">
              <a:spcBef>
                <a:spcPts val="0"/>
              </a:spcBef>
              <a:spcAft>
                <a:spcPts val="0"/>
              </a:spcAft>
              <a:buClr>
                <a:srgbClr val="666666"/>
              </a:buClr>
              <a:buSzPts val="1700"/>
              <a:buFont typeface="Times New Roman"/>
              <a:buChar char="■"/>
            </a:pPr>
            <a:r>
              <a:rPr lang="en-US" sz="1700" dirty="0">
                <a:solidFill>
                  <a:srgbClr val="666666"/>
                </a:solidFill>
                <a:latin typeface="Times New Roman"/>
                <a:ea typeface="Times New Roman"/>
                <a:cs typeface="Times New Roman"/>
                <a:sym typeface="Times New Roman"/>
              </a:rPr>
              <a:t>Is the RAS score decreasing and as a result, therapist will increase family therapy from 1x/wk. to 2x/wk. w/ the goal that by doing so, client’s engagement in recovery will improve (and RAS score will increase?)</a:t>
            </a:r>
            <a:endParaRPr sz="1700" dirty="0">
              <a:solidFill>
                <a:srgbClr val="666666"/>
              </a:solidFill>
              <a:latin typeface="Times New Roman"/>
              <a:ea typeface="Times New Roman"/>
              <a:cs typeface="Times New Roman"/>
              <a:sym typeface="Times New Roman"/>
            </a:endParaRPr>
          </a:p>
          <a:p>
            <a:pPr marL="0" lvl="0" indent="0" algn="l" rtl="0">
              <a:spcBef>
                <a:spcPts val="0"/>
              </a:spcBef>
              <a:spcAft>
                <a:spcPts val="0"/>
              </a:spcAft>
              <a:buNone/>
            </a:pPr>
            <a:endParaRPr sz="1900" dirty="0">
              <a:solidFill>
                <a:srgbClr val="666666"/>
              </a:solidFill>
              <a:latin typeface="Times New Roman"/>
              <a:ea typeface="Times New Roman"/>
              <a:cs typeface="Times New Roman"/>
              <a:sym typeface="Times New Roman"/>
            </a:endParaRPr>
          </a:p>
        </p:txBody>
      </p:sp>
      <p:sp>
        <p:nvSpPr>
          <p:cNvPr id="252" name="Google Shape;252;p26"/>
          <p:cNvSpPr txBox="1"/>
          <p:nvPr/>
        </p:nvSpPr>
        <p:spPr>
          <a:xfrm>
            <a:off x="408125" y="288275"/>
            <a:ext cx="80361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0066A6"/>
                </a:solidFill>
                <a:latin typeface="Times New Roman"/>
                <a:ea typeface="Times New Roman"/>
                <a:cs typeface="Times New Roman"/>
                <a:sym typeface="Times New Roman"/>
              </a:rPr>
              <a:t>Treatment Planning: </a:t>
            </a:r>
            <a:r>
              <a:rPr lang="en-US" sz="2800" b="1" i="1">
                <a:solidFill>
                  <a:srgbClr val="0066A6"/>
                </a:solidFill>
                <a:latin typeface="Times New Roman"/>
                <a:ea typeface="Times New Roman"/>
                <a:cs typeface="Times New Roman"/>
                <a:sym typeface="Times New Roman"/>
              </a:rPr>
              <a:t>Requirements at a glance</a:t>
            </a:r>
            <a:r>
              <a:rPr lang="en-US" sz="2600" b="1" i="1">
                <a:solidFill>
                  <a:srgbClr val="0066A6"/>
                </a:solidFill>
                <a:latin typeface="Times New Roman"/>
                <a:ea typeface="Times New Roman"/>
                <a:cs typeface="Times New Roman"/>
                <a:sym typeface="Times New Roman"/>
              </a:rPr>
              <a:t> </a:t>
            </a:r>
            <a:r>
              <a:rPr lang="en-US" sz="2000" b="1">
                <a:solidFill>
                  <a:srgbClr val="0066A6"/>
                </a:solidFill>
                <a:latin typeface="Times New Roman"/>
                <a:ea typeface="Times New Roman"/>
                <a:cs typeface="Times New Roman"/>
                <a:sym typeface="Times New Roman"/>
              </a:rPr>
              <a:t>(1 of 3)</a:t>
            </a:r>
            <a:endParaRPr sz="2000" b="1">
              <a:solidFill>
                <a:srgbClr val="0066A6"/>
              </a:solidFill>
              <a:latin typeface="Times New Roman"/>
              <a:ea typeface="Times New Roman"/>
              <a:cs typeface="Times New Roman"/>
              <a:sym typeface="Times New Roman"/>
            </a:endParaRPr>
          </a:p>
        </p:txBody>
      </p:sp>
      <p:pic>
        <p:nvPicPr>
          <p:cNvPr id="253" name="Google Shape;253;p26"/>
          <p:cNvPicPr preferRelativeResize="0"/>
          <p:nvPr/>
        </p:nvPicPr>
        <p:blipFill>
          <a:blip r:embed="rId3">
            <a:alphaModFix/>
          </a:blip>
          <a:stretch>
            <a:fillRect/>
          </a:stretch>
        </p:blipFill>
        <p:spPr>
          <a:xfrm>
            <a:off x="408125" y="1094900"/>
            <a:ext cx="686275" cy="686275"/>
          </a:xfrm>
          <a:prstGeom prst="rect">
            <a:avLst/>
          </a:prstGeom>
          <a:noFill/>
          <a:ln>
            <a:noFill/>
          </a:ln>
        </p:spPr>
      </p:pic>
      <p:pic>
        <p:nvPicPr>
          <p:cNvPr id="254" name="Google Shape;254;p26"/>
          <p:cNvPicPr preferRelativeResize="0"/>
          <p:nvPr/>
        </p:nvPicPr>
        <p:blipFill>
          <a:blip r:embed="rId4">
            <a:alphaModFix/>
          </a:blip>
          <a:stretch>
            <a:fillRect/>
          </a:stretch>
        </p:blipFill>
        <p:spPr>
          <a:xfrm>
            <a:off x="408125" y="2847925"/>
            <a:ext cx="686275" cy="686275"/>
          </a:xfrm>
          <a:prstGeom prst="rect">
            <a:avLst/>
          </a:prstGeom>
          <a:noFill/>
          <a:ln>
            <a:noFill/>
          </a:ln>
        </p:spPr>
      </p:pic>
      <p:pic>
        <p:nvPicPr>
          <p:cNvPr id="255" name="Google Shape;255;p26"/>
          <p:cNvPicPr preferRelativeResize="0"/>
          <p:nvPr/>
        </p:nvPicPr>
        <p:blipFill>
          <a:blip r:embed="rId5">
            <a:alphaModFix/>
          </a:blip>
          <a:stretch>
            <a:fillRect/>
          </a:stretch>
        </p:blipFill>
        <p:spPr>
          <a:xfrm>
            <a:off x="408125" y="4055325"/>
            <a:ext cx="686275" cy="686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7"/>
          <p:cNvSpPr txBox="1"/>
          <p:nvPr/>
        </p:nvSpPr>
        <p:spPr>
          <a:xfrm>
            <a:off x="408125" y="288275"/>
            <a:ext cx="85431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0066A6"/>
                </a:solidFill>
                <a:latin typeface="Times New Roman"/>
                <a:ea typeface="Times New Roman"/>
                <a:cs typeface="Times New Roman"/>
                <a:sym typeface="Times New Roman"/>
              </a:rPr>
              <a:t>Treatment Planning: </a:t>
            </a:r>
            <a:r>
              <a:rPr lang="en-US" sz="2800" b="1" i="1">
                <a:solidFill>
                  <a:srgbClr val="0066A6"/>
                </a:solidFill>
                <a:latin typeface="Times New Roman"/>
                <a:ea typeface="Times New Roman"/>
                <a:cs typeface="Times New Roman"/>
                <a:sym typeface="Times New Roman"/>
              </a:rPr>
              <a:t>Requirements at a glance</a:t>
            </a:r>
            <a:r>
              <a:rPr lang="en-US" sz="2400" b="1">
                <a:solidFill>
                  <a:srgbClr val="0066A6"/>
                </a:solidFill>
                <a:latin typeface="Times New Roman"/>
                <a:ea typeface="Times New Roman"/>
                <a:cs typeface="Times New Roman"/>
                <a:sym typeface="Times New Roman"/>
              </a:rPr>
              <a:t> </a:t>
            </a:r>
            <a:r>
              <a:rPr lang="en-US" sz="2000" b="1">
                <a:solidFill>
                  <a:srgbClr val="0066A6"/>
                </a:solidFill>
                <a:latin typeface="Times New Roman"/>
                <a:ea typeface="Times New Roman"/>
                <a:cs typeface="Times New Roman"/>
                <a:sym typeface="Times New Roman"/>
              </a:rPr>
              <a:t>(2 of 3)</a:t>
            </a:r>
            <a:endParaRPr sz="2000" b="1">
              <a:solidFill>
                <a:srgbClr val="0066A6"/>
              </a:solidFill>
              <a:latin typeface="Times New Roman"/>
              <a:ea typeface="Times New Roman"/>
              <a:cs typeface="Times New Roman"/>
              <a:sym typeface="Times New Roman"/>
            </a:endParaRPr>
          </a:p>
        </p:txBody>
      </p:sp>
      <p:sp>
        <p:nvSpPr>
          <p:cNvPr id="261" name="Google Shape;261;p27"/>
          <p:cNvSpPr txBox="1"/>
          <p:nvPr/>
        </p:nvSpPr>
        <p:spPr>
          <a:xfrm>
            <a:off x="986600" y="985775"/>
            <a:ext cx="10764900" cy="597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700" b="1" dirty="0">
                <a:solidFill>
                  <a:srgbClr val="666666"/>
                </a:solidFill>
                <a:latin typeface="Times New Roman"/>
                <a:ea typeface="Times New Roman"/>
                <a:cs typeface="Times New Roman"/>
                <a:sym typeface="Times New Roman"/>
              </a:rPr>
              <a:t>Goals</a:t>
            </a:r>
            <a:r>
              <a:rPr lang="en-US" sz="1700" dirty="0">
                <a:solidFill>
                  <a:srgbClr val="666666"/>
                </a:solidFill>
                <a:latin typeface="Times New Roman"/>
                <a:ea typeface="Times New Roman"/>
                <a:cs typeface="Times New Roman"/>
                <a:sym typeface="Times New Roman"/>
              </a:rPr>
              <a:t>:</a:t>
            </a:r>
            <a:endParaRPr sz="1700" dirty="0">
              <a:solidFill>
                <a:srgbClr val="666666"/>
              </a:solidFill>
              <a:latin typeface="Times New Roman"/>
              <a:ea typeface="Times New Roman"/>
              <a:cs typeface="Times New Roman"/>
              <a:sym typeface="Times New Roman"/>
            </a:endParaRPr>
          </a:p>
          <a:p>
            <a:pPr marL="457200" lvl="0" indent="-330200" algn="l" rtl="0">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Include at least one goal stated in the patient’s words for each Problem</a:t>
            </a:r>
            <a:endParaRPr sz="1600" dirty="0">
              <a:solidFill>
                <a:srgbClr val="666666"/>
              </a:solidFill>
              <a:latin typeface="Times New Roman"/>
              <a:ea typeface="Times New Roman"/>
              <a:cs typeface="Times New Roman"/>
              <a:sym typeface="Times New Roman"/>
            </a:endParaRPr>
          </a:p>
          <a:p>
            <a:pPr marL="457200" lvl="0" indent="-330200" algn="l" rtl="0">
              <a:spcBef>
                <a:spcPts val="0"/>
              </a:spcBef>
              <a:spcAft>
                <a:spcPts val="0"/>
              </a:spcAft>
              <a:buClr>
                <a:srgbClr val="666666"/>
              </a:buClr>
              <a:buSzPts val="1600"/>
              <a:buFont typeface="Times New Roman"/>
              <a:buChar char="➟"/>
            </a:pPr>
            <a:r>
              <a:rPr lang="en-US" sz="1600" u="sng" dirty="0">
                <a:solidFill>
                  <a:srgbClr val="666666"/>
                </a:solidFill>
                <a:latin typeface="Times New Roman"/>
                <a:ea typeface="Times New Roman"/>
                <a:cs typeface="Times New Roman"/>
                <a:sym typeface="Times New Roman"/>
              </a:rPr>
              <a:t>Highly recommend</a:t>
            </a:r>
            <a:r>
              <a:rPr lang="en-US" sz="1600" dirty="0">
                <a:solidFill>
                  <a:srgbClr val="666666"/>
                </a:solidFill>
                <a:latin typeface="Times New Roman"/>
                <a:ea typeface="Times New Roman"/>
                <a:cs typeface="Times New Roman"/>
                <a:sym typeface="Times New Roman"/>
              </a:rPr>
              <a:t> to also include the Clinical Interpretation of the goal</a:t>
            </a:r>
            <a:endParaRPr sz="1600" dirty="0">
              <a:solidFill>
                <a:srgbClr val="666666"/>
              </a:solidFill>
              <a:latin typeface="Times New Roman"/>
              <a:ea typeface="Times New Roman"/>
              <a:cs typeface="Times New Roman"/>
              <a:sym typeface="Times New Roman"/>
            </a:endParaRPr>
          </a:p>
          <a:p>
            <a:pPr marL="914400" lvl="0" indent="0" algn="l" rtl="0">
              <a:spcBef>
                <a:spcPts val="0"/>
              </a:spcBef>
              <a:spcAft>
                <a:spcPts val="0"/>
              </a:spcAft>
              <a:buNone/>
            </a:pPr>
            <a:endParaRPr sz="900"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1900" b="1" dirty="0">
                <a:solidFill>
                  <a:srgbClr val="666666"/>
                </a:solidFill>
                <a:latin typeface="Times New Roman"/>
                <a:ea typeface="Times New Roman"/>
                <a:cs typeface="Times New Roman"/>
                <a:sym typeface="Times New Roman"/>
              </a:rPr>
              <a:t>Statuses and Status Updates</a:t>
            </a:r>
            <a:r>
              <a:rPr lang="en-US" sz="1900" dirty="0">
                <a:solidFill>
                  <a:srgbClr val="666666"/>
                </a:solidFill>
                <a:latin typeface="Times New Roman"/>
                <a:ea typeface="Times New Roman"/>
                <a:cs typeface="Times New Roman"/>
                <a:sym typeface="Times New Roman"/>
              </a:rPr>
              <a:t>:</a:t>
            </a:r>
            <a:endParaRPr sz="1900" dirty="0">
              <a:solidFill>
                <a:srgbClr val="666666"/>
              </a:solidFill>
              <a:latin typeface="Times New Roman"/>
              <a:ea typeface="Times New Roman"/>
              <a:cs typeface="Times New Roman"/>
              <a:sym typeface="Times New Roman"/>
            </a:endParaRPr>
          </a:p>
          <a:p>
            <a:pPr marL="457200" lvl="0" indent="-330200" algn="l" rtl="0">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Initial Status must be added to each intervention when the Treatment Plan (TP)  is created. This allows for you to enter a Target Date for each intervention</a:t>
            </a:r>
            <a:endParaRPr sz="1600" dirty="0">
              <a:solidFill>
                <a:srgbClr val="666666"/>
              </a:solidFill>
              <a:latin typeface="Times New Roman"/>
              <a:ea typeface="Times New Roman"/>
              <a:cs typeface="Times New Roman"/>
              <a:sym typeface="Times New Roman"/>
            </a:endParaRPr>
          </a:p>
          <a:p>
            <a:pPr marL="457200" lvl="0" indent="-330200" algn="l" rtl="0">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Patient can sign the TP </a:t>
            </a:r>
            <a:r>
              <a:rPr lang="en-US" sz="1600" u="sng" dirty="0">
                <a:solidFill>
                  <a:srgbClr val="666666"/>
                </a:solidFill>
                <a:latin typeface="Times New Roman"/>
                <a:ea typeface="Times New Roman"/>
                <a:cs typeface="Times New Roman"/>
                <a:sym typeface="Times New Roman"/>
              </a:rPr>
              <a:t>and </a:t>
            </a:r>
            <a:r>
              <a:rPr lang="en-US" sz="1600" dirty="0">
                <a:solidFill>
                  <a:srgbClr val="666666"/>
                </a:solidFill>
                <a:latin typeface="Times New Roman"/>
                <a:ea typeface="Times New Roman"/>
                <a:cs typeface="Times New Roman"/>
                <a:sym typeface="Times New Roman"/>
              </a:rPr>
              <a:t>TP Statuses at the same time when the TP is created (Golden List Thread View)</a:t>
            </a:r>
            <a:endParaRPr sz="1600" dirty="0">
              <a:solidFill>
                <a:srgbClr val="666666"/>
              </a:solidFill>
              <a:latin typeface="Times New Roman"/>
              <a:ea typeface="Times New Roman"/>
              <a:cs typeface="Times New Roman"/>
              <a:sym typeface="Times New Roman"/>
            </a:endParaRPr>
          </a:p>
          <a:p>
            <a:pPr marL="457200" lvl="0" indent="-330200" algn="l" rtl="0">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Status Updates (which are Kipu’s form of TP “reviews”) are required 30 days from admission date and every two weeks thereafter</a:t>
            </a:r>
            <a:endParaRPr sz="1600" dirty="0">
              <a:solidFill>
                <a:srgbClr val="666666"/>
              </a:solidFill>
              <a:latin typeface="Times New Roman"/>
              <a:ea typeface="Times New Roman"/>
              <a:cs typeface="Times New Roman"/>
              <a:sym typeface="Times New Roman"/>
            </a:endParaRPr>
          </a:p>
          <a:p>
            <a:pPr marL="457200" lvl="0" indent="-330200" algn="l" rtl="0">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Client must sign for at each Status Update. Guarantors must show evidence of review by signing a Family Attestation Form</a:t>
            </a:r>
            <a:endParaRPr sz="1600" dirty="0">
              <a:solidFill>
                <a:srgbClr val="666666"/>
              </a:solidFill>
              <a:latin typeface="Times New Roman"/>
              <a:ea typeface="Times New Roman"/>
              <a:cs typeface="Times New Roman"/>
              <a:sym typeface="Times New Roman"/>
            </a:endParaRPr>
          </a:p>
          <a:p>
            <a:pPr marL="914400" lvl="1" indent="-330200" algn="l" rtl="0">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Status Updates allow you to update the Target Date, enter commentary on patient’s progress, and change the Status from the drop-down menu (if applicable)</a:t>
            </a:r>
            <a:endParaRPr sz="1600" dirty="0">
              <a:solidFill>
                <a:srgbClr val="666666"/>
              </a:solidFill>
              <a:latin typeface="Times New Roman"/>
              <a:ea typeface="Times New Roman"/>
              <a:cs typeface="Times New Roman"/>
              <a:sym typeface="Times New Roman"/>
            </a:endParaRPr>
          </a:p>
          <a:p>
            <a:pPr marL="0" lvl="0" indent="0" algn="l" rtl="0">
              <a:spcBef>
                <a:spcPts val="0"/>
              </a:spcBef>
              <a:spcAft>
                <a:spcPts val="0"/>
              </a:spcAft>
              <a:buNone/>
            </a:pPr>
            <a:endParaRPr sz="700"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1100"/>
              <a:buFont typeface="Arial"/>
              <a:buNone/>
            </a:pPr>
            <a:r>
              <a:rPr lang="en-US" sz="1700" b="1" dirty="0">
                <a:solidFill>
                  <a:srgbClr val="666666"/>
                </a:solidFill>
                <a:latin typeface="Times New Roman"/>
                <a:ea typeface="Times New Roman"/>
                <a:cs typeface="Times New Roman"/>
                <a:sym typeface="Times New Roman"/>
              </a:rPr>
              <a:t>Determination of Treatment Plans:</a:t>
            </a:r>
            <a:endParaRPr sz="1700" b="1" dirty="0">
              <a:solidFill>
                <a:srgbClr val="666666"/>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Primary Diagnosis/Presenting Problem: e.g., </a:t>
            </a:r>
            <a:r>
              <a:rPr lang="en-US" sz="1600" b="1" dirty="0">
                <a:solidFill>
                  <a:srgbClr val="666666"/>
                </a:solidFill>
                <a:latin typeface="Times New Roman"/>
                <a:ea typeface="Times New Roman"/>
                <a:cs typeface="Times New Roman"/>
                <a:sym typeface="Times New Roman"/>
              </a:rPr>
              <a:t>Eating Disorder, Disordered Eating Pattern</a:t>
            </a:r>
            <a:endParaRPr sz="1600" b="1" dirty="0">
              <a:solidFill>
                <a:srgbClr val="666666"/>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666666"/>
              </a:buClr>
              <a:buSzPts val="1600"/>
              <a:buFont typeface="Times New Roman"/>
              <a:buChar char="➟"/>
            </a:pPr>
            <a:r>
              <a:rPr lang="en-US" sz="1600" b="1" dirty="0">
                <a:solidFill>
                  <a:srgbClr val="666666"/>
                </a:solidFill>
                <a:latin typeface="Times New Roman"/>
                <a:ea typeface="Times New Roman"/>
                <a:cs typeface="Times New Roman"/>
                <a:sym typeface="Times New Roman"/>
              </a:rPr>
              <a:t>Secondary and Tertiary Diagnoses</a:t>
            </a:r>
            <a:r>
              <a:rPr lang="en-US" sz="1600" dirty="0">
                <a:solidFill>
                  <a:srgbClr val="666666"/>
                </a:solidFill>
                <a:latin typeface="Times New Roman"/>
                <a:ea typeface="Times New Roman"/>
                <a:cs typeface="Times New Roman"/>
                <a:sym typeface="Times New Roman"/>
              </a:rPr>
              <a:t>: e.g., Mood disorder, Substance Use Disorder (Depressive symptoms, Mood instability, Substance Misuse Problems)</a:t>
            </a:r>
            <a:endParaRPr sz="1600" dirty="0">
              <a:solidFill>
                <a:srgbClr val="666666"/>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Other clinically relevant focuses of treatment: </a:t>
            </a:r>
            <a:r>
              <a:rPr lang="en-US" sz="1600" b="1" dirty="0">
                <a:solidFill>
                  <a:srgbClr val="666666"/>
                </a:solidFill>
                <a:latin typeface="Times New Roman"/>
                <a:ea typeface="Times New Roman"/>
                <a:cs typeface="Times New Roman"/>
                <a:sym typeface="Times New Roman"/>
              </a:rPr>
              <a:t>Education</a:t>
            </a:r>
            <a:r>
              <a:rPr lang="en-US" sz="1600" dirty="0">
                <a:solidFill>
                  <a:srgbClr val="666666"/>
                </a:solidFill>
                <a:latin typeface="Times New Roman"/>
                <a:ea typeface="Times New Roman"/>
                <a:cs typeface="Times New Roman"/>
                <a:sym typeface="Times New Roman"/>
              </a:rPr>
              <a:t> and</a:t>
            </a:r>
            <a:r>
              <a:rPr lang="en-US" sz="1600" b="1" dirty="0">
                <a:solidFill>
                  <a:srgbClr val="666666"/>
                </a:solidFill>
                <a:latin typeface="Times New Roman"/>
                <a:ea typeface="Times New Roman"/>
                <a:cs typeface="Times New Roman"/>
                <a:sym typeface="Times New Roman"/>
              </a:rPr>
              <a:t> Family Conflicts a/o Social Support Involvement</a:t>
            </a:r>
            <a:endParaRPr sz="1600" b="1" dirty="0">
              <a:solidFill>
                <a:srgbClr val="666666"/>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666666"/>
              </a:buClr>
              <a:buSzPts val="1600"/>
              <a:buFont typeface="Times New Roman"/>
              <a:buChar char="➟"/>
            </a:pPr>
            <a:r>
              <a:rPr lang="en-US" sz="1600" b="1" dirty="0">
                <a:solidFill>
                  <a:srgbClr val="666666"/>
                </a:solidFill>
                <a:latin typeface="Times New Roman"/>
                <a:ea typeface="Times New Roman"/>
                <a:cs typeface="Times New Roman"/>
                <a:sym typeface="Times New Roman"/>
              </a:rPr>
              <a:t>Suicide Risk a/o Safety Related TP: </a:t>
            </a:r>
            <a:endParaRPr sz="1600" b="1" dirty="0">
              <a:solidFill>
                <a:srgbClr val="666666"/>
              </a:solidFill>
              <a:latin typeface="Times New Roman"/>
              <a:ea typeface="Times New Roman"/>
              <a:cs typeface="Times New Roman"/>
              <a:sym typeface="Times New Roman"/>
            </a:endParaRPr>
          </a:p>
          <a:p>
            <a:pPr marL="914400" lvl="0" indent="-330200" algn="l" rtl="0">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If patient is determined to be a  </a:t>
            </a:r>
            <a:r>
              <a:rPr lang="en-US" sz="1600" b="1" dirty="0" err="1">
                <a:solidFill>
                  <a:srgbClr val="CC0000"/>
                </a:solidFill>
                <a:latin typeface="Times New Roman"/>
                <a:ea typeface="Times New Roman"/>
                <a:cs typeface="Times New Roman"/>
                <a:sym typeface="Times New Roman"/>
              </a:rPr>
              <a:t>HIGH-risk</a:t>
            </a:r>
            <a:r>
              <a:rPr lang="en-US" sz="1600" dirty="0">
                <a:solidFill>
                  <a:srgbClr val="666666"/>
                </a:solidFill>
                <a:latin typeface="Times New Roman"/>
                <a:ea typeface="Times New Roman"/>
                <a:cs typeface="Times New Roman"/>
                <a:sym typeface="Times New Roman"/>
              </a:rPr>
              <a:t> level, they must have a TP for Suicidal Ideation, or Suicide Risk (Suicide Risk OP Care Plan OP)</a:t>
            </a:r>
            <a:endParaRPr sz="1600" dirty="0">
              <a:solidFill>
                <a:srgbClr val="666666"/>
              </a:solidFill>
              <a:latin typeface="Times New Roman"/>
              <a:ea typeface="Times New Roman"/>
              <a:cs typeface="Times New Roman"/>
              <a:sym typeface="Times New Roman"/>
            </a:endParaRPr>
          </a:p>
          <a:p>
            <a:pPr marL="914400" lvl="0" indent="-330200" algn="l" rtl="0">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For </a:t>
            </a:r>
            <a:r>
              <a:rPr lang="en-US" sz="1600" b="1" dirty="0">
                <a:solidFill>
                  <a:srgbClr val="FF9900"/>
                </a:solidFill>
                <a:latin typeface="Times New Roman"/>
                <a:ea typeface="Times New Roman"/>
                <a:cs typeface="Times New Roman"/>
                <a:sym typeface="Times New Roman"/>
              </a:rPr>
              <a:t>MODERATE</a:t>
            </a:r>
            <a:r>
              <a:rPr lang="en-US" sz="1600" dirty="0">
                <a:solidFill>
                  <a:srgbClr val="666666"/>
                </a:solidFill>
                <a:latin typeface="Times New Roman"/>
                <a:ea typeface="Times New Roman"/>
                <a:cs typeface="Times New Roman"/>
                <a:sym typeface="Times New Roman"/>
              </a:rPr>
              <a:t> risk level, you can either include a SI or Suicide Risk TP, or you can include  </a:t>
            </a:r>
            <a:r>
              <a:rPr lang="en-US" sz="1600" u="sng" dirty="0">
                <a:solidFill>
                  <a:srgbClr val="666666"/>
                </a:solidFill>
                <a:latin typeface="Times New Roman"/>
                <a:ea typeface="Times New Roman"/>
                <a:cs typeface="Times New Roman"/>
                <a:sym typeface="Times New Roman"/>
              </a:rPr>
              <a:t>suicide risk mitigation strategies</a:t>
            </a:r>
            <a:r>
              <a:rPr lang="en-US" sz="1600" dirty="0">
                <a:solidFill>
                  <a:srgbClr val="666666"/>
                </a:solidFill>
                <a:latin typeface="Times New Roman"/>
                <a:ea typeface="Times New Roman"/>
                <a:cs typeface="Times New Roman"/>
                <a:sym typeface="Times New Roman"/>
              </a:rPr>
              <a:t> in another treatment plan (e.g. Depressive symptoms). </a:t>
            </a:r>
            <a:endParaRPr sz="1600" dirty="0">
              <a:solidFill>
                <a:srgbClr val="666666"/>
              </a:solidFill>
              <a:latin typeface="Times New Roman"/>
              <a:ea typeface="Times New Roman"/>
              <a:cs typeface="Times New Roman"/>
              <a:sym typeface="Times New Roman"/>
            </a:endParaRPr>
          </a:p>
          <a:p>
            <a:pPr marL="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800" b="1" dirty="0">
              <a:solidFill>
                <a:srgbClr val="666666"/>
              </a:solidFill>
              <a:latin typeface="Times New Roman"/>
              <a:ea typeface="Times New Roman"/>
              <a:cs typeface="Times New Roman"/>
              <a:sym typeface="Times New Roman"/>
            </a:endParaRPr>
          </a:p>
        </p:txBody>
      </p:sp>
      <p:pic>
        <p:nvPicPr>
          <p:cNvPr id="262" name="Google Shape;262;p27"/>
          <p:cNvPicPr preferRelativeResize="0"/>
          <p:nvPr/>
        </p:nvPicPr>
        <p:blipFill>
          <a:blip r:embed="rId3">
            <a:alphaModFix/>
          </a:blip>
          <a:stretch>
            <a:fillRect/>
          </a:stretch>
        </p:blipFill>
        <p:spPr>
          <a:xfrm>
            <a:off x="179525" y="1061975"/>
            <a:ext cx="685800" cy="685800"/>
          </a:xfrm>
          <a:prstGeom prst="rect">
            <a:avLst/>
          </a:prstGeom>
          <a:noFill/>
          <a:ln>
            <a:noFill/>
          </a:ln>
        </p:spPr>
      </p:pic>
      <p:pic>
        <p:nvPicPr>
          <p:cNvPr id="263" name="Google Shape;263;p27"/>
          <p:cNvPicPr preferRelativeResize="0"/>
          <p:nvPr/>
        </p:nvPicPr>
        <p:blipFill>
          <a:blip r:embed="rId4">
            <a:alphaModFix/>
          </a:blip>
          <a:stretch>
            <a:fillRect/>
          </a:stretch>
        </p:blipFill>
        <p:spPr>
          <a:xfrm>
            <a:off x="179525" y="1998175"/>
            <a:ext cx="685800" cy="685800"/>
          </a:xfrm>
          <a:prstGeom prst="rect">
            <a:avLst/>
          </a:prstGeom>
          <a:noFill/>
          <a:ln>
            <a:noFill/>
          </a:ln>
        </p:spPr>
      </p:pic>
      <p:pic>
        <p:nvPicPr>
          <p:cNvPr id="264" name="Google Shape;264;p27"/>
          <p:cNvPicPr preferRelativeResize="0"/>
          <p:nvPr/>
        </p:nvPicPr>
        <p:blipFill>
          <a:blip r:embed="rId5">
            <a:alphaModFix/>
          </a:blip>
          <a:stretch>
            <a:fillRect/>
          </a:stretch>
        </p:blipFill>
        <p:spPr>
          <a:xfrm>
            <a:off x="179525" y="4494775"/>
            <a:ext cx="685800" cy="685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8"/>
          <p:cNvSpPr txBox="1"/>
          <p:nvPr/>
        </p:nvSpPr>
        <p:spPr>
          <a:xfrm>
            <a:off x="408125" y="288275"/>
            <a:ext cx="89238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0066A6"/>
                </a:solidFill>
                <a:latin typeface="Times New Roman"/>
                <a:ea typeface="Times New Roman"/>
                <a:cs typeface="Times New Roman"/>
                <a:sym typeface="Times New Roman"/>
              </a:rPr>
              <a:t>Treatment Planning: </a:t>
            </a:r>
            <a:r>
              <a:rPr lang="en-US" sz="2800" b="1" i="1">
                <a:solidFill>
                  <a:srgbClr val="0066A6"/>
                </a:solidFill>
                <a:latin typeface="Times New Roman"/>
                <a:ea typeface="Times New Roman"/>
                <a:cs typeface="Times New Roman"/>
                <a:sym typeface="Times New Roman"/>
              </a:rPr>
              <a:t>Personal check-off list</a:t>
            </a:r>
            <a:r>
              <a:rPr lang="en-US" sz="2800" b="1">
                <a:solidFill>
                  <a:srgbClr val="0066A6"/>
                </a:solidFill>
                <a:latin typeface="Times New Roman"/>
                <a:ea typeface="Times New Roman"/>
                <a:cs typeface="Times New Roman"/>
                <a:sym typeface="Times New Roman"/>
              </a:rPr>
              <a:t> </a:t>
            </a:r>
            <a:r>
              <a:rPr lang="en-US" sz="2000" b="1">
                <a:solidFill>
                  <a:srgbClr val="0066A6"/>
                </a:solidFill>
                <a:latin typeface="Times New Roman"/>
                <a:ea typeface="Times New Roman"/>
                <a:cs typeface="Times New Roman"/>
                <a:sym typeface="Times New Roman"/>
              </a:rPr>
              <a:t>(3 of 3)</a:t>
            </a:r>
            <a:endParaRPr sz="2000" b="1">
              <a:solidFill>
                <a:srgbClr val="0066A6"/>
              </a:solidFill>
              <a:latin typeface="Times New Roman"/>
              <a:ea typeface="Times New Roman"/>
              <a:cs typeface="Times New Roman"/>
              <a:sym typeface="Times New Roman"/>
            </a:endParaRPr>
          </a:p>
        </p:txBody>
      </p:sp>
      <p:graphicFrame>
        <p:nvGraphicFramePr>
          <p:cNvPr id="270" name="Google Shape;270;p28"/>
          <p:cNvGraphicFramePr/>
          <p:nvPr>
            <p:extLst>
              <p:ext uri="{D42A27DB-BD31-4B8C-83A1-F6EECF244321}">
                <p14:modId xmlns:p14="http://schemas.microsoft.com/office/powerpoint/2010/main" val="1235115882"/>
              </p:ext>
            </p:extLst>
          </p:nvPr>
        </p:nvGraphicFramePr>
        <p:xfrm>
          <a:off x="685801" y="1050725"/>
          <a:ext cx="10787688" cy="5882460"/>
        </p:xfrm>
        <a:graphic>
          <a:graphicData uri="http://schemas.openxmlformats.org/drawingml/2006/table">
            <a:tbl>
              <a:tblPr>
                <a:noFill/>
                <a:tableStyleId>{39C08D76-CDA9-49BF-B396-8B8157534868}</a:tableStyleId>
              </a:tblPr>
              <a:tblGrid>
                <a:gridCol w="2248117">
                  <a:extLst>
                    <a:ext uri="{9D8B030D-6E8A-4147-A177-3AD203B41FA5}">
                      <a16:colId xmlns:a16="http://schemas.microsoft.com/office/drawing/2014/main" val="20000"/>
                    </a:ext>
                  </a:extLst>
                </a:gridCol>
                <a:gridCol w="8539571">
                  <a:extLst>
                    <a:ext uri="{9D8B030D-6E8A-4147-A177-3AD203B41FA5}">
                      <a16:colId xmlns:a16="http://schemas.microsoft.com/office/drawing/2014/main" val="20001"/>
                    </a:ext>
                  </a:extLst>
                </a:gridCol>
              </a:tblGrid>
              <a:tr h="1187795">
                <a:tc>
                  <a:txBody>
                    <a:bodyPr/>
                    <a:lstStyle/>
                    <a:p>
                      <a:pPr marL="0" lvl="0" indent="0" algn="l" rtl="0">
                        <a:spcBef>
                          <a:spcPts val="0"/>
                        </a:spcBef>
                        <a:spcAft>
                          <a:spcPts val="0"/>
                        </a:spcAft>
                        <a:buClr>
                          <a:schemeClr val="dk1"/>
                        </a:buClr>
                        <a:buSzPts val="1100"/>
                        <a:buFont typeface="Arial"/>
                        <a:buNone/>
                      </a:pPr>
                      <a:r>
                        <a:rPr lang="en-US" sz="1900" b="1">
                          <a:solidFill>
                            <a:srgbClr val="434343"/>
                          </a:solidFill>
                          <a:latin typeface="Times New Roman"/>
                          <a:ea typeface="Times New Roman"/>
                          <a:cs typeface="Times New Roman"/>
                          <a:sym typeface="Times New Roman"/>
                        </a:rPr>
                        <a:t>Signatures</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lnT w="28575" cap="flat" cmpd="sng">
                      <a:solidFill>
                        <a:srgbClr val="9E9E9E"/>
                      </a:solidFill>
                      <a:prstDash val="dot"/>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US" sz="1700">
                          <a:solidFill>
                            <a:schemeClr val="dk1"/>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Patient</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a:solidFill>
                            <a:schemeClr val="dk1"/>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Guarantor or </a:t>
                      </a:r>
                      <a:r>
                        <a:rPr lang="en-US" sz="1700">
                          <a:solidFill>
                            <a:schemeClr val="dk1"/>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N/A </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Therapist</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b="1">
                          <a:latin typeface="Times New Roman"/>
                          <a:ea typeface="Times New Roman"/>
                          <a:cs typeface="Times New Roman"/>
                          <a:sym typeface="Times New Roman"/>
                        </a:rPr>
                        <a:t>𐄂</a:t>
                      </a:r>
                      <a:r>
                        <a:rPr lang="en-US" sz="1600" b="1">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Clinical Supervisor or </a:t>
                      </a:r>
                      <a:r>
                        <a:rPr lang="en-US" sz="1700">
                          <a:solidFill>
                            <a:schemeClr val="dk1"/>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N/A </a:t>
                      </a:r>
                      <a:endParaRPr sz="160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lnT w="28575" cap="flat" cmpd="sng">
                      <a:solidFill>
                        <a:srgbClr val="9E9E9E"/>
                      </a:solidFill>
                      <a:prstDash val="dot"/>
                      <a:round/>
                      <a:headEnd type="none" w="sm" len="sm"/>
                      <a:tailEnd type="none" w="sm" len="sm"/>
                    </a:lnT>
                  </a:tcPr>
                </a:tc>
                <a:extLst>
                  <a:ext uri="{0D108BD9-81ED-4DB2-BD59-A6C34878D82A}">
                    <a16:rowId xmlns:a16="http://schemas.microsoft.com/office/drawing/2014/main" val="10000"/>
                  </a:ext>
                </a:extLst>
              </a:tr>
              <a:tr h="460253">
                <a:tc>
                  <a:txBody>
                    <a:bodyPr/>
                    <a:lstStyle/>
                    <a:p>
                      <a:pPr marL="0" lvl="0" indent="0" algn="l" rtl="0">
                        <a:spcBef>
                          <a:spcPts val="0"/>
                        </a:spcBef>
                        <a:spcAft>
                          <a:spcPts val="0"/>
                        </a:spcAft>
                        <a:buNone/>
                      </a:pPr>
                      <a:r>
                        <a:rPr lang="en-US" sz="1900" b="1">
                          <a:solidFill>
                            <a:srgbClr val="434343"/>
                          </a:solidFill>
                          <a:latin typeface="Times New Roman"/>
                          <a:ea typeface="Times New Roman"/>
                          <a:cs typeface="Times New Roman"/>
                          <a:sym typeface="Times New Roman"/>
                        </a:rPr>
                        <a:t>Needs Assessment </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a:solidFill>
                            <a:schemeClr val="dk1"/>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 Included language from the Needs, Strengths, Preferences, Goals (NSPG) section of Patient BPS</a:t>
                      </a:r>
                      <a:endParaRPr sz="160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1"/>
                  </a:ext>
                </a:extLst>
              </a:tr>
              <a:tr h="682970">
                <a:tc>
                  <a:txBody>
                    <a:bodyPr/>
                    <a:lstStyle/>
                    <a:p>
                      <a:pPr marL="0" lvl="0" indent="0" algn="l" rtl="0">
                        <a:spcBef>
                          <a:spcPts val="0"/>
                        </a:spcBef>
                        <a:spcAft>
                          <a:spcPts val="0"/>
                        </a:spcAft>
                        <a:buNone/>
                      </a:pPr>
                      <a:r>
                        <a:rPr lang="en-US" sz="1900" b="1">
                          <a:solidFill>
                            <a:srgbClr val="434343"/>
                          </a:solidFill>
                          <a:latin typeface="Times New Roman"/>
                          <a:ea typeface="Times New Roman"/>
                          <a:cs typeface="Times New Roman"/>
                          <a:sym typeface="Times New Roman"/>
                        </a:rPr>
                        <a:t>Outcome Measures</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a:solidFill>
                            <a:schemeClr val="dk1"/>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Included a treatment objective that focuses on outcome measures (DASS-21/RAS) </a:t>
                      </a: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a:solidFill>
                            <a:schemeClr val="dk1"/>
                          </a:solidFill>
                          <a:latin typeface="Times New Roman"/>
                          <a:ea typeface="Times New Roman"/>
                          <a:cs typeface="Times New Roman"/>
                          <a:sym typeface="Times New Roman"/>
                        </a:rPr>
                        <a:t>𐄂</a:t>
                      </a:r>
                      <a:r>
                        <a:rPr lang="en-US" sz="1600">
                          <a:solidFill>
                            <a:srgbClr val="434343"/>
                          </a:solidFill>
                          <a:latin typeface="Times New Roman"/>
                          <a:ea typeface="Times New Roman"/>
                          <a:cs typeface="Times New Roman"/>
                          <a:sym typeface="Times New Roman"/>
                        </a:rPr>
                        <a:t> Included how the score informs treatment planning</a:t>
                      </a:r>
                      <a:endParaRPr sz="160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2"/>
                  </a:ext>
                </a:extLst>
              </a:tr>
              <a:tr h="786904">
                <a:tc>
                  <a:txBody>
                    <a:bodyPr/>
                    <a:lstStyle/>
                    <a:p>
                      <a:pPr marL="0" lvl="0" indent="0" algn="l" rtl="0">
                        <a:spcBef>
                          <a:spcPts val="0"/>
                        </a:spcBef>
                        <a:spcAft>
                          <a:spcPts val="0"/>
                        </a:spcAft>
                        <a:buNone/>
                      </a:pPr>
                      <a:r>
                        <a:rPr lang="en-US" sz="1900" b="1">
                          <a:solidFill>
                            <a:srgbClr val="434343"/>
                          </a:solidFill>
                          <a:latin typeface="Times New Roman"/>
                          <a:ea typeface="Times New Roman"/>
                          <a:cs typeface="Times New Roman"/>
                          <a:sym typeface="Times New Roman"/>
                        </a:rPr>
                        <a:t>Goals</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a:t>
                      </a:r>
                      <a:r>
                        <a:rPr lang="en-US" sz="1600" dirty="0">
                          <a:solidFill>
                            <a:srgbClr val="434343"/>
                          </a:solidFill>
                          <a:latin typeface="Times New Roman"/>
                          <a:ea typeface="Times New Roman"/>
                          <a:cs typeface="Times New Roman"/>
                          <a:sym typeface="Times New Roman"/>
                        </a:rPr>
                        <a:t> Included at least one goal stated in the patient’s words for each Problem</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8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600" b="1" dirty="0">
                          <a:solidFill>
                            <a:srgbClr val="38761D"/>
                          </a:solidFill>
                          <a:latin typeface="Times New Roman"/>
                          <a:ea typeface="Times New Roman"/>
                          <a:cs typeface="Times New Roman"/>
                          <a:sym typeface="Times New Roman"/>
                        </a:rPr>
                        <a:t>    </a:t>
                      </a:r>
                      <a:r>
                        <a:rPr lang="en-US" sz="1600" b="1" u="sng" dirty="0">
                          <a:solidFill>
                            <a:srgbClr val="38761D"/>
                          </a:solidFill>
                          <a:latin typeface="Times New Roman"/>
                          <a:ea typeface="Times New Roman"/>
                          <a:cs typeface="Times New Roman"/>
                          <a:sym typeface="Times New Roman"/>
                        </a:rPr>
                        <a:t>Highly recommended</a:t>
                      </a:r>
                      <a:r>
                        <a:rPr lang="en-US" sz="1600" b="1" dirty="0">
                          <a:solidFill>
                            <a:srgbClr val="434343"/>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include the Clinical Interpretation of the goal</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3"/>
                  </a:ext>
                </a:extLst>
              </a:tr>
              <a:tr h="1199769">
                <a:tc>
                  <a:txBody>
                    <a:bodyPr/>
                    <a:lstStyle/>
                    <a:p>
                      <a:pPr marL="0" lvl="0" indent="0" algn="l" rtl="0">
                        <a:spcBef>
                          <a:spcPts val="0"/>
                        </a:spcBef>
                        <a:spcAft>
                          <a:spcPts val="0"/>
                        </a:spcAft>
                        <a:buNone/>
                      </a:pPr>
                      <a:r>
                        <a:rPr lang="en-US" sz="1900" b="1">
                          <a:solidFill>
                            <a:srgbClr val="434343"/>
                          </a:solidFill>
                          <a:latin typeface="Times New Roman"/>
                          <a:ea typeface="Times New Roman"/>
                          <a:cs typeface="Times New Roman"/>
                          <a:sym typeface="Times New Roman"/>
                        </a:rPr>
                        <a:t>Statuses and Status Updates</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Initial Status added to </a:t>
                      </a:r>
                      <a:r>
                        <a:rPr lang="en-US" sz="1600" u="sng" dirty="0">
                          <a:solidFill>
                            <a:srgbClr val="434343"/>
                          </a:solidFill>
                          <a:latin typeface="Times New Roman"/>
                          <a:ea typeface="Times New Roman"/>
                          <a:cs typeface="Times New Roman"/>
                          <a:sym typeface="Times New Roman"/>
                        </a:rPr>
                        <a:t>each intervention</a:t>
                      </a:r>
                      <a:r>
                        <a:rPr lang="en-US" sz="1600" dirty="0">
                          <a:solidFill>
                            <a:srgbClr val="434343"/>
                          </a:solidFill>
                          <a:latin typeface="Times New Roman"/>
                          <a:ea typeface="Times New Roman"/>
                          <a:cs typeface="Times New Roman"/>
                          <a:sym typeface="Times New Roman"/>
                        </a:rPr>
                        <a:t> when the Treatment Plan is created (w/ target date entered)</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Status Updates made 30 days from admission date and every two weeks thereafter</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Client signature at each Status Update </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Guarantors show evidence of review by signing a Family Attestation Form</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4"/>
                  </a:ext>
                </a:extLst>
              </a:tr>
              <a:tr h="1187795">
                <a:tc>
                  <a:txBody>
                    <a:bodyPr/>
                    <a:lstStyle/>
                    <a:p>
                      <a:pPr marL="0" lvl="0" indent="0" algn="l" rtl="0">
                        <a:spcBef>
                          <a:spcPts val="0"/>
                        </a:spcBef>
                        <a:spcAft>
                          <a:spcPts val="0"/>
                        </a:spcAft>
                        <a:buNone/>
                      </a:pPr>
                      <a:r>
                        <a:rPr lang="en-US" sz="1900" b="1">
                          <a:solidFill>
                            <a:srgbClr val="434343"/>
                          </a:solidFill>
                          <a:latin typeface="Times New Roman"/>
                          <a:ea typeface="Times New Roman"/>
                          <a:cs typeface="Times New Roman"/>
                          <a:sym typeface="Times New Roman"/>
                        </a:rPr>
                        <a:t>Determination of Treatment Plans </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lnB w="28575" cap="flat" cmpd="sng">
                      <a:solidFill>
                        <a:srgbClr val="9E9E9E"/>
                      </a:solidFill>
                      <a:prstDash val="dot"/>
                      <a:round/>
                      <a:headEnd type="none" w="sm" len="sm"/>
                      <a:tailEnd type="none" w="sm" len="sm"/>
                    </a:lnB>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Primary Diagnosis/Presenting Problem</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Secondary and Tertiary Diagnoses</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Education a/o Family Conflicts/Social Support Involvement</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Suicide Risk a/o Safety Related Treatment Plans</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lnB w="28575" cap="flat" cmpd="sng">
                      <a:solidFill>
                        <a:srgbClr val="9E9E9E"/>
                      </a:solidFill>
                      <a:prstDash val="dot"/>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9"/>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a:solidFill>
                  <a:srgbClr val="0066A6"/>
                </a:solidFill>
                <a:latin typeface="Times New Roman"/>
                <a:ea typeface="Times New Roman"/>
                <a:cs typeface="Times New Roman"/>
                <a:sym typeface="Times New Roman"/>
              </a:rPr>
              <a:t>Treatment Planning: </a:t>
            </a:r>
            <a:r>
              <a:rPr lang="en-US" sz="2800" b="1" i="1">
                <a:solidFill>
                  <a:srgbClr val="0066A6"/>
                </a:solidFill>
                <a:latin typeface="Times New Roman"/>
                <a:ea typeface="Times New Roman"/>
                <a:cs typeface="Times New Roman"/>
                <a:sym typeface="Times New Roman"/>
              </a:rPr>
              <a:t>Clinical Information Reviewed</a:t>
            </a:r>
            <a:r>
              <a:rPr lang="en-US" sz="2600" b="1">
                <a:solidFill>
                  <a:srgbClr val="0066A6"/>
                </a:solidFill>
                <a:latin typeface="Times New Roman"/>
                <a:ea typeface="Times New Roman"/>
                <a:cs typeface="Times New Roman"/>
                <a:sym typeface="Times New Roman"/>
              </a:rPr>
              <a:t> </a:t>
            </a:r>
            <a:r>
              <a:rPr lang="en-US" sz="2000" b="1">
                <a:solidFill>
                  <a:srgbClr val="0066A6"/>
                </a:solidFill>
                <a:latin typeface="Times New Roman"/>
                <a:ea typeface="Times New Roman"/>
                <a:cs typeface="Times New Roman"/>
                <a:sym typeface="Times New Roman"/>
              </a:rPr>
              <a:t>(1 of 2)</a:t>
            </a:r>
            <a:endParaRPr sz="2600" b="1">
              <a:solidFill>
                <a:srgbClr val="0066A6"/>
              </a:solidFill>
              <a:latin typeface="Times New Roman"/>
              <a:ea typeface="Times New Roman"/>
              <a:cs typeface="Times New Roman"/>
              <a:sym typeface="Times New Roman"/>
            </a:endParaRPr>
          </a:p>
        </p:txBody>
      </p:sp>
      <p:sp>
        <p:nvSpPr>
          <p:cNvPr id="276" name="Google Shape;276;p29"/>
          <p:cNvSpPr txBox="1"/>
          <p:nvPr/>
        </p:nvSpPr>
        <p:spPr>
          <a:xfrm>
            <a:off x="936300" y="1019000"/>
            <a:ext cx="10319400" cy="2315100"/>
          </a:xfrm>
          <a:prstGeom prst="rect">
            <a:avLst/>
          </a:prstGeom>
          <a:noFill/>
          <a:ln>
            <a:noFill/>
          </a:ln>
        </p:spPr>
        <p:txBody>
          <a:bodyPr spcFirstLastPara="1" wrap="square" lIns="0" tIns="45700" rIns="91425" bIns="45700" anchor="t" anchorCtr="0">
            <a:noAutofit/>
          </a:bodyPr>
          <a:lstStyle/>
          <a:p>
            <a:pPr marL="0" lvl="0" indent="0" algn="ctr" rtl="0">
              <a:lnSpc>
                <a:spcPct val="90000"/>
              </a:lnSpc>
              <a:spcBef>
                <a:spcPts val="0"/>
              </a:spcBef>
              <a:spcAft>
                <a:spcPts val="0"/>
              </a:spcAft>
              <a:buNone/>
            </a:pPr>
            <a:r>
              <a:rPr lang="en-US" sz="2400" i="1">
                <a:solidFill>
                  <a:schemeClr val="dk1"/>
                </a:solidFill>
                <a:latin typeface="Times New Roman"/>
                <a:ea typeface="Times New Roman"/>
                <a:cs typeface="Times New Roman"/>
                <a:sym typeface="Times New Roman"/>
              </a:rPr>
              <a:t>Clinical information reviewed to formulate treatment plan</a:t>
            </a:r>
            <a:endParaRPr sz="2400" i="1">
              <a:solidFill>
                <a:schemeClr val="dk1"/>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800" i="1">
              <a:solidFill>
                <a:schemeClr val="dk1"/>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800" i="1">
              <a:solidFill>
                <a:schemeClr val="dk1"/>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b="1">
                <a:latin typeface="Times New Roman"/>
                <a:ea typeface="Times New Roman"/>
                <a:cs typeface="Times New Roman"/>
                <a:sym typeface="Times New Roman"/>
              </a:rPr>
              <a:t>Prior to checking off an item below</a:t>
            </a:r>
            <a:r>
              <a:rPr lang="en-US" sz="1800">
                <a:latin typeface="Times New Roman"/>
                <a:ea typeface="Times New Roman"/>
                <a:cs typeface="Times New Roman"/>
                <a:sym typeface="Times New Roman"/>
              </a:rPr>
              <a:t>, it is your responsibility to ensure the information is accurate!</a:t>
            </a:r>
            <a:endParaRPr sz="1800">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a:latin typeface="Times New Roman"/>
                <a:ea typeface="Times New Roman"/>
                <a:cs typeface="Times New Roman"/>
                <a:sym typeface="Times New Roman"/>
              </a:rPr>
              <a:t>Ideally, all available assessments and evaluations are reviewed prior to the creation of the Treatment Plan. However, all assessments and evaluations do not need to be incorporated into each Treatment Plan.</a:t>
            </a:r>
            <a:endParaRPr sz="1800">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1800">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u="sng">
                <a:latin typeface="Times New Roman"/>
                <a:ea typeface="Times New Roman"/>
                <a:cs typeface="Times New Roman"/>
                <a:sym typeface="Times New Roman"/>
              </a:rPr>
              <a:t>Examples:</a:t>
            </a:r>
            <a:endParaRPr sz="1800" u="sng">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b="1">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b="1">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b="1">
                <a:latin typeface="Times New Roman"/>
                <a:ea typeface="Times New Roman"/>
                <a:cs typeface="Times New Roman"/>
                <a:sym typeface="Times New Roman"/>
              </a:rPr>
              <a:t>Do not check off</a:t>
            </a:r>
            <a:r>
              <a:rPr lang="en-US" sz="1800">
                <a:latin typeface="Times New Roman"/>
                <a:ea typeface="Times New Roman"/>
                <a:cs typeface="Times New Roman"/>
                <a:sym typeface="Times New Roman"/>
              </a:rPr>
              <a:t> “History and Physical”, if there is no History and Physical in the chart. </a:t>
            </a:r>
            <a:endParaRPr sz="1800">
              <a:latin typeface="Times New Roman"/>
              <a:ea typeface="Times New Roman"/>
              <a:cs typeface="Times New Roman"/>
              <a:sym typeface="Times New Roman"/>
            </a:endParaRPr>
          </a:p>
          <a:p>
            <a:pPr marL="0" lvl="0" indent="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1885950" lvl="5" indent="-5715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1885950" lvl="5" indent="-57150" algn="ctr" rtl="0">
              <a:lnSpc>
                <a:spcPct val="90000"/>
              </a:lnSpc>
              <a:spcBef>
                <a:spcPts val="375"/>
              </a:spcBef>
              <a:spcAft>
                <a:spcPts val="0"/>
              </a:spcAft>
              <a:buNone/>
            </a:pPr>
            <a:endParaRPr sz="1800">
              <a:latin typeface="Times New Roman"/>
              <a:ea typeface="Times New Roman"/>
              <a:cs typeface="Times New Roman"/>
              <a:sym typeface="Times New Roman"/>
            </a:endParaRPr>
          </a:p>
          <a:p>
            <a:pPr marL="1714500" lvl="5" indent="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1885950" lvl="5" indent="-5715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374017" lvl="1" indent="-111790" algn="ctr" rtl="0">
              <a:lnSpc>
                <a:spcPct val="90000"/>
              </a:lnSpc>
              <a:spcBef>
                <a:spcPts val="265"/>
              </a:spcBef>
              <a:spcAft>
                <a:spcPts val="0"/>
              </a:spcAft>
              <a:buNone/>
            </a:pPr>
            <a:endParaRPr sz="1350">
              <a:solidFill>
                <a:srgbClr val="000000"/>
              </a:solidFill>
              <a:latin typeface="Times New Roman"/>
              <a:ea typeface="Times New Roman"/>
              <a:cs typeface="Times New Roman"/>
              <a:sym typeface="Times New Roman"/>
            </a:endParaRPr>
          </a:p>
          <a:p>
            <a:pPr marL="374017" lvl="1" indent="-111790" algn="ctr" rtl="0">
              <a:lnSpc>
                <a:spcPct val="90000"/>
              </a:lnSpc>
              <a:spcBef>
                <a:spcPts val="265"/>
              </a:spcBef>
              <a:spcAft>
                <a:spcPts val="0"/>
              </a:spcAft>
              <a:buNone/>
            </a:pPr>
            <a:endParaRPr sz="1350">
              <a:solidFill>
                <a:srgbClr val="000000"/>
              </a:solidFill>
              <a:latin typeface="Times New Roman"/>
              <a:ea typeface="Times New Roman"/>
              <a:cs typeface="Times New Roman"/>
              <a:sym typeface="Times New Roman"/>
            </a:endParaRPr>
          </a:p>
        </p:txBody>
      </p:sp>
      <p:pic>
        <p:nvPicPr>
          <p:cNvPr id="277" name="Google Shape;277;p29"/>
          <p:cNvPicPr preferRelativeResize="0"/>
          <p:nvPr/>
        </p:nvPicPr>
        <p:blipFill rotWithShape="1">
          <a:blip r:embed="rId3">
            <a:alphaModFix/>
          </a:blip>
          <a:srcRect t="3651" r="22462"/>
          <a:stretch/>
        </p:blipFill>
        <p:spPr>
          <a:xfrm>
            <a:off x="4708300" y="4287787"/>
            <a:ext cx="6949849" cy="1859350"/>
          </a:xfrm>
          <a:prstGeom prst="rect">
            <a:avLst/>
          </a:prstGeom>
          <a:noFill/>
          <a:ln w="28575" cap="flat" cmpd="sng">
            <a:solidFill>
              <a:srgbClr val="0066A6"/>
            </a:solidFill>
            <a:prstDash val="dot"/>
            <a:round/>
            <a:headEnd type="none" w="sm" len="sm"/>
            <a:tailEnd type="none" w="sm" len="sm"/>
          </a:ln>
        </p:spPr>
      </p:pic>
      <p:sp>
        <p:nvSpPr>
          <p:cNvPr id="278" name="Google Shape;278;p29"/>
          <p:cNvSpPr txBox="1"/>
          <p:nvPr/>
        </p:nvSpPr>
        <p:spPr>
          <a:xfrm>
            <a:off x="4632100" y="3505200"/>
            <a:ext cx="6949800" cy="73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latin typeface="Times New Roman"/>
                <a:ea typeface="Times New Roman"/>
                <a:cs typeface="Times New Roman"/>
                <a:sym typeface="Times New Roman"/>
              </a:rPr>
              <a:t>The below example makes sense for an </a:t>
            </a:r>
            <a:r>
              <a:rPr lang="en-US" sz="1800" b="1" dirty="0">
                <a:latin typeface="Times New Roman"/>
                <a:ea typeface="Times New Roman"/>
                <a:cs typeface="Times New Roman"/>
                <a:sym typeface="Times New Roman"/>
              </a:rPr>
              <a:t>ANXIETY </a:t>
            </a:r>
            <a:r>
              <a:rPr lang="en-US" sz="1800" dirty="0">
                <a:latin typeface="Times New Roman"/>
                <a:ea typeface="Times New Roman"/>
                <a:cs typeface="Times New Roman"/>
                <a:sym typeface="Times New Roman"/>
              </a:rPr>
              <a:t>Treatment Plan but </a:t>
            </a:r>
            <a:r>
              <a:rPr lang="en-US" sz="1800" b="1" dirty="0">
                <a:latin typeface="Times New Roman"/>
                <a:ea typeface="Times New Roman"/>
                <a:cs typeface="Times New Roman"/>
                <a:sym typeface="Times New Roman"/>
              </a:rPr>
              <a:t>would not </a:t>
            </a:r>
            <a:r>
              <a:rPr lang="en-US" sz="1800" dirty="0">
                <a:latin typeface="Times New Roman"/>
                <a:ea typeface="Times New Roman"/>
                <a:cs typeface="Times New Roman"/>
                <a:sym typeface="Times New Roman"/>
              </a:rPr>
              <a:t>make much as much sense for an </a:t>
            </a:r>
            <a:r>
              <a:rPr lang="en-US" sz="1800" i="1" dirty="0">
                <a:latin typeface="Times New Roman"/>
                <a:ea typeface="Times New Roman"/>
                <a:cs typeface="Times New Roman"/>
                <a:sym typeface="Times New Roman"/>
              </a:rPr>
              <a:t>Education</a:t>
            </a:r>
            <a:r>
              <a:rPr lang="en-US" sz="1800" dirty="0">
                <a:latin typeface="Times New Roman"/>
                <a:ea typeface="Times New Roman"/>
                <a:cs typeface="Times New Roman"/>
                <a:sym typeface="Times New Roman"/>
              </a:rPr>
              <a:t> Treatment Plan.</a:t>
            </a:r>
            <a:endParaRPr sz="1800" dirty="0">
              <a:latin typeface="Calibri"/>
              <a:ea typeface="Calibri"/>
              <a:cs typeface="Calibri"/>
              <a:sym typeface="Calibri"/>
            </a:endParaRPr>
          </a:p>
        </p:txBody>
      </p:sp>
      <p:pic>
        <p:nvPicPr>
          <p:cNvPr id="279" name="Google Shape;279;p29" descr="The Importance Of Completing A Patient Treatment Plan | The ..."/>
          <p:cNvPicPr preferRelativeResize="0"/>
          <p:nvPr/>
        </p:nvPicPr>
        <p:blipFill rotWithShape="1">
          <a:blip r:embed="rId4">
            <a:alphaModFix/>
          </a:blip>
          <a:srcRect l="9712" r="9210"/>
          <a:stretch/>
        </p:blipFill>
        <p:spPr>
          <a:xfrm>
            <a:off x="596875" y="3573488"/>
            <a:ext cx="3753925" cy="2315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2"/>
          <p:cNvSpPr txBox="1">
            <a:spLocks noGrp="1"/>
          </p:cNvSpPr>
          <p:nvPr>
            <p:ph type="ctrTitle"/>
          </p:nvPr>
        </p:nvSpPr>
        <p:spPr>
          <a:xfrm>
            <a:off x="1192250" y="1421625"/>
            <a:ext cx="9999000" cy="1602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5000"/>
              <a:buNone/>
            </a:pPr>
            <a:r>
              <a:rPr lang="en-US" sz="2400" b="1">
                <a:solidFill>
                  <a:srgbClr val="1C6294"/>
                </a:solidFill>
                <a:latin typeface="Times New Roman"/>
                <a:ea typeface="Times New Roman"/>
                <a:cs typeface="Times New Roman"/>
                <a:sym typeface="Times New Roman"/>
              </a:rPr>
              <a:t>Clinical Services &amp; Quality Management </a:t>
            </a:r>
            <a:endParaRPr sz="2400" b="1">
              <a:solidFill>
                <a:srgbClr val="1C6294"/>
              </a:solidFill>
              <a:latin typeface="Times New Roman"/>
              <a:ea typeface="Times New Roman"/>
              <a:cs typeface="Times New Roman"/>
              <a:sym typeface="Times New Roman"/>
            </a:endParaRPr>
          </a:p>
          <a:p>
            <a:pPr marL="0" lvl="0" indent="0" algn="ctr" rtl="0">
              <a:lnSpc>
                <a:spcPct val="90000"/>
              </a:lnSpc>
              <a:spcBef>
                <a:spcPts val="0"/>
              </a:spcBef>
              <a:spcAft>
                <a:spcPts val="0"/>
              </a:spcAft>
              <a:buSzPts val="5000"/>
              <a:buNone/>
            </a:pPr>
            <a:r>
              <a:rPr lang="en-US" sz="2400" b="1">
                <a:solidFill>
                  <a:srgbClr val="1C6294"/>
                </a:solidFill>
                <a:latin typeface="Times New Roman"/>
                <a:ea typeface="Times New Roman"/>
                <a:cs typeface="Times New Roman"/>
                <a:sym typeface="Times New Roman"/>
              </a:rPr>
              <a:t>August, 2020</a:t>
            </a:r>
            <a:endParaRPr sz="2400" b="1">
              <a:solidFill>
                <a:srgbClr val="1C6294"/>
              </a:solidFill>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ts val="5000"/>
              <a:buFont typeface="Calibri"/>
              <a:buNone/>
            </a:pPr>
            <a:r>
              <a:rPr lang="en-US" sz="3000" b="1">
                <a:solidFill>
                  <a:srgbClr val="1C6294"/>
                </a:solidFill>
                <a:latin typeface="Times New Roman"/>
                <a:ea typeface="Times New Roman"/>
                <a:cs typeface="Times New Roman"/>
                <a:sym typeface="Times New Roman"/>
              </a:rPr>
              <a:t>DBH Effective Documentation </a:t>
            </a:r>
            <a:endParaRPr sz="3000" b="1">
              <a:solidFill>
                <a:srgbClr val="1C6294"/>
              </a:solidFill>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ts val="5000"/>
              <a:buFont typeface="Calibri"/>
              <a:buNone/>
            </a:pPr>
            <a:r>
              <a:rPr lang="en-US" sz="3000" b="1">
                <a:solidFill>
                  <a:srgbClr val="1C6294"/>
                </a:solidFill>
                <a:latin typeface="Times New Roman"/>
                <a:ea typeface="Times New Roman"/>
                <a:cs typeface="Times New Roman"/>
                <a:sym typeface="Times New Roman"/>
              </a:rPr>
              <a:t>for Clinical Staff</a:t>
            </a:r>
            <a:endParaRPr sz="3000" b="1">
              <a:solidFill>
                <a:srgbClr val="1C6294"/>
              </a:solidFill>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ts val="5000"/>
              <a:buFont typeface="Calibri"/>
              <a:buNone/>
            </a:pPr>
            <a:r>
              <a:rPr lang="en-US" sz="3000" b="1">
                <a:solidFill>
                  <a:srgbClr val="1C6294"/>
                </a:solidFill>
                <a:latin typeface="Times New Roman"/>
                <a:ea typeface="Times New Roman"/>
                <a:cs typeface="Times New Roman"/>
                <a:sym typeface="Times New Roman"/>
              </a:rPr>
              <a:t>ED Division</a:t>
            </a:r>
            <a:endParaRPr sz="3000" b="1">
              <a:solidFill>
                <a:srgbClr val="1C6294"/>
              </a:solidFill>
              <a:latin typeface="Times New Roman"/>
              <a:ea typeface="Times New Roman"/>
              <a:cs typeface="Times New Roman"/>
              <a:sym typeface="Times New Roman"/>
            </a:endParaRPr>
          </a:p>
        </p:txBody>
      </p:sp>
      <p:pic>
        <p:nvPicPr>
          <p:cNvPr id="103" name="Google Shape;103;p12"/>
          <p:cNvPicPr preferRelativeResize="0"/>
          <p:nvPr/>
        </p:nvPicPr>
        <p:blipFill>
          <a:blip r:embed="rId3">
            <a:alphaModFix/>
          </a:blip>
          <a:stretch>
            <a:fillRect/>
          </a:stretch>
        </p:blipFill>
        <p:spPr>
          <a:xfrm>
            <a:off x="4531012" y="3388850"/>
            <a:ext cx="3129976" cy="30800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30"/>
          <p:cNvPicPr preferRelativeResize="0"/>
          <p:nvPr/>
        </p:nvPicPr>
        <p:blipFill rotWithShape="1">
          <a:blip r:embed="rId3">
            <a:alphaModFix/>
          </a:blip>
          <a:srcRect r="9222"/>
          <a:stretch/>
        </p:blipFill>
        <p:spPr>
          <a:xfrm>
            <a:off x="4876194" y="4763276"/>
            <a:ext cx="6689668" cy="1895475"/>
          </a:xfrm>
          <a:prstGeom prst="rect">
            <a:avLst/>
          </a:prstGeom>
          <a:noFill/>
          <a:ln w="28575" cap="flat" cmpd="sng">
            <a:solidFill>
              <a:srgbClr val="0066A6"/>
            </a:solidFill>
            <a:prstDash val="dot"/>
            <a:round/>
            <a:headEnd type="none" w="sm" len="sm"/>
            <a:tailEnd type="none" w="sm" len="sm"/>
          </a:ln>
        </p:spPr>
      </p:pic>
      <p:pic>
        <p:nvPicPr>
          <p:cNvPr id="285" name="Google Shape;285;p30"/>
          <p:cNvPicPr preferRelativeResize="0"/>
          <p:nvPr/>
        </p:nvPicPr>
        <p:blipFill rotWithShape="1">
          <a:blip r:embed="rId4">
            <a:alphaModFix/>
          </a:blip>
          <a:srcRect r="20873"/>
          <a:stretch/>
        </p:blipFill>
        <p:spPr>
          <a:xfrm>
            <a:off x="702775" y="1968800"/>
            <a:ext cx="6686167" cy="1895475"/>
          </a:xfrm>
          <a:prstGeom prst="rect">
            <a:avLst/>
          </a:prstGeom>
          <a:noFill/>
          <a:ln w="28575" cap="flat" cmpd="sng">
            <a:solidFill>
              <a:srgbClr val="0066A6"/>
            </a:solidFill>
            <a:prstDash val="dot"/>
            <a:round/>
            <a:headEnd type="none" w="sm" len="sm"/>
            <a:tailEnd type="none" w="sm" len="sm"/>
          </a:ln>
        </p:spPr>
      </p:pic>
      <p:sp>
        <p:nvSpPr>
          <p:cNvPr id="286" name="Google Shape;286;p30"/>
          <p:cNvSpPr txBox="1"/>
          <p:nvPr/>
        </p:nvSpPr>
        <p:spPr>
          <a:xfrm>
            <a:off x="4417000" y="3997175"/>
            <a:ext cx="7512600" cy="60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latin typeface="Times New Roman"/>
                <a:ea typeface="Times New Roman"/>
                <a:cs typeface="Times New Roman"/>
                <a:sym typeface="Times New Roman"/>
              </a:rPr>
              <a:t>The below example makes sense for a </a:t>
            </a:r>
            <a:r>
              <a:rPr lang="en-US" sz="1800" b="1" dirty="0">
                <a:latin typeface="Times New Roman"/>
                <a:ea typeface="Times New Roman"/>
                <a:cs typeface="Times New Roman"/>
                <a:sym typeface="Times New Roman"/>
              </a:rPr>
              <a:t>DISORDERED EATING</a:t>
            </a:r>
            <a:r>
              <a:rPr lang="en-US" sz="1800" dirty="0">
                <a:latin typeface="Times New Roman"/>
                <a:ea typeface="Times New Roman"/>
                <a:cs typeface="Times New Roman"/>
                <a:sym typeface="Times New Roman"/>
              </a:rPr>
              <a:t> Treatment Plan but </a:t>
            </a:r>
            <a:r>
              <a:rPr lang="en-US" sz="1800" b="1" dirty="0">
                <a:latin typeface="Times New Roman"/>
                <a:ea typeface="Times New Roman"/>
                <a:cs typeface="Times New Roman"/>
                <a:sym typeface="Times New Roman"/>
              </a:rPr>
              <a:t>would not</a:t>
            </a:r>
            <a:r>
              <a:rPr lang="en-US" sz="1800" dirty="0">
                <a:latin typeface="Times New Roman"/>
                <a:ea typeface="Times New Roman"/>
                <a:cs typeface="Times New Roman"/>
                <a:sym typeface="Times New Roman"/>
              </a:rPr>
              <a:t> make much sense for a </a:t>
            </a:r>
            <a:r>
              <a:rPr lang="en-US" sz="1800" i="1" dirty="0">
                <a:latin typeface="Times New Roman"/>
                <a:ea typeface="Times New Roman"/>
                <a:cs typeface="Times New Roman"/>
                <a:sym typeface="Times New Roman"/>
              </a:rPr>
              <a:t>Substance Misuse </a:t>
            </a:r>
            <a:r>
              <a:rPr lang="en-US" sz="1800" dirty="0">
                <a:latin typeface="Times New Roman"/>
                <a:ea typeface="Times New Roman"/>
                <a:cs typeface="Times New Roman"/>
                <a:sym typeface="Times New Roman"/>
              </a:rPr>
              <a:t>Treatment Plan.</a:t>
            </a:r>
            <a:endParaRPr sz="1800" dirty="0">
              <a:latin typeface="Times New Roman"/>
              <a:ea typeface="Times New Roman"/>
              <a:cs typeface="Times New Roman"/>
              <a:sym typeface="Times New Roman"/>
            </a:endParaRPr>
          </a:p>
        </p:txBody>
      </p:sp>
      <p:sp>
        <p:nvSpPr>
          <p:cNvPr id="287" name="Google Shape;287;p30"/>
          <p:cNvSpPr/>
          <p:nvPr/>
        </p:nvSpPr>
        <p:spPr>
          <a:xfrm>
            <a:off x="5200100" y="6332070"/>
            <a:ext cx="1974600" cy="241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0"/>
          <p:cNvSpPr txBox="1"/>
          <p:nvPr/>
        </p:nvSpPr>
        <p:spPr>
          <a:xfrm>
            <a:off x="236525" y="1009625"/>
            <a:ext cx="7749300" cy="88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latin typeface="Times New Roman"/>
                <a:ea typeface="Times New Roman"/>
                <a:cs typeface="Times New Roman"/>
                <a:sym typeface="Times New Roman"/>
              </a:rPr>
              <a:t>The below example makes sense for a </a:t>
            </a:r>
            <a:r>
              <a:rPr lang="en-US" sz="1800" b="1" dirty="0">
                <a:latin typeface="Times New Roman"/>
                <a:ea typeface="Times New Roman"/>
                <a:cs typeface="Times New Roman"/>
                <a:sym typeface="Times New Roman"/>
              </a:rPr>
              <a:t>MALNUTRITION </a:t>
            </a:r>
            <a:r>
              <a:rPr lang="en-US" sz="1800" dirty="0">
                <a:latin typeface="Times New Roman"/>
                <a:ea typeface="Times New Roman"/>
                <a:cs typeface="Times New Roman"/>
                <a:sym typeface="Times New Roman"/>
              </a:rPr>
              <a:t>Treatment Plan but </a:t>
            </a:r>
            <a:r>
              <a:rPr lang="en-US" sz="1800" b="1" dirty="0">
                <a:latin typeface="Times New Roman"/>
                <a:ea typeface="Times New Roman"/>
                <a:cs typeface="Times New Roman"/>
                <a:sym typeface="Times New Roman"/>
              </a:rPr>
              <a:t>would not </a:t>
            </a:r>
            <a:r>
              <a:rPr lang="en-US" sz="1800" dirty="0">
                <a:latin typeface="Times New Roman"/>
                <a:ea typeface="Times New Roman"/>
                <a:cs typeface="Times New Roman"/>
                <a:sym typeface="Times New Roman"/>
              </a:rPr>
              <a:t>make as much sense for a </a:t>
            </a:r>
            <a:r>
              <a:rPr lang="en-US" sz="1800" i="1" dirty="0">
                <a:latin typeface="Times New Roman"/>
                <a:ea typeface="Times New Roman"/>
                <a:cs typeface="Times New Roman"/>
                <a:sym typeface="Times New Roman"/>
              </a:rPr>
              <a:t>Family Conflicts/Social Support </a:t>
            </a:r>
            <a:endParaRPr sz="1800" i="1" dirty="0">
              <a:latin typeface="Times New Roman"/>
              <a:ea typeface="Times New Roman"/>
              <a:cs typeface="Times New Roman"/>
              <a:sym typeface="Times New Roman"/>
            </a:endParaRPr>
          </a:p>
          <a:p>
            <a:pPr marL="0" lvl="0" indent="0" algn="ctr" rtl="0">
              <a:spcBef>
                <a:spcPts val="0"/>
              </a:spcBef>
              <a:spcAft>
                <a:spcPts val="0"/>
              </a:spcAft>
              <a:buNone/>
            </a:pPr>
            <a:r>
              <a:rPr lang="en-US" sz="1800" i="1" dirty="0">
                <a:latin typeface="Times New Roman"/>
                <a:ea typeface="Times New Roman"/>
                <a:cs typeface="Times New Roman"/>
                <a:sym typeface="Times New Roman"/>
              </a:rPr>
              <a:t>Involvement</a:t>
            </a:r>
            <a:r>
              <a:rPr lang="en-US" sz="1800" dirty="0">
                <a:latin typeface="Times New Roman"/>
                <a:ea typeface="Times New Roman"/>
                <a:cs typeface="Times New Roman"/>
                <a:sym typeface="Times New Roman"/>
              </a:rPr>
              <a:t> Treatment Plan.  </a:t>
            </a:r>
            <a:endParaRPr sz="1800" dirty="0">
              <a:latin typeface="Times New Roman"/>
              <a:ea typeface="Times New Roman"/>
              <a:cs typeface="Times New Roman"/>
              <a:sym typeface="Times New Roman"/>
            </a:endParaRPr>
          </a:p>
        </p:txBody>
      </p:sp>
      <p:pic>
        <p:nvPicPr>
          <p:cNvPr id="289" name="Google Shape;289;p30" descr="BESPOKE TREATMENT PLANS – Wellbeing In Work"/>
          <p:cNvPicPr preferRelativeResize="0"/>
          <p:nvPr/>
        </p:nvPicPr>
        <p:blipFill>
          <a:blip r:embed="rId5">
            <a:alphaModFix/>
          </a:blip>
          <a:stretch>
            <a:fillRect/>
          </a:stretch>
        </p:blipFill>
        <p:spPr>
          <a:xfrm>
            <a:off x="8756775" y="1107851"/>
            <a:ext cx="2571875" cy="2571875"/>
          </a:xfrm>
          <a:prstGeom prst="rect">
            <a:avLst/>
          </a:prstGeom>
          <a:noFill/>
          <a:ln>
            <a:noFill/>
          </a:ln>
        </p:spPr>
      </p:pic>
      <p:pic>
        <p:nvPicPr>
          <p:cNvPr id="290" name="Google Shape;290;p30" descr="PLAN YOUR TREATMENT - Vejthani Hospital"/>
          <p:cNvPicPr preferRelativeResize="0"/>
          <p:nvPr/>
        </p:nvPicPr>
        <p:blipFill>
          <a:blip r:embed="rId6">
            <a:alphaModFix/>
          </a:blip>
          <a:stretch>
            <a:fillRect/>
          </a:stretch>
        </p:blipFill>
        <p:spPr>
          <a:xfrm>
            <a:off x="1322675" y="3985275"/>
            <a:ext cx="2571875" cy="2571875"/>
          </a:xfrm>
          <a:prstGeom prst="rect">
            <a:avLst/>
          </a:prstGeom>
          <a:noFill/>
          <a:ln>
            <a:noFill/>
          </a:ln>
        </p:spPr>
      </p:pic>
      <p:sp>
        <p:nvSpPr>
          <p:cNvPr id="291" name="Google Shape;291;p30"/>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dirty="0">
                <a:solidFill>
                  <a:srgbClr val="0066A6"/>
                </a:solidFill>
                <a:latin typeface="Times New Roman"/>
                <a:ea typeface="Times New Roman"/>
                <a:cs typeface="Times New Roman"/>
                <a:sym typeface="Times New Roman"/>
              </a:rPr>
              <a:t>Treatment Planning: </a:t>
            </a:r>
            <a:r>
              <a:rPr lang="en-US" sz="2800" b="1" i="1" dirty="0">
                <a:solidFill>
                  <a:srgbClr val="0066A6"/>
                </a:solidFill>
                <a:latin typeface="Times New Roman"/>
                <a:ea typeface="Times New Roman"/>
                <a:cs typeface="Times New Roman"/>
                <a:sym typeface="Times New Roman"/>
              </a:rPr>
              <a:t>Clinical Information Reviewed</a:t>
            </a:r>
            <a:r>
              <a:rPr lang="en-US" sz="2600" b="1" dirty="0">
                <a:solidFill>
                  <a:srgbClr val="0066A6"/>
                </a:solidFill>
                <a:latin typeface="Times New Roman"/>
                <a:ea typeface="Times New Roman"/>
                <a:cs typeface="Times New Roman"/>
                <a:sym typeface="Times New Roman"/>
              </a:rPr>
              <a:t> </a:t>
            </a:r>
            <a:r>
              <a:rPr lang="en-US" sz="2000" b="1" dirty="0">
                <a:solidFill>
                  <a:srgbClr val="0066A6"/>
                </a:solidFill>
                <a:latin typeface="Times New Roman"/>
                <a:ea typeface="Times New Roman"/>
                <a:cs typeface="Times New Roman"/>
                <a:sym typeface="Times New Roman"/>
              </a:rPr>
              <a:t>(2 of 2)</a:t>
            </a:r>
            <a:endParaRPr sz="2600" b="1" dirty="0">
              <a:solidFill>
                <a:srgbClr val="0066A6"/>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1"/>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Progress Notes:</a:t>
            </a:r>
            <a:r>
              <a:rPr lang="en-US" sz="2500" b="1">
                <a:solidFill>
                  <a:srgbClr val="0066A6"/>
                </a:solidFill>
                <a:latin typeface="Times New Roman"/>
                <a:ea typeface="Times New Roman"/>
                <a:cs typeface="Times New Roman"/>
                <a:sym typeface="Times New Roman"/>
              </a:rPr>
              <a:t> </a:t>
            </a:r>
            <a:r>
              <a:rPr lang="en-US" sz="2200" b="1">
                <a:solidFill>
                  <a:srgbClr val="0066A6"/>
                </a:solidFill>
                <a:latin typeface="Times New Roman"/>
                <a:ea typeface="Times New Roman"/>
                <a:cs typeface="Times New Roman"/>
                <a:sym typeface="Times New Roman"/>
              </a:rPr>
              <a:t>(1 of 2)</a:t>
            </a:r>
            <a:endParaRPr sz="2200" b="1">
              <a:solidFill>
                <a:srgbClr val="0066A6"/>
              </a:solidFill>
              <a:latin typeface="Times New Roman"/>
              <a:ea typeface="Times New Roman"/>
              <a:cs typeface="Times New Roman"/>
              <a:sym typeface="Times New Roman"/>
            </a:endParaRPr>
          </a:p>
        </p:txBody>
      </p:sp>
      <p:sp>
        <p:nvSpPr>
          <p:cNvPr id="297" name="Google Shape;297;p31"/>
          <p:cNvSpPr txBox="1">
            <a:spLocks noGrp="1"/>
          </p:cNvSpPr>
          <p:nvPr>
            <p:ph type="body" idx="1"/>
          </p:nvPr>
        </p:nvSpPr>
        <p:spPr>
          <a:xfrm>
            <a:off x="5488375" y="852273"/>
            <a:ext cx="6231600" cy="613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endParaRPr sz="1800" b="1" dirty="0">
              <a:solidFill>
                <a:srgbClr val="434343"/>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b="1" dirty="0">
                <a:solidFill>
                  <a:srgbClr val="434343"/>
                </a:solidFill>
                <a:latin typeface="Times New Roman"/>
                <a:ea typeface="Times New Roman"/>
                <a:cs typeface="Times New Roman"/>
                <a:sym typeface="Times New Roman"/>
              </a:rPr>
              <a:t>Reminders!</a:t>
            </a:r>
            <a:endParaRPr b="1" dirty="0">
              <a:solidFill>
                <a:srgbClr val="434343"/>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1700" b="1" dirty="0">
              <a:solidFill>
                <a:srgbClr val="434343"/>
              </a:solidFill>
              <a:latin typeface="Times New Roman"/>
              <a:ea typeface="Times New Roman"/>
              <a:cs typeface="Times New Roman"/>
              <a:sym typeface="Times New Roman"/>
            </a:endParaRPr>
          </a:p>
          <a:p>
            <a:pPr marL="457200" lvl="0" indent="-336550" algn="l" rtl="0">
              <a:lnSpc>
                <a:spcPct val="90000"/>
              </a:lnSpc>
              <a:spcBef>
                <a:spcPts val="0"/>
              </a:spcBef>
              <a:spcAft>
                <a:spcPts val="0"/>
              </a:spcAft>
              <a:buClr>
                <a:srgbClr val="434343"/>
              </a:buClr>
              <a:buSzPts val="1700"/>
              <a:buFont typeface="Times New Roman"/>
              <a:buChar char="➟"/>
            </a:pPr>
            <a:r>
              <a:rPr lang="en-US" sz="1700" dirty="0">
                <a:solidFill>
                  <a:srgbClr val="434343"/>
                </a:solidFill>
                <a:latin typeface="Times New Roman"/>
                <a:ea typeface="Times New Roman"/>
                <a:cs typeface="Times New Roman"/>
                <a:sym typeface="Times New Roman"/>
              </a:rPr>
              <a:t>Use the</a:t>
            </a:r>
            <a:r>
              <a:rPr lang="en-US" sz="1700" b="1" dirty="0">
                <a:solidFill>
                  <a:srgbClr val="434343"/>
                </a:solidFill>
                <a:latin typeface="Times New Roman"/>
                <a:ea typeface="Times New Roman"/>
                <a:cs typeface="Times New Roman"/>
                <a:sym typeface="Times New Roman"/>
              </a:rPr>
              <a:t> Golden Thread </a:t>
            </a:r>
            <a:r>
              <a:rPr lang="en-US" sz="1700" dirty="0">
                <a:solidFill>
                  <a:srgbClr val="434343"/>
                </a:solidFill>
                <a:latin typeface="Times New Roman"/>
                <a:ea typeface="Times New Roman"/>
                <a:cs typeface="Times New Roman"/>
                <a:sym typeface="Times New Roman"/>
              </a:rPr>
              <a:t>to identify which Problems, Objectives, and Interventions were addressed in a specific session (Remember, you only want to check off the ones that were addressed in the session!)</a:t>
            </a:r>
            <a:endParaRPr sz="1700" dirty="0">
              <a:solidFill>
                <a:srgbClr val="434343"/>
              </a:solidFill>
              <a:latin typeface="Times New Roman"/>
              <a:ea typeface="Times New Roman"/>
              <a:cs typeface="Times New Roman"/>
              <a:sym typeface="Times New Roman"/>
            </a:endParaRPr>
          </a:p>
          <a:p>
            <a:pPr marL="457200" lvl="0" indent="-342900" algn="l" rtl="0">
              <a:lnSpc>
                <a:spcPct val="90000"/>
              </a:lnSpc>
              <a:spcBef>
                <a:spcPts val="0"/>
              </a:spcBef>
              <a:spcAft>
                <a:spcPts val="0"/>
              </a:spcAft>
              <a:buClr>
                <a:srgbClr val="434343"/>
              </a:buClr>
              <a:buSzPts val="1800"/>
              <a:buFont typeface="Times New Roman"/>
              <a:buChar char="➟"/>
            </a:pPr>
            <a:r>
              <a:rPr lang="en-US" sz="1800" dirty="0">
                <a:solidFill>
                  <a:srgbClr val="434343"/>
                </a:solidFill>
                <a:latin typeface="Times New Roman"/>
                <a:ea typeface="Times New Roman"/>
                <a:cs typeface="Times New Roman"/>
                <a:sym typeface="Times New Roman"/>
              </a:rPr>
              <a:t>Make sure the times do not overlap with other sessions (patients can’t be two places at once)</a:t>
            </a:r>
            <a:endParaRPr sz="1800" dirty="0">
              <a:solidFill>
                <a:srgbClr val="434343"/>
              </a:solidFill>
              <a:latin typeface="Times New Roman"/>
              <a:ea typeface="Times New Roman"/>
              <a:cs typeface="Times New Roman"/>
              <a:sym typeface="Times New Roman"/>
            </a:endParaRPr>
          </a:p>
          <a:p>
            <a:pPr marL="457200" lvl="0" indent="-342900" algn="l" rtl="0">
              <a:lnSpc>
                <a:spcPct val="90000"/>
              </a:lnSpc>
              <a:spcBef>
                <a:spcPts val="0"/>
              </a:spcBef>
              <a:spcAft>
                <a:spcPts val="0"/>
              </a:spcAft>
              <a:buClr>
                <a:srgbClr val="434343"/>
              </a:buClr>
              <a:buSzPts val="1800"/>
              <a:buFont typeface="Times New Roman"/>
              <a:buChar char="➟"/>
            </a:pPr>
            <a:r>
              <a:rPr lang="en-US" sz="1800" dirty="0">
                <a:solidFill>
                  <a:srgbClr val="434343"/>
                </a:solidFill>
                <a:latin typeface="Times New Roman"/>
                <a:ea typeface="Times New Roman"/>
                <a:cs typeface="Times New Roman"/>
                <a:sym typeface="Times New Roman"/>
              </a:rPr>
              <a:t>For conjoint sessions, </a:t>
            </a:r>
            <a:r>
              <a:rPr lang="en-US" sz="1800" u="sng" dirty="0">
                <a:solidFill>
                  <a:srgbClr val="434343"/>
                </a:solidFill>
                <a:latin typeface="Times New Roman"/>
                <a:ea typeface="Times New Roman"/>
                <a:cs typeface="Times New Roman"/>
                <a:sym typeface="Times New Roman"/>
              </a:rPr>
              <a:t>only one clinician should document a note</a:t>
            </a:r>
            <a:r>
              <a:rPr lang="en-US" sz="1800" dirty="0">
                <a:solidFill>
                  <a:srgbClr val="434343"/>
                </a:solidFill>
                <a:latin typeface="Times New Roman"/>
                <a:ea typeface="Times New Roman"/>
                <a:cs typeface="Times New Roman"/>
                <a:sym typeface="Times New Roman"/>
              </a:rPr>
              <a:t>. E.g., if a therapist and dietitian hold a conjoint session with a mutual patient, only one clinician is  to write a note and can document that the dietitian was present, under “additional attendees”. Duplicate notes can be viewed as “double billing”.  Using this example, the dietitian can write a “contact note”, indicating the conjoint session (non-billable) by emphasizing the coordination of care</a:t>
            </a:r>
            <a:endParaRPr sz="1800" dirty="0">
              <a:solidFill>
                <a:srgbClr val="434343"/>
              </a:solidFill>
              <a:latin typeface="Times New Roman"/>
              <a:ea typeface="Times New Roman"/>
              <a:cs typeface="Times New Roman"/>
              <a:sym typeface="Times New Roman"/>
            </a:endParaRPr>
          </a:p>
          <a:p>
            <a:pPr marL="457200" lvl="0" indent="-336550" algn="l" rtl="0">
              <a:spcBef>
                <a:spcPts val="500"/>
              </a:spcBef>
              <a:spcAft>
                <a:spcPts val="0"/>
              </a:spcAft>
              <a:buClr>
                <a:srgbClr val="FF0000"/>
              </a:buClr>
              <a:buSzPts val="1700"/>
              <a:buFont typeface="Times New Roman"/>
              <a:buChar char="⋆"/>
            </a:pPr>
            <a:r>
              <a:rPr lang="en-US" sz="1700" dirty="0">
                <a:solidFill>
                  <a:srgbClr val="FF0000"/>
                </a:solidFill>
                <a:latin typeface="Times New Roman"/>
                <a:ea typeface="Times New Roman"/>
                <a:cs typeface="Times New Roman"/>
                <a:sym typeface="Times New Roman"/>
              </a:rPr>
              <a:t>Include any safety concerns observed and actions completed to ensure safety</a:t>
            </a:r>
            <a:endParaRPr sz="1700" dirty="0">
              <a:solidFill>
                <a:srgbClr val="FF0000"/>
              </a:solidFill>
              <a:latin typeface="Times New Roman"/>
              <a:ea typeface="Times New Roman"/>
              <a:cs typeface="Times New Roman"/>
              <a:sym typeface="Times New Roman"/>
            </a:endParaRPr>
          </a:p>
          <a:p>
            <a:pPr marL="457200" lvl="0" indent="-336550" algn="l" rtl="0">
              <a:spcBef>
                <a:spcPts val="500"/>
              </a:spcBef>
              <a:spcAft>
                <a:spcPts val="0"/>
              </a:spcAft>
              <a:buClr>
                <a:srgbClr val="FF0000"/>
              </a:buClr>
              <a:buSzPts val="1700"/>
              <a:buFont typeface="Times New Roman"/>
              <a:buChar char="⋆"/>
            </a:pPr>
            <a:r>
              <a:rPr lang="en-US" sz="1700" dirty="0">
                <a:solidFill>
                  <a:srgbClr val="FF0000"/>
                </a:solidFill>
                <a:latin typeface="Times New Roman"/>
                <a:ea typeface="Times New Roman"/>
                <a:cs typeface="Times New Roman"/>
                <a:sym typeface="Times New Roman"/>
              </a:rPr>
              <a:t>If patient reports suicidality, the </a:t>
            </a:r>
            <a:r>
              <a:rPr lang="en-US" sz="1700" i="1" dirty="0">
                <a:solidFill>
                  <a:srgbClr val="FF0000"/>
                </a:solidFill>
                <a:latin typeface="Times New Roman"/>
                <a:ea typeface="Times New Roman"/>
                <a:cs typeface="Times New Roman"/>
                <a:sym typeface="Times New Roman"/>
              </a:rPr>
              <a:t>Suicide Reassessment </a:t>
            </a:r>
            <a:r>
              <a:rPr lang="en-US" sz="1700" dirty="0">
                <a:solidFill>
                  <a:srgbClr val="FF0000"/>
                </a:solidFill>
                <a:latin typeface="Times New Roman"/>
                <a:ea typeface="Times New Roman"/>
                <a:cs typeface="Times New Roman"/>
                <a:sym typeface="Times New Roman"/>
              </a:rPr>
              <a:t>(Frequent Screener) should be completed</a:t>
            </a:r>
            <a:endParaRPr sz="1700" dirty="0">
              <a:solidFill>
                <a:srgbClr val="FF0000"/>
              </a:solidFill>
              <a:latin typeface="Times New Roman"/>
              <a:ea typeface="Times New Roman"/>
              <a:cs typeface="Times New Roman"/>
              <a:sym typeface="Times New Roman"/>
            </a:endParaRPr>
          </a:p>
          <a:p>
            <a:pPr marL="457200" lvl="0" indent="-336550" algn="l" rtl="0">
              <a:spcBef>
                <a:spcPts val="500"/>
              </a:spcBef>
              <a:spcAft>
                <a:spcPts val="0"/>
              </a:spcAft>
              <a:buClr>
                <a:srgbClr val="FF0000"/>
              </a:buClr>
              <a:buSzPts val="1700"/>
              <a:buFont typeface="Times New Roman"/>
              <a:buChar char="⋆"/>
            </a:pPr>
            <a:r>
              <a:rPr lang="en-US" sz="1700" dirty="0">
                <a:solidFill>
                  <a:srgbClr val="FF0000"/>
                </a:solidFill>
                <a:latin typeface="Times New Roman"/>
                <a:ea typeface="Times New Roman"/>
                <a:cs typeface="Times New Roman"/>
                <a:sym typeface="Times New Roman"/>
              </a:rPr>
              <a:t>If client is on a 1:1 observation, and accompanied by another staff member in session, please document that </a:t>
            </a:r>
            <a:endParaRPr sz="1700" b="1" dirty="0">
              <a:solidFill>
                <a:srgbClr val="FF0000"/>
              </a:solidFill>
              <a:latin typeface="Times New Roman"/>
              <a:ea typeface="Times New Roman"/>
              <a:cs typeface="Times New Roman"/>
              <a:sym typeface="Times New Roman"/>
            </a:endParaRPr>
          </a:p>
        </p:txBody>
      </p:sp>
      <p:pic>
        <p:nvPicPr>
          <p:cNvPr id="298" name="Google Shape;298;p31"/>
          <p:cNvPicPr preferRelativeResize="0"/>
          <p:nvPr/>
        </p:nvPicPr>
        <p:blipFill>
          <a:blip r:embed="rId3">
            <a:alphaModFix/>
          </a:blip>
          <a:stretch>
            <a:fillRect/>
          </a:stretch>
        </p:blipFill>
        <p:spPr>
          <a:xfrm>
            <a:off x="6720825" y="1008973"/>
            <a:ext cx="730500" cy="730500"/>
          </a:xfrm>
          <a:prstGeom prst="rect">
            <a:avLst/>
          </a:prstGeom>
          <a:noFill/>
          <a:ln>
            <a:noFill/>
          </a:ln>
        </p:spPr>
      </p:pic>
      <p:pic>
        <p:nvPicPr>
          <p:cNvPr id="299" name="Google Shape;299;p31"/>
          <p:cNvPicPr preferRelativeResize="0"/>
          <p:nvPr/>
        </p:nvPicPr>
        <p:blipFill>
          <a:blip r:embed="rId4">
            <a:alphaModFix/>
          </a:blip>
          <a:stretch>
            <a:fillRect/>
          </a:stretch>
        </p:blipFill>
        <p:spPr>
          <a:xfrm>
            <a:off x="522900" y="1721800"/>
            <a:ext cx="4290851" cy="42908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2"/>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Progress Notes:</a:t>
            </a:r>
            <a:r>
              <a:rPr lang="en-US" sz="2300" b="1">
                <a:solidFill>
                  <a:srgbClr val="0066A6"/>
                </a:solidFill>
                <a:latin typeface="Times New Roman"/>
                <a:ea typeface="Times New Roman"/>
                <a:cs typeface="Times New Roman"/>
                <a:sym typeface="Times New Roman"/>
              </a:rPr>
              <a:t> </a:t>
            </a:r>
            <a:r>
              <a:rPr lang="en-US" sz="2200" b="1">
                <a:solidFill>
                  <a:srgbClr val="0066A6"/>
                </a:solidFill>
                <a:latin typeface="Times New Roman"/>
                <a:ea typeface="Times New Roman"/>
                <a:cs typeface="Times New Roman"/>
                <a:sym typeface="Times New Roman"/>
              </a:rPr>
              <a:t>(2 of 2)</a:t>
            </a:r>
            <a:endParaRPr sz="2200" b="1">
              <a:solidFill>
                <a:srgbClr val="0066A6"/>
              </a:solidFill>
              <a:latin typeface="Times New Roman"/>
              <a:ea typeface="Times New Roman"/>
              <a:cs typeface="Times New Roman"/>
              <a:sym typeface="Times New Roman"/>
            </a:endParaRPr>
          </a:p>
        </p:txBody>
      </p:sp>
      <p:sp>
        <p:nvSpPr>
          <p:cNvPr id="305" name="Google Shape;305;p32"/>
          <p:cNvSpPr txBox="1">
            <a:spLocks noGrp="1"/>
          </p:cNvSpPr>
          <p:nvPr>
            <p:ph type="body" idx="1"/>
          </p:nvPr>
        </p:nvSpPr>
        <p:spPr>
          <a:xfrm>
            <a:off x="627875" y="1974200"/>
            <a:ext cx="5754900" cy="427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a:solidFill>
                  <a:srgbClr val="434343"/>
                </a:solidFill>
                <a:latin typeface="Times New Roman"/>
                <a:ea typeface="Times New Roman"/>
                <a:cs typeface="Times New Roman"/>
                <a:sym typeface="Times New Roman"/>
              </a:rPr>
              <a:t>Here are a few scenarios to help:</a:t>
            </a:r>
            <a:endParaRPr sz="1800" b="1">
              <a:solidFill>
                <a:srgbClr val="434343"/>
              </a:solidFill>
              <a:latin typeface="Times New Roman"/>
              <a:ea typeface="Times New Roman"/>
              <a:cs typeface="Times New Roman"/>
              <a:sym typeface="Times New Roman"/>
            </a:endParaRPr>
          </a:p>
          <a:p>
            <a:pPr marL="0" lvl="0" indent="457200" algn="l" rtl="0">
              <a:spcBef>
                <a:spcPts val="0"/>
              </a:spcBef>
              <a:spcAft>
                <a:spcPts val="0"/>
              </a:spcAft>
              <a:buNone/>
            </a:pPr>
            <a:endParaRPr sz="180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a:solidFill>
                  <a:srgbClr val="434343"/>
                </a:solidFill>
                <a:latin typeface="Times New Roman"/>
                <a:ea typeface="Times New Roman"/>
                <a:cs typeface="Times New Roman"/>
                <a:sym typeface="Times New Roman"/>
              </a:rPr>
              <a:t>Therapist and patient are physically present in therapist’s Discovery Behavioral Health company  office and patient’s family “zooms in” for a session, due to being outside the geographic area of the treatment center = </a:t>
            </a:r>
            <a:r>
              <a:rPr lang="en-US" sz="1800" b="1">
                <a:solidFill>
                  <a:srgbClr val="434343"/>
                </a:solidFill>
                <a:latin typeface="Times New Roman"/>
                <a:ea typeface="Times New Roman"/>
                <a:cs typeface="Times New Roman"/>
                <a:sym typeface="Times New Roman"/>
              </a:rPr>
              <a:t>Family and/or Conjoint session</a:t>
            </a:r>
            <a:endParaRPr sz="1800" b="1">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endParaRPr sz="1800" b="1">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a:solidFill>
                  <a:srgbClr val="434343"/>
                </a:solidFill>
                <a:latin typeface="Times New Roman"/>
                <a:ea typeface="Times New Roman"/>
                <a:cs typeface="Times New Roman"/>
                <a:sym typeface="Times New Roman"/>
              </a:rPr>
              <a:t>Therapist is in their Discovery Behavioral Health company office and receives a call that her patient is feeling symptomatic and is unable to make it to session, but is requesting a virtual session (from home if outpatient, from room if residential) =</a:t>
            </a:r>
            <a:r>
              <a:rPr lang="en-US" sz="1800" b="1">
                <a:solidFill>
                  <a:srgbClr val="434343"/>
                </a:solidFill>
                <a:latin typeface="Times New Roman"/>
                <a:ea typeface="Times New Roman"/>
                <a:cs typeface="Times New Roman"/>
                <a:sym typeface="Times New Roman"/>
              </a:rPr>
              <a:t> Telehealth</a:t>
            </a:r>
            <a:endParaRPr sz="1800" b="1">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800" b="1">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a:solidFill>
                  <a:srgbClr val="434343"/>
                </a:solidFill>
                <a:latin typeface="Times New Roman"/>
                <a:ea typeface="Times New Roman"/>
                <a:cs typeface="Times New Roman"/>
                <a:sym typeface="Times New Roman"/>
              </a:rPr>
              <a:t>Both Therapist and patient are in their respective homes, due to a “stay-at-home” order and are meeting virtually via Zoom</a:t>
            </a:r>
            <a:r>
              <a:rPr lang="en-US" sz="1800" b="1">
                <a:solidFill>
                  <a:srgbClr val="434343"/>
                </a:solidFill>
                <a:latin typeface="Times New Roman"/>
                <a:ea typeface="Times New Roman"/>
                <a:cs typeface="Times New Roman"/>
                <a:sym typeface="Times New Roman"/>
              </a:rPr>
              <a:t> = Telehealth</a:t>
            </a:r>
            <a:endParaRPr sz="1900" b="1">
              <a:solidFill>
                <a:srgbClr val="434343"/>
              </a:solidFill>
              <a:latin typeface="Times New Roman"/>
              <a:ea typeface="Times New Roman"/>
              <a:cs typeface="Times New Roman"/>
              <a:sym typeface="Times New Roman"/>
            </a:endParaRPr>
          </a:p>
        </p:txBody>
      </p:sp>
      <p:pic>
        <p:nvPicPr>
          <p:cNvPr id="306" name="Google Shape;306;p32" descr="Example Vector Stamp Icon. Sample Watermark Rubber Stamp Stock ..."/>
          <p:cNvPicPr preferRelativeResize="0"/>
          <p:nvPr/>
        </p:nvPicPr>
        <p:blipFill rotWithShape="1">
          <a:blip r:embed="rId3">
            <a:alphaModFix/>
          </a:blip>
          <a:srcRect t="11267" b="22061"/>
          <a:stretch/>
        </p:blipFill>
        <p:spPr>
          <a:xfrm>
            <a:off x="281200" y="2619850"/>
            <a:ext cx="837375" cy="362263"/>
          </a:xfrm>
          <a:prstGeom prst="rect">
            <a:avLst/>
          </a:prstGeom>
          <a:noFill/>
          <a:ln>
            <a:noFill/>
          </a:ln>
        </p:spPr>
      </p:pic>
      <p:pic>
        <p:nvPicPr>
          <p:cNvPr id="307" name="Google Shape;307;p32" descr="Example Vector Stamp Icon. Sample Watermark Rubber Stamp Stock ..."/>
          <p:cNvPicPr preferRelativeResize="0"/>
          <p:nvPr/>
        </p:nvPicPr>
        <p:blipFill rotWithShape="1">
          <a:blip r:embed="rId3">
            <a:alphaModFix/>
          </a:blip>
          <a:srcRect t="11267" b="22061"/>
          <a:stretch/>
        </p:blipFill>
        <p:spPr>
          <a:xfrm>
            <a:off x="281200" y="3989884"/>
            <a:ext cx="837375" cy="362263"/>
          </a:xfrm>
          <a:prstGeom prst="rect">
            <a:avLst/>
          </a:prstGeom>
          <a:noFill/>
          <a:ln>
            <a:noFill/>
          </a:ln>
        </p:spPr>
      </p:pic>
      <p:pic>
        <p:nvPicPr>
          <p:cNvPr id="308" name="Google Shape;308;p32" descr="Example Vector Stamp Icon. Sample Watermark Rubber Stamp Stock ..."/>
          <p:cNvPicPr preferRelativeResize="0"/>
          <p:nvPr/>
        </p:nvPicPr>
        <p:blipFill rotWithShape="1">
          <a:blip r:embed="rId3">
            <a:alphaModFix/>
          </a:blip>
          <a:srcRect t="11267" b="22061"/>
          <a:stretch/>
        </p:blipFill>
        <p:spPr>
          <a:xfrm>
            <a:off x="281200" y="5472937"/>
            <a:ext cx="837375" cy="362263"/>
          </a:xfrm>
          <a:prstGeom prst="rect">
            <a:avLst/>
          </a:prstGeom>
          <a:noFill/>
          <a:ln>
            <a:noFill/>
          </a:ln>
        </p:spPr>
      </p:pic>
      <p:sp>
        <p:nvSpPr>
          <p:cNvPr id="309" name="Google Shape;309;p32"/>
          <p:cNvSpPr txBox="1">
            <a:spLocks noGrp="1"/>
          </p:cNvSpPr>
          <p:nvPr>
            <p:ph type="body" idx="1"/>
          </p:nvPr>
        </p:nvSpPr>
        <p:spPr>
          <a:xfrm>
            <a:off x="562200" y="1076900"/>
            <a:ext cx="11067600" cy="897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600" b="1">
                <a:solidFill>
                  <a:srgbClr val="434343"/>
                </a:solidFill>
                <a:latin typeface="Times New Roman"/>
                <a:ea typeface="Times New Roman"/>
                <a:cs typeface="Times New Roman"/>
                <a:sym typeface="Times New Roman"/>
              </a:rPr>
              <a:t>Tips for Telehealth! </a:t>
            </a:r>
            <a:endParaRPr sz="2600" b="1">
              <a:solidFill>
                <a:srgbClr val="434343"/>
              </a:solidFill>
              <a:latin typeface="Times New Roman"/>
              <a:ea typeface="Times New Roman"/>
              <a:cs typeface="Times New Roman"/>
              <a:sym typeface="Times New Roman"/>
            </a:endParaRPr>
          </a:p>
          <a:p>
            <a:pPr marL="0" lvl="0" indent="0" algn="ctr" rtl="0">
              <a:spcBef>
                <a:spcPts val="1000"/>
              </a:spcBef>
              <a:spcAft>
                <a:spcPts val="0"/>
              </a:spcAft>
              <a:buNone/>
            </a:pPr>
            <a:r>
              <a:rPr lang="en-US" sz="2000" i="1">
                <a:solidFill>
                  <a:srgbClr val="434343"/>
                </a:solidFill>
                <a:latin typeface="Times New Roman"/>
                <a:ea typeface="Times New Roman"/>
                <a:cs typeface="Times New Roman"/>
                <a:sym typeface="Times New Roman"/>
              </a:rPr>
              <a:t>Make sure to identify Telehealth  sessions appropriately!</a:t>
            </a:r>
            <a:endParaRPr sz="1900" b="1">
              <a:solidFill>
                <a:srgbClr val="434343"/>
              </a:solidFill>
              <a:latin typeface="Times New Roman"/>
              <a:ea typeface="Times New Roman"/>
              <a:cs typeface="Times New Roman"/>
              <a:sym typeface="Times New Roman"/>
            </a:endParaRPr>
          </a:p>
        </p:txBody>
      </p:sp>
      <p:pic>
        <p:nvPicPr>
          <p:cNvPr id="310" name="Google Shape;310;p32" descr="Telehealth Resources - WSRGN"/>
          <p:cNvPicPr preferRelativeResize="0"/>
          <p:nvPr/>
        </p:nvPicPr>
        <p:blipFill rotWithShape="1">
          <a:blip r:embed="rId4">
            <a:alphaModFix/>
          </a:blip>
          <a:srcRect l="9357" r="22933"/>
          <a:stretch/>
        </p:blipFill>
        <p:spPr>
          <a:xfrm>
            <a:off x="6568500" y="2331875"/>
            <a:ext cx="5204268" cy="3557825"/>
          </a:xfrm>
          <a:prstGeom prst="rect">
            <a:avLst/>
          </a:prstGeom>
          <a:noFill/>
          <a:ln>
            <a:noFill/>
          </a:ln>
        </p:spPr>
      </p:pic>
      <p:pic>
        <p:nvPicPr>
          <p:cNvPr id="311" name="Google Shape;311;p32"/>
          <p:cNvPicPr preferRelativeResize="0"/>
          <p:nvPr/>
        </p:nvPicPr>
        <p:blipFill rotWithShape="1">
          <a:blip r:embed="rId5">
            <a:alphaModFix/>
          </a:blip>
          <a:srcRect b="7158"/>
          <a:stretch/>
        </p:blipFill>
        <p:spPr>
          <a:xfrm>
            <a:off x="3936900" y="942788"/>
            <a:ext cx="609498" cy="56586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3"/>
          <p:cNvSpPr/>
          <p:nvPr/>
        </p:nvSpPr>
        <p:spPr>
          <a:xfrm>
            <a:off x="638775" y="1039350"/>
            <a:ext cx="5364600" cy="5084100"/>
          </a:xfrm>
          <a:prstGeom prst="round2DiagRect">
            <a:avLst>
              <a:gd name="adj1" fmla="val 44471"/>
              <a:gd name="adj2" fmla="val 0"/>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3"/>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600" b="1">
                <a:solidFill>
                  <a:srgbClr val="0066A6"/>
                </a:solidFill>
                <a:latin typeface="Times New Roman"/>
                <a:ea typeface="Times New Roman"/>
                <a:cs typeface="Times New Roman"/>
                <a:sym typeface="Times New Roman"/>
              </a:rPr>
              <a:t>Discharge Plan and Discharge Summary:</a:t>
            </a:r>
            <a:r>
              <a:rPr lang="en-US" sz="2800" b="1">
                <a:solidFill>
                  <a:srgbClr val="0066A6"/>
                </a:solidFill>
                <a:latin typeface="Times New Roman"/>
                <a:ea typeface="Times New Roman"/>
                <a:cs typeface="Times New Roman"/>
                <a:sym typeface="Times New Roman"/>
              </a:rPr>
              <a:t> </a:t>
            </a:r>
            <a:r>
              <a:rPr lang="en-US" sz="2000" b="1">
                <a:solidFill>
                  <a:srgbClr val="0066A6"/>
                </a:solidFill>
                <a:latin typeface="Times New Roman"/>
                <a:ea typeface="Times New Roman"/>
                <a:cs typeface="Times New Roman"/>
                <a:sym typeface="Times New Roman"/>
              </a:rPr>
              <a:t>(1 of 2)</a:t>
            </a:r>
            <a:endParaRPr sz="2000" b="1">
              <a:solidFill>
                <a:srgbClr val="0066A6"/>
              </a:solidFill>
              <a:latin typeface="Times New Roman"/>
              <a:ea typeface="Times New Roman"/>
              <a:cs typeface="Times New Roman"/>
              <a:sym typeface="Times New Roman"/>
            </a:endParaRPr>
          </a:p>
        </p:txBody>
      </p:sp>
      <p:sp>
        <p:nvSpPr>
          <p:cNvPr id="318" name="Google Shape;318;p33"/>
          <p:cNvSpPr txBox="1"/>
          <p:nvPr/>
        </p:nvSpPr>
        <p:spPr>
          <a:xfrm>
            <a:off x="727675" y="2997725"/>
            <a:ext cx="2292000" cy="2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19" name="Google Shape;319;p33"/>
          <p:cNvSpPr txBox="1"/>
          <p:nvPr/>
        </p:nvSpPr>
        <p:spPr>
          <a:xfrm>
            <a:off x="2946975" y="4234700"/>
            <a:ext cx="18555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20" name="Google Shape;320;p33"/>
          <p:cNvSpPr txBox="1"/>
          <p:nvPr/>
        </p:nvSpPr>
        <p:spPr>
          <a:xfrm>
            <a:off x="1010450" y="1325550"/>
            <a:ext cx="4776600" cy="420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a:solidFill>
                  <a:srgbClr val="FFFFFF"/>
                </a:solidFill>
                <a:latin typeface="Times New Roman"/>
                <a:ea typeface="Times New Roman"/>
                <a:cs typeface="Times New Roman"/>
                <a:sym typeface="Times New Roman"/>
              </a:rPr>
              <a:t>Discharge Plan</a:t>
            </a:r>
            <a:endParaRPr sz="2300" b="1">
              <a:solidFill>
                <a:srgbClr val="FFFFFF"/>
              </a:solidFill>
              <a:latin typeface="Times New Roman"/>
              <a:ea typeface="Times New Roman"/>
              <a:cs typeface="Times New Roman"/>
              <a:sym typeface="Times New Roman"/>
            </a:endParaRPr>
          </a:p>
          <a:p>
            <a:pPr marL="457200" lvl="0" indent="-336550" algn="l" rtl="0">
              <a:spcBef>
                <a:spcPts val="1000"/>
              </a:spcBef>
              <a:spcAft>
                <a:spcPts val="0"/>
              </a:spcAft>
              <a:buClr>
                <a:srgbClr val="FFFFFF"/>
              </a:buClr>
              <a:buSzPts val="1700"/>
              <a:buFont typeface="Times New Roman"/>
              <a:buChar char="➟"/>
            </a:pPr>
            <a:r>
              <a:rPr lang="en-US" sz="1700">
                <a:solidFill>
                  <a:srgbClr val="FFFFFF"/>
                </a:solidFill>
                <a:latin typeface="Times New Roman"/>
                <a:ea typeface="Times New Roman"/>
                <a:cs typeface="Times New Roman"/>
                <a:sym typeface="Times New Roman"/>
              </a:rPr>
              <a:t>Is for the</a:t>
            </a:r>
            <a:r>
              <a:rPr lang="en-US" sz="1700" b="1">
                <a:solidFill>
                  <a:srgbClr val="FFFFFF"/>
                </a:solidFill>
                <a:latin typeface="Times New Roman"/>
                <a:ea typeface="Times New Roman"/>
                <a:cs typeface="Times New Roman"/>
                <a:sym typeface="Times New Roman"/>
              </a:rPr>
              <a:t> patient</a:t>
            </a:r>
            <a:r>
              <a:rPr lang="en-US" sz="1700">
                <a:solidFill>
                  <a:srgbClr val="FFFFFF"/>
                </a:solidFill>
                <a:latin typeface="Times New Roman"/>
                <a:ea typeface="Times New Roman"/>
                <a:cs typeface="Times New Roman"/>
                <a:sym typeface="Times New Roman"/>
              </a:rPr>
              <a:t> (and for the clinical record) </a:t>
            </a:r>
            <a:endParaRPr sz="170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700">
                <a:solidFill>
                  <a:srgbClr val="FFFFFF"/>
                </a:solidFill>
                <a:latin typeface="Times New Roman"/>
                <a:ea typeface="Times New Roman"/>
                <a:cs typeface="Times New Roman"/>
                <a:sym typeface="Times New Roman"/>
              </a:rPr>
              <a:t>Is completed throughout treatment and functions as an </a:t>
            </a:r>
            <a:r>
              <a:rPr lang="en-US" sz="1700" b="1">
                <a:solidFill>
                  <a:srgbClr val="FFFFFF"/>
                </a:solidFill>
                <a:latin typeface="Times New Roman"/>
                <a:ea typeface="Times New Roman"/>
                <a:cs typeface="Times New Roman"/>
                <a:sym typeface="Times New Roman"/>
              </a:rPr>
              <a:t>evolving</a:t>
            </a:r>
            <a:r>
              <a:rPr lang="en-US" sz="1700">
                <a:solidFill>
                  <a:srgbClr val="FFFFFF"/>
                </a:solidFill>
                <a:latin typeface="Times New Roman"/>
                <a:ea typeface="Times New Roman"/>
                <a:cs typeface="Times New Roman"/>
                <a:sym typeface="Times New Roman"/>
              </a:rPr>
              <a:t> document/process</a:t>
            </a:r>
            <a:endParaRPr sz="170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700">
                <a:solidFill>
                  <a:srgbClr val="FFFFFF"/>
                </a:solidFill>
                <a:latin typeface="Times New Roman"/>
                <a:ea typeface="Times New Roman"/>
                <a:cs typeface="Times New Roman"/>
                <a:sym typeface="Times New Roman"/>
              </a:rPr>
              <a:t>Includes Safety Plan</a:t>
            </a:r>
            <a:endParaRPr sz="170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700">
                <a:solidFill>
                  <a:srgbClr val="FFFFFF"/>
                </a:solidFill>
                <a:latin typeface="Times New Roman"/>
                <a:ea typeface="Times New Roman"/>
                <a:cs typeface="Times New Roman"/>
                <a:sym typeface="Times New Roman"/>
              </a:rPr>
              <a:t>Includes specifics of aftercare appointments</a:t>
            </a:r>
            <a:endParaRPr sz="170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sz="180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US" sz="1600">
                <a:solidFill>
                  <a:srgbClr val="FFFFFF"/>
                </a:solidFill>
                <a:latin typeface="Times New Roman"/>
                <a:ea typeface="Times New Roman"/>
                <a:cs typeface="Times New Roman"/>
                <a:sym typeface="Times New Roman"/>
              </a:rPr>
              <a:t>Discharge Plan </a:t>
            </a:r>
            <a:r>
              <a:rPr lang="en-US" sz="1600" b="1">
                <a:solidFill>
                  <a:srgbClr val="FFFFFF"/>
                </a:solidFill>
                <a:latin typeface="Times New Roman"/>
                <a:ea typeface="Times New Roman"/>
                <a:cs typeface="Times New Roman"/>
                <a:sym typeface="Times New Roman"/>
              </a:rPr>
              <a:t>must be signed</a:t>
            </a:r>
            <a:r>
              <a:rPr lang="en-US" sz="1600">
                <a:solidFill>
                  <a:srgbClr val="FFFFFF"/>
                </a:solidFill>
                <a:latin typeface="Times New Roman"/>
                <a:ea typeface="Times New Roman"/>
                <a:cs typeface="Times New Roman"/>
                <a:sym typeface="Times New Roman"/>
              </a:rPr>
              <a:t> by the </a:t>
            </a:r>
            <a:r>
              <a:rPr lang="en-US" sz="1600" b="1">
                <a:solidFill>
                  <a:srgbClr val="FFFFFF"/>
                </a:solidFill>
                <a:highlight>
                  <a:srgbClr val="0066A6"/>
                </a:highlight>
                <a:latin typeface="Times New Roman"/>
                <a:ea typeface="Times New Roman"/>
                <a:cs typeface="Times New Roman"/>
                <a:sym typeface="Times New Roman"/>
              </a:rPr>
              <a:t>patient, guarantor, therapist and clinical supervisor</a:t>
            </a:r>
            <a:r>
              <a:rPr lang="en-US" sz="1600">
                <a:solidFill>
                  <a:srgbClr val="FFFFFF"/>
                </a:solidFill>
                <a:latin typeface="Times New Roman"/>
                <a:ea typeface="Times New Roman"/>
                <a:cs typeface="Times New Roman"/>
                <a:sym typeface="Times New Roman"/>
              </a:rPr>
              <a:t>.</a:t>
            </a:r>
            <a:endParaRPr sz="160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sz="170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700">
                <a:solidFill>
                  <a:srgbClr val="FFFFFF"/>
                </a:solidFill>
                <a:latin typeface="Times New Roman"/>
                <a:ea typeface="Times New Roman"/>
                <a:cs typeface="Times New Roman"/>
                <a:sym typeface="Times New Roman"/>
              </a:rPr>
              <a:t>Discharge planning must be initiated within 24 hours of admit! </a:t>
            </a:r>
            <a:endParaRPr sz="1700">
              <a:solidFill>
                <a:srgbClr val="FFFFFF"/>
              </a:solidFill>
              <a:latin typeface="Times New Roman"/>
              <a:ea typeface="Times New Roman"/>
              <a:cs typeface="Times New Roman"/>
              <a:sym typeface="Times New Roman"/>
            </a:endParaRPr>
          </a:p>
        </p:txBody>
      </p:sp>
      <p:sp>
        <p:nvSpPr>
          <p:cNvPr id="321" name="Google Shape;321;p33"/>
          <p:cNvSpPr txBox="1"/>
          <p:nvPr/>
        </p:nvSpPr>
        <p:spPr>
          <a:xfrm>
            <a:off x="990000" y="6268950"/>
            <a:ext cx="10212000" cy="400200"/>
          </a:xfrm>
          <a:prstGeom prst="rect">
            <a:avLst/>
          </a:prstGeom>
          <a:noFill/>
          <a:ln w="28575" cap="flat" cmpd="sng">
            <a:solidFill>
              <a:srgbClr val="0066A6"/>
            </a:solidFill>
            <a:prstDash val="dot"/>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1600" i="1">
                <a:solidFill>
                  <a:srgbClr val="0066A6"/>
                </a:solidFill>
                <a:latin typeface="Times New Roman"/>
                <a:ea typeface="Times New Roman"/>
                <a:cs typeface="Times New Roman"/>
                <a:sym typeface="Times New Roman"/>
              </a:rPr>
              <a:t>A </a:t>
            </a:r>
            <a:r>
              <a:rPr lang="en-US" sz="1600" b="1" i="1">
                <a:solidFill>
                  <a:srgbClr val="0066A6"/>
                </a:solidFill>
                <a:latin typeface="Times New Roman"/>
                <a:ea typeface="Times New Roman"/>
                <a:cs typeface="Times New Roman"/>
                <a:sym typeface="Times New Roman"/>
              </a:rPr>
              <a:t>Discharge Plan </a:t>
            </a:r>
            <a:r>
              <a:rPr lang="en-US" sz="1600" i="1">
                <a:solidFill>
                  <a:srgbClr val="0066A6"/>
                </a:solidFill>
                <a:latin typeface="Times New Roman"/>
                <a:ea typeface="Times New Roman"/>
                <a:cs typeface="Times New Roman"/>
                <a:sym typeface="Times New Roman"/>
              </a:rPr>
              <a:t>and a </a:t>
            </a:r>
            <a:r>
              <a:rPr lang="en-US" sz="1600" b="1" i="1">
                <a:solidFill>
                  <a:srgbClr val="0066A6"/>
                </a:solidFill>
                <a:latin typeface="Times New Roman"/>
                <a:ea typeface="Times New Roman"/>
                <a:cs typeface="Times New Roman"/>
                <a:sym typeface="Times New Roman"/>
              </a:rPr>
              <a:t>Discharge Summary</a:t>
            </a:r>
            <a:r>
              <a:rPr lang="en-US" sz="1600" i="1">
                <a:solidFill>
                  <a:srgbClr val="0066A6"/>
                </a:solidFill>
                <a:latin typeface="Times New Roman"/>
                <a:ea typeface="Times New Roman"/>
                <a:cs typeface="Times New Roman"/>
                <a:sym typeface="Times New Roman"/>
              </a:rPr>
              <a:t> are </a:t>
            </a:r>
            <a:r>
              <a:rPr lang="en-US" sz="1600" b="1" i="1">
                <a:solidFill>
                  <a:srgbClr val="0066A6"/>
                </a:solidFill>
                <a:latin typeface="Times New Roman"/>
                <a:ea typeface="Times New Roman"/>
                <a:cs typeface="Times New Roman"/>
                <a:sym typeface="Times New Roman"/>
              </a:rPr>
              <a:t>ALWAYS</a:t>
            </a:r>
            <a:r>
              <a:rPr lang="en-US" sz="1600" i="1">
                <a:solidFill>
                  <a:srgbClr val="0066A6"/>
                </a:solidFill>
                <a:latin typeface="Times New Roman"/>
                <a:ea typeface="Times New Roman"/>
                <a:cs typeface="Times New Roman"/>
                <a:sym typeface="Times New Roman"/>
              </a:rPr>
              <a:t> required, regardless of how long the patient was in our care. </a:t>
            </a:r>
            <a:endParaRPr sz="1600" i="1">
              <a:solidFill>
                <a:srgbClr val="0066A6"/>
              </a:solidFill>
              <a:latin typeface="Times New Roman"/>
              <a:ea typeface="Times New Roman"/>
              <a:cs typeface="Times New Roman"/>
              <a:sym typeface="Times New Roman"/>
            </a:endParaRPr>
          </a:p>
        </p:txBody>
      </p:sp>
      <p:sp>
        <p:nvSpPr>
          <p:cNvPr id="322" name="Google Shape;322;p33"/>
          <p:cNvSpPr/>
          <p:nvPr/>
        </p:nvSpPr>
        <p:spPr>
          <a:xfrm>
            <a:off x="6213175" y="1025725"/>
            <a:ext cx="5364600" cy="5084100"/>
          </a:xfrm>
          <a:prstGeom prst="round2DiagRect">
            <a:avLst>
              <a:gd name="adj1" fmla="val 44471"/>
              <a:gd name="adj2" fmla="val 0"/>
            </a:avLst>
          </a:prstGeom>
          <a:solidFill>
            <a:srgbClr val="0066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3"/>
          <p:cNvSpPr txBox="1"/>
          <p:nvPr/>
        </p:nvSpPr>
        <p:spPr>
          <a:xfrm>
            <a:off x="6887875" y="1296925"/>
            <a:ext cx="4179600" cy="467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solidFill>
                  <a:srgbClr val="FFFFFF"/>
                </a:solidFill>
                <a:latin typeface="Times New Roman"/>
                <a:ea typeface="Times New Roman"/>
                <a:cs typeface="Times New Roman"/>
                <a:sym typeface="Times New Roman"/>
              </a:rPr>
              <a:t>Discharge Summary</a:t>
            </a:r>
            <a:endParaRPr sz="1700" b="1" dirty="0">
              <a:solidFill>
                <a:srgbClr val="FFFFFF"/>
              </a:solidFill>
              <a:latin typeface="Times New Roman"/>
              <a:ea typeface="Times New Roman"/>
              <a:cs typeface="Times New Roman"/>
              <a:sym typeface="Times New Roman"/>
            </a:endParaRPr>
          </a:p>
          <a:p>
            <a:pPr marL="457200" lvl="0" indent="-336550" algn="l" rtl="0">
              <a:spcBef>
                <a:spcPts val="1000"/>
              </a:spcBef>
              <a:spcAft>
                <a:spcPts val="0"/>
              </a:spcAft>
              <a:buClr>
                <a:srgbClr val="FFFFFF"/>
              </a:buClr>
              <a:buSzPts val="1700"/>
              <a:buFont typeface="Times New Roman"/>
              <a:buChar char="➟"/>
            </a:pPr>
            <a:r>
              <a:rPr lang="en-US" sz="1700" dirty="0">
                <a:solidFill>
                  <a:srgbClr val="FFFFFF"/>
                </a:solidFill>
                <a:latin typeface="Times New Roman"/>
                <a:ea typeface="Times New Roman"/>
                <a:cs typeface="Times New Roman"/>
                <a:sym typeface="Times New Roman"/>
              </a:rPr>
              <a:t>Is for the </a:t>
            </a:r>
            <a:r>
              <a:rPr lang="en-US" sz="1700" b="1" dirty="0">
                <a:solidFill>
                  <a:srgbClr val="FFFFFF"/>
                </a:solidFill>
                <a:latin typeface="Times New Roman"/>
                <a:ea typeface="Times New Roman"/>
                <a:cs typeface="Times New Roman"/>
                <a:sym typeface="Times New Roman"/>
              </a:rPr>
              <a:t>clinical record</a:t>
            </a:r>
            <a:endParaRPr sz="1700" b="1"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700" dirty="0">
                <a:solidFill>
                  <a:srgbClr val="FFFFFF"/>
                </a:solidFill>
                <a:latin typeface="Times New Roman"/>
                <a:ea typeface="Times New Roman"/>
                <a:cs typeface="Times New Roman"/>
                <a:sym typeface="Times New Roman"/>
              </a:rPr>
              <a:t>Is completed upon patients discharge containing all relevant clinical information</a:t>
            </a:r>
            <a:endParaRPr sz="1700" dirty="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rgbClr val="FFFFFF"/>
                </a:solidFill>
                <a:latin typeface="Times New Roman"/>
                <a:ea typeface="Times New Roman"/>
                <a:cs typeface="Times New Roman"/>
                <a:sym typeface="Times New Roman"/>
              </a:rPr>
              <a:t>Discharge summary </a:t>
            </a:r>
            <a:r>
              <a:rPr lang="en-US" sz="1700" b="1" dirty="0">
                <a:solidFill>
                  <a:srgbClr val="FFFFFF"/>
                </a:solidFill>
                <a:latin typeface="Times New Roman"/>
                <a:ea typeface="Times New Roman"/>
                <a:cs typeface="Times New Roman"/>
                <a:sym typeface="Times New Roman"/>
              </a:rPr>
              <a:t>must be signed</a:t>
            </a:r>
            <a:r>
              <a:rPr lang="en-US" sz="1700" dirty="0">
                <a:solidFill>
                  <a:srgbClr val="FFFFFF"/>
                </a:solidFill>
                <a:latin typeface="Times New Roman"/>
                <a:ea typeface="Times New Roman"/>
                <a:cs typeface="Times New Roman"/>
                <a:sym typeface="Times New Roman"/>
              </a:rPr>
              <a:t> by the </a:t>
            </a:r>
            <a:r>
              <a:rPr lang="en-US" sz="1700" b="1" dirty="0">
                <a:solidFill>
                  <a:srgbClr val="FFFFFF"/>
                </a:solidFill>
                <a:highlight>
                  <a:srgbClr val="666666"/>
                </a:highlight>
                <a:latin typeface="Times New Roman"/>
                <a:ea typeface="Times New Roman"/>
                <a:cs typeface="Times New Roman"/>
                <a:sym typeface="Times New Roman"/>
              </a:rPr>
              <a:t>therapist and clinical supervisor</a:t>
            </a:r>
            <a:r>
              <a:rPr lang="en-US" sz="1700" dirty="0">
                <a:solidFill>
                  <a:srgbClr val="FFFFFF"/>
                </a:solidFill>
                <a:latin typeface="Times New Roman"/>
                <a:ea typeface="Times New Roman"/>
                <a:cs typeface="Times New Roman"/>
                <a:sym typeface="Times New Roman"/>
              </a:rPr>
              <a:t>.</a:t>
            </a:r>
            <a:endParaRPr sz="1700" dirty="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sz="1700" dirty="0">
              <a:solidFill>
                <a:srgbClr val="FFFFFF"/>
              </a:solidFill>
              <a:latin typeface="Times New Roman"/>
              <a:ea typeface="Times New Roman"/>
              <a:cs typeface="Times New Roman"/>
              <a:sym typeface="Times New Roman"/>
            </a:endParaRPr>
          </a:p>
          <a:p>
            <a:pPr marL="457200" lvl="0"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a:ea typeface="Times New Roman"/>
                <a:cs typeface="Times New Roman"/>
                <a:sym typeface="Times New Roman"/>
              </a:rPr>
              <a:t>Discharge summaries </a:t>
            </a:r>
            <a:r>
              <a:rPr lang="en-US" sz="1500" b="1" dirty="0">
                <a:solidFill>
                  <a:srgbClr val="FFFFFF"/>
                </a:solidFill>
                <a:latin typeface="Times New Roman"/>
                <a:ea typeface="Times New Roman"/>
                <a:cs typeface="Times New Roman"/>
                <a:sym typeface="Times New Roman"/>
              </a:rPr>
              <a:t>MUST </a:t>
            </a:r>
            <a:r>
              <a:rPr lang="en-US" sz="1500" dirty="0">
                <a:solidFill>
                  <a:srgbClr val="FFFFFF"/>
                </a:solidFill>
                <a:latin typeface="Times New Roman"/>
                <a:ea typeface="Times New Roman"/>
                <a:cs typeface="Times New Roman"/>
                <a:sym typeface="Times New Roman"/>
              </a:rPr>
              <a:t>include:</a:t>
            </a:r>
          </a:p>
          <a:p>
            <a:pPr marL="914400" lvl="1" indent="-336550" algn="l" rtl="0">
              <a:lnSpc>
                <a:spcPct val="90000"/>
              </a:lnSpc>
              <a:spcBef>
                <a:spcPts val="100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Behavioral issues resolved or continuously managed throughout treatment</a:t>
            </a:r>
          </a:p>
          <a:p>
            <a:pPr marL="914400" lvl="1" indent="-336550" algn="l" rtl="0">
              <a:lnSpc>
                <a:spcPct val="90000"/>
              </a:lnSpc>
              <a:spcBef>
                <a:spcPts val="100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Clinical recommendations</a:t>
            </a: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Condition upon discharge</a:t>
            </a: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Summary of Treatment goals</a:t>
            </a: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Prognosis</a:t>
            </a:r>
          </a:p>
          <a:p>
            <a:pPr marL="914400" lvl="1" indent="-336550" algn="l" rtl="0">
              <a:lnSpc>
                <a:spcPct val="90000"/>
              </a:lnSpc>
              <a:spcBef>
                <a:spcPts val="0"/>
              </a:spcBef>
              <a:spcAft>
                <a:spcPts val="0"/>
              </a:spcAft>
              <a:buClr>
                <a:srgbClr val="FFFFFF"/>
              </a:buClr>
              <a:buSzPts val="1700"/>
              <a:buFont typeface="Times New Roman"/>
              <a:buChar char="➟"/>
            </a:pPr>
            <a:r>
              <a:rPr lang="en-US" sz="1500" b="1" dirty="0">
                <a:solidFill>
                  <a:srgbClr val="FFFFFF"/>
                </a:solidFill>
                <a:latin typeface="Times New Roman" panose="02020603050405020304" pitchFamily="18" charset="0"/>
                <a:ea typeface="Times New Roman"/>
                <a:cs typeface="Times New Roman" panose="02020603050405020304" pitchFamily="18" charset="0"/>
                <a:sym typeface="Times New Roman"/>
              </a:rPr>
              <a:t>Accurate Discharge Type</a:t>
            </a: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Evidence of referrals</a:t>
            </a:r>
          </a:p>
        </p:txBody>
      </p:sp>
      <p:pic>
        <p:nvPicPr>
          <p:cNvPr id="324" name="Google Shape;324;p33"/>
          <p:cNvPicPr preferRelativeResize="0"/>
          <p:nvPr/>
        </p:nvPicPr>
        <p:blipFill>
          <a:blip r:embed="rId3">
            <a:alphaModFix/>
          </a:blip>
          <a:stretch>
            <a:fillRect/>
          </a:stretch>
        </p:blipFill>
        <p:spPr>
          <a:xfrm>
            <a:off x="2811675" y="4904425"/>
            <a:ext cx="1018801" cy="1018801"/>
          </a:xfrm>
          <a:prstGeom prst="rect">
            <a:avLst/>
          </a:prstGeom>
          <a:noFill/>
          <a:ln>
            <a:noFill/>
          </a:ln>
        </p:spPr>
      </p:pic>
      <p:sp>
        <p:nvSpPr>
          <p:cNvPr id="325" name="Google Shape;325;p33"/>
          <p:cNvSpPr/>
          <p:nvPr/>
        </p:nvSpPr>
        <p:spPr>
          <a:xfrm>
            <a:off x="5798250" y="3063750"/>
            <a:ext cx="595500" cy="730500"/>
          </a:xfrm>
          <a:prstGeom prst="mathMultiply">
            <a:avLst>
              <a:gd name="adj1" fmla="val 23520"/>
            </a:avLst>
          </a:prstGeom>
          <a:solidFill>
            <a:srgbClr val="FCE5CD"/>
          </a:solidFill>
          <a:ln w="28575"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4"/>
          <p:cNvSpPr/>
          <p:nvPr/>
        </p:nvSpPr>
        <p:spPr>
          <a:xfrm flipH="1">
            <a:off x="383088" y="984838"/>
            <a:ext cx="5569800" cy="5043000"/>
          </a:xfrm>
          <a:prstGeom prst="snip2SameRect">
            <a:avLst>
              <a:gd name="adj1" fmla="val 16667"/>
              <a:gd name="adj2" fmla="val 0"/>
            </a:avLst>
          </a:prstGeom>
          <a:solidFill>
            <a:srgbClr val="FCE5CD"/>
          </a:solidFill>
          <a:ln w="28575" cap="flat" cmpd="sng">
            <a:solidFill>
              <a:srgbClr val="F6B26B"/>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p:nvPr/>
        </p:nvSpPr>
        <p:spPr>
          <a:xfrm flipH="1">
            <a:off x="6239113" y="982563"/>
            <a:ext cx="5569800" cy="5043000"/>
          </a:xfrm>
          <a:prstGeom prst="snip2SameRect">
            <a:avLst>
              <a:gd name="adj1" fmla="val 16667"/>
              <a:gd name="adj2" fmla="val 0"/>
            </a:avLst>
          </a:prstGeom>
          <a:solidFill>
            <a:srgbClr val="FFF2CC"/>
          </a:solidFill>
          <a:ln w="28575" cap="flat" cmpd="sng">
            <a:solidFill>
              <a:srgbClr val="FFD966"/>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txBox="1"/>
          <p:nvPr/>
        </p:nvSpPr>
        <p:spPr>
          <a:xfrm>
            <a:off x="527838" y="1069113"/>
            <a:ext cx="5280300" cy="486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latin typeface="Times New Roman"/>
                <a:ea typeface="Times New Roman"/>
                <a:cs typeface="Times New Roman"/>
                <a:sym typeface="Times New Roman"/>
              </a:rPr>
              <a:t>Discharge Plan</a:t>
            </a:r>
            <a:endParaRPr sz="2300" b="1" dirty="0">
              <a:latin typeface="Times New Roman"/>
              <a:ea typeface="Times New Roman"/>
              <a:cs typeface="Times New Roman"/>
              <a:sym typeface="Times New Roman"/>
            </a:endParaRPr>
          </a:p>
          <a:p>
            <a:pPr marL="0" lvl="0" indent="0" algn="l" rtl="0">
              <a:spcBef>
                <a:spcPts val="0"/>
              </a:spcBef>
              <a:spcAft>
                <a:spcPts val="0"/>
              </a:spcAft>
              <a:buNone/>
            </a:pPr>
            <a:r>
              <a:rPr lang="en-US" sz="1600" dirty="0">
                <a:latin typeface="Times New Roman"/>
                <a:ea typeface="Times New Roman"/>
                <a:cs typeface="Times New Roman"/>
                <a:sym typeface="Times New Roman"/>
              </a:rPr>
              <a:t>A Discharge Plan and Referrals:</a:t>
            </a:r>
            <a:endParaRPr sz="1600" dirty="0">
              <a:latin typeface="Times New Roman"/>
              <a:ea typeface="Times New Roman"/>
              <a:cs typeface="Times New Roman"/>
              <a:sym typeface="Times New Roman"/>
            </a:endParaRPr>
          </a:p>
          <a:p>
            <a:pPr marL="0" lvl="0" indent="0" algn="l" rtl="0">
              <a:spcBef>
                <a:spcPts val="0"/>
              </a:spcBef>
              <a:spcAft>
                <a:spcPts val="0"/>
              </a:spcAft>
              <a:buNone/>
            </a:pPr>
            <a:endParaRPr sz="7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Should include specifics of appointments for </a:t>
            </a:r>
            <a:r>
              <a:rPr lang="en-US" sz="1600" u="sng" dirty="0">
                <a:latin typeface="Times New Roman"/>
                <a:ea typeface="Times New Roman"/>
                <a:cs typeface="Times New Roman"/>
                <a:sym typeface="Times New Roman"/>
              </a:rPr>
              <a:t>Problems Addressed</a:t>
            </a:r>
            <a:r>
              <a:rPr lang="en-US" sz="1600" dirty="0">
                <a:latin typeface="Times New Roman"/>
                <a:ea typeface="Times New Roman"/>
                <a:cs typeface="Times New Roman"/>
                <a:sym typeface="Times New Roman"/>
              </a:rPr>
              <a:t> (e.g., Depression)</a:t>
            </a:r>
            <a:endParaRPr sz="1600" dirty="0">
              <a:latin typeface="Times New Roman"/>
              <a:ea typeface="Times New Roman"/>
              <a:cs typeface="Times New Roman"/>
              <a:sym typeface="Times New Roman"/>
            </a:endParaRPr>
          </a:p>
          <a:p>
            <a:pPr marL="914400" lvl="1" indent="-361950" algn="l" rtl="0">
              <a:spcBef>
                <a:spcPts val="0"/>
              </a:spcBef>
              <a:spcAft>
                <a:spcPts val="0"/>
              </a:spcAft>
              <a:buSzPts val="2100"/>
              <a:buFont typeface="Times New Roman"/>
              <a:buChar char="⋆"/>
            </a:pPr>
            <a:r>
              <a:rPr lang="en-US" sz="1600" dirty="0">
                <a:latin typeface="Times New Roman"/>
                <a:ea typeface="Times New Roman"/>
                <a:cs typeface="Times New Roman"/>
                <a:sym typeface="Times New Roman"/>
              </a:rPr>
              <a:t>“TBD” is insufficient</a:t>
            </a:r>
            <a:endParaRPr sz="1600" dirty="0">
              <a:latin typeface="Times New Roman"/>
              <a:ea typeface="Times New Roman"/>
              <a:cs typeface="Times New Roman"/>
              <a:sym typeface="Times New Roman"/>
            </a:endParaRPr>
          </a:p>
          <a:p>
            <a:pPr marL="914400" lvl="0" indent="0" algn="l" rtl="0">
              <a:spcBef>
                <a:spcPts val="0"/>
              </a:spcBef>
              <a:spcAft>
                <a:spcPts val="0"/>
              </a:spcAft>
              <a:buNone/>
            </a:pPr>
            <a:endParaRPr sz="16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Should include follow-up appointments for </a:t>
            </a:r>
            <a:r>
              <a:rPr lang="en-US" sz="1600" b="1" dirty="0">
                <a:latin typeface="Times New Roman"/>
                <a:ea typeface="Times New Roman"/>
                <a:cs typeface="Times New Roman"/>
                <a:sym typeface="Times New Roman"/>
              </a:rPr>
              <a:t>medication management </a:t>
            </a:r>
            <a:r>
              <a:rPr lang="en-US" sz="1600" dirty="0">
                <a:latin typeface="Times New Roman"/>
                <a:ea typeface="Times New Roman"/>
                <a:cs typeface="Times New Roman"/>
                <a:sym typeface="Times New Roman"/>
              </a:rPr>
              <a:t>and ensure patient has sufficient  medications to bridge the gap from discharge and their first follow-up appointment w/ psychiatrist</a:t>
            </a:r>
          </a:p>
          <a:p>
            <a:pPr marL="127000" lvl="0" algn="l" rtl="0">
              <a:spcBef>
                <a:spcPts val="0"/>
              </a:spcBef>
              <a:spcAft>
                <a:spcPts val="0"/>
              </a:spcAft>
              <a:buSzPts val="1600"/>
            </a:pPr>
            <a:endParaRPr sz="16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b="1" dirty="0">
                <a:latin typeface="Times New Roman"/>
                <a:ea typeface="Times New Roman"/>
                <a:cs typeface="Times New Roman"/>
                <a:sym typeface="Times New Roman"/>
              </a:rPr>
              <a:t>Must include follow up appointment within 72 hrs. for patients determined to be high-risk</a:t>
            </a:r>
            <a:endParaRPr sz="1600" b="1" dirty="0">
              <a:latin typeface="Times New Roman"/>
              <a:ea typeface="Times New Roman"/>
              <a:cs typeface="Times New Roman"/>
              <a:sym typeface="Times New Roman"/>
            </a:endParaRPr>
          </a:p>
          <a:p>
            <a:pPr marL="0" lvl="0" indent="0" algn="l" rtl="0">
              <a:spcBef>
                <a:spcPts val="0"/>
              </a:spcBef>
              <a:spcAft>
                <a:spcPts val="0"/>
              </a:spcAft>
              <a:buNone/>
            </a:pPr>
            <a:endParaRPr sz="16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Should include (general) </a:t>
            </a:r>
            <a:r>
              <a:rPr lang="en-US" sz="1600" b="1" dirty="0">
                <a:latin typeface="Times New Roman"/>
                <a:ea typeface="Times New Roman"/>
                <a:cs typeface="Times New Roman"/>
                <a:sym typeface="Times New Roman"/>
              </a:rPr>
              <a:t>referral list for Problems not addressed </a:t>
            </a:r>
            <a:r>
              <a:rPr lang="en-US" sz="1600" dirty="0">
                <a:latin typeface="Times New Roman"/>
                <a:ea typeface="Times New Roman"/>
                <a:cs typeface="Times New Roman"/>
                <a:sym typeface="Times New Roman"/>
              </a:rPr>
              <a:t>(e.g. If Trauma was identified as a Problem, but “Deferred”, the discharge plan should include (3) referrals for a therapist that specializes in trauma). </a:t>
            </a:r>
            <a:endParaRPr sz="1600" dirty="0">
              <a:latin typeface="Times New Roman"/>
              <a:ea typeface="Times New Roman"/>
              <a:cs typeface="Times New Roman"/>
              <a:sym typeface="Times New Roman"/>
            </a:endParaRPr>
          </a:p>
        </p:txBody>
      </p:sp>
      <p:sp>
        <p:nvSpPr>
          <p:cNvPr id="333" name="Google Shape;333;p34"/>
          <p:cNvSpPr txBox="1"/>
          <p:nvPr/>
        </p:nvSpPr>
        <p:spPr>
          <a:xfrm>
            <a:off x="6383875" y="1068825"/>
            <a:ext cx="5280300" cy="50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latin typeface="Times New Roman"/>
                <a:ea typeface="Times New Roman"/>
                <a:cs typeface="Times New Roman"/>
                <a:sym typeface="Times New Roman"/>
              </a:rPr>
              <a:t>Discharge Summary</a:t>
            </a:r>
            <a:endParaRPr sz="2300" b="1" dirty="0">
              <a:latin typeface="Times New Roman"/>
              <a:ea typeface="Times New Roman"/>
              <a:cs typeface="Times New Roman"/>
              <a:sym typeface="Times New Roman"/>
            </a:endParaRPr>
          </a:p>
          <a:p>
            <a:pPr marL="0" lvl="0" indent="0" algn="l" rtl="0">
              <a:spcBef>
                <a:spcPts val="0"/>
              </a:spcBef>
              <a:spcAft>
                <a:spcPts val="0"/>
              </a:spcAft>
              <a:buNone/>
            </a:pPr>
            <a:r>
              <a:rPr lang="en-US" sz="1600" dirty="0">
                <a:latin typeface="Times New Roman"/>
                <a:ea typeface="Times New Roman"/>
                <a:cs typeface="Times New Roman"/>
                <a:sym typeface="Times New Roman"/>
              </a:rPr>
              <a:t>A Discharge Summary and Referrals:</a:t>
            </a:r>
            <a:endParaRPr sz="1600" dirty="0">
              <a:latin typeface="Times New Roman"/>
              <a:ea typeface="Times New Roman"/>
              <a:cs typeface="Times New Roman"/>
              <a:sym typeface="Times New Roman"/>
            </a:endParaRPr>
          </a:p>
          <a:p>
            <a:pPr marL="0" lvl="0" indent="0" algn="l" rtl="0">
              <a:spcBef>
                <a:spcPts val="0"/>
              </a:spcBef>
              <a:spcAft>
                <a:spcPts val="0"/>
              </a:spcAft>
              <a:buNone/>
            </a:pPr>
            <a:endParaRPr sz="7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Should include summary of appointments arranged for: </a:t>
            </a:r>
            <a:r>
              <a:rPr lang="en-US" sz="1600" b="1" dirty="0">
                <a:latin typeface="Times New Roman"/>
                <a:ea typeface="Times New Roman"/>
                <a:cs typeface="Times New Roman"/>
                <a:sym typeface="Times New Roman"/>
              </a:rPr>
              <a:t>Problems Addressed </a:t>
            </a:r>
            <a:r>
              <a:rPr lang="en-US" sz="1600" dirty="0">
                <a:latin typeface="Times New Roman"/>
                <a:ea typeface="Times New Roman"/>
                <a:cs typeface="Times New Roman"/>
                <a:sym typeface="Times New Roman"/>
              </a:rPr>
              <a:t>(e.g., Depression), follow-up for relevant </a:t>
            </a:r>
            <a:r>
              <a:rPr lang="en-US" sz="1600" b="1" dirty="0">
                <a:latin typeface="Times New Roman"/>
                <a:ea typeface="Times New Roman"/>
                <a:cs typeface="Times New Roman"/>
                <a:sym typeface="Times New Roman"/>
              </a:rPr>
              <a:t>medication management </a:t>
            </a:r>
            <a:r>
              <a:rPr lang="en-US" sz="1600" dirty="0">
                <a:latin typeface="Times New Roman"/>
                <a:ea typeface="Times New Roman"/>
                <a:cs typeface="Times New Roman"/>
                <a:sym typeface="Times New Roman"/>
              </a:rPr>
              <a:t>and follow-up appointment within 72 hrs. for </a:t>
            </a:r>
            <a:r>
              <a:rPr lang="en-US" sz="1600" b="1" dirty="0">
                <a:latin typeface="Times New Roman"/>
                <a:ea typeface="Times New Roman"/>
                <a:cs typeface="Times New Roman"/>
                <a:sym typeface="Times New Roman"/>
              </a:rPr>
              <a:t>high-risk patients, </a:t>
            </a:r>
            <a:r>
              <a:rPr lang="en-US" sz="1600" dirty="0">
                <a:latin typeface="Times New Roman"/>
                <a:ea typeface="Times New Roman"/>
                <a:cs typeface="Times New Roman"/>
                <a:sym typeface="Times New Roman"/>
              </a:rPr>
              <a:t>and general referral list provided for </a:t>
            </a:r>
            <a:r>
              <a:rPr lang="en-US" sz="1600" b="1" dirty="0">
                <a:latin typeface="Times New Roman"/>
                <a:ea typeface="Times New Roman"/>
                <a:cs typeface="Times New Roman"/>
                <a:sym typeface="Times New Roman"/>
              </a:rPr>
              <a:t>Problems identified</a:t>
            </a:r>
            <a:r>
              <a:rPr lang="en-US" sz="1600" dirty="0">
                <a:latin typeface="Times New Roman"/>
                <a:ea typeface="Times New Roman"/>
                <a:cs typeface="Times New Roman"/>
                <a:sym typeface="Times New Roman"/>
              </a:rPr>
              <a:t>, but not addressed.</a:t>
            </a:r>
            <a:endParaRPr sz="1600" dirty="0">
              <a:latin typeface="Times New Roman"/>
              <a:ea typeface="Times New Roman"/>
              <a:cs typeface="Times New Roman"/>
              <a:sym typeface="Times New Roman"/>
            </a:endParaRPr>
          </a:p>
          <a:p>
            <a:pPr marL="457200" lvl="0" indent="0" algn="l" rtl="0">
              <a:spcBef>
                <a:spcPts val="0"/>
              </a:spcBef>
              <a:spcAft>
                <a:spcPts val="0"/>
              </a:spcAft>
              <a:buNone/>
            </a:pPr>
            <a:endParaRPr sz="1600" b="1" dirty="0">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u="sng" dirty="0">
                <a:solidFill>
                  <a:schemeClr val="dk1"/>
                </a:solidFill>
                <a:latin typeface="Times New Roman"/>
                <a:ea typeface="Times New Roman"/>
                <a:cs typeface="Times New Roman"/>
                <a:sym typeface="Times New Roman"/>
              </a:rPr>
              <a:t>Must include evidence referrals were provided: </a:t>
            </a:r>
            <a:endParaRPr sz="1600" u="sng" dirty="0">
              <a:solidFill>
                <a:schemeClr val="dk1"/>
              </a:solidFill>
              <a:latin typeface="Times New Roman"/>
              <a:ea typeface="Times New Roman"/>
              <a:cs typeface="Times New Roman"/>
              <a:sym typeface="Times New Roman"/>
            </a:endParaRPr>
          </a:p>
          <a:p>
            <a:pPr marL="914400" lvl="1" indent="-323850" algn="l" rtl="0">
              <a:spcBef>
                <a:spcPts val="0"/>
              </a:spcBef>
              <a:spcAft>
                <a:spcPts val="0"/>
              </a:spcAft>
              <a:buClr>
                <a:schemeClr val="dk1"/>
              </a:buClr>
              <a:buSzPts val="1500"/>
              <a:buFont typeface="Times New Roman"/>
              <a:buChar char="⋆"/>
            </a:pPr>
            <a:r>
              <a:rPr lang="en-US" sz="1500" b="1" dirty="0">
                <a:solidFill>
                  <a:schemeClr val="dk1"/>
                </a:solidFill>
                <a:latin typeface="Times New Roman"/>
                <a:ea typeface="Times New Roman"/>
                <a:cs typeface="Times New Roman"/>
                <a:sym typeface="Times New Roman"/>
              </a:rPr>
              <a:t>Referrals</a:t>
            </a:r>
            <a:r>
              <a:rPr lang="en-US" sz="1500" dirty="0">
                <a:solidFill>
                  <a:schemeClr val="dk1"/>
                </a:solidFill>
                <a:latin typeface="Times New Roman"/>
                <a:ea typeface="Times New Roman"/>
                <a:cs typeface="Times New Roman"/>
                <a:sym typeface="Times New Roman"/>
              </a:rPr>
              <a:t> include both aftercare </a:t>
            </a:r>
            <a:r>
              <a:rPr lang="en-US" sz="1500" b="1" dirty="0">
                <a:solidFill>
                  <a:schemeClr val="dk1"/>
                </a:solidFill>
                <a:latin typeface="Times New Roman"/>
                <a:ea typeface="Times New Roman"/>
                <a:cs typeface="Times New Roman"/>
                <a:sym typeface="Times New Roman"/>
              </a:rPr>
              <a:t>appointments</a:t>
            </a:r>
            <a:r>
              <a:rPr lang="en-US" sz="1500" dirty="0">
                <a:solidFill>
                  <a:schemeClr val="dk1"/>
                </a:solidFill>
                <a:latin typeface="Times New Roman"/>
                <a:ea typeface="Times New Roman"/>
                <a:cs typeface="Times New Roman"/>
                <a:sym typeface="Times New Roman"/>
              </a:rPr>
              <a:t> (within DBH and outside of DBH), as well as general </a:t>
            </a:r>
            <a:r>
              <a:rPr lang="en-US" sz="1500" b="1" dirty="0">
                <a:solidFill>
                  <a:schemeClr val="dk1"/>
                </a:solidFill>
                <a:latin typeface="Times New Roman"/>
                <a:ea typeface="Times New Roman"/>
                <a:cs typeface="Times New Roman"/>
                <a:sym typeface="Times New Roman"/>
              </a:rPr>
              <a:t>referral lists</a:t>
            </a:r>
            <a:r>
              <a:rPr lang="en-US" sz="1500" dirty="0">
                <a:solidFill>
                  <a:schemeClr val="dk1"/>
                </a:solidFill>
                <a:latin typeface="Times New Roman"/>
                <a:ea typeface="Times New Roman"/>
                <a:cs typeface="Times New Roman"/>
                <a:sym typeface="Times New Roman"/>
              </a:rPr>
              <a:t>. </a:t>
            </a:r>
            <a:endParaRPr sz="1500" dirty="0">
              <a:solidFill>
                <a:schemeClr val="dk1"/>
              </a:solidFill>
              <a:latin typeface="Times New Roman"/>
              <a:ea typeface="Times New Roman"/>
              <a:cs typeface="Times New Roman"/>
              <a:sym typeface="Times New Roman"/>
            </a:endParaRPr>
          </a:p>
          <a:p>
            <a:pPr marL="914400" lvl="1" indent="-323850" algn="l" rtl="0">
              <a:spcBef>
                <a:spcPts val="0"/>
              </a:spcBef>
              <a:spcAft>
                <a:spcPts val="0"/>
              </a:spcAft>
              <a:buClr>
                <a:schemeClr val="dk1"/>
              </a:buClr>
              <a:buSzPts val="1500"/>
              <a:buFont typeface="Times New Roman"/>
              <a:buChar char="⋆"/>
            </a:pPr>
            <a:r>
              <a:rPr lang="en-US" sz="1500" b="1" dirty="0">
                <a:solidFill>
                  <a:schemeClr val="dk1"/>
                </a:solidFill>
                <a:latin typeface="Times New Roman"/>
                <a:ea typeface="Times New Roman"/>
                <a:cs typeface="Times New Roman"/>
                <a:sym typeface="Times New Roman"/>
              </a:rPr>
              <a:t>If you are unable to provide one of the above two mentioned options</a:t>
            </a:r>
            <a:r>
              <a:rPr lang="en-US" sz="1500" dirty="0">
                <a:solidFill>
                  <a:schemeClr val="dk1"/>
                </a:solidFill>
                <a:latin typeface="Times New Roman"/>
                <a:ea typeface="Times New Roman"/>
                <a:cs typeface="Times New Roman"/>
                <a:sym typeface="Times New Roman"/>
              </a:rPr>
              <a:t>, you will want to document that referrals were not provided</a:t>
            </a:r>
            <a:r>
              <a:rPr lang="en-US" sz="1600" dirty="0">
                <a:solidFill>
                  <a:schemeClr val="dk1"/>
                </a:solidFill>
                <a:latin typeface="Times New Roman"/>
                <a:ea typeface="Times New Roman"/>
                <a:cs typeface="Times New Roman"/>
                <a:sym typeface="Times New Roman"/>
              </a:rPr>
              <a:t> (due to patient refusal, ACA/ATA, AWOL, etc.)</a:t>
            </a:r>
            <a:r>
              <a:rPr lang="en-US" sz="1500" dirty="0">
                <a:solidFill>
                  <a:schemeClr val="dk1"/>
                </a:solidFill>
                <a:latin typeface="Times New Roman"/>
                <a:ea typeface="Times New Roman"/>
                <a:cs typeface="Times New Roman"/>
                <a:sym typeface="Times New Roman"/>
              </a:rPr>
              <a:t> You would then include action steps, (e.g., sent a referral list via email, snail mail, or Kipu Messenger to patient, or guarantor).</a:t>
            </a:r>
            <a:endParaRPr sz="1600" dirty="0">
              <a:solidFill>
                <a:schemeClr val="dk1"/>
              </a:solidFill>
              <a:latin typeface="Times New Roman"/>
              <a:ea typeface="Times New Roman"/>
              <a:cs typeface="Times New Roman"/>
              <a:sym typeface="Times New Roman"/>
            </a:endParaRPr>
          </a:p>
        </p:txBody>
      </p:sp>
      <p:sp>
        <p:nvSpPr>
          <p:cNvPr id="334" name="Google Shape;334;p34"/>
          <p:cNvSpPr txBox="1">
            <a:spLocks noGrp="1"/>
          </p:cNvSpPr>
          <p:nvPr>
            <p:ph type="title"/>
          </p:nvPr>
        </p:nvSpPr>
        <p:spPr>
          <a:xfrm>
            <a:off x="323200" y="212300"/>
            <a:ext cx="97365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500" b="1">
                <a:solidFill>
                  <a:srgbClr val="0066A6"/>
                </a:solidFill>
                <a:latin typeface="Times New Roman"/>
                <a:ea typeface="Times New Roman"/>
                <a:cs typeface="Times New Roman"/>
                <a:sym typeface="Times New Roman"/>
              </a:rPr>
              <a:t>Discharge Plan and Summary: </a:t>
            </a:r>
            <a:r>
              <a:rPr lang="en-US" sz="2500" b="1" i="1">
                <a:solidFill>
                  <a:srgbClr val="0066A6"/>
                </a:solidFill>
                <a:latin typeface="Times New Roman"/>
                <a:ea typeface="Times New Roman"/>
                <a:cs typeface="Times New Roman"/>
                <a:sym typeface="Times New Roman"/>
              </a:rPr>
              <a:t>Transitions of Care</a:t>
            </a:r>
            <a:r>
              <a:rPr lang="en-US" sz="2000" b="1" i="1">
                <a:solidFill>
                  <a:srgbClr val="0066A6"/>
                </a:solidFill>
                <a:latin typeface="Times New Roman"/>
                <a:ea typeface="Times New Roman"/>
                <a:cs typeface="Times New Roman"/>
                <a:sym typeface="Times New Roman"/>
              </a:rPr>
              <a:t> </a:t>
            </a:r>
            <a:r>
              <a:rPr lang="en-US" sz="2000" b="1">
                <a:solidFill>
                  <a:srgbClr val="0066A6"/>
                </a:solidFill>
                <a:latin typeface="Times New Roman"/>
                <a:ea typeface="Times New Roman"/>
                <a:cs typeface="Times New Roman"/>
                <a:sym typeface="Times New Roman"/>
              </a:rPr>
              <a:t>(2 of 2)</a:t>
            </a:r>
            <a:endParaRPr sz="2000" b="1">
              <a:solidFill>
                <a:srgbClr val="0066A6"/>
              </a:solidFill>
              <a:latin typeface="Times New Roman"/>
              <a:ea typeface="Times New Roman"/>
              <a:cs typeface="Times New Roman"/>
              <a:sym typeface="Times New Roman"/>
            </a:endParaRPr>
          </a:p>
        </p:txBody>
      </p:sp>
      <p:sp>
        <p:nvSpPr>
          <p:cNvPr id="335" name="Google Shape;335;p34"/>
          <p:cNvSpPr txBox="1"/>
          <p:nvPr/>
        </p:nvSpPr>
        <p:spPr>
          <a:xfrm>
            <a:off x="383087" y="6125014"/>
            <a:ext cx="11425825" cy="673717"/>
          </a:xfrm>
          <a:prstGeom prst="rect">
            <a:avLst/>
          </a:prstGeom>
          <a:noFill/>
          <a:ln w="28575" cap="flat" cmpd="sng">
            <a:solidFill>
              <a:srgbClr val="0066A6"/>
            </a:solidFill>
            <a:prstDash val="dot"/>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i="1" dirty="0">
                <a:solidFill>
                  <a:srgbClr val="0066A6"/>
                </a:solidFill>
                <a:latin typeface="Times New Roman"/>
                <a:ea typeface="Times New Roman"/>
                <a:cs typeface="Times New Roman"/>
                <a:sym typeface="Times New Roman"/>
              </a:rPr>
              <a:t>If patient was in our care for a brief period and you are unable to sufficiently complete items on the DC summary, indicate that (e.g., “Patient left against treatment advice after 24 hours and as a result did not set up aftercare appointments. Referrals have been sent to patient via …” Remember, while you may know what the circumstances of patients admit and sudden discharge, it needs to be clear to a reader six months after patient’s discharge.</a:t>
            </a:r>
            <a:endParaRPr i="1" dirty="0">
              <a:solidFill>
                <a:srgbClr val="0066A6"/>
              </a:solidFill>
              <a:latin typeface="Times New Roman"/>
              <a:ea typeface="Times New Roman"/>
              <a:cs typeface="Times New Roman"/>
              <a:sym typeface="Times New Roman"/>
            </a:endParaRPr>
          </a:p>
        </p:txBody>
      </p:sp>
      <p:sp>
        <p:nvSpPr>
          <p:cNvPr id="336" name="Google Shape;336;p34"/>
          <p:cNvSpPr/>
          <p:nvPr/>
        </p:nvSpPr>
        <p:spPr>
          <a:xfrm>
            <a:off x="5741850" y="3848675"/>
            <a:ext cx="708300" cy="273600"/>
          </a:xfrm>
          <a:prstGeom prst="leftRightArrow">
            <a:avLst>
              <a:gd name="adj1" fmla="val 50000"/>
              <a:gd name="adj2" fmla="val 50000"/>
            </a:avLst>
          </a:prstGeom>
          <a:solidFill>
            <a:srgbClr val="0066A6"/>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5"/>
          <p:cNvSpPr txBox="1">
            <a:spLocks noGrp="1"/>
          </p:cNvSpPr>
          <p:nvPr>
            <p:ph type="body" idx="1"/>
          </p:nvPr>
        </p:nvSpPr>
        <p:spPr>
          <a:xfrm>
            <a:off x="426300" y="2113050"/>
            <a:ext cx="11272200" cy="310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dirty="0">
                <a:solidFill>
                  <a:srgbClr val="434343"/>
                </a:solidFill>
                <a:highlight>
                  <a:srgbClr val="FFFFFF"/>
                </a:highlight>
                <a:latin typeface="Times New Roman"/>
                <a:ea typeface="Times New Roman"/>
                <a:cs typeface="Times New Roman"/>
                <a:sym typeface="Times New Roman"/>
              </a:rPr>
              <a:t>Suicide Screen, Suicide Assessment, Suicide Reassessment and Safety Plan:</a:t>
            </a:r>
            <a:endParaRPr sz="1800" dirty="0">
              <a:solidFill>
                <a:srgbClr val="434343"/>
              </a:solidFill>
              <a:highlight>
                <a:srgbClr val="FFFFFF"/>
              </a:highlight>
              <a:latin typeface="Times New Roman"/>
              <a:ea typeface="Times New Roman"/>
              <a:cs typeface="Times New Roman"/>
              <a:sym typeface="Times New Roman"/>
            </a:endParaRPr>
          </a:p>
          <a:p>
            <a:pPr marL="457200" marR="0" lvl="0" indent="-342900" algn="l" rtl="0">
              <a:lnSpc>
                <a:spcPct val="90000"/>
              </a:lnSpc>
              <a:spcBef>
                <a:spcPts val="0"/>
              </a:spcBef>
              <a:spcAft>
                <a:spcPts val="0"/>
              </a:spcAft>
              <a:buClr>
                <a:srgbClr val="434343"/>
              </a:buClr>
              <a:buSzPts val="1800"/>
              <a:buFont typeface="Times New Roman"/>
              <a:buChar char="•"/>
            </a:pPr>
            <a:r>
              <a:rPr lang="en-US" sz="1800" dirty="0">
                <a:solidFill>
                  <a:srgbClr val="434343"/>
                </a:solidFill>
                <a:highlight>
                  <a:srgbClr val="FFFFFF"/>
                </a:highlight>
                <a:latin typeface="Times New Roman"/>
                <a:ea typeface="Times New Roman"/>
                <a:cs typeface="Times New Roman"/>
                <a:sym typeface="Times New Roman"/>
              </a:rPr>
              <a:t>Familiarize yourself with the Suicide Assessment Policy and flowchart</a:t>
            </a:r>
            <a:endParaRPr sz="1800" dirty="0">
              <a:solidFill>
                <a:srgbClr val="434343"/>
              </a:solidFill>
              <a:highlight>
                <a:srgbClr val="FFFFFF"/>
              </a:highlight>
              <a:latin typeface="Times New Roman"/>
              <a:ea typeface="Times New Roman"/>
              <a:cs typeface="Times New Roman"/>
              <a:sym typeface="Times New Roman"/>
            </a:endParaRPr>
          </a:p>
          <a:p>
            <a:pPr marL="457200" marR="0" lvl="0" indent="-342900" algn="l" rtl="0">
              <a:lnSpc>
                <a:spcPct val="90000"/>
              </a:lnSpc>
              <a:spcBef>
                <a:spcPts val="0"/>
              </a:spcBef>
              <a:spcAft>
                <a:spcPts val="0"/>
              </a:spcAft>
              <a:buClr>
                <a:srgbClr val="434343"/>
              </a:buClr>
              <a:buSzPts val="1800"/>
              <a:buFont typeface="Times New Roman"/>
              <a:buChar char="•"/>
            </a:pPr>
            <a:r>
              <a:rPr lang="en-US" sz="1800" dirty="0">
                <a:solidFill>
                  <a:srgbClr val="434343"/>
                </a:solidFill>
                <a:highlight>
                  <a:srgbClr val="FFFFFF"/>
                </a:highlight>
                <a:latin typeface="Times New Roman"/>
                <a:ea typeface="Times New Roman"/>
                <a:cs typeface="Times New Roman"/>
                <a:sym typeface="Times New Roman"/>
              </a:rPr>
              <a:t>All staff are trained to perform the Suicide Screen, Assessment &amp; Reassessment</a:t>
            </a:r>
            <a:endParaRPr sz="1800" dirty="0">
              <a:solidFill>
                <a:srgbClr val="434343"/>
              </a:solidFill>
              <a:highlight>
                <a:srgbClr val="FFFFFF"/>
              </a:highlight>
              <a:latin typeface="Times New Roman"/>
              <a:ea typeface="Times New Roman"/>
              <a:cs typeface="Times New Roman"/>
              <a:sym typeface="Times New Roman"/>
            </a:endParaRPr>
          </a:p>
          <a:p>
            <a:pPr marL="457200" marR="0" lvl="0" indent="-342900" algn="l" rtl="0">
              <a:lnSpc>
                <a:spcPct val="90000"/>
              </a:lnSpc>
              <a:spcBef>
                <a:spcPts val="0"/>
              </a:spcBef>
              <a:spcAft>
                <a:spcPts val="0"/>
              </a:spcAft>
              <a:buClr>
                <a:srgbClr val="434343"/>
              </a:buClr>
              <a:buSzPts val="1800"/>
              <a:buFont typeface="Times New Roman"/>
              <a:buChar char="•"/>
            </a:pPr>
            <a:r>
              <a:rPr lang="en-US" sz="1800" dirty="0">
                <a:solidFill>
                  <a:srgbClr val="434343"/>
                </a:solidFill>
                <a:highlight>
                  <a:srgbClr val="FFFFFF"/>
                </a:highlight>
                <a:latin typeface="Times New Roman"/>
                <a:ea typeface="Times New Roman"/>
                <a:cs typeface="Times New Roman"/>
                <a:sym typeface="Times New Roman"/>
              </a:rPr>
              <a:t>When clinical staff is available, (e.g., onsite), you are the initial point of contact for staff. When clinical staff is unavailable, (e.g., offsite), reassure staff that they can seek direction and support from their supervisor and/or on-call clinician</a:t>
            </a:r>
            <a:endParaRPr sz="1800" dirty="0">
              <a:solidFill>
                <a:srgbClr val="434343"/>
              </a:solidFill>
              <a:highlight>
                <a:srgbClr val="FFFFFF"/>
              </a:highlight>
              <a:latin typeface="Times New Roman"/>
              <a:ea typeface="Times New Roman"/>
              <a:cs typeface="Times New Roman"/>
              <a:sym typeface="Times New Roman"/>
            </a:endParaRPr>
          </a:p>
          <a:p>
            <a:pPr marL="457200" marR="0" lvl="0" indent="-342900" algn="l" rtl="0">
              <a:lnSpc>
                <a:spcPct val="90000"/>
              </a:lnSpc>
              <a:spcBef>
                <a:spcPts val="0"/>
              </a:spcBef>
              <a:spcAft>
                <a:spcPts val="0"/>
              </a:spcAft>
              <a:buClr>
                <a:srgbClr val="434343"/>
              </a:buClr>
              <a:buSzPts val="1800"/>
              <a:buFont typeface="Times New Roman"/>
              <a:buChar char="•"/>
            </a:pPr>
            <a:r>
              <a:rPr lang="en-US" sz="1800" dirty="0">
                <a:solidFill>
                  <a:srgbClr val="434343"/>
                </a:solidFill>
                <a:highlight>
                  <a:srgbClr val="FFFFFF"/>
                </a:highlight>
                <a:latin typeface="Times New Roman"/>
                <a:ea typeface="Times New Roman"/>
                <a:cs typeface="Times New Roman"/>
                <a:sym typeface="Times New Roman"/>
              </a:rPr>
              <a:t>Patients identified as moderate and high-risk level will require increased observations, suicide reassessment and safety planning</a:t>
            </a:r>
            <a:endParaRPr sz="1800" dirty="0">
              <a:solidFill>
                <a:srgbClr val="434343"/>
              </a:solidFill>
              <a:highlight>
                <a:srgbClr val="FFFFFF"/>
              </a:highlight>
              <a:latin typeface="Times New Roman"/>
              <a:ea typeface="Times New Roman"/>
              <a:cs typeface="Times New Roman"/>
              <a:sym typeface="Times New Roman"/>
            </a:endParaRPr>
          </a:p>
          <a:p>
            <a:pPr marL="457200" marR="0" lvl="0" indent="-342900" algn="l" rtl="0">
              <a:lnSpc>
                <a:spcPct val="90000"/>
              </a:lnSpc>
              <a:spcBef>
                <a:spcPts val="0"/>
              </a:spcBef>
              <a:spcAft>
                <a:spcPts val="0"/>
              </a:spcAft>
              <a:buClr>
                <a:srgbClr val="434343"/>
              </a:buClr>
              <a:buSzPts val="1800"/>
              <a:buFont typeface="Times New Roman"/>
              <a:buChar char="•"/>
            </a:pPr>
            <a:r>
              <a:rPr lang="en-US" sz="1800" dirty="0">
                <a:solidFill>
                  <a:srgbClr val="434343"/>
                </a:solidFill>
                <a:highlight>
                  <a:srgbClr val="FFFFFF"/>
                </a:highlight>
                <a:latin typeface="Times New Roman"/>
                <a:ea typeface="Times New Roman"/>
                <a:cs typeface="Times New Roman"/>
                <a:sym typeface="Times New Roman"/>
              </a:rPr>
              <a:t>For patients identified as high risk, you will communicate with the entire team by creating and documenting an Urgent Issue in the EMR</a:t>
            </a:r>
            <a:endParaRPr sz="1800" dirty="0">
              <a:solidFill>
                <a:srgbClr val="434343"/>
              </a:solidFill>
              <a:highlight>
                <a:srgbClr val="FFFFFF"/>
              </a:highlight>
              <a:latin typeface="Times New Roman"/>
              <a:ea typeface="Times New Roman"/>
              <a:cs typeface="Times New Roman"/>
              <a:sym typeface="Times New Roman"/>
            </a:endParaRPr>
          </a:p>
          <a:p>
            <a:pPr marL="457200" lvl="0" indent="-342900" algn="l" rtl="0">
              <a:spcBef>
                <a:spcPts val="0"/>
              </a:spcBef>
              <a:spcAft>
                <a:spcPts val="0"/>
              </a:spcAft>
              <a:buClr>
                <a:srgbClr val="434343"/>
              </a:buClr>
              <a:buSzPts val="1800"/>
              <a:buFont typeface="Times New Roman"/>
              <a:buChar char="•"/>
            </a:pPr>
            <a:r>
              <a:rPr lang="en-US" sz="1800" dirty="0">
                <a:solidFill>
                  <a:srgbClr val="434343"/>
                </a:solidFill>
                <a:highlight>
                  <a:schemeClr val="lt1"/>
                </a:highlight>
                <a:latin typeface="Times New Roman"/>
                <a:ea typeface="Times New Roman"/>
                <a:cs typeface="Times New Roman"/>
                <a:sym typeface="Times New Roman"/>
              </a:rPr>
              <a:t>According to the Columbia Lighthouse Project, “Anyone, anywhere, can do that with the questions provided in the Columbia Protocol, also known as the Columbia-Suicide Severity Rating Scale (C-SSRS)”</a:t>
            </a:r>
            <a:endParaRPr sz="1800" dirty="0">
              <a:solidFill>
                <a:srgbClr val="434343"/>
              </a:solidFill>
              <a:highlight>
                <a:srgbClr val="FFFFFF"/>
              </a:highlight>
              <a:latin typeface="Times New Roman"/>
              <a:ea typeface="Times New Roman"/>
              <a:cs typeface="Times New Roman"/>
              <a:sym typeface="Times New Roman"/>
            </a:endParaRPr>
          </a:p>
        </p:txBody>
      </p:sp>
      <p:sp>
        <p:nvSpPr>
          <p:cNvPr id="342" name="Google Shape;342;p35"/>
          <p:cNvSpPr txBox="1">
            <a:spLocks noGrp="1"/>
          </p:cNvSpPr>
          <p:nvPr>
            <p:ph type="title"/>
          </p:nvPr>
        </p:nvSpPr>
        <p:spPr>
          <a:xfrm>
            <a:off x="426300" y="379575"/>
            <a:ext cx="7860600" cy="52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a:solidFill>
                  <a:srgbClr val="0066A6"/>
                </a:solidFill>
                <a:latin typeface="Times New Roman"/>
                <a:ea typeface="Times New Roman"/>
                <a:cs typeface="Times New Roman"/>
                <a:sym typeface="Times New Roman"/>
              </a:rPr>
              <a:t>Suicide Prevention Protocols and Policy:</a:t>
            </a:r>
            <a:endParaRPr sz="3000" b="1">
              <a:solidFill>
                <a:srgbClr val="0066A6"/>
              </a:solidFill>
              <a:latin typeface="Times New Roman"/>
              <a:ea typeface="Times New Roman"/>
              <a:cs typeface="Times New Roman"/>
              <a:sym typeface="Times New Roman"/>
            </a:endParaRPr>
          </a:p>
        </p:txBody>
      </p:sp>
      <p:sp>
        <p:nvSpPr>
          <p:cNvPr id="343" name="Google Shape;343;p35"/>
          <p:cNvSpPr txBox="1"/>
          <p:nvPr/>
        </p:nvSpPr>
        <p:spPr>
          <a:xfrm>
            <a:off x="426300" y="1116975"/>
            <a:ext cx="11272200" cy="10080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2000" b="1" i="1">
                <a:solidFill>
                  <a:srgbClr val="0066A6"/>
                </a:solidFill>
                <a:highlight>
                  <a:srgbClr val="FFFFFF"/>
                </a:highlight>
                <a:latin typeface="Times New Roman"/>
                <a:ea typeface="Times New Roman"/>
                <a:cs typeface="Times New Roman"/>
                <a:sym typeface="Times New Roman"/>
              </a:rPr>
              <a:t>“Asking people about their thoughts and behaviors to assess their risk for suicide is the first, critical step in suicide prevention.” </a:t>
            </a:r>
            <a:endParaRPr sz="2000" b="1" i="1">
              <a:solidFill>
                <a:srgbClr val="0066A6"/>
              </a:solidFill>
              <a:highlight>
                <a:srgbClr val="FFFFFF"/>
              </a:highlight>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2000" b="1" i="1">
                <a:solidFill>
                  <a:srgbClr val="0066A6"/>
                </a:solidFill>
                <a:highlight>
                  <a:srgbClr val="FFFFFF"/>
                </a:highlight>
                <a:latin typeface="Times New Roman"/>
                <a:ea typeface="Times New Roman"/>
                <a:cs typeface="Times New Roman"/>
                <a:sym typeface="Times New Roman"/>
              </a:rPr>
              <a:t>(The Columbia Lighthouse Project, 2020)</a:t>
            </a:r>
            <a:endParaRPr sz="2000" b="1" i="1">
              <a:solidFill>
                <a:srgbClr val="0066A6"/>
              </a:solidFill>
              <a:highlight>
                <a:schemeClr val="lt1"/>
              </a:highlight>
              <a:latin typeface="Times New Roman"/>
              <a:ea typeface="Times New Roman"/>
              <a:cs typeface="Times New Roman"/>
              <a:sym typeface="Times New Roman"/>
            </a:endParaRPr>
          </a:p>
        </p:txBody>
      </p:sp>
      <p:pic>
        <p:nvPicPr>
          <p:cNvPr id="344" name="Google Shape;344;p35"/>
          <p:cNvPicPr preferRelativeResize="0"/>
          <p:nvPr/>
        </p:nvPicPr>
        <p:blipFill>
          <a:blip r:embed="rId3">
            <a:alphaModFix/>
          </a:blip>
          <a:stretch>
            <a:fillRect/>
          </a:stretch>
        </p:blipFill>
        <p:spPr>
          <a:xfrm>
            <a:off x="5395900" y="5259600"/>
            <a:ext cx="1480325" cy="1480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6"/>
          <p:cNvSpPr txBox="1">
            <a:spLocks noGrp="1"/>
          </p:cNvSpPr>
          <p:nvPr>
            <p:ph type="body" idx="1"/>
          </p:nvPr>
        </p:nvSpPr>
        <p:spPr>
          <a:xfrm>
            <a:off x="495300" y="1039825"/>
            <a:ext cx="11192100" cy="5384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000" dirty="0">
                <a:solidFill>
                  <a:srgbClr val="434343"/>
                </a:solidFill>
                <a:latin typeface="Times New Roman"/>
                <a:ea typeface="Times New Roman"/>
                <a:cs typeface="Times New Roman"/>
                <a:sym typeface="Times New Roman"/>
              </a:rPr>
              <a:t>Responding to Suicidal Behavior: If a patient reports suicidal thinking or behavior or information is obtained th</a:t>
            </a:r>
            <a:r>
              <a:rPr lang="en-US" sz="2000" dirty="0">
                <a:solidFill>
                  <a:srgbClr val="434343"/>
                </a:solidFill>
                <a:highlight>
                  <a:srgbClr val="FFFFFF"/>
                </a:highlight>
                <a:latin typeface="Times New Roman"/>
                <a:ea typeface="Times New Roman"/>
                <a:cs typeface="Times New Roman"/>
                <a:sym typeface="Times New Roman"/>
              </a:rPr>
              <a:t>rough collateral sources (e.g., a family member), you will want to:</a:t>
            </a:r>
            <a:endParaRPr sz="2000" dirty="0">
              <a:solidFill>
                <a:srgbClr val="434343"/>
              </a:solidFill>
              <a:highlight>
                <a:srgbClr val="FFFFFF"/>
              </a:highlight>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endParaRPr sz="2000" dirty="0">
              <a:solidFill>
                <a:srgbClr val="434343"/>
              </a:solidFill>
              <a:highlight>
                <a:srgbClr val="FFFFFF"/>
              </a:highlight>
              <a:latin typeface="Times New Roman"/>
              <a:ea typeface="Times New Roman"/>
              <a:cs typeface="Times New Roman"/>
              <a:sym typeface="Times New Roman"/>
            </a:endParaRPr>
          </a:p>
          <a:p>
            <a:pPr marL="457200" lvl="1" indent="-355600" algn="l" rtl="0">
              <a:spcBef>
                <a:spcPts val="0"/>
              </a:spcBef>
              <a:spcAft>
                <a:spcPts val="0"/>
              </a:spcAft>
              <a:buClr>
                <a:srgbClr val="434343"/>
              </a:buClr>
              <a:buSzPts val="2000"/>
              <a:buFont typeface="Times New Roman"/>
              <a:buChar char="➟"/>
            </a:pPr>
            <a:r>
              <a:rPr lang="en-US" sz="2000" dirty="0">
                <a:solidFill>
                  <a:srgbClr val="434343"/>
                </a:solidFill>
                <a:highlight>
                  <a:srgbClr val="FFFFFF"/>
                </a:highlight>
                <a:latin typeface="Times New Roman"/>
                <a:ea typeface="Times New Roman"/>
                <a:cs typeface="Times New Roman"/>
                <a:sym typeface="Times New Roman"/>
              </a:rPr>
              <a:t>Complete a Suicide Reassessment (e.g., Frequent Screener) with the patient and determine risk level based on patient’s answers and key provided in the Suicide Reassessment.</a:t>
            </a:r>
            <a:endParaRPr sz="2000" dirty="0">
              <a:solidFill>
                <a:srgbClr val="434343"/>
              </a:solidFill>
              <a:highlight>
                <a:srgbClr val="FFFFFF"/>
              </a:highlight>
              <a:latin typeface="Times New Roman"/>
              <a:ea typeface="Times New Roman"/>
              <a:cs typeface="Times New Roman"/>
              <a:sym typeface="Times New Roman"/>
            </a:endParaRPr>
          </a:p>
          <a:p>
            <a:pPr marL="914400" lvl="2" indent="-355600" algn="l" rtl="0">
              <a:spcBef>
                <a:spcPts val="0"/>
              </a:spcBef>
              <a:spcAft>
                <a:spcPts val="0"/>
              </a:spcAft>
              <a:buClr>
                <a:srgbClr val="434343"/>
              </a:buClr>
              <a:buSzPts val="2000"/>
              <a:buFont typeface="Times New Roman"/>
              <a:buChar char="➟"/>
            </a:pPr>
            <a:r>
              <a:rPr lang="en-US" dirty="0">
                <a:solidFill>
                  <a:srgbClr val="434343"/>
                </a:solidFill>
                <a:highlight>
                  <a:srgbClr val="FFFFFF"/>
                </a:highlight>
                <a:latin typeface="Times New Roman"/>
                <a:ea typeface="Times New Roman"/>
                <a:cs typeface="Times New Roman"/>
                <a:sym typeface="Times New Roman"/>
              </a:rPr>
              <a:t>Complete the Safety Plan included in the Suicide Reassessment</a:t>
            </a:r>
            <a:endParaRPr dirty="0">
              <a:solidFill>
                <a:srgbClr val="434343"/>
              </a:solidFill>
              <a:highlight>
                <a:srgbClr val="FFFFFF"/>
              </a:highlight>
              <a:latin typeface="Times New Roman"/>
              <a:ea typeface="Times New Roman"/>
              <a:cs typeface="Times New Roman"/>
              <a:sym typeface="Times New Roman"/>
            </a:endParaRPr>
          </a:p>
          <a:p>
            <a:pPr marL="914400" lvl="0" indent="0" algn="l" rtl="0">
              <a:spcBef>
                <a:spcPts val="0"/>
              </a:spcBef>
              <a:spcAft>
                <a:spcPts val="0"/>
              </a:spcAft>
              <a:buClr>
                <a:schemeClr val="dk1"/>
              </a:buClr>
              <a:buSzPts val="1100"/>
              <a:buFont typeface="Arial"/>
              <a:buNone/>
            </a:pPr>
            <a:endParaRPr sz="2000" dirty="0">
              <a:solidFill>
                <a:srgbClr val="666666"/>
              </a:solidFill>
              <a:highlight>
                <a:srgbClr val="FFFFFF"/>
              </a:highlight>
              <a:latin typeface="Times New Roman"/>
              <a:ea typeface="Times New Roman"/>
              <a:cs typeface="Times New Roman"/>
              <a:sym typeface="Times New Roman"/>
            </a:endParaRPr>
          </a:p>
          <a:p>
            <a:pPr marL="0" lvl="0" indent="0" algn="ctr" rtl="0">
              <a:spcBef>
                <a:spcPts val="0"/>
              </a:spcBef>
              <a:spcAft>
                <a:spcPts val="0"/>
              </a:spcAft>
              <a:buNone/>
            </a:pPr>
            <a:r>
              <a:rPr lang="en-US" sz="2000" dirty="0">
                <a:solidFill>
                  <a:srgbClr val="434343"/>
                </a:solidFill>
                <a:highlight>
                  <a:srgbClr val="FFFFFF"/>
                </a:highlight>
                <a:latin typeface="Times New Roman"/>
                <a:ea typeface="Times New Roman"/>
                <a:cs typeface="Times New Roman"/>
                <a:sym typeface="Times New Roman"/>
              </a:rPr>
              <a:t> ⋆ If the Suicide Assessment or Reassessment determines patient is a high-risk level, and/or you have  concerns about the patient's safety, and patient refuses to formulate a safety plan, ensure patient is placed on one-to-one staff observation and contact your supervisor for further direction</a:t>
            </a:r>
            <a:endParaRPr sz="2000" dirty="0">
              <a:solidFill>
                <a:srgbClr val="434343"/>
              </a:solidFill>
              <a:highlight>
                <a:srgbClr val="FFFFFF"/>
              </a:highlight>
              <a:latin typeface="Times New Roman"/>
              <a:ea typeface="Times New Roman"/>
              <a:cs typeface="Times New Roman"/>
              <a:sym typeface="Times New Roman"/>
            </a:endParaRPr>
          </a:p>
          <a:p>
            <a:pPr marL="914400" lvl="0" indent="0" algn="l" rtl="0">
              <a:spcBef>
                <a:spcPts val="0"/>
              </a:spcBef>
              <a:spcAft>
                <a:spcPts val="0"/>
              </a:spcAft>
              <a:buClr>
                <a:schemeClr val="dk1"/>
              </a:buClr>
              <a:buSzPts val="1100"/>
              <a:buFont typeface="Arial"/>
              <a:buNone/>
            </a:pPr>
            <a:endParaRPr sz="2000" dirty="0">
              <a:solidFill>
                <a:srgbClr val="434343"/>
              </a:solidFill>
              <a:highlight>
                <a:srgbClr val="FFF2CC"/>
              </a:highlight>
              <a:latin typeface="Times New Roman"/>
              <a:ea typeface="Times New Roman"/>
              <a:cs typeface="Times New Roman"/>
              <a:sym typeface="Times New Roman"/>
            </a:endParaRPr>
          </a:p>
          <a:p>
            <a:pPr marL="0" lvl="0" indent="0" algn="ctr" rtl="0">
              <a:spcBef>
                <a:spcPts val="0"/>
              </a:spcBef>
              <a:spcAft>
                <a:spcPts val="0"/>
              </a:spcAft>
              <a:buNone/>
            </a:pPr>
            <a:endParaRPr sz="2400" b="1" i="1" dirty="0">
              <a:solidFill>
                <a:srgbClr val="0066A6"/>
              </a:solidFill>
              <a:latin typeface="Times New Roman"/>
              <a:ea typeface="Times New Roman"/>
              <a:cs typeface="Times New Roman"/>
              <a:sym typeface="Times New Roman"/>
            </a:endParaRPr>
          </a:p>
          <a:p>
            <a:pPr marL="0" lvl="0" indent="0" algn="l" rtl="0">
              <a:spcBef>
                <a:spcPts val="0"/>
              </a:spcBef>
              <a:spcAft>
                <a:spcPts val="0"/>
              </a:spcAft>
              <a:buNone/>
            </a:pPr>
            <a:endParaRPr sz="2400" b="1" i="1" dirty="0">
              <a:solidFill>
                <a:srgbClr val="0066A6"/>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1100"/>
              <a:buFont typeface="Arial"/>
              <a:buNone/>
            </a:pPr>
            <a:r>
              <a:rPr lang="en-US" sz="2400" b="1" i="1" dirty="0">
                <a:solidFill>
                  <a:srgbClr val="0066A6"/>
                </a:solidFill>
                <a:latin typeface="Times New Roman"/>
                <a:ea typeface="Times New Roman"/>
                <a:cs typeface="Times New Roman"/>
                <a:sym typeface="Times New Roman"/>
              </a:rPr>
              <a:t>Document, document, document!</a:t>
            </a:r>
            <a:endParaRPr sz="3500" b="1" i="1" dirty="0">
              <a:solidFill>
                <a:srgbClr val="0066A6"/>
              </a:solidFill>
            </a:endParaRPr>
          </a:p>
        </p:txBody>
      </p:sp>
      <p:sp>
        <p:nvSpPr>
          <p:cNvPr id="350" name="Google Shape;350;p36"/>
          <p:cNvSpPr txBox="1">
            <a:spLocks noGrp="1"/>
          </p:cNvSpPr>
          <p:nvPr>
            <p:ph type="title"/>
          </p:nvPr>
        </p:nvSpPr>
        <p:spPr>
          <a:xfrm>
            <a:off x="426300" y="379575"/>
            <a:ext cx="7860600" cy="52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a:solidFill>
                  <a:srgbClr val="0066A6"/>
                </a:solidFill>
                <a:latin typeface="Times New Roman"/>
                <a:ea typeface="Times New Roman"/>
                <a:cs typeface="Times New Roman"/>
                <a:sym typeface="Times New Roman"/>
              </a:rPr>
              <a:t>Suicide Prevention Protocols and Policy:</a:t>
            </a:r>
            <a:endParaRPr sz="3000" b="1">
              <a:solidFill>
                <a:srgbClr val="0066A6"/>
              </a:solidFill>
              <a:latin typeface="Times New Roman"/>
              <a:ea typeface="Times New Roman"/>
              <a:cs typeface="Times New Roman"/>
              <a:sym typeface="Times New Roman"/>
            </a:endParaRPr>
          </a:p>
        </p:txBody>
      </p:sp>
      <p:pic>
        <p:nvPicPr>
          <p:cNvPr id="351" name="Google Shape;351;p36"/>
          <p:cNvPicPr preferRelativeResize="0"/>
          <p:nvPr/>
        </p:nvPicPr>
        <p:blipFill>
          <a:blip r:embed="rId3">
            <a:alphaModFix/>
          </a:blip>
          <a:stretch>
            <a:fillRect/>
          </a:stretch>
        </p:blipFill>
        <p:spPr>
          <a:xfrm>
            <a:off x="1055225" y="4218950"/>
            <a:ext cx="2116425" cy="2116425"/>
          </a:xfrm>
          <a:prstGeom prst="rect">
            <a:avLst/>
          </a:prstGeom>
          <a:noFill/>
          <a:ln>
            <a:noFill/>
          </a:ln>
        </p:spPr>
      </p:pic>
      <p:pic>
        <p:nvPicPr>
          <p:cNvPr id="352" name="Google Shape;352;p36"/>
          <p:cNvPicPr preferRelativeResize="0"/>
          <p:nvPr/>
        </p:nvPicPr>
        <p:blipFill>
          <a:blip r:embed="rId4">
            <a:alphaModFix/>
          </a:blip>
          <a:stretch>
            <a:fillRect/>
          </a:stretch>
        </p:blipFill>
        <p:spPr>
          <a:xfrm>
            <a:off x="9007950" y="4218950"/>
            <a:ext cx="2116425" cy="2116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7"/>
          <p:cNvSpPr/>
          <p:nvPr/>
        </p:nvSpPr>
        <p:spPr>
          <a:xfrm>
            <a:off x="3682050" y="1426075"/>
            <a:ext cx="4827900" cy="4715700"/>
          </a:xfrm>
          <a:prstGeom prst="ellipse">
            <a:avLst/>
          </a:prstGeom>
          <a:solidFill>
            <a:srgbClr val="0066A6"/>
          </a:solidFill>
          <a:ln w="28575" cap="flat" cmpd="sng">
            <a:solidFill>
              <a:srgbClr val="0066A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7"/>
          <p:cNvSpPr txBox="1">
            <a:spLocks noGrp="1"/>
          </p:cNvSpPr>
          <p:nvPr>
            <p:ph type="title"/>
          </p:nvPr>
        </p:nvSpPr>
        <p:spPr>
          <a:xfrm>
            <a:off x="3779400" y="2755525"/>
            <a:ext cx="4633200" cy="20568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6400" b="1" i="1">
                <a:solidFill>
                  <a:srgbClr val="FFFFFF"/>
                </a:solidFill>
                <a:latin typeface="Playfair Display"/>
                <a:ea typeface="Playfair Display"/>
                <a:cs typeface="Playfair Display"/>
                <a:sym typeface="Playfair Display"/>
              </a:rPr>
              <a:t>Thank you </a:t>
            </a:r>
            <a:endParaRPr sz="6400" b="1" i="1">
              <a:solidFill>
                <a:srgbClr val="FFFFFF"/>
              </a:solidFill>
              <a:latin typeface="Playfair Display"/>
              <a:ea typeface="Playfair Display"/>
              <a:cs typeface="Playfair Display"/>
              <a:sym typeface="Playfair Display"/>
            </a:endParaRPr>
          </a:p>
          <a:p>
            <a:pPr marL="0" lvl="0" indent="0" algn="ctr" rtl="0">
              <a:spcBef>
                <a:spcPts val="0"/>
              </a:spcBef>
              <a:spcAft>
                <a:spcPts val="0"/>
              </a:spcAft>
              <a:buNone/>
            </a:pPr>
            <a:endParaRPr sz="2400" b="1" i="1">
              <a:solidFill>
                <a:srgbClr val="FFFFFF"/>
              </a:solidFill>
              <a:latin typeface="Playfair Display"/>
              <a:ea typeface="Playfair Display"/>
              <a:cs typeface="Playfair Display"/>
              <a:sym typeface="Playfair Display"/>
            </a:endParaRPr>
          </a:p>
          <a:p>
            <a:pPr marL="0" lvl="0" indent="0" algn="ctr" rtl="0">
              <a:spcBef>
                <a:spcPts val="0"/>
              </a:spcBef>
              <a:spcAft>
                <a:spcPts val="0"/>
              </a:spcAft>
              <a:buNone/>
            </a:pPr>
            <a:r>
              <a:rPr lang="en-US" sz="5000" b="1">
                <a:solidFill>
                  <a:srgbClr val="FFFFFF"/>
                </a:solidFill>
                <a:latin typeface="Times New Roman"/>
                <a:ea typeface="Times New Roman"/>
                <a:cs typeface="Times New Roman"/>
                <a:sym typeface="Times New Roman"/>
              </a:rPr>
              <a:t>for your time!</a:t>
            </a:r>
            <a:endParaRPr sz="5000" b="1">
              <a:solidFill>
                <a:srgbClr val="FFFFFF"/>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416425" y="15954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a:solidFill>
                  <a:srgbClr val="0066A6"/>
                </a:solidFill>
                <a:latin typeface="Times New Roman"/>
                <a:ea typeface="Times New Roman"/>
                <a:cs typeface="Times New Roman"/>
                <a:sym typeface="Times New Roman"/>
              </a:rPr>
              <a:t>Overview and Objectives:</a:t>
            </a:r>
            <a:endParaRPr sz="3000" b="1">
              <a:solidFill>
                <a:srgbClr val="0066A6"/>
              </a:solidFill>
              <a:latin typeface="Times New Roman"/>
              <a:ea typeface="Times New Roman"/>
              <a:cs typeface="Times New Roman"/>
              <a:sym typeface="Times New Roman"/>
            </a:endParaRPr>
          </a:p>
        </p:txBody>
      </p:sp>
      <p:sp>
        <p:nvSpPr>
          <p:cNvPr id="109" name="Google Shape;109;p13"/>
          <p:cNvSpPr txBox="1">
            <a:spLocks noGrp="1"/>
          </p:cNvSpPr>
          <p:nvPr>
            <p:ph type="body" idx="1"/>
          </p:nvPr>
        </p:nvSpPr>
        <p:spPr>
          <a:xfrm>
            <a:off x="524100" y="995950"/>
            <a:ext cx="11143800" cy="552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None/>
            </a:pPr>
            <a:r>
              <a:rPr lang="en-US" sz="2400" u="sng">
                <a:solidFill>
                  <a:srgbClr val="434343"/>
                </a:solidFill>
                <a:latin typeface="Times New Roman"/>
                <a:ea typeface="Times New Roman"/>
                <a:cs typeface="Times New Roman"/>
                <a:sym typeface="Times New Roman"/>
              </a:rPr>
              <a:t>Overview of Training:</a:t>
            </a:r>
            <a:endParaRPr sz="2400" u="sng">
              <a:solidFill>
                <a:srgbClr val="434343"/>
              </a:solidFill>
              <a:latin typeface="Times New Roman"/>
              <a:ea typeface="Times New Roman"/>
              <a:cs typeface="Times New Roman"/>
              <a:sym typeface="Times New Roman"/>
            </a:endParaRPr>
          </a:p>
          <a:p>
            <a:pPr marL="457200" marR="0" lvl="0" indent="-279400" algn="l" rtl="0">
              <a:lnSpc>
                <a:spcPct val="115000"/>
              </a:lnSpc>
              <a:spcBef>
                <a:spcPts val="1000"/>
              </a:spcBef>
              <a:spcAft>
                <a:spcPts val="0"/>
              </a:spcAft>
              <a:buClr>
                <a:srgbClr val="434343"/>
              </a:buClr>
              <a:buSzPts val="2000"/>
              <a:buFont typeface="Times New Roman"/>
              <a:buChar char="➟"/>
            </a:pPr>
            <a:r>
              <a:rPr lang="en-US" sz="2300">
                <a:solidFill>
                  <a:srgbClr val="434343"/>
                </a:solidFill>
                <a:latin typeface="Times New Roman"/>
                <a:ea typeface="Times New Roman"/>
                <a:cs typeface="Times New Roman"/>
                <a:sym typeface="Times New Roman"/>
              </a:rPr>
              <a:t>Review the purpose of Documentation and Medical Records</a:t>
            </a:r>
            <a:endParaRPr sz="2300">
              <a:solidFill>
                <a:srgbClr val="434343"/>
              </a:solidFill>
              <a:latin typeface="Times New Roman"/>
              <a:ea typeface="Times New Roman"/>
              <a:cs typeface="Times New Roman"/>
              <a:sym typeface="Times New Roman"/>
            </a:endParaRPr>
          </a:p>
          <a:p>
            <a:pPr marL="457200" marR="0" lvl="0" indent="-279400" algn="l" rtl="0">
              <a:lnSpc>
                <a:spcPct val="115000"/>
              </a:lnSpc>
              <a:spcBef>
                <a:spcPts val="1000"/>
              </a:spcBef>
              <a:spcAft>
                <a:spcPts val="0"/>
              </a:spcAft>
              <a:buClr>
                <a:srgbClr val="434343"/>
              </a:buClr>
              <a:buSzPts val="2000"/>
              <a:buFont typeface="Times New Roman"/>
              <a:buChar char="➟"/>
            </a:pPr>
            <a:r>
              <a:rPr lang="en-US" sz="2300">
                <a:solidFill>
                  <a:srgbClr val="434343"/>
                </a:solidFill>
                <a:latin typeface="Times New Roman"/>
                <a:ea typeface="Times New Roman"/>
                <a:cs typeface="Times New Roman"/>
                <a:sym typeface="Times New Roman"/>
              </a:rPr>
              <a:t>Documentation Do’s and Don’ts </a:t>
            </a:r>
            <a:endParaRPr sz="2300">
              <a:solidFill>
                <a:srgbClr val="434343"/>
              </a:solidFill>
              <a:latin typeface="Times New Roman"/>
              <a:ea typeface="Times New Roman"/>
              <a:cs typeface="Times New Roman"/>
              <a:sym typeface="Times New Roman"/>
            </a:endParaRPr>
          </a:p>
          <a:p>
            <a:pPr marL="457200" marR="0" lvl="0" indent="-279400" algn="l" rtl="0">
              <a:lnSpc>
                <a:spcPct val="115000"/>
              </a:lnSpc>
              <a:spcBef>
                <a:spcPts val="1000"/>
              </a:spcBef>
              <a:spcAft>
                <a:spcPts val="0"/>
              </a:spcAft>
              <a:buClr>
                <a:srgbClr val="434343"/>
              </a:buClr>
              <a:buSzPts val="2000"/>
              <a:buFont typeface="Times New Roman"/>
              <a:buChar char="➟"/>
            </a:pPr>
            <a:r>
              <a:rPr lang="en-US" sz="2300">
                <a:solidFill>
                  <a:srgbClr val="434343"/>
                </a:solidFill>
                <a:latin typeface="Times New Roman"/>
                <a:ea typeface="Times New Roman"/>
                <a:cs typeface="Times New Roman"/>
                <a:sym typeface="Times New Roman"/>
              </a:rPr>
              <a:t>Examples of documentation requirements for your role</a:t>
            </a:r>
            <a:endParaRPr sz="23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24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2400" u="sng">
                <a:solidFill>
                  <a:srgbClr val="434343"/>
                </a:solidFill>
                <a:latin typeface="Times New Roman"/>
                <a:ea typeface="Times New Roman"/>
                <a:cs typeface="Times New Roman"/>
                <a:sym typeface="Times New Roman"/>
              </a:rPr>
              <a:t>Objectives of good clinical documentation practices</a:t>
            </a:r>
            <a:r>
              <a:rPr lang="en-US" sz="2400">
                <a:solidFill>
                  <a:srgbClr val="434343"/>
                </a:solidFill>
                <a:latin typeface="Times New Roman"/>
                <a:ea typeface="Times New Roman"/>
                <a:cs typeface="Times New Roman"/>
                <a:sym typeface="Times New Roman"/>
              </a:rPr>
              <a:t>:</a:t>
            </a:r>
            <a:endParaRPr sz="2400">
              <a:solidFill>
                <a:srgbClr val="434343"/>
              </a:solidFill>
              <a:latin typeface="Times New Roman"/>
              <a:ea typeface="Times New Roman"/>
              <a:cs typeface="Times New Roman"/>
              <a:sym typeface="Times New Roman"/>
            </a:endParaRPr>
          </a:p>
          <a:p>
            <a:pPr marL="457200" lvl="0" indent="-279400" algn="l" rtl="0">
              <a:lnSpc>
                <a:spcPct val="115000"/>
              </a:lnSpc>
              <a:spcBef>
                <a:spcPts val="1000"/>
              </a:spcBef>
              <a:spcAft>
                <a:spcPts val="0"/>
              </a:spcAft>
              <a:buClr>
                <a:srgbClr val="434343"/>
              </a:buClr>
              <a:buSzPts val="2000"/>
              <a:buFont typeface="Times New Roman"/>
              <a:buChar char="➟"/>
            </a:pPr>
            <a:r>
              <a:rPr lang="en-US" sz="2300">
                <a:solidFill>
                  <a:srgbClr val="434343"/>
                </a:solidFill>
                <a:latin typeface="Times New Roman"/>
                <a:ea typeface="Times New Roman"/>
                <a:cs typeface="Times New Roman"/>
                <a:sym typeface="Times New Roman"/>
              </a:rPr>
              <a:t>Uphold Discovery’s commitment to patient and family-centered care and best practices</a:t>
            </a:r>
            <a:endParaRPr sz="2300">
              <a:solidFill>
                <a:srgbClr val="434343"/>
              </a:solidFill>
              <a:latin typeface="Times New Roman"/>
              <a:ea typeface="Times New Roman"/>
              <a:cs typeface="Times New Roman"/>
              <a:sym typeface="Times New Roman"/>
            </a:endParaRPr>
          </a:p>
          <a:p>
            <a:pPr marL="457200" lvl="0" indent="-279400" algn="l" rtl="0">
              <a:lnSpc>
                <a:spcPct val="115000"/>
              </a:lnSpc>
              <a:spcBef>
                <a:spcPts val="1000"/>
              </a:spcBef>
              <a:spcAft>
                <a:spcPts val="0"/>
              </a:spcAft>
              <a:buClr>
                <a:srgbClr val="434343"/>
              </a:buClr>
              <a:buSzPts val="2000"/>
              <a:buFont typeface="Times New Roman"/>
              <a:buChar char="➟"/>
            </a:pPr>
            <a:r>
              <a:rPr lang="en-US" sz="2300">
                <a:solidFill>
                  <a:srgbClr val="434343"/>
                </a:solidFill>
                <a:latin typeface="Times New Roman"/>
                <a:ea typeface="Times New Roman"/>
                <a:cs typeface="Times New Roman"/>
                <a:sym typeface="Times New Roman"/>
              </a:rPr>
              <a:t>Achieve accuracy, reliability, validity and timeliness</a:t>
            </a:r>
            <a:endParaRPr sz="2300">
              <a:solidFill>
                <a:srgbClr val="434343"/>
              </a:solidFill>
              <a:latin typeface="Times New Roman"/>
              <a:ea typeface="Times New Roman"/>
              <a:cs typeface="Times New Roman"/>
              <a:sym typeface="Times New Roman"/>
            </a:endParaRPr>
          </a:p>
          <a:p>
            <a:pPr marL="457200" lvl="0" indent="-279400" algn="l" rtl="0">
              <a:lnSpc>
                <a:spcPct val="115000"/>
              </a:lnSpc>
              <a:spcBef>
                <a:spcPts val="0"/>
              </a:spcBef>
              <a:spcAft>
                <a:spcPts val="0"/>
              </a:spcAft>
              <a:buClr>
                <a:srgbClr val="434343"/>
              </a:buClr>
              <a:buSzPts val="2000"/>
              <a:buFont typeface="Times New Roman"/>
              <a:buChar char="➟"/>
            </a:pPr>
            <a:r>
              <a:rPr lang="en-US" sz="2300">
                <a:solidFill>
                  <a:srgbClr val="434343"/>
                </a:solidFill>
                <a:latin typeface="Times New Roman"/>
                <a:ea typeface="Times New Roman"/>
                <a:cs typeface="Times New Roman"/>
                <a:sym typeface="Times New Roman"/>
              </a:rPr>
              <a:t>Provide evidence that services were provided</a:t>
            </a:r>
            <a:endParaRPr sz="2300">
              <a:solidFill>
                <a:srgbClr val="434343"/>
              </a:solidFill>
              <a:latin typeface="Times New Roman"/>
              <a:ea typeface="Times New Roman"/>
              <a:cs typeface="Times New Roman"/>
              <a:sym typeface="Times New Roman"/>
            </a:endParaRPr>
          </a:p>
          <a:p>
            <a:pPr marL="457200" lvl="0" indent="-279400" algn="l" rtl="0">
              <a:lnSpc>
                <a:spcPct val="115000"/>
              </a:lnSpc>
              <a:spcBef>
                <a:spcPts val="0"/>
              </a:spcBef>
              <a:spcAft>
                <a:spcPts val="0"/>
              </a:spcAft>
              <a:buClr>
                <a:srgbClr val="434343"/>
              </a:buClr>
              <a:buSzPts val="2000"/>
              <a:buFont typeface="Times New Roman"/>
              <a:buChar char="➟"/>
            </a:pPr>
            <a:r>
              <a:rPr lang="en-US" sz="2300">
                <a:solidFill>
                  <a:srgbClr val="434343"/>
                </a:solidFill>
                <a:latin typeface="Times New Roman"/>
                <a:ea typeface="Times New Roman"/>
                <a:cs typeface="Times New Roman"/>
                <a:sym typeface="Times New Roman"/>
              </a:rPr>
              <a:t>Meet and exceed regulatory, accreditation and payer expectations</a:t>
            </a:r>
            <a:endParaRPr sz="2300">
              <a:solidFill>
                <a:srgbClr val="434343"/>
              </a:solidFill>
              <a:latin typeface="Times New Roman"/>
              <a:ea typeface="Times New Roman"/>
              <a:cs typeface="Times New Roman"/>
              <a:sym typeface="Times New Roman"/>
            </a:endParaRPr>
          </a:p>
          <a:p>
            <a:pPr marL="457200" lvl="0" indent="-279400" algn="l" rtl="0">
              <a:lnSpc>
                <a:spcPct val="115000"/>
              </a:lnSpc>
              <a:spcBef>
                <a:spcPts val="0"/>
              </a:spcBef>
              <a:spcAft>
                <a:spcPts val="0"/>
              </a:spcAft>
              <a:buClr>
                <a:srgbClr val="434343"/>
              </a:buClr>
              <a:buSzPts val="2000"/>
              <a:buFont typeface="Times New Roman"/>
              <a:buChar char="➟"/>
            </a:pPr>
            <a:r>
              <a:rPr lang="en-US" sz="2300">
                <a:solidFill>
                  <a:srgbClr val="434343"/>
                </a:solidFill>
                <a:latin typeface="Times New Roman"/>
                <a:ea typeface="Times New Roman"/>
                <a:cs typeface="Times New Roman"/>
                <a:sym typeface="Times New Roman"/>
              </a:rPr>
              <a:t>Reduce risk and exposure</a:t>
            </a:r>
            <a:endParaRPr sz="2300">
              <a:solidFill>
                <a:srgbClr val="434343"/>
              </a:solidFill>
              <a:latin typeface="Times New Roman"/>
              <a:ea typeface="Times New Roman"/>
              <a:cs typeface="Times New Roman"/>
              <a:sym typeface="Times New Roman"/>
            </a:endParaRPr>
          </a:p>
          <a:p>
            <a:pPr marL="457200" lvl="0" indent="-279400" algn="l" rtl="0">
              <a:lnSpc>
                <a:spcPct val="115000"/>
              </a:lnSpc>
              <a:spcBef>
                <a:spcPts val="0"/>
              </a:spcBef>
              <a:spcAft>
                <a:spcPts val="0"/>
              </a:spcAft>
              <a:buClr>
                <a:srgbClr val="434343"/>
              </a:buClr>
              <a:buSzPts val="2000"/>
              <a:buFont typeface="Times New Roman"/>
              <a:buChar char="➟"/>
            </a:pPr>
            <a:r>
              <a:rPr lang="en-US" sz="2300">
                <a:solidFill>
                  <a:srgbClr val="434343"/>
                </a:solidFill>
                <a:latin typeface="Times New Roman"/>
                <a:ea typeface="Times New Roman"/>
                <a:cs typeface="Times New Roman"/>
                <a:sym typeface="Times New Roman"/>
              </a:rPr>
              <a:t>Demonstrate compliance with quality and safety guidelines</a:t>
            </a:r>
            <a:endParaRPr sz="2300">
              <a:solidFill>
                <a:srgbClr val="43434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490100" y="231100"/>
            <a:ext cx="82839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a:solidFill>
                  <a:srgbClr val="0066A6"/>
                </a:solidFill>
                <a:latin typeface="Times New Roman"/>
                <a:ea typeface="Times New Roman"/>
                <a:cs typeface="Times New Roman"/>
                <a:sym typeface="Times New Roman"/>
              </a:rPr>
              <a:t>Purpose: </a:t>
            </a:r>
            <a:r>
              <a:rPr lang="en-US" sz="3000" b="1" i="1">
                <a:solidFill>
                  <a:srgbClr val="0066A6"/>
                </a:solidFill>
                <a:latin typeface="Times New Roman"/>
                <a:ea typeface="Times New Roman"/>
                <a:cs typeface="Times New Roman"/>
                <a:sym typeface="Times New Roman"/>
              </a:rPr>
              <a:t>Documentation and Medical Records</a:t>
            </a:r>
            <a:r>
              <a:rPr lang="en-US" sz="3000" b="1">
                <a:solidFill>
                  <a:srgbClr val="0066A6"/>
                </a:solidFill>
                <a:latin typeface="Times New Roman"/>
                <a:ea typeface="Times New Roman"/>
                <a:cs typeface="Times New Roman"/>
                <a:sym typeface="Times New Roman"/>
              </a:rPr>
              <a:t> </a:t>
            </a:r>
            <a:endParaRPr sz="3000" b="1">
              <a:solidFill>
                <a:srgbClr val="0066A6"/>
              </a:solidFill>
              <a:latin typeface="Times New Roman"/>
              <a:ea typeface="Times New Roman"/>
              <a:cs typeface="Times New Roman"/>
              <a:sym typeface="Times New Roman"/>
            </a:endParaRPr>
          </a:p>
        </p:txBody>
      </p:sp>
      <p:sp>
        <p:nvSpPr>
          <p:cNvPr id="115" name="Google Shape;115;p14"/>
          <p:cNvSpPr txBox="1">
            <a:spLocks noGrp="1"/>
          </p:cNvSpPr>
          <p:nvPr>
            <p:ph type="body" idx="1"/>
          </p:nvPr>
        </p:nvSpPr>
        <p:spPr>
          <a:xfrm>
            <a:off x="490100" y="961600"/>
            <a:ext cx="11294400" cy="46629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000"/>
              </a:spcBef>
              <a:spcAft>
                <a:spcPts val="0"/>
              </a:spcAft>
              <a:buNone/>
            </a:pPr>
            <a:r>
              <a:rPr lang="en-US" sz="2300">
                <a:solidFill>
                  <a:srgbClr val="434343"/>
                </a:solidFill>
                <a:latin typeface="Times New Roman"/>
                <a:ea typeface="Times New Roman"/>
                <a:cs typeface="Times New Roman"/>
                <a:sym typeface="Times New Roman"/>
              </a:rPr>
              <a:t>Medical/Clinical Records are:</a:t>
            </a:r>
            <a:endParaRPr sz="2300">
              <a:solidFill>
                <a:srgbClr val="434343"/>
              </a:solidFill>
              <a:latin typeface="Times New Roman"/>
              <a:ea typeface="Times New Roman"/>
              <a:cs typeface="Times New Roman"/>
              <a:sym typeface="Times New Roman"/>
            </a:endParaRPr>
          </a:p>
          <a:p>
            <a:pPr marL="228600" lvl="0" indent="-184150" algn="l" rtl="0">
              <a:lnSpc>
                <a:spcPct val="80000"/>
              </a:lnSpc>
              <a:spcBef>
                <a:spcPts val="1000"/>
              </a:spcBef>
              <a:spcAft>
                <a:spcPts val="0"/>
              </a:spcAft>
              <a:buClr>
                <a:srgbClr val="434343"/>
              </a:buClr>
              <a:buSzPts val="2300"/>
              <a:buFont typeface="Times New Roman"/>
              <a:buChar char="➟"/>
            </a:pPr>
            <a:r>
              <a:rPr lang="en-US" sz="2300">
                <a:solidFill>
                  <a:srgbClr val="434343"/>
                </a:solidFill>
                <a:latin typeface="Times New Roman"/>
                <a:ea typeface="Times New Roman"/>
                <a:cs typeface="Times New Roman"/>
                <a:sym typeface="Times New Roman"/>
              </a:rPr>
              <a:t>Legal documents</a:t>
            </a:r>
            <a:endParaRPr sz="2300">
              <a:solidFill>
                <a:srgbClr val="434343"/>
              </a:solidFill>
              <a:latin typeface="Times New Roman"/>
              <a:ea typeface="Times New Roman"/>
              <a:cs typeface="Times New Roman"/>
              <a:sym typeface="Times New Roman"/>
            </a:endParaRPr>
          </a:p>
          <a:p>
            <a:pPr marL="228600" lvl="0" indent="-184150" algn="l" rtl="0">
              <a:lnSpc>
                <a:spcPct val="80000"/>
              </a:lnSpc>
              <a:spcBef>
                <a:spcPts val="1000"/>
              </a:spcBef>
              <a:spcAft>
                <a:spcPts val="0"/>
              </a:spcAft>
              <a:buClr>
                <a:srgbClr val="434343"/>
              </a:buClr>
              <a:buSzPts val="2300"/>
              <a:buFont typeface="Times New Roman"/>
              <a:buChar char="➟"/>
            </a:pPr>
            <a:r>
              <a:rPr lang="en-US" sz="2300">
                <a:solidFill>
                  <a:srgbClr val="434343"/>
                </a:solidFill>
                <a:latin typeface="Times New Roman"/>
                <a:ea typeface="Times New Roman"/>
                <a:cs typeface="Times New Roman"/>
                <a:sym typeface="Times New Roman"/>
              </a:rPr>
              <a:t>Evidence of services provided by staff within the scope of practice of the individual delivering service</a:t>
            </a:r>
            <a:endParaRPr sz="2300">
              <a:solidFill>
                <a:srgbClr val="434343"/>
              </a:solidFill>
              <a:latin typeface="Times New Roman"/>
              <a:ea typeface="Times New Roman"/>
              <a:cs typeface="Times New Roman"/>
              <a:sym typeface="Times New Roman"/>
            </a:endParaRPr>
          </a:p>
          <a:p>
            <a:pPr marL="228600" lvl="0" indent="-184150" algn="l" rtl="0">
              <a:lnSpc>
                <a:spcPct val="80000"/>
              </a:lnSpc>
              <a:spcBef>
                <a:spcPts val="1000"/>
              </a:spcBef>
              <a:spcAft>
                <a:spcPts val="0"/>
              </a:spcAft>
              <a:buClr>
                <a:srgbClr val="434343"/>
              </a:buClr>
              <a:buSzPts val="2300"/>
              <a:buFont typeface="Times New Roman"/>
              <a:buChar char="➟"/>
            </a:pPr>
            <a:r>
              <a:rPr lang="en-US" sz="2300">
                <a:solidFill>
                  <a:srgbClr val="434343"/>
                </a:solidFill>
                <a:latin typeface="Times New Roman"/>
                <a:ea typeface="Times New Roman"/>
                <a:cs typeface="Times New Roman"/>
                <a:sym typeface="Times New Roman"/>
              </a:rPr>
              <a:t>Substantiation of medical necessity and appropriate level of care</a:t>
            </a:r>
            <a:endParaRPr sz="2300">
              <a:solidFill>
                <a:srgbClr val="434343"/>
              </a:solidFill>
              <a:latin typeface="Times New Roman"/>
              <a:ea typeface="Times New Roman"/>
              <a:cs typeface="Times New Roman"/>
              <a:sym typeface="Times New Roman"/>
            </a:endParaRPr>
          </a:p>
          <a:p>
            <a:pPr marL="228600" lvl="0" indent="-184150" algn="l" rtl="0">
              <a:lnSpc>
                <a:spcPct val="80000"/>
              </a:lnSpc>
              <a:spcBef>
                <a:spcPts val="1000"/>
              </a:spcBef>
              <a:spcAft>
                <a:spcPts val="0"/>
              </a:spcAft>
              <a:buClr>
                <a:srgbClr val="434343"/>
              </a:buClr>
              <a:buSzPts val="2300"/>
              <a:buFont typeface="Times New Roman"/>
              <a:buChar char="➟"/>
            </a:pPr>
            <a:r>
              <a:rPr lang="en-US" sz="2300">
                <a:solidFill>
                  <a:srgbClr val="434343"/>
                </a:solidFill>
                <a:latin typeface="Times New Roman"/>
                <a:ea typeface="Times New Roman"/>
                <a:cs typeface="Times New Roman"/>
                <a:sym typeface="Times New Roman"/>
              </a:rPr>
              <a:t>Data that relates to the clinical goals and/or links to eating disorder (e.g., </a:t>
            </a:r>
            <a:r>
              <a:rPr lang="en-US" sz="2300" i="1">
                <a:solidFill>
                  <a:srgbClr val="434343"/>
                </a:solidFill>
                <a:latin typeface="Times New Roman"/>
                <a:ea typeface="Times New Roman"/>
                <a:cs typeface="Times New Roman"/>
                <a:sym typeface="Times New Roman"/>
              </a:rPr>
              <a:t>Problem)</a:t>
            </a:r>
            <a:endParaRPr sz="2300">
              <a:solidFill>
                <a:srgbClr val="434343"/>
              </a:solidFill>
              <a:latin typeface="Times New Roman"/>
              <a:ea typeface="Times New Roman"/>
              <a:cs typeface="Times New Roman"/>
              <a:sym typeface="Times New Roman"/>
            </a:endParaRPr>
          </a:p>
          <a:p>
            <a:pPr marL="228600" lvl="0" indent="-184150" algn="l" rtl="0">
              <a:lnSpc>
                <a:spcPct val="80000"/>
              </a:lnSpc>
              <a:spcBef>
                <a:spcPts val="1000"/>
              </a:spcBef>
              <a:spcAft>
                <a:spcPts val="0"/>
              </a:spcAft>
              <a:buClr>
                <a:srgbClr val="434343"/>
              </a:buClr>
              <a:buSzPts val="2300"/>
              <a:buFont typeface="Times New Roman"/>
              <a:buChar char="➟"/>
            </a:pPr>
            <a:r>
              <a:rPr lang="en-US" sz="2300">
                <a:solidFill>
                  <a:srgbClr val="434343"/>
                </a:solidFill>
                <a:latin typeface="Times New Roman"/>
                <a:ea typeface="Times New Roman"/>
                <a:cs typeface="Times New Roman"/>
                <a:sym typeface="Times New Roman"/>
              </a:rPr>
              <a:t>Communication with outside readers (e.g., providers, payers, court of law, etc.)</a:t>
            </a:r>
            <a:endParaRPr sz="2300">
              <a:solidFill>
                <a:srgbClr val="434343"/>
              </a:solidFill>
              <a:latin typeface="Times New Roman"/>
              <a:ea typeface="Times New Roman"/>
              <a:cs typeface="Times New Roman"/>
              <a:sym typeface="Times New Roman"/>
            </a:endParaRPr>
          </a:p>
          <a:p>
            <a:pPr marL="228600" lvl="0" indent="-184150" algn="l" rtl="0">
              <a:lnSpc>
                <a:spcPct val="80000"/>
              </a:lnSpc>
              <a:spcBef>
                <a:spcPts val="1000"/>
              </a:spcBef>
              <a:spcAft>
                <a:spcPts val="0"/>
              </a:spcAft>
              <a:buClr>
                <a:srgbClr val="434343"/>
              </a:buClr>
              <a:buSzPts val="2300"/>
              <a:buFont typeface="Times New Roman"/>
              <a:buChar char="➟"/>
            </a:pPr>
            <a:r>
              <a:rPr lang="en-US" sz="2300">
                <a:solidFill>
                  <a:srgbClr val="434343"/>
                </a:solidFill>
                <a:latin typeface="Times New Roman"/>
                <a:ea typeface="Times New Roman"/>
                <a:cs typeface="Times New Roman"/>
                <a:sym typeface="Times New Roman"/>
              </a:rPr>
              <a:t>Medical records and documentation include the entire clinical record, including, shift notes, group notes, rounds, suicide assessments and safety plans</a:t>
            </a:r>
            <a:endParaRPr sz="2300">
              <a:solidFill>
                <a:srgbClr val="434343"/>
              </a:solidFill>
              <a:latin typeface="Times New Roman"/>
              <a:ea typeface="Times New Roman"/>
              <a:cs typeface="Times New Roman"/>
              <a:sym typeface="Times New Roman"/>
            </a:endParaRPr>
          </a:p>
          <a:p>
            <a:pPr marL="0" lvl="0" indent="0" algn="l" rtl="0">
              <a:lnSpc>
                <a:spcPct val="80000"/>
              </a:lnSpc>
              <a:spcBef>
                <a:spcPts val="1000"/>
              </a:spcBef>
              <a:spcAft>
                <a:spcPts val="0"/>
              </a:spcAft>
              <a:buNone/>
            </a:pPr>
            <a:endParaRPr sz="2300">
              <a:solidFill>
                <a:srgbClr val="666666"/>
              </a:solidFill>
              <a:latin typeface="Times New Roman"/>
              <a:ea typeface="Times New Roman"/>
              <a:cs typeface="Times New Roman"/>
              <a:sym typeface="Times New Roman"/>
            </a:endParaRPr>
          </a:p>
        </p:txBody>
      </p:sp>
      <p:pic>
        <p:nvPicPr>
          <p:cNvPr id="116" name="Google Shape;116;p14"/>
          <p:cNvPicPr preferRelativeResize="0"/>
          <p:nvPr/>
        </p:nvPicPr>
        <p:blipFill>
          <a:blip r:embed="rId3">
            <a:alphaModFix/>
          </a:blip>
          <a:stretch>
            <a:fillRect/>
          </a:stretch>
        </p:blipFill>
        <p:spPr>
          <a:xfrm>
            <a:off x="2117750" y="4685825"/>
            <a:ext cx="1598725" cy="1598725"/>
          </a:xfrm>
          <a:prstGeom prst="rect">
            <a:avLst/>
          </a:prstGeom>
          <a:noFill/>
          <a:ln>
            <a:noFill/>
          </a:ln>
        </p:spPr>
      </p:pic>
      <p:pic>
        <p:nvPicPr>
          <p:cNvPr id="117" name="Google Shape;117;p14"/>
          <p:cNvPicPr preferRelativeResize="0"/>
          <p:nvPr/>
        </p:nvPicPr>
        <p:blipFill>
          <a:blip r:embed="rId4">
            <a:alphaModFix/>
          </a:blip>
          <a:stretch>
            <a:fillRect/>
          </a:stretch>
        </p:blipFill>
        <p:spPr>
          <a:xfrm>
            <a:off x="5296625" y="4685825"/>
            <a:ext cx="1598725" cy="1598725"/>
          </a:xfrm>
          <a:prstGeom prst="rect">
            <a:avLst/>
          </a:prstGeom>
          <a:noFill/>
          <a:ln>
            <a:noFill/>
          </a:ln>
        </p:spPr>
      </p:pic>
      <p:pic>
        <p:nvPicPr>
          <p:cNvPr id="118" name="Google Shape;118;p14"/>
          <p:cNvPicPr preferRelativeResize="0"/>
          <p:nvPr/>
        </p:nvPicPr>
        <p:blipFill>
          <a:blip r:embed="rId5">
            <a:alphaModFix/>
          </a:blip>
          <a:stretch>
            <a:fillRect/>
          </a:stretch>
        </p:blipFill>
        <p:spPr>
          <a:xfrm>
            <a:off x="8475500" y="4685825"/>
            <a:ext cx="1598725" cy="1598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a:spLocks noGrp="1"/>
          </p:cNvSpPr>
          <p:nvPr>
            <p:ph type="title"/>
          </p:nvPr>
        </p:nvSpPr>
        <p:spPr>
          <a:xfrm>
            <a:off x="457200" y="16874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Documentation Do’s:</a:t>
            </a:r>
            <a:endParaRPr sz="3200" b="1">
              <a:solidFill>
                <a:srgbClr val="0066A6"/>
              </a:solidFill>
              <a:latin typeface="Times New Roman"/>
              <a:ea typeface="Times New Roman"/>
              <a:cs typeface="Times New Roman"/>
              <a:sym typeface="Times New Roman"/>
            </a:endParaRPr>
          </a:p>
        </p:txBody>
      </p:sp>
      <p:sp>
        <p:nvSpPr>
          <p:cNvPr id="124" name="Google Shape;124;p15"/>
          <p:cNvSpPr txBox="1">
            <a:spLocks noGrp="1"/>
          </p:cNvSpPr>
          <p:nvPr>
            <p:ph type="body" idx="1"/>
          </p:nvPr>
        </p:nvSpPr>
        <p:spPr>
          <a:xfrm>
            <a:off x="5602575" y="1011925"/>
            <a:ext cx="6153900" cy="55413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434343"/>
              </a:buClr>
              <a:buSzPts val="2400"/>
              <a:buFont typeface="Times New Roman"/>
              <a:buChar char="🗸"/>
            </a:pPr>
            <a:r>
              <a:rPr lang="en-US" sz="2000" b="1">
                <a:solidFill>
                  <a:srgbClr val="434343"/>
                </a:solidFill>
                <a:latin typeface="Times New Roman"/>
                <a:ea typeface="Times New Roman"/>
                <a:cs typeface="Times New Roman"/>
                <a:sym typeface="Times New Roman"/>
              </a:rPr>
              <a:t>Document in a professional and clear manner</a:t>
            </a:r>
            <a:endParaRPr sz="2000" b="1">
              <a:solidFill>
                <a:srgbClr val="434343"/>
              </a:solidFill>
              <a:latin typeface="Times New Roman"/>
              <a:ea typeface="Times New Roman"/>
              <a:cs typeface="Times New Roman"/>
              <a:sym typeface="Times New Roman"/>
            </a:endParaRPr>
          </a:p>
          <a:p>
            <a:pPr marL="914400" lvl="1" indent="-342900" algn="l" rtl="0">
              <a:lnSpc>
                <a:spcPct val="115000"/>
              </a:lnSpc>
              <a:spcBef>
                <a:spcPts val="500"/>
              </a:spcBef>
              <a:spcAft>
                <a:spcPts val="0"/>
              </a:spcAft>
              <a:buClr>
                <a:srgbClr val="434343"/>
              </a:buClr>
              <a:buSzPts val="1800"/>
              <a:buFont typeface="Times New Roman"/>
              <a:buChar char="•"/>
            </a:pPr>
            <a:r>
              <a:rPr lang="en-US" sz="1800">
                <a:solidFill>
                  <a:srgbClr val="434343"/>
                </a:solidFill>
                <a:latin typeface="Times New Roman"/>
                <a:ea typeface="Times New Roman"/>
                <a:cs typeface="Times New Roman"/>
                <a:sym typeface="Times New Roman"/>
              </a:rPr>
              <a:t>e.g.: “Patient completed group and remained social with staff and peers throughout the shift as evidenced by maintaining eye contact, reporting positive mood and remaining out of room during recreation time.”</a:t>
            </a:r>
            <a:endParaRPr sz="400">
              <a:solidFill>
                <a:srgbClr val="434343"/>
              </a:solidFill>
              <a:latin typeface="Times New Roman"/>
              <a:ea typeface="Times New Roman"/>
              <a:cs typeface="Times New Roman"/>
              <a:sym typeface="Times New Roman"/>
            </a:endParaRPr>
          </a:p>
          <a:p>
            <a:pPr marL="457200" marR="0" lvl="0" indent="-381000" algn="l" rtl="0">
              <a:lnSpc>
                <a:spcPct val="115000"/>
              </a:lnSpc>
              <a:spcBef>
                <a:spcPts val="0"/>
              </a:spcBef>
              <a:spcAft>
                <a:spcPts val="0"/>
              </a:spcAft>
              <a:buClr>
                <a:srgbClr val="434343"/>
              </a:buClr>
              <a:buSzPts val="2400"/>
              <a:buFont typeface="Times New Roman"/>
              <a:buChar char="🗸"/>
            </a:pPr>
            <a:r>
              <a:rPr lang="en-US" sz="2000" b="1">
                <a:solidFill>
                  <a:srgbClr val="434343"/>
                </a:solidFill>
                <a:latin typeface="Times New Roman"/>
                <a:ea typeface="Times New Roman"/>
                <a:cs typeface="Times New Roman"/>
                <a:sym typeface="Times New Roman"/>
              </a:rPr>
              <a:t>Document in a nonjudgmental and objective manner</a:t>
            </a:r>
            <a:endParaRPr sz="2000" b="1">
              <a:solidFill>
                <a:srgbClr val="434343"/>
              </a:solidFill>
              <a:latin typeface="Times New Roman"/>
              <a:ea typeface="Times New Roman"/>
              <a:cs typeface="Times New Roman"/>
              <a:sym typeface="Times New Roman"/>
            </a:endParaRPr>
          </a:p>
          <a:p>
            <a:pPr marL="914400" lvl="1" indent="-342900" algn="l" rtl="0">
              <a:lnSpc>
                <a:spcPct val="115000"/>
              </a:lnSpc>
              <a:spcBef>
                <a:spcPts val="500"/>
              </a:spcBef>
              <a:spcAft>
                <a:spcPts val="0"/>
              </a:spcAft>
              <a:buClr>
                <a:srgbClr val="434343"/>
              </a:buClr>
              <a:buSzPts val="1800"/>
              <a:buFont typeface="Times New Roman"/>
              <a:buChar char="•"/>
            </a:pPr>
            <a:r>
              <a:rPr lang="en-US" sz="1800">
                <a:solidFill>
                  <a:srgbClr val="434343"/>
                </a:solidFill>
                <a:latin typeface="Times New Roman"/>
                <a:ea typeface="Times New Roman"/>
                <a:cs typeface="Times New Roman"/>
                <a:sym typeface="Times New Roman"/>
              </a:rPr>
              <a:t>e.g.: “Patient appeared engaged in session as evidenced by maintaining eye contact, discussion of skills learned during the week and use of technician support during moments of distress.”</a:t>
            </a:r>
            <a:endParaRPr sz="1800">
              <a:solidFill>
                <a:srgbClr val="434343"/>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434343"/>
              </a:buClr>
              <a:buSzPts val="2400"/>
              <a:buFont typeface="Times New Roman"/>
              <a:buChar char="🗸"/>
            </a:pPr>
            <a:r>
              <a:rPr lang="en-US" sz="2000" b="1">
                <a:solidFill>
                  <a:srgbClr val="434343"/>
                </a:solidFill>
                <a:latin typeface="Times New Roman"/>
                <a:ea typeface="Times New Roman"/>
                <a:cs typeface="Times New Roman"/>
                <a:sym typeface="Times New Roman"/>
              </a:rPr>
              <a:t>Proofread before signing!</a:t>
            </a:r>
            <a:endParaRPr sz="2000" b="1">
              <a:solidFill>
                <a:srgbClr val="434343"/>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434343"/>
              </a:buClr>
              <a:buSzPts val="1800"/>
              <a:buFont typeface="Times New Roman"/>
              <a:buChar char="•"/>
            </a:pPr>
            <a:r>
              <a:rPr lang="en-US" sz="1800">
                <a:solidFill>
                  <a:srgbClr val="434343"/>
                </a:solidFill>
                <a:latin typeface="Times New Roman"/>
                <a:ea typeface="Times New Roman"/>
                <a:cs typeface="Times New Roman"/>
                <a:sym typeface="Times New Roman"/>
              </a:rPr>
              <a:t>Be mindful of, Your vs You’re and Their vs They’re </a:t>
            </a:r>
            <a:endParaRPr sz="1800">
              <a:solidFill>
                <a:srgbClr val="434343"/>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434343"/>
              </a:buClr>
              <a:buSzPts val="1800"/>
              <a:buFont typeface="Times New Roman"/>
              <a:buChar char="•"/>
            </a:pPr>
            <a:r>
              <a:rPr lang="en-US" sz="1800">
                <a:solidFill>
                  <a:srgbClr val="434343"/>
                </a:solidFill>
                <a:latin typeface="Times New Roman"/>
                <a:ea typeface="Times New Roman"/>
                <a:cs typeface="Times New Roman"/>
                <a:sym typeface="Times New Roman"/>
              </a:rPr>
              <a:t>Use complete sentences</a:t>
            </a:r>
            <a:endParaRPr sz="1800">
              <a:solidFill>
                <a:srgbClr val="434343"/>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434343"/>
              </a:buClr>
              <a:buSzPts val="1800"/>
              <a:buFont typeface="Times New Roman"/>
              <a:buChar char="•"/>
            </a:pPr>
            <a:r>
              <a:rPr lang="en-US" sz="1800">
                <a:solidFill>
                  <a:srgbClr val="434343"/>
                </a:solidFill>
                <a:latin typeface="Times New Roman"/>
                <a:ea typeface="Times New Roman"/>
                <a:cs typeface="Times New Roman"/>
                <a:sym typeface="Times New Roman"/>
              </a:rPr>
              <a:t>Check spelling</a:t>
            </a:r>
            <a:endParaRPr sz="1800">
              <a:solidFill>
                <a:srgbClr val="434343"/>
              </a:solidFill>
            </a:endParaRPr>
          </a:p>
        </p:txBody>
      </p:sp>
      <p:pic>
        <p:nvPicPr>
          <p:cNvPr id="125" name="Google Shape;125;p15"/>
          <p:cNvPicPr preferRelativeResize="0"/>
          <p:nvPr/>
        </p:nvPicPr>
        <p:blipFill rotWithShape="1">
          <a:blip r:embed="rId3">
            <a:alphaModFix/>
          </a:blip>
          <a:srcRect l="8533" t="2868" b="4004"/>
          <a:stretch/>
        </p:blipFill>
        <p:spPr>
          <a:xfrm>
            <a:off x="982250" y="1275321"/>
            <a:ext cx="4385000" cy="43073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533400" y="24494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300" b="1">
                <a:solidFill>
                  <a:srgbClr val="0066A6"/>
                </a:solidFill>
                <a:latin typeface="Times New Roman"/>
                <a:ea typeface="Times New Roman"/>
                <a:cs typeface="Times New Roman"/>
                <a:sym typeface="Times New Roman"/>
              </a:rPr>
              <a:t>Documentation Do’s:</a:t>
            </a:r>
            <a:endParaRPr sz="3300" b="1">
              <a:solidFill>
                <a:srgbClr val="0066A6"/>
              </a:solidFill>
              <a:latin typeface="Times New Roman"/>
              <a:ea typeface="Times New Roman"/>
              <a:cs typeface="Times New Roman"/>
              <a:sym typeface="Times New Roman"/>
            </a:endParaRPr>
          </a:p>
        </p:txBody>
      </p:sp>
      <p:sp>
        <p:nvSpPr>
          <p:cNvPr id="131" name="Google Shape;131;p16"/>
          <p:cNvSpPr txBox="1">
            <a:spLocks noGrp="1"/>
          </p:cNvSpPr>
          <p:nvPr>
            <p:ph type="body" idx="1"/>
          </p:nvPr>
        </p:nvSpPr>
        <p:spPr>
          <a:xfrm>
            <a:off x="494400" y="1051650"/>
            <a:ext cx="11460600" cy="5821500"/>
          </a:xfrm>
          <a:prstGeom prst="rect">
            <a:avLst/>
          </a:prstGeom>
          <a:noFill/>
          <a:ln>
            <a:noFill/>
          </a:ln>
        </p:spPr>
        <p:txBody>
          <a:bodyPr spcFirstLastPara="1" wrap="square" lIns="91425" tIns="45700" rIns="91425" bIns="45700" anchor="t" anchorCtr="0">
            <a:noAutofit/>
          </a:bodyPr>
          <a:lstStyle/>
          <a:p>
            <a:pPr marL="228600" lvl="0" indent="-190500" algn="l" rtl="0">
              <a:lnSpc>
                <a:spcPct val="100000"/>
              </a:lnSpc>
              <a:spcBef>
                <a:spcPts val="0"/>
              </a:spcBef>
              <a:spcAft>
                <a:spcPts val="0"/>
              </a:spcAft>
              <a:buClr>
                <a:schemeClr val="dk2"/>
              </a:buClr>
              <a:buSzPts val="2200"/>
              <a:buFont typeface="Times New Roman"/>
              <a:buChar char="🗸"/>
            </a:pPr>
            <a:r>
              <a:rPr lang="en-US" sz="2000" b="1">
                <a:solidFill>
                  <a:srgbClr val="434343"/>
                </a:solidFill>
                <a:latin typeface="Times New Roman"/>
                <a:ea typeface="Times New Roman"/>
                <a:cs typeface="Times New Roman"/>
                <a:sym typeface="Times New Roman"/>
              </a:rPr>
              <a:t>The use of abbreviations in clinical documentation must be consistent with Discovery Behavioral Health’s </a:t>
            </a:r>
            <a:r>
              <a:rPr lang="en-US" sz="2000" b="1" u="sng">
                <a:solidFill>
                  <a:schemeClr val="hlink"/>
                </a:solidFill>
                <a:latin typeface="Times New Roman"/>
                <a:ea typeface="Times New Roman"/>
                <a:cs typeface="Times New Roman"/>
                <a:sym typeface="Times New Roman"/>
                <a:hlinkClick r:id="rId3"/>
              </a:rPr>
              <a:t>Abbreviation Use and Elimination Policy (IM-002).</a:t>
            </a:r>
            <a:endParaRPr sz="2000" b="1">
              <a:solidFill>
                <a:srgbClr val="666666"/>
              </a:solidFill>
              <a:latin typeface="Times New Roman"/>
              <a:ea typeface="Times New Roman"/>
              <a:cs typeface="Times New Roman"/>
              <a:sym typeface="Times New Roman"/>
            </a:endParaRPr>
          </a:p>
          <a:p>
            <a:pPr marL="914400" lvl="1" indent="-355600" algn="l" rtl="0">
              <a:lnSpc>
                <a:spcPct val="100000"/>
              </a:lnSpc>
              <a:spcBef>
                <a:spcPts val="0"/>
              </a:spcBef>
              <a:spcAft>
                <a:spcPts val="0"/>
              </a:spcAft>
              <a:buClr>
                <a:srgbClr val="434343"/>
              </a:buClr>
              <a:buSzPts val="2000"/>
              <a:buFont typeface="Times New Roman"/>
              <a:buChar char="➟"/>
            </a:pPr>
            <a:r>
              <a:rPr lang="en-US" sz="2000">
                <a:solidFill>
                  <a:srgbClr val="434343"/>
                </a:solidFill>
                <a:latin typeface="Times New Roman"/>
                <a:ea typeface="Times New Roman"/>
                <a:cs typeface="Times New Roman"/>
                <a:sym typeface="Times New Roman"/>
              </a:rPr>
              <a:t>e.g.: “This writer spoke to patient’s boyfriend </a:t>
            </a:r>
            <a:r>
              <a:rPr lang="en-US" sz="2000">
                <a:solidFill>
                  <a:srgbClr val="434343"/>
                </a:solidFill>
                <a:highlight>
                  <a:srgbClr val="FFFFFF"/>
                </a:highlight>
                <a:latin typeface="Times New Roman"/>
                <a:ea typeface="Times New Roman"/>
                <a:cs typeface="Times New Roman"/>
                <a:sym typeface="Times New Roman"/>
              </a:rPr>
              <a:t>(bf) </a:t>
            </a:r>
            <a:r>
              <a:rPr lang="en-US" sz="2000">
                <a:solidFill>
                  <a:srgbClr val="434343"/>
                </a:solidFill>
                <a:latin typeface="Times New Roman"/>
                <a:ea typeface="Times New Roman"/>
                <a:cs typeface="Times New Roman"/>
                <a:sym typeface="Times New Roman"/>
              </a:rPr>
              <a:t>on the phone regarding her recent verbal altercation with staff. </a:t>
            </a:r>
            <a:r>
              <a:rPr lang="en-US" sz="2000">
                <a:solidFill>
                  <a:srgbClr val="434343"/>
                </a:solidFill>
                <a:highlight>
                  <a:srgbClr val="FFFFFF"/>
                </a:highlight>
                <a:latin typeface="Times New Roman"/>
                <a:ea typeface="Times New Roman"/>
                <a:cs typeface="Times New Roman"/>
                <a:sym typeface="Times New Roman"/>
              </a:rPr>
              <a:t>Bf </a:t>
            </a:r>
            <a:r>
              <a:rPr lang="en-US" sz="2000">
                <a:solidFill>
                  <a:srgbClr val="434343"/>
                </a:solidFill>
                <a:latin typeface="Times New Roman"/>
                <a:ea typeface="Times New Roman"/>
                <a:cs typeface="Times New Roman"/>
                <a:sym typeface="Times New Roman"/>
              </a:rPr>
              <a:t>shared with writer an incident from weekend.”</a:t>
            </a:r>
            <a:endParaRPr sz="2000">
              <a:solidFill>
                <a:srgbClr val="434343"/>
              </a:solidFill>
              <a:latin typeface="Times New Roman"/>
              <a:ea typeface="Times New Roman"/>
              <a:cs typeface="Times New Roman"/>
              <a:sym typeface="Times New Roman"/>
            </a:endParaRPr>
          </a:p>
          <a:p>
            <a:pPr marL="228600" lvl="0" indent="-190500" algn="l" rtl="0">
              <a:lnSpc>
                <a:spcPct val="100000"/>
              </a:lnSpc>
              <a:spcBef>
                <a:spcPts val="0"/>
              </a:spcBef>
              <a:spcAft>
                <a:spcPts val="0"/>
              </a:spcAft>
              <a:buClr>
                <a:srgbClr val="434343"/>
              </a:buClr>
              <a:buSzPts val="2200"/>
              <a:buFont typeface="Times New Roman"/>
              <a:buChar char="🗸"/>
            </a:pPr>
            <a:r>
              <a:rPr lang="en-US" sz="2000" b="1">
                <a:solidFill>
                  <a:srgbClr val="434343"/>
                </a:solidFill>
                <a:latin typeface="Times New Roman"/>
                <a:ea typeface="Times New Roman"/>
                <a:cs typeface="Times New Roman"/>
                <a:sym typeface="Times New Roman"/>
              </a:rPr>
              <a:t>Signatures:</a:t>
            </a:r>
            <a:endParaRPr sz="2000" b="1">
              <a:solidFill>
                <a:srgbClr val="434343"/>
              </a:solidFill>
              <a:latin typeface="Times New Roman"/>
              <a:ea typeface="Times New Roman"/>
              <a:cs typeface="Times New Roman"/>
              <a:sym typeface="Times New Roman"/>
            </a:endParaRPr>
          </a:p>
          <a:p>
            <a:pPr marL="914400" lvl="1" indent="-355600" algn="l" rtl="0">
              <a:lnSpc>
                <a:spcPct val="100000"/>
              </a:lnSpc>
              <a:spcBef>
                <a:spcPts val="0"/>
              </a:spcBef>
              <a:spcAft>
                <a:spcPts val="0"/>
              </a:spcAft>
              <a:buClr>
                <a:srgbClr val="434343"/>
              </a:buClr>
              <a:buSzPts val="2000"/>
              <a:buFont typeface="Times New Roman"/>
              <a:buChar char="➟"/>
            </a:pPr>
            <a:r>
              <a:rPr lang="en-US" sz="2000">
                <a:solidFill>
                  <a:srgbClr val="434343"/>
                </a:solidFill>
                <a:latin typeface="Times New Roman"/>
                <a:ea typeface="Times New Roman"/>
                <a:cs typeface="Times New Roman"/>
                <a:sym typeface="Times New Roman"/>
              </a:rPr>
              <a:t>Staff without a license or discipline must include a job title: </a:t>
            </a:r>
            <a:endParaRPr sz="2000">
              <a:solidFill>
                <a:srgbClr val="434343"/>
              </a:solidFill>
              <a:latin typeface="Times New Roman"/>
              <a:ea typeface="Times New Roman"/>
              <a:cs typeface="Times New Roman"/>
              <a:sym typeface="Times New Roman"/>
            </a:endParaRPr>
          </a:p>
          <a:p>
            <a:pPr marL="1371600" lvl="2" indent="-355600" algn="l" rtl="0">
              <a:lnSpc>
                <a:spcPct val="100000"/>
              </a:lnSpc>
              <a:spcBef>
                <a:spcPts val="0"/>
              </a:spcBef>
              <a:spcAft>
                <a:spcPts val="0"/>
              </a:spcAft>
              <a:buClr>
                <a:srgbClr val="434343"/>
              </a:buClr>
              <a:buSzPts val="2000"/>
              <a:buFont typeface="Times New Roman"/>
              <a:buChar char="•"/>
            </a:pPr>
            <a:r>
              <a:rPr lang="en-US">
                <a:solidFill>
                  <a:srgbClr val="434343"/>
                </a:solidFill>
                <a:latin typeface="Times New Roman"/>
                <a:ea typeface="Times New Roman"/>
                <a:cs typeface="Times New Roman"/>
                <a:sym typeface="Times New Roman"/>
              </a:rPr>
              <a:t>(e.g., Sandy Stone, Counselor)</a:t>
            </a:r>
            <a:endParaRPr>
              <a:solidFill>
                <a:srgbClr val="434343"/>
              </a:solidFill>
              <a:latin typeface="Times New Roman"/>
              <a:ea typeface="Times New Roman"/>
              <a:cs typeface="Times New Roman"/>
              <a:sym typeface="Times New Roman"/>
            </a:endParaRPr>
          </a:p>
          <a:p>
            <a:pPr marL="914400" marR="0" lvl="1" indent="-355600" algn="l" rtl="0">
              <a:lnSpc>
                <a:spcPct val="100000"/>
              </a:lnSpc>
              <a:spcBef>
                <a:spcPts val="0"/>
              </a:spcBef>
              <a:spcAft>
                <a:spcPts val="0"/>
              </a:spcAft>
              <a:buClr>
                <a:srgbClr val="434343"/>
              </a:buClr>
              <a:buSzPts val="2000"/>
              <a:buFont typeface="Times New Roman"/>
              <a:buChar char="➟"/>
            </a:pPr>
            <a:r>
              <a:rPr lang="en-US" sz="2000">
                <a:solidFill>
                  <a:srgbClr val="434343"/>
                </a:solidFill>
                <a:latin typeface="Times New Roman"/>
                <a:ea typeface="Times New Roman"/>
                <a:cs typeface="Times New Roman"/>
                <a:sym typeface="Times New Roman"/>
              </a:rPr>
              <a:t>Clinical staff must include a license or designation: </a:t>
            </a:r>
            <a:endParaRPr sz="2000">
              <a:solidFill>
                <a:srgbClr val="434343"/>
              </a:solidFill>
              <a:latin typeface="Times New Roman"/>
              <a:ea typeface="Times New Roman"/>
              <a:cs typeface="Times New Roman"/>
              <a:sym typeface="Times New Roman"/>
            </a:endParaRPr>
          </a:p>
          <a:p>
            <a:pPr marL="1371600" marR="0" lvl="2" indent="-355600" algn="l" rtl="0">
              <a:lnSpc>
                <a:spcPct val="100000"/>
              </a:lnSpc>
              <a:spcBef>
                <a:spcPts val="0"/>
              </a:spcBef>
              <a:spcAft>
                <a:spcPts val="0"/>
              </a:spcAft>
              <a:buClr>
                <a:srgbClr val="434343"/>
              </a:buClr>
              <a:buSzPts val="2000"/>
              <a:buFont typeface="Times New Roman"/>
              <a:buChar char="•"/>
            </a:pPr>
            <a:r>
              <a:rPr lang="en-US">
                <a:solidFill>
                  <a:srgbClr val="434343"/>
                </a:solidFill>
                <a:latin typeface="Times New Roman"/>
                <a:ea typeface="Times New Roman"/>
                <a:cs typeface="Times New Roman"/>
                <a:sym typeface="Times New Roman"/>
              </a:rPr>
              <a:t>(e.g., Peter Roberts, Registered Associate MFT #12345 (CA), Counselor, or Peter Roberts, Licensed Professional Clinical Counselor #12345 (IL), Primary Therapist)</a:t>
            </a:r>
            <a:endParaRPr>
              <a:solidFill>
                <a:srgbClr val="434343"/>
              </a:solidFill>
              <a:latin typeface="Times New Roman"/>
              <a:ea typeface="Times New Roman"/>
              <a:cs typeface="Times New Roman"/>
              <a:sym typeface="Times New Roman"/>
            </a:endParaRPr>
          </a:p>
          <a:p>
            <a:pPr marL="228600" lvl="0" indent="-190500" algn="l" rtl="0">
              <a:lnSpc>
                <a:spcPct val="100000"/>
              </a:lnSpc>
              <a:spcBef>
                <a:spcPts val="0"/>
              </a:spcBef>
              <a:spcAft>
                <a:spcPts val="0"/>
              </a:spcAft>
              <a:buClr>
                <a:srgbClr val="434343"/>
              </a:buClr>
              <a:buSzPts val="2200"/>
              <a:buFont typeface="Times New Roman"/>
              <a:buChar char="🗸"/>
            </a:pPr>
            <a:r>
              <a:rPr lang="en-US" sz="2000" b="1">
                <a:solidFill>
                  <a:srgbClr val="434343"/>
                </a:solidFill>
                <a:latin typeface="Times New Roman"/>
                <a:ea typeface="Times New Roman"/>
                <a:cs typeface="Times New Roman"/>
                <a:sym typeface="Times New Roman"/>
              </a:rPr>
              <a:t>Annotation:</a:t>
            </a:r>
            <a:endParaRPr sz="2000" b="1">
              <a:solidFill>
                <a:srgbClr val="434343"/>
              </a:solidFill>
              <a:latin typeface="Times New Roman"/>
              <a:ea typeface="Times New Roman"/>
              <a:cs typeface="Times New Roman"/>
              <a:sym typeface="Times New Roman"/>
            </a:endParaRPr>
          </a:p>
          <a:p>
            <a:pPr marL="914400" lvl="1" indent="-355600" algn="l" rtl="0">
              <a:lnSpc>
                <a:spcPct val="100000"/>
              </a:lnSpc>
              <a:spcBef>
                <a:spcPts val="0"/>
              </a:spcBef>
              <a:spcAft>
                <a:spcPts val="0"/>
              </a:spcAft>
              <a:buClr>
                <a:srgbClr val="434343"/>
              </a:buClr>
              <a:buSzPts val="2000"/>
              <a:buFont typeface="Times New Roman"/>
              <a:buChar char="➟"/>
            </a:pPr>
            <a:r>
              <a:rPr lang="en-US" sz="2000">
                <a:solidFill>
                  <a:srgbClr val="434343"/>
                </a:solidFill>
                <a:latin typeface="Times New Roman"/>
                <a:ea typeface="Times New Roman"/>
                <a:cs typeface="Times New Roman"/>
                <a:sym typeface="Times New Roman"/>
              </a:rPr>
              <a:t>Use as an addendum when a form is closed (e.g., clarification, late entry, error). </a:t>
            </a:r>
            <a:endParaRPr sz="2000">
              <a:solidFill>
                <a:srgbClr val="434343"/>
              </a:solidFill>
              <a:latin typeface="Times New Roman"/>
              <a:ea typeface="Times New Roman"/>
              <a:cs typeface="Times New Roman"/>
              <a:sym typeface="Times New Roman"/>
            </a:endParaRPr>
          </a:p>
          <a:p>
            <a:pPr marL="1371600" lvl="2" indent="-355600" algn="l" rtl="0">
              <a:lnSpc>
                <a:spcPct val="100000"/>
              </a:lnSpc>
              <a:spcBef>
                <a:spcPts val="0"/>
              </a:spcBef>
              <a:spcAft>
                <a:spcPts val="0"/>
              </a:spcAft>
              <a:buClr>
                <a:srgbClr val="434343"/>
              </a:buClr>
              <a:buSzPts val="2000"/>
              <a:buFont typeface="Times New Roman"/>
              <a:buChar char="•"/>
            </a:pPr>
            <a:r>
              <a:rPr lang="en-US">
                <a:solidFill>
                  <a:srgbClr val="434343"/>
                </a:solidFill>
                <a:latin typeface="Times New Roman"/>
                <a:ea typeface="Times New Roman"/>
                <a:cs typeface="Times New Roman"/>
                <a:sym typeface="Times New Roman"/>
              </a:rPr>
              <a:t>e.g.: </a:t>
            </a:r>
            <a:r>
              <a:rPr lang="en-US" i="1">
                <a:solidFill>
                  <a:srgbClr val="434343"/>
                </a:solidFill>
                <a:latin typeface="Times New Roman"/>
                <a:ea typeface="Times New Roman"/>
                <a:cs typeface="Times New Roman"/>
                <a:sym typeface="Times New Roman"/>
              </a:rPr>
              <a:t>Session note was performed and completed at time dated above. Signature late due to Therapist entry error.</a:t>
            </a:r>
            <a:endParaRPr i="1">
              <a:solidFill>
                <a:srgbClr val="434343"/>
              </a:solidFill>
              <a:latin typeface="Times New Roman"/>
              <a:ea typeface="Times New Roman"/>
              <a:cs typeface="Times New Roman"/>
              <a:sym typeface="Times New Roman"/>
            </a:endParaRPr>
          </a:p>
          <a:p>
            <a:pPr marL="1371600" lvl="2" indent="-355600" algn="l" rtl="0">
              <a:lnSpc>
                <a:spcPct val="100000"/>
              </a:lnSpc>
              <a:spcBef>
                <a:spcPts val="0"/>
              </a:spcBef>
              <a:spcAft>
                <a:spcPts val="0"/>
              </a:spcAft>
              <a:buClr>
                <a:srgbClr val="434343"/>
              </a:buClr>
              <a:buSzPts val="2000"/>
              <a:buFont typeface="Times New Roman"/>
              <a:buChar char="•"/>
            </a:pPr>
            <a:r>
              <a:rPr lang="en-US" i="1">
                <a:solidFill>
                  <a:srgbClr val="434343"/>
                </a:solidFill>
                <a:latin typeface="Times New Roman"/>
                <a:ea typeface="Times New Roman"/>
                <a:cs typeface="Times New Roman"/>
                <a:sym typeface="Times New Roman"/>
              </a:rPr>
              <a:t>e.g..: Late entry for service provided on x/x/xx due to crisis in milieu that required writer’s attention..</a:t>
            </a:r>
            <a:endParaRPr i="1">
              <a:solidFill>
                <a:srgbClr val="434343"/>
              </a:solidFill>
              <a:latin typeface="Times New Roman"/>
              <a:ea typeface="Times New Roman"/>
              <a:cs typeface="Times New Roman"/>
              <a:sym typeface="Times New Roman"/>
            </a:endParaRPr>
          </a:p>
          <a:p>
            <a:pPr marL="914400" lvl="1" indent="-342900" algn="l" rtl="0">
              <a:lnSpc>
                <a:spcPct val="100000"/>
              </a:lnSpc>
              <a:spcBef>
                <a:spcPts val="0"/>
              </a:spcBef>
              <a:spcAft>
                <a:spcPts val="0"/>
              </a:spcAft>
              <a:buClr>
                <a:srgbClr val="434343"/>
              </a:buClr>
              <a:buSzPts val="1800"/>
              <a:buFont typeface="Times New Roman"/>
              <a:buChar char="➟"/>
            </a:pPr>
            <a:r>
              <a:rPr lang="en-US" sz="2000">
                <a:solidFill>
                  <a:srgbClr val="434343"/>
                </a:solidFill>
                <a:latin typeface="Times New Roman"/>
                <a:ea typeface="Times New Roman"/>
                <a:cs typeface="Times New Roman"/>
                <a:sym typeface="Times New Roman"/>
              </a:rPr>
              <a:t>Use as evidence of additional reviewer</a:t>
            </a:r>
            <a:r>
              <a:rPr lang="en-US" sz="2000" i="1">
                <a:solidFill>
                  <a:srgbClr val="434343"/>
                </a:solidFill>
                <a:latin typeface="Times New Roman"/>
                <a:ea typeface="Times New Roman"/>
                <a:cs typeface="Times New Roman"/>
                <a:sym typeface="Times New Roman"/>
              </a:rPr>
              <a:t> (e.g., Physician indicating they reviewed patient’s lab  results. Physician can add annotation to document after it has been uploaded, stating, “Reviewed”. </a:t>
            </a:r>
            <a:r>
              <a:rPr lang="en-US" sz="1800" i="1">
                <a:solidFill>
                  <a:srgbClr val="434343"/>
                </a:solidFill>
                <a:latin typeface="Times New Roman"/>
                <a:ea typeface="Times New Roman"/>
                <a:cs typeface="Times New Roman"/>
                <a:sym typeface="Times New Roman"/>
              </a:rPr>
              <a:t> </a:t>
            </a:r>
            <a:endParaRPr sz="1800" b="1">
              <a:solidFill>
                <a:srgbClr val="434343"/>
              </a:solidFill>
              <a:latin typeface="Times New Roman"/>
              <a:ea typeface="Times New Roman"/>
              <a:cs typeface="Times New Roman"/>
              <a:sym typeface="Times New Roman"/>
            </a:endParaRPr>
          </a:p>
        </p:txBody>
      </p:sp>
      <p:sp>
        <p:nvSpPr>
          <p:cNvPr id="132" name="Google Shape;132;p16"/>
          <p:cNvSpPr/>
          <p:nvPr/>
        </p:nvSpPr>
        <p:spPr>
          <a:xfrm>
            <a:off x="3614475" y="2041125"/>
            <a:ext cx="501900" cy="3198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a:off x="6096000" y="1664825"/>
            <a:ext cx="606300" cy="4854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488100" y="21064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100" b="1">
                <a:solidFill>
                  <a:srgbClr val="0066A6"/>
                </a:solidFill>
                <a:latin typeface="Times New Roman"/>
                <a:ea typeface="Times New Roman"/>
                <a:cs typeface="Times New Roman"/>
                <a:sym typeface="Times New Roman"/>
              </a:rPr>
              <a:t>Documentation Don’ts:</a:t>
            </a:r>
            <a:endParaRPr sz="3100" b="1">
              <a:solidFill>
                <a:srgbClr val="0066A6"/>
              </a:solidFill>
              <a:latin typeface="Times New Roman"/>
              <a:ea typeface="Times New Roman"/>
              <a:cs typeface="Times New Roman"/>
              <a:sym typeface="Times New Roman"/>
            </a:endParaRPr>
          </a:p>
        </p:txBody>
      </p:sp>
      <p:sp>
        <p:nvSpPr>
          <p:cNvPr id="139" name="Google Shape;139;p17"/>
          <p:cNvSpPr txBox="1">
            <a:spLocks noGrp="1"/>
          </p:cNvSpPr>
          <p:nvPr>
            <p:ph type="body" idx="1"/>
          </p:nvPr>
        </p:nvSpPr>
        <p:spPr>
          <a:xfrm>
            <a:off x="467700" y="998500"/>
            <a:ext cx="11284500" cy="46533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Clr>
                <a:srgbClr val="434343"/>
              </a:buClr>
              <a:buSzPts val="2400"/>
              <a:buFont typeface="Times New Roman"/>
              <a:buChar char="✗"/>
            </a:pPr>
            <a:r>
              <a:rPr lang="en-US" sz="2400" b="1">
                <a:solidFill>
                  <a:srgbClr val="434343"/>
                </a:solidFill>
                <a:latin typeface="Times New Roman"/>
                <a:ea typeface="Times New Roman"/>
                <a:cs typeface="Times New Roman"/>
                <a:sym typeface="Times New Roman"/>
              </a:rPr>
              <a:t>Don’t use judgmental or opinionated language </a:t>
            </a:r>
            <a:endParaRPr sz="2400" b="1">
              <a:solidFill>
                <a:srgbClr val="434343"/>
              </a:solidFill>
              <a:latin typeface="Times New Roman"/>
              <a:ea typeface="Times New Roman"/>
              <a:cs typeface="Times New Roman"/>
              <a:sym typeface="Times New Roman"/>
            </a:endParaRPr>
          </a:p>
          <a:p>
            <a:pPr marL="914400" lvl="1" indent="-355600" algn="l" rtl="0">
              <a:spcBef>
                <a:spcPts val="500"/>
              </a:spcBef>
              <a:spcAft>
                <a:spcPts val="0"/>
              </a:spcAft>
              <a:buClr>
                <a:srgbClr val="434343"/>
              </a:buClr>
              <a:buSzPts val="2000"/>
              <a:buFont typeface="Times New Roman"/>
              <a:buChar char="•"/>
            </a:pPr>
            <a:r>
              <a:rPr lang="en-US" sz="2000">
                <a:solidFill>
                  <a:srgbClr val="434343"/>
                </a:solidFill>
                <a:latin typeface="Times New Roman"/>
                <a:ea typeface="Times New Roman"/>
                <a:cs typeface="Times New Roman"/>
                <a:sym typeface="Times New Roman"/>
              </a:rPr>
              <a:t>e.g.: “It seems like she doesn’t know how to listen or follow program guidelines.”</a:t>
            </a:r>
            <a:endParaRPr sz="2000">
              <a:solidFill>
                <a:srgbClr val="434343"/>
              </a:solidFill>
              <a:latin typeface="Times New Roman"/>
              <a:ea typeface="Times New Roman"/>
              <a:cs typeface="Times New Roman"/>
              <a:sym typeface="Times New Roman"/>
            </a:endParaRPr>
          </a:p>
          <a:p>
            <a:pPr marL="457200" lvl="0" indent="-381000" algn="l" rtl="0">
              <a:spcBef>
                <a:spcPts val="1000"/>
              </a:spcBef>
              <a:spcAft>
                <a:spcPts val="0"/>
              </a:spcAft>
              <a:buClr>
                <a:srgbClr val="434343"/>
              </a:buClr>
              <a:buSzPts val="2400"/>
              <a:buFont typeface="Times New Roman"/>
              <a:buChar char="✗"/>
            </a:pPr>
            <a:r>
              <a:rPr lang="en-US" sz="2400" b="1">
                <a:solidFill>
                  <a:srgbClr val="434343"/>
                </a:solidFill>
                <a:latin typeface="Times New Roman"/>
                <a:ea typeface="Times New Roman"/>
                <a:cs typeface="Times New Roman"/>
                <a:sym typeface="Times New Roman"/>
              </a:rPr>
              <a:t>Don’t use jargon/subjective language/opinions of patient</a:t>
            </a:r>
            <a:endParaRPr sz="2400" b="1">
              <a:solidFill>
                <a:srgbClr val="434343"/>
              </a:solidFill>
              <a:latin typeface="Times New Roman"/>
              <a:ea typeface="Times New Roman"/>
              <a:cs typeface="Times New Roman"/>
              <a:sym typeface="Times New Roman"/>
            </a:endParaRPr>
          </a:p>
          <a:p>
            <a:pPr marL="914400" lvl="1" indent="-381000" algn="l" rtl="0">
              <a:spcBef>
                <a:spcPts val="500"/>
              </a:spcBef>
              <a:spcAft>
                <a:spcPts val="0"/>
              </a:spcAft>
              <a:buClr>
                <a:srgbClr val="434343"/>
              </a:buClr>
              <a:buSzPts val="2400"/>
              <a:buFont typeface="Times New Roman"/>
              <a:buChar char="•"/>
            </a:pPr>
            <a:r>
              <a:rPr lang="en-US">
                <a:solidFill>
                  <a:srgbClr val="434343"/>
                </a:solidFill>
                <a:latin typeface="Times New Roman"/>
                <a:ea typeface="Times New Roman"/>
                <a:cs typeface="Times New Roman"/>
                <a:sym typeface="Times New Roman"/>
              </a:rPr>
              <a:t> </a:t>
            </a:r>
            <a:r>
              <a:rPr lang="en-US" sz="2000">
                <a:solidFill>
                  <a:srgbClr val="434343"/>
                </a:solidFill>
                <a:latin typeface="Times New Roman"/>
                <a:ea typeface="Times New Roman"/>
                <a:cs typeface="Times New Roman"/>
                <a:sym typeface="Times New Roman"/>
              </a:rPr>
              <a:t>e.g.: “Patient looked irritated, is OCD about her clothes and seems rude to everyone.”</a:t>
            </a:r>
            <a:endParaRPr sz="2000">
              <a:solidFill>
                <a:srgbClr val="434343"/>
              </a:solidFill>
              <a:latin typeface="Times New Roman"/>
              <a:ea typeface="Times New Roman"/>
              <a:cs typeface="Times New Roman"/>
              <a:sym typeface="Times New Roman"/>
            </a:endParaRPr>
          </a:p>
          <a:p>
            <a:pPr marL="457200" lvl="0" indent="-381000" algn="l" rtl="0">
              <a:spcBef>
                <a:spcPts val="1000"/>
              </a:spcBef>
              <a:spcAft>
                <a:spcPts val="0"/>
              </a:spcAft>
              <a:buClr>
                <a:srgbClr val="434343"/>
              </a:buClr>
              <a:buSzPts val="2400"/>
              <a:buFont typeface="Times New Roman"/>
              <a:buChar char="✗"/>
            </a:pPr>
            <a:r>
              <a:rPr lang="en-US" sz="2400" b="1">
                <a:solidFill>
                  <a:srgbClr val="434343"/>
                </a:solidFill>
                <a:latin typeface="Times New Roman"/>
                <a:ea typeface="Times New Roman"/>
                <a:cs typeface="Times New Roman"/>
                <a:sym typeface="Times New Roman"/>
              </a:rPr>
              <a:t>Avoid </a:t>
            </a:r>
            <a:r>
              <a:rPr lang="en-US" sz="2400" b="1" i="1">
                <a:solidFill>
                  <a:srgbClr val="434343"/>
                </a:solidFill>
                <a:latin typeface="Times New Roman"/>
                <a:ea typeface="Times New Roman"/>
                <a:cs typeface="Times New Roman"/>
                <a:sym typeface="Times New Roman"/>
              </a:rPr>
              <a:t>labeling</a:t>
            </a:r>
            <a:r>
              <a:rPr lang="en-US" sz="2400" b="1">
                <a:solidFill>
                  <a:srgbClr val="434343"/>
                </a:solidFill>
                <a:latin typeface="Times New Roman"/>
                <a:ea typeface="Times New Roman"/>
                <a:cs typeface="Times New Roman"/>
                <a:sym typeface="Times New Roman"/>
              </a:rPr>
              <a:t> the patient </a:t>
            </a:r>
            <a:r>
              <a:rPr lang="en-US" sz="2000">
                <a:solidFill>
                  <a:srgbClr val="434343"/>
                </a:solidFill>
                <a:latin typeface="Times New Roman"/>
                <a:ea typeface="Times New Roman"/>
                <a:cs typeface="Times New Roman"/>
                <a:sym typeface="Times New Roman"/>
              </a:rPr>
              <a:t>that may negatively impact them if  reviewing their chart.</a:t>
            </a:r>
            <a:endParaRPr sz="2000">
              <a:solidFill>
                <a:srgbClr val="434343"/>
              </a:solidFill>
              <a:latin typeface="Times New Roman"/>
              <a:ea typeface="Times New Roman"/>
              <a:cs typeface="Times New Roman"/>
              <a:sym typeface="Times New Roman"/>
            </a:endParaRPr>
          </a:p>
          <a:p>
            <a:pPr marL="914400" lvl="1" indent="-355600" algn="l" rtl="0">
              <a:spcBef>
                <a:spcPts val="500"/>
              </a:spcBef>
              <a:spcAft>
                <a:spcPts val="0"/>
              </a:spcAft>
              <a:buClr>
                <a:srgbClr val="434343"/>
              </a:buClr>
              <a:buSzPts val="2000"/>
              <a:buFont typeface="Times New Roman"/>
              <a:buChar char="•"/>
            </a:pPr>
            <a:r>
              <a:rPr lang="en-US" sz="2000">
                <a:solidFill>
                  <a:srgbClr val="434343"/>
                </a:solidFill>
                <a:latin typeface="Times New Roman"/>
                <a:ea typeface="Times New Roman"/>
                <a:cs typeface="Times New Roman"/>
                <a:sym typeface="Times New Roman"/>
              </a:rPr>
              <a:t>e.g.: “Patient is a cutter and a purger.” (</a:t>
            </a:r>
            <a:r>
              <a:rPr lang="en-US" sz="2000" i="1">
                <a:solidFill>
                  <a:srgbClr val="434343"/>
                </a:solidFill>
                <a:latin typeface="Times New Roman"/>
                <a:ea typeface="Times New Roman"/>
                <a:cs typeface="Times New Roman"/>
                <a:sym typeface="Times New Roman"/>
              </a:rPr>
              <a:t>Alternative:</a:t>
            </a:r>
            <a:r>
              <a:rPr lang="en-US" sz="2000">
                <a:solidFill>
                  <a:srgbClr val="434343"/>
                </a:solidFill>
                <a:latin typeface="Times New Roman"/>
                <a:ea typeface="Times New Roman"/>
                <a:cs typeface="Times New Roman"/>
                <a:sym typeface="Times New Roman"/>
              </a:rPr>
              <a:t> “Patient reported purging and engaging in self-injurious behavior.”)</a:t>
            </a:r>
            <a:endParaRPr sz="2000">
              <a:solidFill>
                <a:srgbClr val="434343"/>
              </a:solidFill>
              <a:latin typeface="Times New Roman"/>
              <a:ea typeface="Times New Roman"/>
              <a:cs typeface="Times New Roman"/>
              <a:sym typeface="Times New Roman"/>
            </a:endParaRPr>
          </a:p>
          <a:p>
            <a:pPr marL="457200" marR="0" lvl="0" indent="-381000" algn="l" rtl="0">
              <a:lnSpc>
                <a:spcPct val="90000"/>
              </a:lnSpc>
              <a:spcBef>
                <a:spcPts val="1000"/>
              </a:spcBef>
              <a:spcAft>
                <a:spcPts val="0"/>
              </a:spcAft>
              <a:buClr>
                <a:srgbClr val="434343"/>
              </a:buClr>
              <a:buSzPts val="2400"/>
              <a:buFont typeface="Times New Roman"/>
              <a:buChar char="✗"/>
            </a:pPr>
            <a:r>
              <a:rPr lang="en-US" sz="2400" b="1">
                <a:solidFill>
                  <a:srgbClr val="434343"/>
                </a:solidFill>
                <a:latin typeface="Times New Roman"/>
                <a:ea typeface="Times New Roman"/>
                <a:cs typeface="Times New Roman"/>
                <a:sym typeface="Times New Roman"/>
              </a:rPr>
              <a:t>Don’t diagnose the patient,</a:t>
            </a:r>
            <a:r>
              <a:rPr lang="en-US" sz="2400">
                <a:solidFill>
                  <a:srgbClr val="434343"/>
                </a:solidFill>
                <a:latin typeface="Times New Roman"/>
                <a:ea typeface="Times New Roman"/>
                <a:cs typeface="Times New Roman"/>
                <a:sym typeface="Times New Roman"/>
              </a:rPr>
              <a:t> </a:t>
            </a:r>
            <a:r>
              <a:rPr lang="en-US" sz="2000" u="sng">
                <a:solidFill>
                  <a:srgbClr val="434343"/>
                </a:solidFill>
                <a:latin typeface="Times New Roman"/>
                <a:ea typeface="Times New Roman"/>
                <a:cs typeface="Times New Roman"/>
                <a:sym typeface="Times New Roman"/>
              </a:rPr>
              <a:t>unless</a:t>
            </a:r>
            <a:r>
              <a:rPr lang="en-US" sz="2000">
                <a:solidFill>
                  <a:srgbClr val="434343"/>
                </a:solidFill>
                <a:latin typeface="Times New Roman"/>
                <a:ea typeface="Times New Roman"/>
                <a:cs typeface="Times New Roman"/>
                <a:sym typeface="Times New Roman"/>
              </a:rPr>
              <a:t> it is within your scope to do so</a:t>
            </a:r>
            <a:endParaRPr sz="2000">
              <a:solidFill>
                <a:srgbClr val="434343"/>
              </a:solidFill>
              <a:latin typeface="Times New Roman"/>
              <a:ea typeface="Times New Roman"/>
              <a:cs typeface="Times New Roman"/>
              <a:sym typeface="Times New Roman"/>
            </a:endParaRPr>
          </a:p>
          <a:p>
            <a:pPr marL="457200" marR="0" lvl="0" indent="-381000" algn="l" rtl="0">
              <a:lnSpc>
                <a:spcPct val="90000"/>
              </a:lnSpc>
              <a:spcBef>
                <a:spcPts val="1000"/>
              </a:spcBef>
              <a:spcAft>
                <a:spcPts val="0"/>
              </a:spcAft>
              <a:buClr>
                <a:srgbClr val="434343"/>
              </a:buClr>
              <a:buSzPts val="2400"/>
              <a:buFont typeface="Times New Roman"/>
              <a:buChar char="✗"/>
            </a:pPr>
            <a:r>
              <a:rPr lang="en-US" sz="2400" b="1">
                <a:solidFill>
                  <a:srgbClr val="434343"/>
                </a:solidFill>
                <a:latin typeface="Times New Roman"/>
                <a:ea typeface="Times New Roman"/>
                <a:cs typeface="Times New Roman"/>
                <a:sym typeface="Times New Roman"/>
              </a:rPr>
              <a:t>Don’t</a:t>
            </a:r>
            <a:r>
              <a:rPr lang="en-US">
                <a:solidFill>
                  <a:srgbClr val="434343"/>
                </a:solidFill>
                <a:latin typeface="Times New Roman"/>
                <a:ea typeface="Times New Roman"/>
                <a:cs typeface="Times New Roman"/>
                <a:sym typeface="Times New Roman"/>
              </a:rPr>
              <a:t> </a:t>
            </a:r>
            <a:r>
              <a:rPr lang="en-US" sz="2400" b="1">
                <a:solidFill>
                  <a:srgbClr val="434343"/>
                </a:solidFill>
                <a:latin typeface="Times New Roman"/>
                <a:ea typeface="Times New Roman"/>
                <a:cs typeface="Times New Roman"/>
                <a:sym typeface="Times New Roman"/>
              </a:rPr>
              <a:t>diagnose the patient,</a:t>
            </a:r>
            <a:r>
              <a:rPr lang="en-US" sz="2400">
                <a:solidFill>
                  <a:srgbClr val="434343"/>
                </a:solidFill>
                <a:latin typeface="Times New Roman"/>
                <a:ea typeface="Times New Roman"/>
                <a:cs typeface="Times New Roman"/>
                <a:sym typeface="Times New Roman"/>
              </a:rPr>
              <a:t> </a:t>
            </a:r>
            <a:r>
              <a:rPr lang="en-US" sz="2000" u="sng">
                <a:solidFill>
                  <a:srgbClr val="434343"/>
                </a:solidFill>
                <a:latin typeface="Times New Roman"/>
                <a:ea typeface="Times New Roman"/>
                <a:cs typeface="Times New Roman"/>
                <a:sym typeface="Times New Roman"/>
              </a:rPr>
              <a:t>unless</a:t>
            </a:r>
            <a:r>
              <a:rPr lang="en-US" sz="2000">
                <a:solidFill>
                  <a:srgbClr val="434343"/>
                </a:solidFill>
                <a:latin typeface="Times New Roman"/>
                <a:ea typeface="Times New Roman"/>
                <a:cs typeface="Times New Roman"/>
                <a:sym typeface="Times New Roman"/>
              </a:rPr>
              <a:t> you have performed a comprehensive assessment, and determined the patient meets full criteria for the diagnosis. Supporting documentation must be included in the medical record. </a:t>
            </a:r>
            <a:r>
              <a:rPr lang="en-US" sz="2000" b="1">
                <a:solidFill>
                  <a:srgbClr val="434343"/>
                </a:solidFill>
                <a:latin typeface="Times New Roman"/>
                <a:ea typeface="Times New Roman"/>
                <a:cs typeface="Times New Roman"/>
                <a:sym typeface="Times New Roman"/>
              </a:rPr>
              <a:t>Use Rule Outs and/or Provisional Diagnoses, when necessary</a:t>
            </a:r>
            <a:r>
              <a:rPr lang="en-US" sz="2000">
                <a:solidFill>
                  <a:srgbClr val="434343"/>
                </a:solidFill>
                <a:latin typeface="Times New Roman"/>
                <a:ea typeface="Times New Roman"/>
                <a:cs typeface="Times New Roman"/>
                <a:sym typeface="Times New Roman"/>
              </a:rPr>
              <a:t>, </a:t>
            </a:r>
            <a:endParaRPr sz="2000">
              <a:solidFill>
                <a:srgbClr val="434343"/>
              </a:solidFill>
              <a:latin typeface="Times New Roman"/>
              <a:ea typeface="Times New Roman"/>
              <a:cs typeface="Times New Roman"/>
              <a:sym typeface="Times New Roman"/>
            </a:endParaRPr>
          </a:p>
          <a:p>
            <a:pPr marL="914400" marR="0" lvl="1" indent="-381000" algn="l" rtl="0">
              <a:lnSpc>
                <a:spcPct val="90000"/>
              </a:lnSpc>
              <a:spcBef>
                <a:spcPts val="1000"/>
              </a:spcBef>
              <a:spcAft>
                <a:spcPts val="0"/>
              </a:spcAft>
              <a:buClr>
                <a:srgbClr val="434343"/>
              </a:buClr>
              <a:buSzPts val="2400"/>
              <a:buFont typeface="Times New Roman"/>
              <a:buChar char="•"/>
            </a:pPr>
            <a:r>
              <a:rPr lang="en-US" sz="2000">
                <a:solidFill>
                  <a:srgbClr val="434343"/>
                </a:solidFill>
                <a:latin typeface="Times New Roman"/>
                <a:ea typeface="Times New Roman"/>
                <a:cs typeface="Times New Roman"/>
                <a:sym typeface="Times New Roman"/>
              </a:rPr>
              <a:t>e.g.: </a:t>
            </a:r>
            <a:r>
              <a:rPr lang="en-US" sz="1800" i="1">
                <a:solidFill>
                  <a:srgbClr val="434343"/>
                </a:solidFill>
                <a:latin typeface="Times New Roman"/>
                <a:ea typeface="Times New Roman"/>
                <a:cs typeface="Times New Roman"/>
                <a:sym typeface="Times New Roman"/>
              </a:rPr>
              <a:t>Posttraumatic Stress Disorder (provisional), Rule out: Posttraumatic Stress Disorder</a:t>
            </a:r>
            <a:endParaRPr sz="1800" i="1">
              <a:solidFill>
                <a:srgbClr val="434343"/>
              </a:solidFill>
              <a:latin typeface="Times New Roman"/>
              <a:ea typeface="Times New Roman"/>
              <a:cs typeface="Times New Roman"/>
              <a:sym typeface="Times New Roman"/>
            </a:endParaRPr>
          </a:p>
        </p:txBody>
      </p:sp>
      <p:sp>
        <p:nvSpPr>
          <p:cNvPr id="140" name="Google Shape;140;p17"/>
          <p:cNvSpPr txBox="1"/>
          <p:nvPr/>
        </p:nvSpPr>
        <p:spPr>
          <a:xfrm>
            <a:off x="205500" y="5785350"/>
            <a:ext cx="11808900" cy="825000"/>
          </a:xfrm>
          <a:prstGeom prst="rect">
            <a:avLst/>
          </a:prstGeom>
          <a:noFill/>
          <a:ln w="2857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a:ea typeface="Times New Roman"/>
                <a:cs typeface="Times New Roman"/>
                <a:sym typeface="Times New Roman"/>
              </a:rPr>
              <a:t>According to the Centers for Medicare Services’ Evaluation and Management Services Guide: For a presenting problem without an established diagnosis, the assessment or clinical impression may be stated in the form of differential diagnoses or as a “possible,” “probable,” or “rule out” diagnosis. DSM-5 provides “provisional” when the clinician thinks a particular disorder is present but realizes more information is required to be confident of a specific diagnosis. </a:t>
            </a:r>
            <a:endParaRPr>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8"/>
          <p:cNvSpPr txBox="1">
            <a:spLocks noGrp="1"/>
          </p:cNvSpPr>
          <p:nvPr>
            <p:ph type="title"/>
          </p:nvPr>
        </p:nvSpPr>
        <p:spPr>
          <a:xfrm>
            <a:off x="444275" y="206274"/>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100" b="1">
                <a:solidFill>
                  <a:srgbClr val="0066A6"/>
                </a:solidFill>
                <a:latin typeface="Times New Roman"/>
                <a:ea typeface="Times New Roman"/>
                <a:cs typeface="Times New Roman"/>
                <a:sym typeface="Times New Roman"/>
              </a:rPr>
              <a:t>Documentation Don’ts:</a:t>
            </a:r>
            <a:endParaRPr sz="3100" b="1">
              <a:solidFill>
                <a:srgbClr val="0066A6"/>
              </a:solidFill>
              <a:latin typeface="Times New Roman"/>
              <a:ea typeface="Times New Roman"/>
              <a:cs typeface="Times New Roman"/>
              <a:sym typeface="Times New Roman"/>
            </a:endParaRPr>
          </a:p>
        </p:txBody>
      </p:sp>
      <p:sp>
        <p:nvSpPr>
          <p:cNvPr id="146" name="Google Shape;146;p18"/>
          <p:cNvSpPr txBox="1">
            <a:spLocks noGrp="1"/>
          </p:cNvSpPr>
          <p:nvPr>
            <p:ph type="body" idx="1"/>
          </p:nvPr>
        </p:nvSpPr>
        <p:spPr>
          <a:xfrm>
            <a:off x="444275" y="1013400"/>
            <a:ext cx="11292000" cy="4831200"/>
          </a:xfrm>
          <a:prstGeom prst="rect">
            <a:avLst/>
          </a:prstGeom>
          <a:noFill/>
          <a:ln>
            <a:noFill/>
          </a:ln>
        </p:spPr>
        <p:txBody>
          <a:bodyPr spcFirstLastPara="1" wrap="square" lIns="91425" tIns="45700" rIns="91425" bIns="45700" anchor="t" anchorCtr="0">
            <a:noAutofit/>
          </a:bodyPr>
          <a:lstStyle/>
          <a:p>
            <a:pPr marL="457200" lvl="0" indent="-381000" algn="l" rtl="0">
              <a:spcBef>
                <a:spcPts val="1000"/>
              </a:spcBef>
              <a:spcAft>
                <a:spcPts val="0"/>
              </a:spcAft>
              <a:buClr>
                <a:srgbClr val="434343"/>
              </a:buClr>
              <a:buSzPts val="2400"/>
              <a:buFont typeface="Times New Roman"/>
              <a:buChar char="➟"/>
            </a:pPr>
            <a:r>
              <a:rPr lang="en-US" sz="2400" b="1">
                <a:solidFill>
                  <a:srgbClr val="434343"/>
                </a:solidFill>
                <a:latin typeface="Times New Roman"/>
                <a:ea typeface="Times New Roman"/>
                <a:cs typeface="Times New Roman"/>
                <a:sym typeface="Times New Roman"/>
              </a:rPr>
              <a:t>Don’t copy and paste into patient’s record- Each note needs to be specific to the service provided</a:t>
            </a:r>
            <a:endParaRPr sz="2400" b="1">
              <a:solidFill>
                <a:srgbClr val="434343"/>
              </a:solidFill>
              <a:latin typeface="Times New Roman"/>
              <a:ea typeface="Times New Roman"/>
              <a:cs typeface="Times New Roman"/>
              <a:sym typeface="Times New Roman"/>
            </a:endParaRPr>
          </a:p>
          <a:p>
            <a:pPr marL="914400" lvl="1" indent="-374650" algn="l" rtl="0">
              <a:spcBef>
                <a:spcPts val="0"/>
              </a:spcBef>
              <a:spcAft>
                <a:spcPts val="0"/>
              </a:spcAft>
              <a:buClr>
                <a:srgbClr val="434343"/>
              </a:buClr>
              <a:buSzPts val="2300"/>
              <a:buFont typeface="Times New Roman"/>
              <a:buChar char="○"/>
            </a:pPr>
            <a:r>
              <a:rPr lang="en-US" sz="2300" i="1">
                <a:solidFill>
                  <a:srgbClr val="434343"/>
                </a:solidFill>
                <a:latin typeface="Times New Roman"/>
                <a:ea typeface="Times New Roman"/>
                <a:cs typeface="Times New Roman"/>
                <a:sym typeface="Times New Roman"/>
              </a:rPr>
              <a:t>Payors have identified this as </a:t>
            </a:r>
            <a:r>
              <a:rPr lang="en-US" sz="2300" b="1" i="1">
                <a:solidFill>
                  <a:srgbClr val="434343"/>
                </a:solidFill>
                <a:latin typeface="Times New Roman"/>
                <a:ea typeface="Times New Roman"/>
                <a:cs typeface="Times New Roman"/>
                <a:sym typeface="Times New Roman"/>
              </a:rPr>
              <a:t>“cloning”</a:t>
            </a:r>
            <a:r>
              <a:rPr lang="en-US" sz="2300" i="1">
                <a:solidFill>
                  <a:srgbClr val="434343"/>
                </a:solidFill>
                <a:latin typeface="Times New Roman"/>
                <a:ea typeface="Times New Roman"/>
                <a:cs typeface="Times New Roman"/>
                <a:sym typeface="Times New Roman"/>
              </a:rPr>
              <a:t> and are prepared to reject claims with cloned documentation </a:t>
            </a:r>
            <a:endParaRPr sz="2300" i="1">
              <a:solidFill>
                <a:srgbClr val="434343"/>
              </a:solidFill>
              <a:latin typeface="Times New Roman"/>
              <a:ea typeface="Times New Roman"/>
              <a:cs typeface="Times New Roman"/>
              <a:sym typeface="Times New Roman"/>
            </a:endParaRPr>
          </a:p>
          <a:p>
            <a:pPr marL="457200" lvl="0" indent="-381000" algn="l" rtl="0">
              <a:spcBef>
                <a:spcPts val="0"/>
              </a:spcBef>
              <a:spcAft>
                <a:spcPts val="0"/>
              </a:spcAft>
              <a:buClr>
                <a:srgbClr val="434343"/>
              </a:buClr>
              <a:buSzPts val="2400"/>
              <a:buFont typeface="Times New Roman"/>
              <a:buChar char="➟"/>
            </a:pPr>
            <a:r>
              <a:rPr lang="en-US" sz="2400" b="1">
                <a:solidFill>
                  <a:srgbClr val="434343"/>
                </a:solidFill>
                <a:latin typeface="Times New Roman"/>
                <a:ea typeface="Times New Roman"/>
                <a:cs typeface="Times New Roman"/>
                <a:sym typeface="Times New Roman"/>
              </a:rPr>
              <a:t>Don’t write another patient’s name in the chart</a:t>
            </a:r>
            <a:endParaRPr sz="2400">
              <a:solidFill>
                <a:srgbClr val="434343"/>
              </a:solidFill>
              <a:latin typeface="Times New Roman"/>
              <a:ea typeface="Times New Roman"/>
              <a:cs typeface="Times New Roman"/>
              <a:sym typeface="Times New Roman"/>
            </a:endParaRPr>
          </a:p>
          <a:p>
            <a:pPr marL="914400" lvl="1" indent="-381000" algn="l" rtl="0">
              <a:spcBef>
                <a:spcPts val="0"/>
              </a:spcBef>
              <a:spcAft>
                <a:spcPts val="0"/>
              </a:spcAft>
              <a:buClr>
                <a:srgbClr val="434343"/>
              </a:buClr>
              <a:buSzPts val="2400"/>
              <a:buFont typeface="Times New Roman"/>
              <a:buChar char="○"/>
            </a:pPr>
            <a:r>
              <a:rPr lang="en-US" sz="2400">
                <a:solidFill>
                  <a:srgbClr val="434343"/>
                </a:solidFill>
                <a:latin typeface="Times New Roman"/>
                <a:ea typeface="Times New Roman"/>
                <a:cs typeface="Times New Roman"/>
                <a:sym typeface="Times New Roman"/>
              </a:rPr>
              <a:t>If another patient must be identified, use initials. Avoid names of family and friends, rather, refer to the relationship (e.g., mother, friend)</a:t>
            </a:r>
            <a:endParaRPr sz="2400">
              <a:solidFill>
                <a:srgbClr val="434343"/>
              </a:solidFill>
              <a:latin typeface="Times New Roman"/>
              <a:ea typeface="Times New Roman"/>
              <a:cs typeface="Times New Roman"/>
              <a:sym typeface="Times New Roman"/>
            </a:endParaRPr>
          </a:p>
          <a:p>
            <a:pPr marL="457200" lvl="0" indent="-381000" algn="l" rtl="0">
              <a:spcBef>
                <a:spcPts val="1000"/>
              </a:spcBef>
              <a:spcAft>
                <a:spcPts val="0"/>
              </a:spcAft>
              <a:buClr>
                <a:srgbClr val="434343"/>
              </a:buClr>
              <a:buSzPts val="2400"/>
              <a:buFont typeface="Times New Roman"/>
              <a:buChar char="➟"/>
            </a:pPr>
            <a:r>
              <a:rPr lang="en-US" sz="2400" b="1">
                <a:solidFill>
                  <a:srgbClr val="434343"/>
                </a:solidFill>
                <a:latin typeface="Times New Roman"/>
                <a:ea typeface="Times New Roman"/>
                <a:cs typeface="Times New Roman"/>
                <a:sym typeface="Times New Roman"/>
              </a:rPr>
              <a:t>Don’t use Annotations for weekly follow up documentation</a:t>
            </a:r>
            <a:endParaRPr sz="2400" b="1">
              <a:solidFill>
                <a:srgbClr val="434343"/>
              </a:solidFill>
              <a:latin typeface="Times New Roman"/>
              <a:ea typeface="Times New Roman"/>
              <a:cs typeface="Times New Roman"/>
              <a:sym typeface="Times New Roman"/>
            </a:endParaRPr>
          </a:p>
          <a:p>
            <a:pPr marL="457200" lvl="0" indent="-374650" algn="l" rtl="0">
              <a:spcBef>
                <a:spcPts val="1000"/>
              </a:spcBef>
              <a:spcAft>
                <a:spcPts val="0"/>
              </a:spcAft>
              <a:buClr>
                <a:srgbClr val="434343"/>
              </a:buClr>
              <a:buSzPts val="2300"/>
              <a:buFont typeface="Times New Roman"/>
              <a:buChar char="➟"/>
            </a:pPr>
            <a:r>
              <a:rPr lang="en-US" sz="2300" b="1">
                <a:solidFill>
                  <a:srgbClr val="434343"/>
                </a:solidFill>
                <a:latin typeface="Times New Roman"/>
                <a:ea typeface="Times New Roman"/>
                <a:cs typeface="Times New Roman"/>
                <a:sym typeface="Times New Roman"/>
              </a:rPr>
              <a:t>Don’t assume the medical record is complete if critical records are in a separate medical record </a:t>
            </a:r>
            <a:r>
              <a:rPr lang="en-US" sz="2300">
                <a:solidFill>
                  <a:srgbClr val="434343"/>
                </a:solidFill>
                <a:latin typeface="Times New Roman"/>
                <a:ea typeface="Times New Roman"/>
                <a:cs typeface="Times New Roman"/>
                <a:sym typeface="Times New Roman"/>
              </a:rPr>
              <a:t>(e.g., IOP vs PHP). Each medical record # is a separate episode of care and must include all relevant records </a:t>
            </a:r>
            <a:endParaRPr sz="2300" b="1">
              <a:solidFill>
                <a:srgbClr val="434343"/>
              </a:solidFill>
              <a:latin typeface="Times New Roman"/>
              <a:ea typeface="Times New Roman"/>
              <a:cs typeface="Times New Roman"/>
              <a:sym typeface="Times New Roman"/>
            </a:endParaRPr>
          </a:p>
        </p:txBody>
      </p:sp>
      <p:pic>
        <p:nvPicPr>
          <p:cNvPr id="147" name="Google Shape;147;p18" descr="Don't Copy &amp; Paste: Part 1 by Matt Hunter - ELITETRACK"/>
          <p:cNvPicPr preferRelativeResize="0"/>
          <p:nvPr/>
        </p:nvPicPr>
        <p:blipFill>
          <a:blip r:embed="rId3">
            <a:alphaModFix/>
          </a:blip>
          <a:stretch>
            <a:fillRect/>
          </a:stretch>
        </p:blipFill>
        <p:spPr>
          <a:xfrm>
            <a:off x="4703400" y="5037963"/>
            <a:ext cx="2785200" cy="1800600"/>
          </a:xfrm>
          <a:prstGeom prst="ellipse">
            <a:avLst/>
          </a:prstGeom>
          <a:noFill/>
          <a:ln>
            <a:noFill/>
          </a:ln>
        </p:spPr>
      </p:pic>
      <p:sp>
        <p:nvSpPr>
          <p:cNvPr id="148" name="Google Shape;148;p18"/>
          <p:cNvSpPr/>
          <p:nvPr/>
        </p:nvSpPr>
        <p:spPr>
          <a:xfrm>
            <a:off x="4704537" y="5035600"/>
            <a:ext cx="2782800" cy="1805400"/>
          </a:xfrm>
          <a:prstGeom prst="noSmoking">
            <a:avLst>
              <a:gd name="adj" fmla="val 8853"/>
            </a:avLst>
          </a:prstGeom>
          <a:solidFill>
            <a:srgbClr val="E06666"/>
          </a:solidFill>
          <a:ln w="952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447900" y="21429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Group Notes:</a:t>
            </a:r>
            <a:r>
              <a:rPr lang="en-US" b="1">
                <a:solidFill>
                  <a:srgbClr val="0066A6"/>
                </a:solidFill>
                <a:latin typeface="Times New Roman"/>
                <a:ea typeface="Times New Roman"/>
                <a:cs typeface="Times New Roman"/>
                <a:sym typeface="Times New Roman"/>
              </a:rPr>
              <a:t> </a:t>
            </a:r>
            <a:r>
              <a:rPr lang="en-US" sz="1800" b="1">
                <a:solidFill>
                  <a:srgbClr val="0066A6"/>
                </a:solidFill>
                <a:latin typeface="Times New Roman"/>
                <a:ea typeface="Times New Roman"/>
                <a:cs typeface="Times New Roman"/>
                <a:sym typeface="Times New Roman"/>
              </a:rPr>
              <a:t>(1 of 5)</a:t>
            </a:r>
            <a:r>
              <a:rPr lang="en-US" b="1">
                <a:solidFill>
                  <a:srgbClr val="0066A6"/>
                </a:solidFill>
                <a:latin typeface="Times New Roman"/>
                <a:ea typeface="Times New Roman"/>
                <a:cs typeface="Times New Roman"/>
                <a:sym typeface="Times New Roman"/>
              </a:rPr>
              <a:t> </a:t>
            </a:r>
            <a:endParaRPr sz="3959" b="1">
              <a:solidFill>
                <a:srgbClr val="0066A6"/>
              </a:solidFill>
              <a:latin typeface="Times New Roman"/>
              <a:ea typeface="Times New Roman"/>
              <a:cs typeface="Times New Roman"/>
              <a:sym typeface="Times New Roman"/>
            </a:endParaRPr>
          </a:p>
        </p:txBody>
      </p:sp>
      <p:sp>
        <p:nvSpPr>
          <p:cNvPr id="154" name="Google Shape;154;p19"/>
          <p:cNvSpPr txBox="1">
            <a:spLocks noGrp="1"/>
          </p:cNvSpPr>
          <p:nvPr>
            <p:ph type="body" idx="1"/>
          </p:nvPr>
        </p:nvSpPr>
        <p:spPr>
          <a:xfrm>
            <a:off x="433350" y="1181955"/>
            <a:ext cx="11325300" cy="4779600"/>
          </a:xfrm>
          <a:prstGeom prst="rect">
            <a:avLst/>
          </a:prstGeom>
          <a:noFill/>
          <a:ln>
            <a:noFill/>
          </a:ln>
        </p:spPr>
        <p:txBody>
          <a:bodyPr spcFirstLastPara="1" wrap="square" lIns="91425" tIns="45700" rIns="91425" bIns="45700" anchor="t" anchorCtr="0">
            <a:noAutofit/>
          </a:bodyPr>
          <a:lstStyle/>
          <a:p>
            <a:pPr marL="457200" lvl="0" indent="-349250" algn="l" rtl="0">
              <a:spcBef>
                <a:spcPts val="500"/>
              </a:spcBef>
              <a:spcAft>
                <a:spcPts val="0"/>
              </a:spcAft>
              <a:buClr>
                <a:srgbClr val="434343"/>
              </a:buClr>
              <a:buSzPts val="1900"/>
              <a:buFont typeface="Times New Roman"/>
              <a:buChar char="➟"/>
            </a:pPr>
            <a:r>
              <a:rPr lang="en-US" sz="1900" dirty="0">
                <a:solidFill>
                  <a:srgbClr val="434343"/>
                </a:solidFill>
                <a:latin typeface="Times New Roman"/>
                <a:ea typeface="Times New Roman"/>
                <a:cs typeface="Times New Roman"/>
                <a:sym typeface="Times New Roman"/>
              </a:rPr>
              <a:t>Group Description: I</a:t>
            </a:r>
            <a:r>
              <a:rPr lang="en-US" sz="1900" dirty="0">
                <a:solidFill>
                  <a:srgbClr val="434343"/>
                </a:solidFill>
                <a:highlight>
                  <a:srgbClr val="FFFFFF"/>
                </a:highlight>
                <a:latin typeface="Times New Roman"/>
                <a:ea typeface="Times New Roman"/>
                <a:cs typeface="Times New Roman"/>
                <a:sym typeface="Times New Roman"/>
              </a:rPr>
              <a:t>nclude objective of group and interventions performed</a:t>
            </a:r>
            <a:endParaRPr sz="1900" dirty="0">
              <a:solidFill>
                <a:srgbClr val="434343"/>
              </a:solidFill>
              <a:highlight>
                <a:srgbClr val="FFFFFF"/>
              </a:highlight>
              <a:latin typeface="Times New Roman"/>
              <a:ea typeface="Times New Roman"/>
              <a:cs typeface="Times New Roman"/>
              <a:sym typeface="Times New Roman"/>
            </a:endParaRPr>
          </a:p>
          <a:p>
            <a:pPr marL="457200" lvl="0" indent="-349250" algn="l" rtl="0">
              <a:spcBef>
                <a:spcPts val="500"/>
              </a:spcBef>
              <a:spcAft>
                <a:spcPts val="0"/>
              </a:spcAft>
              <a:buClr>
                <a:srgbClr val="434343"/>
              </a:buClr>
              <a:buSzPts val="1900"/>
              <a:buFont typeface="Times New Roman"/>
              <a:buChar char="➟"/>
            </a:pPr>
            <a:r>
              <a:rPr lang="en-US" sz="1900" dirty="0">
                <a:solidFill>
                  <a:srgbClr val="434343"/>
                </a:solidFill>
                <a:latin typeface="Times New Roman"/>
                <a:ea typeface="Times New Roman"/>
                <a:cs typeface="Times New Roman"/>
                <a:sym typeface="Times New Roman"/>
              </a:rPr>
              <a:t>Individual Assessment/Intervention: </a:t>
            </a:r>
            <a:endParaRPr sz="1900" dirty="0">
              <a:solidFill>
                <a:srgbClr val="434343"/>
              </a:solidFill>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Must be individualized and demonstrate quality (e.g., not copied and pasted /cloned) </a:t>
            </a:r>
            <a:endParaRPr sz="1900" dirty="0">
              <a:solidFill>
                <a:srgbClr val="434343"/>
              </a:solidFill>
              <a:highlight>
                <a:srgbClr val="FFFFFF"/>
              </a:highlight>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Individual goals are strongly encouraged (e.g.: “Patient's goal is to practice assertiveness in interpersonal relationship this weekend during visiting hours and report experience in next week's group.”)</a:t>
            </a:r>
            <a:endParaRPr sz="1900" dirty="0">
              <a:solidFill>
                <a:srgbClr val="434343"/>
              </a:solidFill>
              <a:highlight>
                <a:srgbClr val="FFFFFF"/>
              </a:highlight>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latin typeface="Times New Roman"/>
                <a:ea typeface="Times New Roman"/>
                <a:cs typeface="Times New Roman"/>
                <a:sym typeface="Times New Roman"/>
              </a:rPr>
              <a:t>Include patient reports (e.g., urges/cravings, rating of mood)</a:t>
            </a:r>
            <a:endParaRPr sz="1900" dirty="0">
              <a:solidFill>
                <a:srgbClr val="434343"/>
              </a:solidFill>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latin typeface="Times New Roman"/>
                <a:ea typeface="Times New Roman"/>
                <a:cs typeface="Times New Roman"/>
                <a:sym typeface="Times New Roman"/>
              </a:rPr>
              <a:t>Observations of mental and physical status: </a:t>
            </a:r>
            <a:endParaRPr sz="1900" dirty="0">
              <a:solidFill>
                <a:srgbClr val="434343"/>
              </a:solidFill>
              <a:latin typeface="Times New Roman"/>
              <a:ea typeface="Times New Roman"/>
              <a:cs typeface="Times New Roman"/>
              <a:sym typeface="Times New Roman"/>
            </a:endParaRPr>
          </a:p>
          <a:p>
            <a:pPr marL="1371600" lvl="2" indent="-349250" algn="l" rtl="0">
              <a:spcBef>
                <a:spcPts val="500"/>
              </a:spcBef>
              <a:spcAft>
                <a:spcPts val="0"/>
              </a:spcAft>
              <a:buClr>
                <a:srgbClr val="434343"/>
              </a:buClr>
              <a:buSzPts val="1900"/>
              <a:buFont typeface="Times New Roman"/>
              <a:buChar char="⋆"/>
            </a:pPr>
            <a:r>
              <a:rPr lang="en-US" sz="1900" dirty="0">
                <a:solidFill>
                  <a:srgbClr val="434343"/>
                </a:solidFill>
                <a:latin typeface="Times New Roman"/>
                <a:ea typeface="Times New Roman"/>
                <a:cs typeface="Times New Roman"/>
                <a:sym typeface="Times New Roman"/>
              </a:rPr>
              <a:t>Appearance</a:t>
            </a:r>
            <a:r>
              <a:rPr lang="en-US" sz="1700" dirty="0">
                <a:solidFill>
                  <a:srgbClr val="434343"/>
                </a:solidFill>
                <a:latin typeface="Times New Roman"/>
                <a:ea typeface="Times New Roman"/>
                <a:cs typeface="Times New Roman"/>
                <a:sym typeface="Times New Roman"/>
              </a:rPr>
              <a:t> (e.g., level of engagement with staff and peers, grooming, attitude: cooperative, uncooperative)</a:t>
            </a:r>
            <a:endParaRPr sz="1700" dirty="0">
              <a:solidFill>
                <a:srgbClr val="434343"/>
              </a:solidFill>
              <a:latin typeface="Times New Roman"/>
              <a:ea typeface="Times New Roman"/>
              <a:cs typeface="Times New Roman"/>
              <a:sym typeface="Times New Roman"/>
            </a:endParaRPr>
          </a:p>
          <a:p>
            <a:pPr marL="1371600" lvl="3" indent="-349250" algn="l" rtl="0">
              <a:spcBef>
                <a:spcPts val="500"/>
              </a:spcBef>
              <a:spcAft>
                <a:spcPts val="0"/>
              </a:spcAft>
              <a:buClr>
                <a:srgbClr val="434343"/>
              </a:buClr>
              <a:buSzPts val="1900"/>
              <a:buFont typeface="Times New Roman"/>
              <a:buChar char="⋆"/>
            </a:pPr>
            <a:r>
              <a:rPr lang="en-US" sz="1900" dirty="0">
                <a:solidFill>
                  <a:srgbClr val="434343"/>
                </a:solidFill>
                <a:latin typeface="Times New Roman"/>
                <a:ea typeface="Times New Roman"/>
                <a:cs typeface="Times New Roman"/>
                <a:sym typeface="Times New Roman"/>
              </a:rPr>
              <a:t>Behavior </a:t>
            </a:r>
            <a:r>
              <a:rPr lang="en-US" dirty="0">
                <a:solidFill>
                  <a:srgbClr val="434343"/>
                </a:solidFill>
                <a:latin typeface="Times New Roman"/>
                <a:ea typeface="Times New Roman"/>
                <a:cs typeface="Times New Roman"/>
                <a:sym typeface="Times New Roman"/>
              </a:rPr>
              <a:t>(e.g., eye contact: poor, good; psychomotor activity: handwringing; coping skills employed)</a:t>
            </a:r>
            <a:endParaRPr dirty="0">
              <a:solidFill>
                <a:srgbClr val="434343"/>
              </a:solidFill>
              <a:latin typeface="Times New Roman"/>
              <a:ea typeface="Times New Roman"/>
              <a:cs typeface="Times New Roman"/>
              <a:sym typeface="Times New Roman"/>
            </a:endParaRPr>
          </a:p>
          <a:p>
            <a:pPr marL="1371600" lvl="3" indent="-349250" algn="l" rtl="0">
              <a:spcBef>
                <a:spcPts val="500"/>
              </a:spcBef>
              <a:spcAft>
                <a:spcPts val="0"/>
              </a:spcAft>
              <a:buClr>
                <a:srgbClr val="434343"/>
              </a:buClr>
              <a:buSzPts val="1900"/>
              <a:buFont typeface="Times New Roman"/>
              <a:buChar char="⋆"/>
            </a:pPr>
            <a:r>
              <a:rPr lang="en-US" sz="1900" dirty="0">
                <a:solidFill>
                  <a:srgbClr val="434343"/>
                </a:solidFill>
                <a:latin typeface="Times New Roman"/>
                <a:ea typeface="Times New Roman"/>
                <a:cs typeface="Times New Roman"/>
                <a:sym typeface="Times New Roman"/>
              </a:rPr>
              <a:t>Presentation of mood </a:t>
            </a:r>
            <a:r>
              <a:rPr lang="en-US" sz="1700" dirty="0">
                <a:solidFill>
                  <a:srgbClr val="434343"/>
                </a:solidFill>
                <a:latin typeface="Times New Roman"/>
                <a:ea typeface="Times New Roman"/>
                <a:cs typeface="Times New Roman"/>
                <a:sym typeface="Times New Roman"/>
              </a:rPr>
              <a:t>(e.g., sad, angry, elated; self-report congruent or incongruent with observations)</a:t>
            </a:r>
            <a:endParaRPr sz="1700" dirty="0">
              <a:solidFill>
                <a:srgbClr val="434343"/>
              </a:solidFill>
              <a:latin typeface="Times New Roman"/>
              <a:ea typeface="Times New Roman"/>
              <a:cs typeface="Times New Roman"/>
              <a:sym typeface="Times New Roman"/>
            </a:endParaRPr>
          </a:p>
          <a:p>
            <a:pPr marL="1371600" lvl="3" indent="-349250" algn="l" rtl="0">
              <a:spcBef>
                <a:spcPts val="500"/>
              </a:spcBef>
              <a:spcAft>
                <a:spcPts val="0"/>
              </a:spcAft>
              <a:buClr>
                <a:srgbClr val="434343"/>
              </a:buClr>
              <a:buSzPts val="1900"/>
              <a:buFont typeface="Times New Roman"/>
              <a:buChar char="⋆"/>
            </a:pPr>
            <a:r>
              <a:rPr lang="en-US" sz="1900" dirty="0">
                <a:solidFill>
                  <a:srgbClr val="434343"/>
                </a:solidFill>
                <a:latin typeface="Times New Roman"/>
                <a:ea typeface="Times New Roman"/>
                <a:cs typeface="Times New Roman"/>
                <a:sym typeface="Times New Roman"/>
              </a:rPr>
              <a:t>Speech pattern </a:t>
            </a:r>
            <a:r>
              <a:rPr lang="en-US" sz="1700" dirty="0">
                <a:solidFill>
                  <a:srgbClr val="434343"/>
                </a:solidFill>
                <a:latin typeface="Times New Roman"/>
                <a:ea typeface="Times New Roman"/>
                <a:cs typeface="Times New Roman"/>
                <a:sym typeface="Times New Roman"/>
              </a:rPr>
              <a:t>(e.g., rate: increased/decreased, volume: loud, soft)</a:t>
            </a:r>
            <a:endParaRPr sz="1700" dirty="0">
              <a:solidFill>
                <a:srgbClr val="434343"/>
              </a:solidFill>
              <a:latin typeface="Times New Roman"/>
              <a:ea typeface="Times New Roman"/>
              <a:cs typeface="Times New Roman"/>
              <a:sym typeface="Times New Roman"/>
            </a:endParaRPr>
          </a:p>
          <a:p>
            <a:pPr marL="1371600" lvl="3" indent="-349250" algn="l" rtl="0">
              <a:spcBef>
                <a:spcPts val="500"/>
              </a:spcBef>
              <a:spcAft>
                <a:spcPts val="0"/>
              </a:spcAft>
              <a:buClr>
                <a:srgbClr val="434343"/>
              </a:buClr>
              <a:buSzPts val="1900"/>
              <a:buFont typeface="Times New Roman"/>
              <a:buChar char="⋆"/>
            </a:pPr>
            <a:r>
              <a:rPr lang="en-US" sz="1900" dirty="0">
                <a:solidFill>
                  <a:srgbClr val="434343"/>
                </a:solidFill>
                <a:latin typeface="Times New Roman"/>
                <a:ea typeface="Times New Roman"/>
                <a:cs typeface="Times New Roman"/>
                <a:sym typeface="Times New Roman"/>
              </a:rPr>
              <a:t>Behavior </a:t>
            </a:r>
            <a:r>
              <a:rPr lang="en-US" sz="1700" dirty="0">
                <a:solidFill>
                  <a:srgbClr val="434343"/>
                </a:solidFill>
                <a:latin typeface="Times New Roman"/>
                <a:ea typeface="Times New Roman"/>
                <a:cs typeface="Times New Roman"/>
                <a:sym typeface="Times New Roman"/>
              </a:rPr>
              <a:t>(e.g., agitation, impulsivity, violence, self-injurious behaviors)</a:t>
            </a:r>
            <a:endParaRPr sz="1700" dirty="0">
              <a:solidFill>
                <a:srgbClr val="434343"/>
              </a:solidFill>
              <a:latin typeface="Times New Roman"/>
              <a:ea typeface="Times New Roman"/>
              <a:cs typeface="Times New Roman"/>
              <a:sym typeface="Times New Roman"/>
            </a:endParaRPr>
          </a:p>
          <a:p>
            <a:pPr marL="0" lvl="0" indent="0" algn="ctr" rtl="0">
              <a:spcBef>
                <a:spcPts val="500"/>
              </a:spcBef>
              <a:spcAft>
                <a:spcPts val="0"/>
              </a:spcAft>
              <a:buNone/>
            </a:pPr>
            <a:endParaRPr sz="800" b="1" i="1" dirty="0">
              <a:solidFill>
                <a:srgbClr val="0066A6"/>
              </a:solidFill>
              <a:latin typeface="Times New Roman"/>
              <a:ea typeface="Times New Roman"/>
              <a:cs typeface="Times New Roman"/>
              <a:sym typeface="Times New Roman"/>
            </a:endParaRPr>
          </a:p>
          <a:p>
            <a:pPr marL="0" lvl="0" indent="0" algn="ctr" rtl="0">
              <a:spcBef>
                <a:spcPts val="0"/>
              </a:spcBef>
              <a:spcAft>
                <a:spcPts val="0"/>
              </a:spcAft>
              <a:buNone/>
            </a:pPr>
            <a:endParaRPr sz="1800" b="1" i="1" dirty="0">
              <a:solidFill>
                <a:srgbClr val="0066A6"/>
              </a:solidFill>
              <a:latin typeface="Times New Roman"/>
              <a:ea typeface="Times New Roman"/>
              <a:cs typeface="Times New Roman"/>
              <a:sym typeface="Times New Roman"/>
            </a:endParaRPr>
          </a:p>
        </p:txBody>
      </p:sp>
      <p:sp>
        <p:nvSpPr>
          <p:cNvPr id="155" name="Google Shape;155;p19"/>
          <p:cNvSpPr txBox="1"/>
          <p:nvPr/>
        </p:nvSpPr>
        <p:spPr>
          <a:xfrm>
            <a:off x="574200" y="5843225"/>
            <a:ext cx="11043600" cy="660000"/>
          </a:xfrm>
          <a:prstGeom prst="rect">
            <a:avLst/>
          </a:prstGeom>
          <a:noFill/>
          <a:ln w="19050"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1800" b="1" i="1">
                <a:solidFill>
                  <a:srgbClr val="0066A6"/>
                </a:solidFill>
                <a:latin typeface="Times New Roman"/>
                <a:ea typeface="Times New Roman"/>
                <a:cs typeface="Times New Roman"/>
                <a:sym typeface="Times New Roman"/>
              </a:rPr>
              <a:t>Every effort should be made to complete notes on the same day as the session! </a:t>
            </a:r>
            <a:endParaRPr sz="1800" b="1" i="1">
              <a:solidFill>
                <a:srgbClr val="0066A6"/>
              </a:solidFill>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ts val="1100"/>
              <a:buFont typeface="Arial"/>
              <a:buNone/>
            </a:pPr>
            <a:r>
              <a:rPr lang="en-US" sz="1800" b="1" i="1">
                <a:solidFill>
                  <a:srgbClr val="0066A6"/>
                </a:solidFill>
                <a:latin typeface="Times New Roman"/>
                <a:ea typeface="Times New Roman"/>
                <a:cs typeface="Times New Roman"/>
                <a:sym typeface="Times New Roman"/>
              </a:rPr>
              <a:t>Refer to division specific policies for specific timeframes.</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36C09510182B439C1A780D074D93BE" ma:contentTypeVersion="13" ma:contentTypeDescription="Create a new document." ma:contentTypeScope="" ma:versionID="4d1f0e138e4fd65338574e94a13d1deb">
  <xsd:schema xmlns:xsd="http://www.w3.org/2001/XMLSchema" xmlns:xs="http://www.w3.org/2001/XMLSchema" xmlns:p="http://schemas.microsoft.com/office/2006/metadata/properties" xmlns:ns2="7648c2b7-29bf-47f0-8e67-52d5fbc1eda9" xmlns:ns3="11e6675c-6d73-4874-b07a-7cc85692ac9f" targetNamespace="http://schemas.microsoft.com/office/2006/metadata/properties" ma:root="true" ma:fieldsID="2ccda550685fb6bc3e668b03aa5e1365" ns2:_="" ns3:_="">
    <xsd:import namespace="7648c2b7-29bf-47f0-8e67-52d5fbc1eda9"/>
    <xsd:import namespace="11e6675c-6d73-4874-b07a-7cc85692ac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48c2b7-29bf-47f0-8e67-52d5fbc1e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1e6675c-6d73-4874-b07a-7cc85692ac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1e6675c-6d73-4874-b07a-7cc85692ac9f">
      <UserInfo>
        <DisplayName>Melissa Bergen</DisplayName>
        <AccountId>328</AccountId>
        <AccountType/>
      </UserInfo>
      <UserInfo>
        <DisplayName>Arturo Mendiola</DisplayName>
        <AccountId>223</AccountId>
        <AccountType/>
      </UserInfo>
      <UserInfo>
        <DisplayName>Tara Sohrabpartovi</DisplayName>
        <AccountId>421</AccountId>
        <AccountType/>
      </UserInfo>
      <UserInfo>
        <DisplayName>Fatima Coley</DisplayName>
        <AccountId>1267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E2AF6F-EEAE-47BD-959F-ECDA418B1F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48c2b7-29bf-47f0-8e67-52d5fbc1eda9"/>
    <ds:schemaRef ds:uri="11e6675c-6d73-4874-b07a-7cc85692a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DC80E0-9F9D-4BF9-AA0D-63DB67A672F8}">
  <ds:schemaRefs>
    <ds:schemaRef ds:uri="http://schemas.microsoft.com/office/2006/metadata/properties"/>
    <ds:schemaRef ds:uri="http://schemas.microsoft.com/office/infopath/2007/PartnerControls"/>
    <ds:schemaRef ds:uri="11e6675c-6d73-4874-b07a-7cc85692ac9f"/>
  </ds:schemaRefs>
</ds:datastoreItem>
</file>

<file path=customXml/itemProps3.xml><?xml version="1.0" encoding="utf-8"?>
<ds:datastoreItem xmlns:ds="http://schemas.openxmlformats.org/officeDocument/2006/customXml" ds:itemID="{009EDFFA-C0C9-4309-93ED-06AB952DEA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TotalTime>
  <Words>3800</Words>
  <Application>Microsoft Office PowerPoint</Application>
  <PresentationFormat>Widescreen</PresentationFormat>
  <Paragraphs>304</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Clinical Services &amp; Quality Management  August, 2020 DBH Effective Documentation  for Clinical Staff ED Division</vt:lpstr>
      <vt:lpstr>Overview and Objectives:</vt:lpstr>
      <vt:lpstr>Purpose: Documentation and Medical Records </vt:lpstr>
      <vt:lpstr>Documentation Do’s:</vt:lpstr>
      <vt:lpstr>Documentation Do’s:</vt:lpstr>
      <vt:lpstr>Documentation Don’ts:</vt:lpstr>
      <vt:lpstr>Documentation Don’ts:</vt:lpstr>
      <vt:lpstr>Group Notes: (1 of 5) </vt:lpstr>
      <vt:lpstr>Group Notes: Details (2 of 5)</vt:lpstr>
      <vt:lpstr>Group Notes: Details (3 of 5)</vt:lpstr>
      <vt:lpstr>Group Notes: Details (4 of 5)</vt:lpstr>
      <vt:lpstr>Group Notes: Content (5 of 5)</vt:lpstr>
      <vt:lpstr>PowerPoint Presentation</vt:lpstr>
      <vt:lpstr>PowerPoint Presentation</vt:lpstr>
      <vt:lpstr>PowerPoint Presentation</vt:lpstr>
      <vt:lpstr>PowerPoint Presentation</vt:lpstr>
      <vt:lpstr>PowerPoint Presentation</vt:lpstr>
      <vt:lpstr>Treatment Planning: Clinical Information Reviewed (1 of 2)</vt:lpstr>
      <vt:lpstr>Treatment Planning: Clinical Information Reviewed (2 of 2)</vt:lpstr>
      <vt:lpstr>Progress Notes: (1 of 2)</vt:lpstr>
      <vt:lpstr>Progress Notes: (2 of 2)</vt:lpstr>
      <vt:lpstr>Discharge Plan and Discharge Summary: (1 of 2)</vt:lpstr>
      <vt:lpstr>Discharge Plan and Summary: Transitions of Care (2 of 2)</vt:lpstr>
      <vt:lpstr>Suicide Prevention Protocols and Policy:</vt:lpstr>
      <vt:lpstr>Suicide Prevention Protocols and Policy:</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Alyson Albano</cp:lastModifiedBy>
  <cp:revision>9</cp:revision>
  <dcterms:modified xsi:type="dcterms:W3CDTF">2022-03-04T21:14:26Z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0x010100D636C09510182B439C1A780D074D93BE</vt:lpwstr>
  </property>
</Properties>
</file>