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57" r:id="rId4"/>
    <p:sldId id="272" r:id="rId5"/>
    <p:sldId id="263" r:id="rId6"/>
    <p:sldId id="259" r:id="rId7"/>
    <p:sldId id="260" r:id="rId8"/>
    <p:sldId id="262" r:id="rId9"/>
    <p:sldId id="261" r:id="rId10"/>
    <p:sldId id="264" r:id="rId11"/>
    <p:sldId id="265" r:id="rId12"/>
    <p:sldId id="266" r:id="rId13"/>
    <p:sldId id="267" r:id="rId14"/>
    <p:sldId id="268" r:id="rId15"/>
    <p:sldId id="269" r:id="rId16"/>
    <p:sldId id="273" r:id="rId17"/>
    <p:sldId id="271" r:id="rId18"/>
    <p:sldId id="275" r:id="rId19"/>
    <p:sldId id="276" r:id="rId20"/>
    <p:sldId id="277" r:id="rId21"/>
    <p:sldId id="278" r:id="rId22"/>
    <p:sldId id="279" r:id="rId23"/>
    <p:sldId id="280" r:id="rId24"/>
    <p:sldId id="281" r:id="rId25"/>
    <p:sldId id="282" r:id="rId26"/>
    <p:sldId id="286" r:id="rId27"/>
    <p:sldId id="28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5C03"/>
    <a:srgbClr val="014D81"/>
    <a:srgbClr val="00CC66"/>
    <a:srgbClr val="F1C40F"/>
    <a:srgbClr val="E7ECEF"/>
    <a:srgbClr val="779223"/>
    <a:srgbClr val="F4D35E"/>
    <a:srgbClr val="ADC3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72" d="100"/>
          <a:sy n="72" d="100"/>
        </p:scale>
        <p:origin x="5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1D07B-F5F7-4D1A-9473-2D7769A53E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031F50-8547-4216-A362-6DC418B988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802F7A-1879-4F0F-9388-1E33927C7CE1}"/>
              </a:ext>
            </a:extLst>
          </p:cNvPr>
          <p:cNvSpPr>
            <a:spLocks noGrp="1"/>
          </p:cNvSpPr>
          <p:nvPr>
            <p:ph type="dt" sz="half" idx="10"/>
          </p:nvPr>
        </p:nvSpPr>
        <p:spPr/>
        <p:txBody>
          <a:bodyPr/>
          <a:lstStyle/>
          <a:p>
            <a:fld id="{ED32A2E2-79B4-4E2F-B2B1-92F3514821C9}" type="datetimeFigureOut">
              <a:rPr lang="en-US" smtClean="0"/>
              <a:t>3/4/2021</a:t>
            </a:fld>
            <a:endParaRPr lang="en-US"/>
          </a:p>
        </p:txBody>
      </p:sp>
      <p:sp>
        <p:nvSpPr>
          <p:cNvPr id="5" name="Footer Placeholder 4">
            <a:extLst>
              <a:ext uri="{FF2B5EF4-FFF2-40B4-BE49-F238E27FC236}">
                <a16:creationId xmlns:a16="http://schemas.microsoft.com/office/drawing/2014/main" id="{A6E00CAE-64C2-454A-93B7-F05B88D4A0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07045F-6F96-492C-B6E5-8DE1D9060CED}"/>
              </a:ext>
            </a:extLst>
          </p:cNvPr>
          <p:cNvSpPr>
            <a:spLocks noGrp="1"/>
          </p:cNvSpPr>
          <p:nvPr>
            <p:ph type="sldNum" sz="quarter" idx="12"/>
          </p:nvPr>
        </p:nvSpPr>
        <p:spPr/>
        <p:txBody>
          <a:bodyPr/>
          <a:lstStyle/>
          <a:p>
            <a:fld id="{3EB86AD9-1BCA-4F11-8D94-37ACA114EF9C}" type="slidenum">
              <a:rPr lang="en-US" smtClean="0"/>
              <a:t>‹#›</a:t>
            </a:fld>
            <a:endParaRPr lang="en-US"/>
          </a:p>
        </p:txBody>
      </p:sp>
    </p:spTree>
    <p:extLst>
      <p:ext uri="{BB962C8B-B14F-4D97-AF65-F5344CB8AC3E}">
        <p14:creationId xmlns:p14="http://schemas.microsoft.com/office/powerpoint/2010/main" val="395657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D9CAB-3628-45EA-8210-3DA803A2D1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774FA5-85F6-4617-BEC5-9BAC90C99E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FA8B9B-EC1B-4CF1-8C81-121B00D038C3}"/>
              </a:ext>
            </a:extLst>
          </p:cNvPr>
          <p:cNvSpPr>
            <a:spLocks noGrp="1"/>
          </p:cNvSpPr>
          <p:nvPr>
            <p:ph type="dt" sz="half" idx="10"/>
          </p:nvPr>
        </p:nvSpPr>
        <p:spPr/>
        <p:txBody>
          <a:bodyPr/>
          <a:lstStyle/>
          <a:p>
            <a:fld id="{ED32A2E2-79B4-4E2F-B2B1-92F3514821C9}" type="datetimeFigureOut">
              <a:rPr lang="en-US" smtClean="0"/>
              <a:t>3/4/2021</a:t>
            </a:fld>
            <a:endParaRPr lang="en-US"/>
          </a:p>
        </p:txBody>
      </p:sp>
      <p:sp>
        <p:nvSpPr>
          <p:cNvPr id="5" name="Footer Placeholder 4">
            <a:extLst>
              <a:ext uri="{FF2B5EF4-FFF2-40B4-BE49-F238E27FC236}">
                <a16:creationId xmlns:a16="http://schemas.microsoft.com/office/drawing/2014/main" id="{9A16E2BD-D726-4ABC-9A3A-D3F7E7107C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6AAE55-C70E-42BD-A9C0-A27E3DDF8C5C}"/>
              </a:ext>
            </a:extLst>
          </p:cNvPr>
          <p:cNvSpPr>
            <a:spLocks noGrp="1"/>
          </p:cNvSpPr>
          <p:nvPr>
            <p:ph type="sldNum" sz="quarter" idx="12"/>
          </p:nvPr>
        </p:nvSpPr>
        <p:spPr/>
        <p:txBody>
          <a:bodyPr/>
          <a:lstStyle/>
          <a:p>
            <a:fld id="{3EB86AD9-1BCA-4F11-8D94-37ACA114EF9C}" type="slidenum">
              <a:rPr lang="en-US" smtClean="0"/>
              <a:t>‹#›</a:t>
            </a:fld>
            <a:endParaRPr lang="en-US"/>
          </a:p>
        </p:txBody>
      </p:sp>
    </p:spTree>
    <p:extLst>
      <p:ext uri="{BB962C8B-B14F-4D97-AF65-F5344CB8AC3E}">
        <p14:creationId xmlns:p14="http://schemas.microsoft.com/office/powerpoint/2010/main" val="110634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639A20-9288-4EB9-87A4-E3F1D2E104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26ED00-A724-4A58-94D7-B8697ADD89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6572A7-7293-42AF-9774-7C10822DBE4B}"/>
              </a:ext>
            </a:extLst>
          </p:cNvPr>
          <p:cNvSpPr>
            <a:spLocks noGrp="1"/>
          </p:cNvSpPr>
          <p:nvPr>
            <p:ph type="dt" sz="half" idx="10"/>
          </p:nvPr>
        </p:nvSpPr>
        <p:spPr/>
        <p:txBody>
          <a:bodyPr/>
          <a:lstStyle/>
          <a:p>
            <a:fld id="{ED32A2E2-79B4-4E2F-B2B1-92F3514821C9}" type="datetimeFigureOut">
              <a:rPr lang="en-US" smtClean="0"/>
              <a:t>3/4/2021</a:t>
            </a:fld>
            <a:endParaRPr lang="en-US"/>
          </a:p>
        </p:txBody>
      </p:sp>
      <p:sp>
        <p:nvSpPr>
          <p:cNvPr id="5" name="Footer Placeholder 4">
            <a:extLst>
              <a:ext uri="{FF2B5EF4-FFF2-40B4-BE49-F238E27FC236}">
                <a16:creationId xmlns:a16="http://schemas.microsoft.com/office/drawing/2014/main" id="{819C6619-FC6F-4AB9-87D6-7A904D9587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D3757A-9B35-4E13-9D16-0EB17CF452A7}"/>
              </a:ext>
            </a:extLst>
          </p:cNvPr>
          <p:cNvSpPr>
            <a:spLocks noGrp="1"/>
          </p:cNvSpPr>
          <p:nvPr>
            <p:ph type="sldNum" sz="quarter" idx="12"/>
          </p:nvPr>
        </p:nvSpPr>
        <p:spPr/>
        <p:txBody>
          <a:bodyPr/>
          <a:lstStyle/>
          <a:p>
            <a:fld id="{3EB86AD9-1BCA-4F11-8D94-37ACA114EF9C}" type="slidenum">
              <a:rPr lang="en-US" smtClean="0"/>
              <a:t>‹#›</a:t>
            </a:fld>
            <a:endParaRPr lang="en-US"/>
          </a:p>
        </p:txBody>
      </p:sp>
    </p:spTree>
    <p:extLst>
      <p:ext uri="{BB962C8B-B14F-4D97-AF65-F5344CB8AC3E}">
        <p14:creationId xmlns:p14="http://schemas.microsoft.com/office/powerpoint/2010/main" val="45082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C8293-B382-4EDF-92ED-6C8589794D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60F6D7-FD9A-412E-9E63-A064EAC999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5B3D05-2D52-4CF0-9CAE-86B0C088CB8E}"/>
              </a:ext>
            </a:extLst>
          </p:cNvPr>
          <p:cNvSpPr>
            <a:spLocks noGrp="1"/>
          </p:cNvSpPr>
          <p:nvPr>
            <p:ph type="dt" sz="half" idx="10"/>
          </p:nvPr>
        </p:nvSpPr>
        <p:spPr/>
        <p:txBody>
          <a:bodyPr/>
          <a:lstStyle/>
          <a:p>
            <a:fld id="{ED32A2E2-79B4-4E2F-B2B1-92F3514821C9}" type="datetimeFigureOut">
              <a:rPr lang="en-US" smtClean="0"/>
              <a:t>3/4/2021</a:t>
            </a:fld>
            <a:endParaRPr lang="en-US"/>
          </a:p>
        </p:txBody>
      </p:sp>
      <p:sp>
        <p:nvSpPr>
          <p:cNvPr id="5" name="Footer Placeholder 4">
            <a:extLst>
              <a:ext uri="{FF2B5EF4-FFF2-40B4-BE49-F238E27FC236}">
                <a16:creationId xmlns:a16="http://schemas.microsoft.com/office/drawing/2014/main" id="{5073C408-8984-4D94-8238-29D100A171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6C71EE-8259-4F14-88E2-CC65A6FA671B}"/>
              </a:ext>
            </a:extLst>
          </p:cNvPr>
          <p:cNvSpPr>
            <a:spLocks noGrp="1"/>
          </p:cNvSpPr>
          <p:nvPr>
            <p:ph type="sldNum" sz="quarter" idx="12"/>
          </p:nvPr>
        </p:nvSpPr>
        <p:spPr/>
        <p:txBody>
          <a:bodyPr/>
          <a:lstStyle/>
          <a:p>
            <a:fld id="{3EB86AD9-1BCA-4F11-8D94-37ACA114EF9C}" type="slidenum">
              <a:rPr lang="en-US" smtClean="0"/>
              <a:t>‹#›</a:t>
            </a:fld>
            <a:endParaRPr lang="en-US"/>
          </a:p>
        </p:txBody>
      </p:sp>
    </p:spTree>
    <p:extLst>
      <p:ext uri="{BB962C8B-B14F-4D97-AF65-F5344CB8AC3E}">
        <p14:creationId xmlns:p14="http://schemas.microsoft.com/office/powerpoint/2010/main" val="3993903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34F12-BCEA-44F9-B0BD-2D8393614E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614D9F-84D6-4B86-A7A8-FA9287C1EA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50B3D5-5044-4CA6-A752-733F566B369C}"/>
              </a:ext>
            </a:extLst>
          </p:cNvPr>
          <p:cNvSpPr>
            <a:spLocks noGrp="1"/>
          </p:cNvSpPr>
          <p:nvPr>
            <p:ph type="dt" sz="half" idx="10"/>
          </p:nvPr>
        </p:nvSpPr>
        <p:spPr/>
        <p:txBody>
          <a:bodyPr/>
          <a:lstStyle/>
          <a:p>
            <a:fld id="{ED32A2E2-79B4-4E2F-B2B1-92F3514821C9}" type="datetimeFigureOut">
              <a:rPr lang="en-US" smtClean="0"/>
              <a:t>3/4/2021</a:t>
            </a:fld>
            <a:endParaRPr lang="en-US"/>
          </a:p>
        </p:txBody>
      </p:sp>
      <p:sp>
        <p:nvSpPr>
          <p:cNvPr id="5" name="Footer Placeholder 4">
            <a:extLst>
              <a:ext uri="{FF2B5EF4-FFF2-40B4-BE49-F238E27FC236}">
                <a16:creationId xmlns:a16="http://schemas.microsoft.com/office/drawing/2014/main" id="{D94D0DC0-93D8-435A-B61F-311490BB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BD39D-CD74-4AA3-82E1-1DECCE9CCBFA}"/>
              </a:ext>
            </a:extLst>
          </p:cNvPr>
          <p:cNvSpPr>
            <a:spLocks noGrp="1"/>
          </p:cNvSpPr>
          <p:nvPr>
            <p:ph type="sldNum" sz="quarter" idx="12"/>
          </p:nvPr>
        </p:nvSpPr>
        <p:spPr/>
        <p:txBody>
          <a:bodyPr/>
          <a:lstStyle/>
          <a:p>
            <a:fld id="{3EB86AD9-1BCA-4F11-8D94-37ACA114EF9C}" type="slidenum">
              <a:rPr lang="en-US" smtClean="0"/>
              <a:t>‹#›</a:t>
            </a:fld>
            <a:endParaRPr lang="en-US"/>
          </a:p>
        </p:txBody>
      </p:sp>
    </p:spTree>
    <p:extLst>
      <p:ext uri="{BB962C8B-B14F-4D97-AF65-F5344CB8AC3E}">
        <p14:creationId xmlns:p14="http://schemas.microsoft.com/office/powerpoint/2010/main" val="3397570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8796A-98AD-4659-ABA2-5FEF8048FA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42D520-A816-4BA5-BE0D-3CBCFB29CB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7B2FFA-EA67-4C28-9279-B3F5A21C59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810290-7B48-4FC9-B00B-8462132356AD}"/>
              </a:ext>
            </a:extLst>
          </p:cNvPr>
          <p:cNvSpPr>
            <a:spLocks noGrp="1"/>
          </p:cNvSpPr>
          <p:nvPr>
            <p:ph type="dt" sz="half" idx="10"/>
          </p:nvPr>
        </p:nvSpPr>
        <p:spPr/>
        <p:txBody>
          <a:bodyPr/>
          <a:lstStyle/>
          <a:p>
            <a:fld id="{ED32A2E2-79B4-4E2F-B2B1-92F3514821C9}" type="datetimeFigureOut">
              <a:rPr lang="en-US" smtClean="0"/>
              <a:t>3/4/2021</a:t>
            </a:fld>
            <a:endParaRPr lang="en-US"/>
          </a:p>
        </p:txBody>
      </p:sp>
      <p:sp>
        <p:nvSpPr>
          <p:cNvPr id="6" name="Footer Placeholder 5">
            <a:extLst>
              <a:ext uri="{FF2B5EF4-FFF2-40B4-BE49-F238E27FC236}">
                <a16:creationId xmlns:a16="http://schemas.microsoft.com/office/drawing/2014/main" id="{58380A0A-3CED-44F3-BE00-876787C1E7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14E3BF-FB61-47FC-ABA9-C22279B3EE4F}"/>
              </a:ext>
            </a:extLst>
          </p:cNvPr>
          <p:cNvSpPr>
            <a:spLocks noGrp="1"/>
          </p:cNvSpPr>
          <p:nvPr>
            <p:ph type="sldNum" sz="quarter" idx="12"/>
          </p:nvPr>
        </p:nvSpPr>
        <p:spPr/>
        <p:txBody>
          <a:bodyPr/>
          <a:lstStyle/>
          <a:p>
            <a:fld id="{3EB86AD9-1BCA-4F11-8D94-37ACA114EF9C}" type="slidenum">
              <a:rPr lang="en-US" smtClean="0"/>
              <a:t>‹#›</a:t>
            </a:fld>
            <a:endParaRPr lang="en-US"/>
          </a:p>
        </p:txBody>
      </p:sp>
    </p:spTree>
    <p:extLst>
      <p:ext uri="{BB962C8B-B14F-4D97-AF65-F5344CB8AC3E}">
        <p14:creationId xmlns:p14="http://schemas.microsoft.com/office/powerpoint/2010/main" val="798198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FF5F8-36B0-44ED-BBBC-D25A95A142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E178A0-E741-410D-90C3-12C7BA0956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11826C-1841-484F-91A7-FBE6CA04E9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5274B0-5DA5-48E0-8682-FA8296E272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634886-BC2F-43D0-B7FC-24C2394172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F76AEA-9881-491E-87D8-A0D23E573E21}"/>
              </a:ext>
            </a:extLst>
          </p:cNvPr>
          <p:cNvSpPr>
            <a:spLocks noGrp="1"/>
          </p:cNvSpPr>
          <p:nvPr>
            <p:ph type="dt" sz="half" idx="10"/>
          </p:nvPr>
        </p:nvSpPr>
        <p:spPr/>
        <p:txBody>
          <a:bodyPr/>
          <a:lstStyle/>
          <a:p>
            <a:fld id="{ED32A2E2-79B4-4E2F-B2B1-92F3514821C9}" type="datetimeFigureOut">
              <a:rPr lang="en-US" smtClean="0"/>
              <a:t>3/4/2021</a:t>
            </a:fld>
            <a:endParaRPr lang="en-US"/>
          </a:p>
        </p:txBody>
      </p:sp>
      <p:sp>
        <p:nvSpPr>
          <p:cNvPr id="8" name="Footer Placeholder 7">
            <a:extLst>
              <a:ext uri="{FF2B5EF4-FFF2-40B4-BE49-F238E27FC236}">
                <a16:creationId xmlns:a16="http://schemas.microsoft.com/office/drawing/2014/main" id="{3DE946B1-1EA7-4295-9D87-130F549323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B54D97-5D59-4A74-82EA-EAB1C1303D20}"/>
              </a:ext>
            </a:extLst>
          </p:cNvPr>
          <p:cNvSpPr>
            <a:spLocks noGrp="1"/>
          </p:cNvSpPr>
          <p:nvPr>
            <p:ph type="sldNum" sz="quarter" idx="12"/>
          </p:nvPr>
        </p:nvSpPr>
        <p:spPr/>
        <p:txBody>
          <a:bodyPr/>
          <a:lstStyle/>
          <a:p>
            <a:fld id="{3EB86AD9-1BCA-4F11-8D94-37ACA114EF9C}" type="slidenum">
              <a:rPr lang="en-US" smtClean="0"/>
              <a:t>‹#›</a:t>
            </a:fld>
            <a:endParaRPr lang="en-US"/>
          </a:p>
        </p:txBody>
      </p:sp>
    </p:spTree>
    <p:extLst>
      <p:ext uri="{BB962C8B-B14F-4D97-AF65-F5344CB8AC3E}">
        <p14:creationId xmlns:p14="http://schemas.microsoft.com/office/powerpoint/2010/main" val="341446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2F265-44A1-476B-9B3B-FBE2EACF72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897909-4059-4E46-8B0A-6B9B64D509AD}"/>
              </a:ext>
            </a:extLst>
          </p:cNvPr>
          <p:cNvSpPr>
            <a:spLocks noGrp="1"/>
          </p:cNvSpPr>
          <p:nvPr>
            <p:ph type="dt" sz="half" idx="10"/>
          </p:nvPr>
        </p:nvSpPr>
        <p:spPr/>
        <p:txBody>
          <a:bodyPr/>
          <a:lstStyle/>
          <a:p>
            <a:fld id="{ED32A2E2-79B4-4E2F-B2B1-92F3514821C9}" type="datetimeFigureOut">
              <a:rPr lang="en-US" smtClean="0"/>
              <a:t>3/4/2021</a:t>
            </a:fld>
            <a:endParaRPr lang="en-US"/>
          </a:p>
        </p:txBody>
      </p:sp>
      <p:sp>
        <p:nvSpPr>
          <p:cNvPr id="4" name="Footer Placeholder 3">
            <a:extLst>
              <a:ext uri="{FF2B5EF4-FFF2-40B4-BE49-F238E27FC236}">
                <a16:creationId xmlns:a16="http://schemas.microsoft.com/office/drawing/2014/main" id="{A957FE0E-0FD5-4EC1-AFF4-1BCA6E3D52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E49EBD-A49A-48E1-BCF9-23E294507DCE}"/>
              </a:ext>
            </a:extLst>
          </p:cNvPr>
          <p:cNvSpPr>
            <a:spLocks noGrp="1"/>
          </p:cNvSpPr>
          <p:nvPr>
            <p:ph type="sldNum" sz="quarter" idx="12"/>
          </p:nvPr>
        </p:nvSpPr>
        <p:spPr/>
        <p:txBody>
          <a:bodyPr/>
          <a:lstStyle/>
          <a:p>
            <a:fld id="{3EB86AD9-1BCA-4F11-8D94-37ACA114EF9C}" type="slidenum">
              <a:rPr lang="en-US" smtClean="0"/>
              <a:t>‹#›</a:t>
            </a:fld>
            <a:endParaRPr lang="en-US"/>
          </a:p>
        </p:txBody>
      </p:sp>
    </p:spTree>
    <p:extLst>
      <p:ext uri="{BB962C8B-B14F-4D97-AF65-F5344CB8AC3E}">
        <p14:creationId xmlns:p14="http://schemas.microsoft.com/office/powerpoint/2010/main" val="2244362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D64881-CDCE-48B7-B92B-272CBBA92226}"/>
              </a:ext>
            </a:extLst>
          </p:cNvPr>
          <p:cNvSpPr>
            <a:spLocks noGrp="1"/>
          </p:cNvSpPr>
          <p:nvPr>
            <p:ph type="dt" sz="half" idx="10"/>
          </p:nvPr>
        </p:nvSpPr>
        <p:spPr/>
        <p:txBody>
          <a:bodyPr/>
          <a:lstStyle/>
          <a:p>
            <a:fld id="{ED32A2E2-79B4-4E2F-B2B1-92F3514821C9}" type="datetimeFigureOut">
              <a:rPr lang="en-US" smtClean="0"/>
              <a:t>3/4/2021</a:t>
            </a:fld>
            <a:endParaRPr lang="en-US"/>
          </a:p>
        </p:txBody>
      </p:sp>
      <p:sp>
        <p:nvSpPr>
          <p:cNvPr id="3" name="Footer Placeholder 2">
            <a:extLst>
              <a:ext uri="{FF2B5EF4-FFF2-40B4-BE49-F238E27FC236}">
                <a16:creationId xmlns:a16="http://schemas.microsoft.com/office/drawing/2014/main" id="{B7D43FA8-A91F-44A0-A06D-B8AF0CB8C4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8BE35B-6572-4A0A-8C77-8083AE16E5A9}"/>
              </a:ext>
            </a:extLst>
          </p:cNvPr>
          <p:cNvSpPr>
            <a:spLocks noGrp="1"/>
          </p:cNvSpPr>
          <p:nvPr>
            <p:ph type="sldNum" sz="quarter" idx="12"/>
          </p:nvPr>
        </p:nvSpPr>
        <p:spPr/>
        <p:txBody>
          <a:bodyPr/>
          <a:lstStyle/>
          <a:p>
            <a:fld id="{3EB86AD9-1BCA-4F11-8D94-37ACA114EF9C}" type="slidenum">
              <a:rPr lang="en-US" smtClean="0"/>
              <a:t>‹#›</a:t>
            </a:fld>
            <a:endParaRPr lang="en-US"/>
          </a:p>
        </p:txBody>
      </p:sp>
    </p:spTree>
    <p:extLst>
      <p:ext uri="{BB962C8B-B14F-4D97-AF65-F5344CB8AC3E}">
        <p14:creationId xmlns:p14="http://schemas.microsoft.com/office/powerpoint/2010/main" val="2044292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8FC81-66D3-409B-B1D6-7D041A4F07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9C5983-8128-4B86-9251-042CF2BFDE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10FFE9-5921-4656-ADF9-E2AEA29CAB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B4AE01-2313-484E-A2B1-CDC7736C5E79}"/>
              </a:ext>
            </a:extLst>
          </p:cNvPr>
          <p:cNvSpPr>
            <a:spLocks noGrp="1"/>
          </p:cNvSpPr>
          <p:nvPr>
            <p:ph type="dt" sz="half" idx="10"/>
          </p:nvPr>
        </p:nvSpPr>
        <p:spPr/>
        <p:txBody>
          <a:bodyPr/>
          <a:lstStyle/>
          <a:p>
            <a:fld id="{ED32A2E2-79B4-4E2F-B2B1-92F3514821C9}" type="datetimeFigureOut">
              <a:rPr lang="en-US" smtClean="0"/>
              <a:t>3/4/2021</a:t>
            </a:fld>
            <a:endParaRPr lang="en-US"/>
          </a:p>
        </p:txBody>
      </p:sp>
      <p:sp>
        <p:nvSpPr>
          <p:cNvPr id="6" name="Footer Placeholder 5">
            <a:extLst>
              <a:ext uri="{FF2B5EF4-FFF2-40B4-BE49-F238E27FC236}">
                <a16:creationId xmlns:a16="http://schemas.microsoft.com/office/drawing/2014/main" id="{CAA1A889-A5A0-4C38-A3E5-9AF6D7F2A8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0043CF-6CB8-4842-8EE0-0265E7F53258}"/>
              </a:ext>
            </a:extLst>
          </p:cNvPr>
          <p:cNvSpPr>
            <a:spLocks noGrp="1"/>
          </p:cNvSpPr>
          <p:nvPr>
            <p:ph type="sldNum" sz="quarter" idx="12"/>
          </p:nvPr>
        </p:nvSpPr>
        <p:spPr/>
        <p:txBody>
          <a:bodyPr/>
          <a:lstStyle/>
          <a:p>
            <a:fld id="{3EB86AD9-1BCA-4F11-8D94-37ACA114EF9C}" type="slidenum">
              <a:rPr lang="en-US" smtClean="0"/>
              <a:t>‹#›</a:t>
            </a:fld>
            <a:endParaRPr lang="en-US"/>
          </a:p>
        </p:txBody>
      </p:sp>
    </p:spTree>
    <p:extLst>
      <p:ext uri="{BB962C8B-B14F-4D97-AF65-F5344CB8AC3E}">
        <p14:creationId xmlns:p14="http://schemas.microsoft.com/office/powerpoint/2010/main" val="452604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F536B-6D14-4059-99D9-3E7E1F2698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B43097-02CD-4E79-AAA2-222EA9DCCC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C4EA7B-05FA-4C46-822D-C11E195FF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A3EB57-D9B0-4F00-B700-C6831D76EF2C}"/>
              </a:ext>
            </a:extLst>
          </p:cNvPr>
          <p:cNvSpPr>
            <a:spLocks noGrp="1"/>
          </p:cNvSpPr>
          <p:nvPr>
            <p:ph type="dt" sz="half" idx="10"/>
          </p:nvPr>
        </p:nvSpPr>
        <p:spPr/>
        <p:txBody>
          <a:bodyPr/>
          <a:lstStyle/>
          <a:p>
            <a:fld id="{ED32A2E2-79B4-4E2F-B2B1-92F3514821C9}" type="datetimeFigureOut">
              <a:rPr lang="en-US" smtClean="0"/>
              <a:t>3/4/2021</a:t>
            </a:fld>
            <a:endParaRPr lang="en-US"/>
          </a:p>
        </p:txBody>
      </p:sp>
      <p:sp>
        <p:nvSpPr>
          <p:cNvPr id="6" name="Footer Placeholder 5">
            <a:extLst>
              <a:ext uri="{FF2B5EF4-FFF2-40B4-BE49-F238E27FC236}">
                <a16:creationId xmlns:a16="http://schemas.microsoft.com/office/drawing/2014/main" id="{54FCC1B4-70B0-4100-A72E-4BAF38E229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2E01CB-80BF-49A3-886C-3215F9752772}"/>
              </a:ext>
            </a:extLst>
          </p:cNvPr>
          <p:cNvSpPr>
            <a:spLocks noGrp="1"/>
          </p:cNvSpPr>
          <p:nvPr>
            <p:ph type="sldNum" sz="quarter" idx="12"/>
          </p:nvPr>
        </p:nvSpPr>
        <p:spPr/>
        <p:txBody>
          <a:bodyPr/>
          <a:lstStyle/>
          <a:p>
            <a:fld id="{3EB86AD9-1BCA-4F11-8D94-37ACA114EF9C}" type="slidenum">
              <a:rPr lang="en-US" smtClean="0"/>
              <a:t>‹#›</a:t>
            </a:fld>
            <a:endParaRPr lang="en-US"/>
          </a:p>
        </p:txBody>
      </p:sp>
    </p:spTree>
    <p:extLst>
      <p:ext uri="{BB962C8B-B14F-4D97-AF65-F5344CB8AC3E}">
        <p14:creationId xmlns:p14="http://schemas.microsoft.com/office/powerpoint/2010/main" val="1320292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EC33DD-DC04-4330-BB32-264B0CAFD0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E24007-0898-414B-B9E1-EFB239A9A0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9D5834-37D5-44A7-A8BB-65CB374079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32A2E2-79B4-4E2F-B2B1-92F3514821C9}" type="datetimeFigureOut">
              <a:rPr lang="en-US" smtClean="0"/>
              <a:t>3/4/2021</a:t>
            </a:fld>
            <a:endParaRPr lang="en-US"/>
          </a:p>
        </p:txBody>
      </p:sp>
      <p:sp>
        <p:nvSpPr>
          <p:cNvPr id="5" name="Footer Placeholder 4">
            <a:extLst>
              <a:ext uri="{FF2B5EF4-FFF2-40B4-BE49-F238E27FC236}">
                <a16:creationId xmlns:a16="http://schemas.microsoft.com/office/drawing/2014/main" id="{64860862-BC93-49A2-A20D-FEA7C9128A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B8F67D-DEF1-482E-BE50-CFBFD9190B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86AD9-1BCA-4F11-8D94-37ACA114EF9C}" type="slidenum">
              <a:rPr lang="en-US" smtClean="0"/>
              <a:t>‹#›</a:t>
            </a:fld>
            <a:endParaRPr lang="en-US"/>
          </a:p>
        </p:txBody>
      </p:sp>
    </p:spTree>
    <p:extLst>
      <p:ext uri="{BB962C8B-B14F-4D97-AF65-F5344CB8AC3E}">
        <p14:creationId xmlns:p14="http://schemas.microsoft.com/office/powerpoint/2010/main" val="175720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educationplanner.org/students/career-planning/find-careers/career-clusters.shtml" TargetMode="Externa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erson sitting at a table using a computer&#10;&#10;Description automatically generated">
            <a:extLst>
              <a:ext uri="{FF2B5EF4-FFF2-40B4-BE49-F238E27FC236}">
                <a16:creationId xmlns:a16="http://schemas.microsoft.com/office/drawing/2014/main" id="{430264B3-DA2D-4820-9165-981221E6EC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 y="-1"/>
            <a:ext cx="7831444" cy="5238751"/>
          </a:xfrm>
          <a:prstGeom prst="rect">
            <a:avLst/>
          </a:prstGeom>
        </p:spPr>
      </p:pic>
      <p:sp>
        <p:nvSpPr>
          <p:cNvPr id="9" name="Rectangle 8">
            <a:extLst>
              <a:ext uri="{FF2B5EF4-FFF2-40B4-BE49-F238E27FC236}">
                <a16:creationId xmlns:a16="http://schemas.microsoft.com/office/drawing/2014/main" id="{DAB975A0-82EC-41FE-84E2-71368E6E87CA}"/>
              </a:ext>
            </a:extLst>
          </p:cNvPr>
          <p:cNvSpPr/>
          <p:nvPr/>
        </p:nvSpPr>
        <p:spPr>
          <a:xfrm>
            <a:off x="5981700" y="-1"/>
            <a:ext cx="6292470" cy="6858000"/>
          </a:xfrm>
          <a:prstGeom prst="rect">
            <a:avLst/>
          </a:prstGeom>
          <a:solidFill>
            <a:srgbClr val="014D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6" name="Oval 5">
            <a:extLst>
              <a:ext uri="{FF2B5EF4-FFF2-40B4-BE49-F238E27FC236}">
                <a16:creationId xmlns:a16="http://schemas.microsoft.com/office/drawing/2014/main" id="{3B2202BD-46DB-46FD-89E1-99B54FCE8125}"/>
              </a:ext>
            </a:extLst>
          </p:cNvPr>
          <p:cNvSpPr/>
          <p:nvPr/>
        </p:nvSpPr>
        <p:spPr>
          <a:xfrm>
            <a:off x="11609465" y="3168441"/>
            <a:ext cx="123290" cy="123290"/>
          </a:xfrm>
          <a:prstGeom prst="ellipse">
            <a:avLst/>
          </a:prstGeom>
          <a:solidFill>
            <a:srgbClr val="E7EC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3FF1362-533D-4F6C-9D71-783CCFC18D23}"/>
              </a:ext>
            </a:extLst>
          </p:cNvPr>
          <p:cNvSpPr/>
          <p:nvPr/>
        </p:nvSpPr>
        <p:spPr>
          <a:xfrm>
            <a:off x="11761865" y="3320841"/>
            <a:ext cx="123290" cy="123290"/>
          </a:xfrm>
          <a:prstGeom prst="ellipse">
            <a:avLst/>
          </a:prstGeom>
          <a:solidFill>
            <a:srgbClr val="E7EC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9349CD-6DE7-47B5-BBEB-E423D61FB883}"/>
              </a:ext>
            </a:extLst>
          </p:cNvPr>
          <p:cNvSpPr/>
          <p:nvPr/>
        </p:nvSpPr>
        <p:spPr>
          <a:xfrm>
            <a:off x="11609465" y="3473241"/>
            <a:ext cx="123290" cy="123290"/>
          </a:xfrm>
          <a:prstGeom prst="ellipse">
            <a:avLst/>
          </a:prstGeom>
          <a:solidFill>
            <a:srgbClr val="E7EC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FB9531F-7DEA-41F1-9165-5F883E5753D8}"/>
              </a:ext>
            </a:extLst>
          </p:cNvPr>
          <p:cNvSpPr txBox="1"/>
          <p:nvPr/>
        </p:nvSpPr>
        <p:spPr>
          <a:xfrm>
            <a:off x="6524534" y="1982013"/>
            <a:ext cx="4918166" cy="2985433"/>
          </a:xfrm>
          <a:prstGeom prst="rect">
            <a:avLst/>
          </a:prstGeom>
          <a:noFill/>
          <a:ln>
            <a:noFill/>
          </a:ln>
        </p:spPr>
        <p:txBody>
          <a:bodyPr wrap="square">
            <a:spAutoFit/>
          </a:bodyPr>
          <a:lstStyle/>
          <a:p>
            <a:r>
              <a:rPr lang="en-US" sz="3600" dirty="0">
                <a:solidFill>
                  <a:srgbClr val="00CC66"/>
                </a:solidFill>
                <a:latin typeface="Ace Sans Extrabold" pitchFamily="50" charset="0"/>
              </a:rPr>
              <a:t>Life After</a:t>
            </a:r>
          </a:p>
          <a:p>
            <a:r>
              <a:rPr lang="en-US" sz="3600" dirty="0">
                <a:solidFill>
                  <a:srgbClr val="E7ECEF"/>
                </a:solidFill>
                <a:latin typeface="Ace Sans Extrabold" pitchFamily="50" charset="0"/>
              </a:rPr>
              <a:t>High School </a:t>
            </a:r>
          </a:p>
          <a:p>
            <a:r>
              <a:rPr lang="en-US" sz="3600" dirty="0">
                <a:solidFill>
                  <a:srgbClr val="00CC66"/>
                </a:solidFill>
                <a:latin typeface="Ace Sans Extrabold" pitchFamily="50" charset="0"/>
              </a:rPr>
              <a:t>Capstone</a:t>
            </a:r>
          </a:p>
          <a:p>
            <a:endParaRPr lang="en-US" sz="2000" dirty="0">
              <a:solidFill>
                <a:srgbClr val="00CC66"/>
              </a:solidFill>
              <a:latin typeface="Segoe UI" panose="020B0502040204020203" pitchFamily="34" charset="0"/>
              <a:cs typeface="Segoe UI" panose="020B0502040204020203" pitchFamily="34" charset="0"/>
            </a:endParaRPr>
          </a:p>
          <a:p>
            <a:r>
              <a:rPr lang="en-US" sz="2000" dirty="0">
                <a:solidFill>
                  <a:srgbClr val="E7ECEF"/>
                </a:solidFill>
                <a:latin typeface="Segoe UI" panose="020B0502040204020203" pitchFamily="34" charset="0"/>
                <a:cs typeface="Segoe UI" panose="020B0502040204020203" pitchFamily="34" charset="0"/>
              </a:rPr>
              <a:t>Determining Your Career </a:t>
            </a:r>
          </a:p>
          <a:p>
            <a:r>
              <a:rPr lang="en-US" sz="2000" dirty="0">
                <a:solidFill>
                  <a:srgbClr val="E7ECEF"/>
                </a:solidFill>
                <a:latin typeface="Segoe UI" panose="020B0502040204020203" pitchFamily="34" charset="0"/>
                <a:cs typeface="Segoe UI" panose="020B0502040204020203" pitchFamily="34" charset="0"/>
              </a:rPr>
              <a:t>Path Through Personal Discovery </a:t>
            </a:r>
          </a:p>
          <a:p>
            <a:r>
              <a:rPr lang="en-US" sz="2000" dirty="0">
                <a:solidFill>
                  <a:srgbClr val="E7ECEF"/>
                </a:solidFill>
                <a:latin typeface="Segoe UI" panose="020B0502040204020203" pitchFamily="34" charset="0"/>
                <a:cs typeface="Segoe UI" panose="020B0502040204020203" pitchFamily="34" charset="0"/>
              </a:rPr>
              <a:t>and Research Project </a:t>
            </a:r>
          </a:p>
        </p:txBody>
      </p:sp>
      <p:sp>
        <p:nvSpPr>
          <p:cNvPr id="17" name="Rectangle 16">
            <a:extLst>
              <a:ext uri="{FF2B5EF4-FFF2-40B4-BE49-F238E27FC236}">
                <a16:creationId xmlns:a16="http://schemas.microsoft.com/office/drawing/2014/main" id="{E97E97BE-FE1A-4AF0-8A8D-D05DC5253407}"/>
              </a:ext>
            </a:extLst>
          </p:cNvPr>
          <p:cNvSpPr/>
          <p:nvPr/>
        </p:nvSpPr>
        <p:spPr>
          <a:xfrm>
            <a:off x="0" y="5052584"/>
            <a:ext cx="5981700" cy="1805415"/>
          </a:xfrm>
          <a:prstGeom prst="rect">
            <a:avLst/>
          </a:prstGeom>
          <a:solidFill>
            <a:srgbClr val="F75C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pic>
        <p:nvPicPr>
          <p:cNvPr id="2" name="Graphic 1">
            <a:extLst>
              <a:ext uri="{FF2B5EF4-FFF2-40B4-BE49-F238E27FC236}">
                <a16:creationId xmlns:a16="http://schemas.microsoft.com/office/drawing/2014/main" id="{2DBC4392-605E-4B74-8A23-8E6C781A2A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9471" y="5480292"/>
            <a:ext cx="952500" cy="952500"/>
          </a:xfrm>
          <a:prstGeom prst="rect">
            <a:avLst/>
          </a:prstGeom>
        </p:spPr>
      </p:pic>
      <p:pic>
        <p:nvPicPr>
          <p:cNvPr id="3" name="Graphic 2">
            <a:extLst>
              <a:ext uri="{FF2B5EF4-FFF2-40B4-BE49-F238E27FC236}">
                <a16:creationId xmlns:a16="http://schemas.microsoft.com/office/drawing/2014/main" id="{6282F4C4-23AC-4FD6-B587-0CA643983E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72119" y="5480292"/>
            <a:ext cx="952500" cy="952500"/>
          </a:xfrm>
          <a:prstGeom prst="rect">
            <a:avLst/>
          </a:prstGeom>
        </p:spPr>
      </p:pic>
      <p:pic>
        <p:nvPicPr>
          <p:cNvPr id="4" name="Graphic 3">
            <a:extLst>
              <a:ext uri="{FF2B5EF4-FFF2-40B4-BE49-F238E27FC236}">
                <a16:creationId xmlns:a16="http://schemas.microsoft.com/office/drawing/2014/main" id="{740FB0EC-DA89-4E87-9A4B-CCBAB1A24E4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04863" y="5434479"/>
            <a:ext cx="952500" cy="952500"/>
          </a:xfrm>
          <a:prstGeom prst="rect">
            <a:avLst/>
          </a:prstGeom>
        </p:spPr>
      </p:pic>
      <p:pic>
        <p:nvPicPr>
          <p:cNvPr id="11" name="Picture 10" descr="Logo&#10;&#10;Description automatically generated">
            <a:extLst>
              <a:ext uri="{FF2B5EF4-FFF2-40B4-BE49-F238E27FC236}">
                <a16:creationId xmlns:a16="http://schemas.microsoft.com/office/drawing/2014/main" id="{E7EB52C5-BEFD-43F4-B1A0-9403C848ACE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0856" y="-1269190"/>
            <a:ext cx="4787691" cy="4787691"/>
          </a:xfrm>
          <a:prstGeom prst="rect">
            <a:avLst/>
          </a:prstGeom>
        </p:spPr>
      </p:pic>
    </p:spTree>
    <p:extLst>
      <p:ext uri="{BB962C8B-B14F-4D97-AF65-F5344CB8AC3E}">
        <p14:creationId xmlns:p14="http://schemas.microsoft.com/office/powerpoint/2010/main" val="150784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97E97BE-FE1A-4AF0-8A8D-D05DC5253407}"/>
              </a:ext>
            </a:extLst>
          </p:cNvPr>
          <p:cNvSpPr/>
          <p:nvPr/>
        </p:nvSpPr>
        <p:spPr>
          <a:xfrm>
            <a:off x="1" y="0"/>
            <a:ext cx="2556164" cy="6857999"/>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5" name="TextBox 4">
            <a:extLst>
              <a:ext uri="{FF2B5EF4-FFF2-40B4-BE49-F238E27FC236}">
                <a16:creationId xmlns:a16="http://schemas.microsoft.com/office/drawing/2014/main" id="{9FB9531F-7DEA-41F1-9165-5F883E5753D8}"/>
              </a:ext>
            </a:extLst>
          </p:cNvPr>
          <p:cNvSpPr txBox="1"/>
          <p:nvPr/>
        </p:nvSpPr>
        <p:spPr>
          <a:xfrm>
            <a:off x="7064086" y="357926"/>
            <a:ext cx="4918166" cy="646331"/>
          </a:xfrm>
          <a:prstGeom prst="rect">
            <a:avLst/>
          </a:prstGeom>
          <a:noFill/>
          <a:ln>
            <a:noFill/>
          </a:ln>
        </p:spPr>
        <p:txBody>
          <a:bodyPr wrap="square">
            <a:spAutoFit/>
          </a:bodyPr>
          <a:lstStyle/>
          <a:p>
            <a:r>
              <a:rPr lang="en-US" sz="3600" dirty="0">
                <a:solidFill>
                  <a:schemeClr val="bg1"/>
                </a:solidFill>
                <a:latin typeface="Ace Sans Extrabold" pitchFamily="50" charset="0"/>
              </a:rPr>
              <a:t>Course Objective</a:t>
            </a:r>
            <a:endParaRPr lang="en-US" sz="2000" dirty="0">
              <a:solidFill>
                <a:schemeClr val="bg1"/>
              </a:solidFill>
              <a:latin typeface="Segoe UI" panose="020B0502040204020203" pitchFamily="34" charset="0"/>
              <a:cs typeface="Segoe UI" panose="020B0502040204020203" pitchFamily="34" charset="0"/>
            </a:endParaRPr>
          </a:p>
        </p:txBody>
      </p:sp>
      <p:sp>
        <p:nvSpPr>
          <p:cNvPr id="2" name="TextBox 1">
            <a:extLst>
              <a:ext uri="{FF2B5EF4-FFF2-40B4-BE49-F238E27FC236}">
                <a16:creationId xmlns:a16="http://schemas.microsoft.com/office/drawing/2014/main" id="{955D7664-808E-4928-B606-8E2081F3924E}"/>
              </a:ext>
            </a:extLst>
          </p:cNvPr>
          <p:cNvSpPr txBox="1"/>
          <p:nvPr/>
        </p:nvSpPr>
        <p:spPr>
          <a:xfrm>
            <a:off x="3258749" y="2242762"/>
            <a:ext cx="7395396" cy="2185214"/>
          </a:xfrm>
          <a:prstGeom prst="rect">
            <a:avLst/>
          </a:prstGeom>
          <a:noFill/>
          <a:ln>
            <a:noFill/>
          </a:ln>
        </p:spPr>
        <p:txBody>
          <a:bodyPr wrap="square">
            <a:spAutoFit/>
          </a:bodyPr>
          <a:lstStyle/>
          <a:p>
            <a:r>
              <a:rPr lang="en-US" sz="1600" dirty="0"/>
              <a:t>Research your top career areas by answering the following questions. Answer the questions in the PowerPoint for each Top Career Field. </a:t>
            </a:r>
          </a:p>
          <a:p>
            <a:endParaRPr lang="en-US" sz="1600" dirty="0"/>
          </a:p>
          <a:p>
            <a:r>
              <a:rPr lang="en-US" sz="2000" dirty="0"/>
              <a:t>Type Your Second Career Path Below _______________________________________</a:t>
            </a:r>
          </a:p>
          <a:p>
            <a:endParaRPr lang="en-US" sz="1600" dirty="0"/>
          </a:p>
          <a:p>
            <a:r>
              <a:rPr lang="en-US" sz="1600" dirty="0"/>
              <a:t>Use the black space to write down your thoughts that make this career exciting for your below:</a:t>
            </a:r>
          </a:p>
        </p:txBody>
      </p:sp>
      <p:sp>
        <p:nvSpPr>
          <p:cNvPr id="9" name="TextBox 8">
            <a:extLst>
              <a:ext uri="{FF2B5EF4-FFF2-40B4-BE49-F238E27FC236}">
                <a16:creationId xmlns:a16="http://schemas.microsoft.com/office/drawing/2014/main" id="{58D3CB06-1C75-4F48-AEA5-031B59794834}"/>
              </a:ext>
            </a:extLst>
          </p:cNvPr>
          <p:cNvSpPr txBox="1"/>
          <p:nvPr/>
        </p:nvSpPr>
        <p:spPr>
          <a:xfrm>
            <a:off x="483354" y="2997675"/>
            <a:ext cx="1941191" cy="646331"/>
          </a:xfrm>
          <a:prstGeom prst="rect">
            <a:avLst/>
          </a:prstGeom>
          <a:noFill/>
        </p:spPr>
        <p:txBody>
          <a:bodyPr wrap="square">
            <a:spAutoFit/>
          </a:bodyPr>
          <a:lstStyle/>
          <a:p>
            <a:r>
              <a:rPr lang="en-US" sz="3600" dirty="0">
                <a:solidFill>
                  <a:schemeClr val="bg1"/>
                </a:solidFill>
                <a:latin typeface="Ace Sans Extrabold" pitchFamily="50" charset="0"/>
              </a:rPr>
              <a:t>Part 1</a:t>
            </a:r>
          </a:p>
        </p:txBody>
      </p:sp>
      <p:sp>
        <p:nvSpPr>
          <p:cNvPr id="15" name="TextBox 14">
            <a:extLst>
              <a:ext uri="{FF2B5EF4-FFF2-40B4-BE49-F238E27FC236}">
                <a16:creationId xmlns:a16="http://schemas.microsoft.com/office/drawing/2014/main" id="{FD145E3A-7892-4B3E-9C52-3955A7CD36A2}"/>
              </a:ext>
            </a:extLst>
          </p:cNvPr>
          <p:cNvSpPr txBox="1"/>
          <p:nvPr/>
        </p:nvSpPr>
        <p:spPr>
          <a:xfrm>
            <a:off x="3258749" y="798809"/>
            <a:ext cx="6096000" cy="1015663"/>
          </a:xfrm>
          <a:prstGeom prst="rect">
            <a:avLst/>
          </a:prstGeom>
          <a:noFill/>
        </p:spPr>
        <p:txBody>
          <a:bodyPr wrap="square">
            <a:spAutoFit/>
          </a:bodyPr>
          <a:lstStyle/>
          <a:p>
            <a:r>
              <a:rPr lang="en-US" sz="2400" dirty="0">
                <a:solidFill>
                  <a:srgbClr val="00CC66"/>
                </a:solidFill>
              </a:rPr>
              <a:t>Research </a:t>
            </a:r>
          </a:p>
          <a:p>
            <a:r>
              <a:rPr lang="en-US" sz="3600" dirty="0">
                <a:solidFill>
                  <a:srgbClr val="014D81"/>
                </a:solidFill>
                <a:latin typeface="Ace Sans Extrabold" pitchFamily="50" charset="0"/>
              </a:rPr>
              <a:t>Career Path 2</a:t>
            </a:r>
          </a:p>
        </p:txBody>
      </p:sp>
      <p:pic>
        <p:nvPicPr>
          <p:cNvPr id="4" name="Graphic 3">
            <a:extLst>
              <a:ext uri="{FF2B5EF4-FFF2-40B4-BE49-F238E27FC236}">
                <a16:creationId xmlns:a16="http://schemas.microsoft.com/office/drawing/2014/main" id="{FB1E7899-DE77-43C9-A3B4-9FCEEAF3A1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1833" y="1976005"/>
            <a:ext cx="952500" cy="952500"/>
          </a:xfrm>
          <a:prstGeom prst="rect">
            <a:avLst/>
          </a:prstGeom>
        </p:spPr>
      </p:pic>
      <p:sp>
        <p:nvSpPr>
          <p:cNvPr id="3" name="Oval 2">
            <a:extLst>
              <a:ext uri="{FF2B5EF4-FFF2-40B4-BE49-F238E27FC236}">
                <a16:creationId xmlns:a16="http://schemas.microsoft.com/office/drawing/2014/main" id="{079971CB-824B-4ACB-A062-AE069F794ECC}"/>
              </a:ext>
            </a:extLst>
          </p:cNvPr>
          <p:cNvSpPr/>
          <p:nvPr/>
        </p:nvSpPr>
        <p:spPr>
          <a:xfrm>
            <a:off x="11609465" y="3168441"/>
            <a:ext cx="123290" cy="123290"/>
          </a:xfrm>
          <a:prstGeom prst="ellipse">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73A3A7B-610F-4174-8176-E0D3D6A9DAB2}"/>
              </a:ext>
            </a:extLst>
          </p:cNvPr>
          <p:cNvSpPr/>
          <p:nvPr/>
        </p:nvSpPr>
        <p:spPr>
          <a:xfrm>
            <a:off x="11761865" y="3320841"/>
            <a:ext cx="123290" cy="123290"/>
          </a:xfrm>
          <a:prstGeom prst="ellipse">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5B02FB7-7333-4C32-B864-050A98E78D23}"/>
              </a:ext>
            </a:extLst>
          </p:cNvPr>
          <p:cNvSpPr/>
          <p:nvPr/>
        </p:nvSpPr>
        <p:spPr>
          <a:xfrm>
            <a:off x="11609465" y="3473241"/>
            <a:ext cx="123290" cy="123290"/>
          </a:xfrm>
          <a:prstGeom prst="ellipse">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0866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97E97BE-FE1A-4AF0-8A8D-D05DC5253407}"/>
              </a:ext>
            </a:extLst>
          </p:cNvPr>
          <p:cNvSpPr/>
          <p:nvPr/>
        </p:nvSpPr>
        <p:spPr>
          <a:xfrm>
            <a:off x="1" y="0"/>
            <a:ext cx="2556164" cy="6857999"/>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5" name="TextBox 4">
            <a:extLst>
              <a:ext uri="{FF2B5EF4-FFF2-40B4-BE49-F238E27FC236}">
                <a16:creationId xmlns:a16="http://schemas.microsoft.com/office/drawing/2014/main" id="{9FB9531F-7DEA-41F1-9165-5F883E5753D8}"/>
              </a:ext>
            </a:extLst>
          </p:cNvPr>
          <p:cNvSpPr txBox="1"/>
          <p:nvPr/>
        </p:nvSpPr>
        <p:spPr>
          <a:xfrm>
            <a:off x="7064086" y="357926"/>
            <a:ext cx="4918166" cy="646331"/>
          </a:xfrm>
          <a:prstGeom prst="rect">
            <a:avLst/>
          </a:prstGeom>
          <a:noFill/>
          <a:ln>
            <a:noFill/>
          </a:ln>
        </p:spPr>
        <p:txBody>
          <a:bodyPr wrap="square">
            <a:spAutoFit/>
          </a:bodyPr>
          <a:lstStyle/>
          <a:p>
            <a:r>
              <a:rPr lang="en-US" sz="3600" dirty="0">
                <a:solidFill>
                  <a:schemeClr val="bg1"/>
                </a:solidFill>
                <a:latin typeface="Ace Sans Extrabold" pitchFamily="50" charset="0"/>
              </a:rPr>
              <a:t>Course Objective</a:t>
            </a:r>
            <a:endParaRPr lang="en-US" sz="2000" dirty="0">
              <a:solidFill>
                <a:schemeClr val="bg1"/>
              </a:solidFill>
              <a:latin typeface="Segoe UI" panose="020B0502040204020203" pitchFamily="34" charset="0"/>
              <a:cs typeface="Segoe UI" panose="020B0502040204020203" pitchFamily="34" charset="0"/>
            </a:endParaRPr>
          </a:p>
        </p:txBody>
      </p:sp>
      <p:sp>
        <p:nvSpPr>
          <p:cNvPr id="2" name="TextBox 1">
            <a:extLst>
              <a:ext uri="{FF2B5EF4-FFF2-40B4-BE49-F238E27FC236}">
                <a16:creationId xmlns:a16="http://schemas.microsoft.com/office/drawing/2014/main" id="{955D7664-808E-4928-B606-8E2081F3924E}"/>
              </a:ext>
            </a:extLst>
          </p:cNvPr>
          <p:cNvSpPr txBox="1"/>
          <p:nvPr/>
        </p:nvSpPr>
        <p:spPr>
          <a:xfrm>
            <a:off x="3308917" y="762166"/>
            <a:ext cx="6015192" cy="5509200"/>
          </a:xfrm>
          <a:prstGeom prst="rect">
            <a:avLst/>
          </a:prstGeom>
          <a:noFill/>
          <a:ln>
            <a:noFill/>
          </a:ln>
        </p:spPr>
        <p:txBody>
          <a:bodyPr wrap="square">
            <a:spAutoFit/>
          </a:bodyPr>
          <a:lstStyle/>
          <a:p>
            <a:r>
              <a:rPr lang="en-US" sz="2400" dirty="0"/>
              <a:t>Answer the following questions below about Career Path One</a:t>
            </a:r>
            <a:endParaRPr lang="en-US" sz="1600" dirty="0"/>
          </a:p>
          <a:p>
            <a:endParaRPr lang="en-US" sz="1600" dirty="0"/>
          </a:p>
          <a:p>
            <a:pPr marL="342900" indent="-342900">
              <a:buAutoNum type="arabicPeriod"/>
            </a:pPr>
            <a:r>
              <a:rPr lang="en-US" sz="1600" dirty="0"/>
              <a:t>What occupation fall under this career field that interest you the </a:t>
            </a:r>
            <a:r>
              <a:rPr lang="en-US" sz="1600" b="1" dirty="0"/>
              <a:t>most</a:t>
            </a:r>
            <a:r>
              <a:rPr lang="en-US" sz="1600" dirty="0"/>
              <a:t>?</a:t>
            </a:r>
            <a:r>
              <a:rPr lang="en-US" sz="1600" dirty="0">
                <a:solidFill>
                  <a:srgbClr val="FF0000"/>
                </a:solidFill>
              </a:rPr>
              <a:t> </a:t>
            </a:r>
            <a:endParaRPr lang="en-US" sz="1600" dirty="0"/>
          </a:p>
          <a:p>
            <a:r>
              <a:rPr lang="en-US" sz="1600" dirty="0"/>
              <a:t>2. </a:t>
            </a:r>
            <a:r>
              <a:rPr lang="en-US" sz="1600" i="1" dirty="0"/>
              <a:t> What tasks are perform by a person in this career? </a:t>
            </a:r>
          </a:p>
          <a:p>
            <a:r>
              <a:rPr lang="en-US" sz="1600" i="1" dirty="0"/>
              <a:t>3.</a:t>
            </a:r>
            <a:r>
              <a:rPr lang="en-US" sz="1600" dirty="0"/>
              <a:t>  </a:t>
            </a:r>
            <a:r>
              <a:rPr lang="en-US" sz="1600" i="1" dirty="0"/>
              <a:t>What type of post-secondary (beyond High School) education is needed?</a:t>
            </a:r>
            <a:endParaRPr lang="en-US" sz="1600" dirty="0"/>
          </a:p>
          <a:p>
            <a:r>
              <a:rPr lang="en-US" sz="1600" dirty="0"/>
              <a:t>4. What type of technology skills are needed to perform in this career? </a:t>
            </a:r>
            <a:endParaRPr lang="en-US" sz="1600" i="1" dirty="0"/>
          </a:p>
          <a:p>
            <a:r>
              <a:rPr lang="en-US" sz="1600" i="1" dirty="0"/>
              <a:t>5. What knowledge is expected to be able to perform in this career field? </a:t>
            </a:r>
            <a:endParaRPr lang="en-US" sz="1600" dirty="0"/>
          </a:p>
          <a:p>
            <a:r>
              <a:rPr lang="en-US" sz="1600" dirty="0"/>
              <a:t>6. </a:t>
            </a:r>
            <a:r>
              <a:rPr lang="en-US" sz="1600" i="1" dirty="0"/>
              <a:t>What daily/hourly hours would one work?</a:t>
            </a:r>
          </a:p>
          <a:p>
            <a:r>
              <a:rPr lang="en-US" sz="1600" dirty="0"/>
              <a:t>7. </a:t>
            </a:r>
            <a:r>
              <a:rPr lang="en-US" sz="1600" i="1" dirty="0"/>
              <a:t>What is the expected pay or salary for this career field? What is the hourly pay?</a:t>
            </a:r>
            <a:endParaRPr lang="en-US" sz="1600" dirty="0"/>
          </a:p>
          <a:p>
            <a:r>
              <a:rPr lang="en-US" sz="1600" dirty="0"/>
              <a:t>8. </a:t>
            </a:r>
            <a:r>
              <a:rPr lang="en-US" sz="1600" i="1" dirty="0"/>
              <a:t>What type of work does one do in this career? Are you required to work with your hands in a physical sense or is it more with your mind?</a:t>
            </a:r>
          </a:p>
          <a:p>
            <a:r>
              <a:rPr lang="en-US" sz="1600" dirty="0"/>
              <a:t>9. </a:t>
            </a:r>
            <a:r>
              <a:rPr lang="en-US" sz="1600" i="1" dirty="0"/>
              <a:t>What is the outlook (for the future) for your chosen field?</a:t>
            </a:r>
            <a:endParaRPr lang="en-US" sz="1600" dirty="0"/>
          </a:p>
          <a:p>
            <a:r>
              <a:rPr lang="en-US" sz="1600" dirty="0"/>
              <a:t>10. What clubs and organizations can you join in middle or high school that will assist you in this career? </a:t>
            </a:r>
          </a:p>
          <a:p>
            <a:endParaRPr lang="en-US" sz="1600" i="1" dirty="0"/>
          </a:p>
          <a:p>
            <a:endParaRPr lang="en-US" sz="1600" dirty="0"/>
          </a:p>
        </p:txBody>
      </p:sp>
      <p:sp>
        <p:nvSpPr>
          <p:cNvPr id="9" name="TextBox 8">
            <a:extLst>
              <a:ext uri="{FF2B5EF4-FFF2-40B4-BE49-F238E27FC236}">
                <a16:creationId xmlns:a16="http://schemas.microsoft.com/office/drawing/2014/main" id="{58D3CB06-1C75-4F48-AEA5-031B59794834}"/>
              </a:ext>
            </a:extLst>
          </p:cNvPr>
          <p:cNvSpPr txBox="1"/>
          <p:nvPr/>
        </p:nvSpPr>
        <p:spPr>
          <a:xfrm>
            <a:off x="483354" y="2997675"/>
            <a:ext cx="1941191" cy="646331"/>
          </a:xfrm>
          <a:prstGeom prst="rect">
            <a:avLst/>
          </a:prstGeom>
          <a:noFill/>
        </p:spPr>
        <p:txBody>
          <a:bodyPr wrap="square">
            <a:spAutoFit/>
          </a:bodyPr>
          <a:lstStyle/>
          <a:p>
            <a:r>
              <a:rPr lang="en-US" sz="3600" dirty="0">
                <a:solidFill>
                  <a:schemeClr val="bg1"/>
                </a:solidFill>
                <a:latin typeface="Ace Sans Extrabold" pitchFamily="50" charset="0"/>
              </a:rPr>
              <a:t>Part 1</a:t>
            </a:r>
          </a:p>
        </p:txBody>
      </p:sp>
      <p:pic>
        <p:nvPicPr>
          <p:cNvPr id="4" name="Graphic 3">
            <a:extLst>
              <a:ext uri="{FF2B5EF4-FFF2-40B4-BE49-F238E27FC236}">
                <a16:creationId xmlns:a16="http://schemas.microsoft.com/office/drawing/2014/main" id="{FB1E7899-DE77-43C9-A3B4-9FCEEAF3A1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1833" y="1976005"/>
            <a:ext cx="952500" cy="952500"/>
          </a:xfrm>
          <a:prstGeom prst="rect">
            <a:avLst/>
          </a:prstGeom>
        </p:spPr>
      </p:pic>
      <p:sp>
        <p:nvSpPr>
          <p:cNvPr id="3" name="Oval 2">
            <a:extLst>
              <a:ext uri="{FF2B5EF4-FFF2-40B4-BE49-F238E27FC236}">
                <a16:creationId xmlns:a16="http://schemas.microsoft.com/office/drawing/2014/main" id="{42352F09-46C6-4AEA-A561-62A0C336CD32}"/>
              </a:ext>
            </a:extLst>
          </p:cNvPr>
          <p:cNvSpPr/>
          <p:nvPr/>
        </p:nvSpPr>
        <p:spPr>
          <a:xfrm>
            <a:off x="11609465" y="3168441"/>
            <a:ext cx="123290" cy="123290"/>
          </a:xfrm>
          <a:prstGeom prst="ellipse">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C2BDB7-1E87-4933-B17D-48C60E1C30A3}"/>
              </a:ext>
            </a:extLst>
          </p:cNvPr>
          <p:cNvSpPr/>
          <p:nvPr/>
        </p:nvSpPr>
        <p:spPr>
          <a:xfrm>
            <a:off x="11761865" y="3320841"/>
            <a:ext cx="123290" cy="123290"/>
          </a:xfrm>
          <a:prstGeom prst="ellipse">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755E41A-4044-4E4F-91D8-8A57077649B5}"/>
              </a:ext>
            </a:extLst>
          </p:cNvPr>
          <p:cNvSpPr/>
          <p:nvPr/>
        </p:nvSpPr>
        <p:spPr>
          <a:xfrm>
            <a:off x="11609465" y="3473241"/>
            <a:ext cx="123290" cy="123290"/>
          </a:xfrm>
          <a:prstGeom prst="ellipse">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2443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97E97BE-FE1A-4AF0-8A8D-D05DC5253407}"/>
              </a:ext>
            </a:extLst>
          </p:cNvPr>
          <p:cNvSpPr/>
          <p:nvPr/>
        </p:nvSpPr>
        <p:spPr>
          <a:xfrm>
            <a:off x="1" y="0"/>
            <a:ext cx="2556164" cy="6857999"/>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5" name="TextBox 4">
            <a:extLst>
              <a:ext uri="{FF2B5EF4-FFF2-40B4-BE49-F238E27FC236}">
                <a16:creationId xmlns:a16="http://schemas.microsoft.com/office/drawing/2014/main" id="{9FB9531F-7DEA-41F1-9165-5F883E5753D8}"/>
              </a:ext>
            </a:extLst>
          </p:cNvPr>
          <p:cNvSpPr txBox="1"/>
          <p:nvPr/>
        </p:nvSpPr>
        <p:spPr>
          <a:xfrm>
            <a:off x="7064086" y="357926"/>
            <a:ext cx="4918166" cy="646331"/>
          </a:xfrm>
          <a:prstGeom prst="rect">
            <a:avLst/>
          </a:prstGeom>
          <a:noFill/>
          <a:ln>
            <a:noFill/>
          </a:ln>
        </p:spPr>
        <p:txBody>
          <a:bodyPr wrap="square">
            <a:spAutoFit/>
          </a:bodyPr>
          <a:lstStyle/>
          <a:p>
            <a:r>
              <a:rPr lang="en-US" sz="3600" dirty="0">
                <a:solidFill>
                  <a:schemeClr val="bg1"/>
                </a:solidFill>
                <a:latin typeface="Ace Sans Extrabold" pitchFamily="50" charset="0"/>
              </a:rPr>
              <a:t>Course Objective</a:t>
            </a:r>
            <a:endParaRPr lang="en-US" sz="2000" dirty="0">
              <a:solidFill>
                <a:schemeClr val="bg1"/>
              </a:solidFill>
              <a:latin typeface="Segoe UI" panose="020B0502040204020203" pitchFamily="34" charset="0"/>
              <a:cs typeface="Segoe UI" panose="020B0502040204020203" pitchFamily="34" charset="0"/>
            </a:endParaRPr>
          </a:p>
        </p:txBody>
      </p:sp>
      <p:sp>
        <p:nvSpPr>
          <p:cNvPr id="2" name="TextBox 1">
            <a:extLst>
              <a:ext uri="{FF2B5EF4-FFF2-40B4-BE49-F238E27FC236}">
                <a16:creationId xmlns:a16="http://schemas.microsoft.com/office/drawing/2014/main" id="{955D7664-808E-4928-B606-8E2081F3924E}"/>
              </a:ext>
            </a:extLst>
          </p:cNvPr>
          <p:cNvSpPr txBox="1"/>
          <p:nvPr/>
        </p:nvSpPr>
        <p:spPr>
          <a:xfrm>
            <a:off x="3308917" y="762166"/>
            <a:ext cx="5862792" cy="5262979"/>
          </a:xfrm>
          <a:prstGeom prst="rect">
            <a:avLst/>
          </a:prstGeom>
          <a:noFill/>
          <a:ln>
            <a:noFill/>
          </a:ln>
        </p:spPr>
        <p:txBody>
          <a:bodyPr wrap="square">
            <a:spAutoFit/>
          </a:bodyPr>
          <a:lstStyle/>
          <a:p>
            <a:r>
              <a:rPr lang="en-US" sz="2400" dirty="0"/>
              <a:t>Answer the following questions below about Career Path One</a:t>
            </a:r>
            <a:endParaRPr lang="en-US" sz="1600" dirty="0"/>
          </a:p>
          <a:p>
            <a:endParaRPr lang="en-US" sz="1600" dirty="0"/>
          </a:p>
          <a:p>
            <a:r>
              <a:rPr lang="en-US" sz="1600" dirty="0"/>
              <a:t>11. What key skills and abilities do you need to succeed in this career field? </a:t>
            </a:r>
          </a:p>
          <a:p>
            <a:r>
              <a:rPr lang="en-US" sz="1600" dirty="0"/>
              <a:t>12.What key work activities are involved? </a:t>
            </a:r>
          </a:p>
          <a:p>
            <a:r>
              <a:rPr lang="en-US" sz="1600" dirty="0"/>
              <a:t>13. </a:t>
            </a:r>
            <a:r>
              <a:rPr lang="en-US" sz="1600" i="1" dirty="0"/>
              <a:t>What specific detailed work activities will your perform? </a:t>
            </a:r>
            <a:endParaRPr lang="en-US" sz="1600" dirty="0"/>
          </a:p>
          <a:p>
            <a:r>
              <a:rPr lang="en-US" sz="1600" dirty="0"/>
              <a:t>14. Describe the work context? Indoors, Outdoors, Working in a team, or alone</a:t>
            </a:r>
            <a:endParaRPr lang="en-US" sz="1600" i="1" dirty="0"/>
          </a:p>
          <a:p>
            <a:r>
              <a:rPr lang="en-US" sz="1600" dirty="0"/>
              <a:t>15. </a:t>
            </a:r>
            <a:r>
              <a:rPr lang="en-US" sz="1600" i="1" dirty="0"/>
              <a:t>What is the outlook (for the future) for your chosen field?</a:t>
            </a:r>
            <a:endParaRPr lang="en-US" sz="1600" dirty="0"/>
          </a:p>
          <a:p>
            <a:r>
              <a:rPr lang="en-US" sz="1600" dirty="0"/>
              <a:t>16. What clubs and organizations can you join in middle or high school that will assist you in this career? </a:t>
            </a:r>
          </a:p>
          <a:p>
            <a:r>
              <a:rPr lang="en-US" sz="1600" dirty="0"/>
              <a:t>17. What key skills and abilities do you need to succeed in this career field? </a:t>
            </a:r>
          </a:p>
          <a:p>
            <a:r>
              <a:rPr lang="en-US" sz="1600" dirty="0"/>
              <a:t>18. What key work activities are involved? </a:t>
            </a:r>
          </a:p>
          <a:p>
            <a:r>
              <a:rPr lang="en-US" sz="1600" dirty="0"/>
              <a:t>19. Are there jobs available in this field in an area you would like to live?  Use Job Opening on the web tab. “Find Jobs”</a:t>
            </a:r>
          </a:p>
          <a:p>
            <a:endParaRPr lang="en-US" sz="1600" dirty="0"/>
          </a:p>
          <a:p>
            <a:endParaRPr lang="en-US" sz="1600" i="1" dirty="0"/>
          </a:p>
          <a:p>
            <a:endParaRPr lang="en-US" sz="1600" dirty="0"/>
          </a:p>
        </p:txBody>
      </p:sp>
      <p:sp>
        <p:nvSpPr>
          <p:cNvPr id="9" name="TextBox 8">
            <a:extLst>
              <a:ext uri="{FF2B5EF4-FFF2-40B4-BE49-F238E27FC236}">
                <a16:creationId xmlns:a16="http://schemas.microsoft.com/office/drawing/2014/main" id="{58D3CB06-1C75-4F48-AEA5-031B59794834}"/>
              </a:ext>
            </a:extLst>
          </p:cNvPr>
          <p:cNvSpPr txBox="1"/>
          <p:nvPr/>
        </p:nvSpPr>
        <p:spPr>
          <a:xfrm>
            <a:off x="483354" y="2997675"/>
            <a:ext cx="1941191" cy="646331"/>
          </a:xfrm>
          <a:prstGeom prst="rect">
            <a:avLst/>
          </a:prstGeom>
          <a:noFill/>
        </p:spPr>
        <p:txBody>
          <a:bodyPr wrap="square">
            <a:spAutoFit/>
          </a:bodyPr>
          <a:lstStyle/>
          <a:p>
            <a:r>
              <a:rPr lang="en-US" sz="3600" dirty="0">
                <a:solidFill>
                  <a:schemeClr val="bg1"/>
                </a:solidFill>
                <a:latin typeface="Ace Sans Extrabold" pitchFamily="50" charset="0"/>
              </a:rPr>
              <a:t>Part 1</a:t>
            </a:r>
          </a:p>
        </p:txBody>
      </p:sp>
      <p:pic>
        <p:nvPicPr>
          <p:cNvPr id="4" name="Graphic 3">
            <a:extLst>
              <a:ext uri="{FF2B5EF4-FFF2-40B4-BE49-F238E27FC236}">
                <a16:creationId xmlns:a16="http://schemas.microsoft.com/office/drawing/2014/main" id="{FB1E7899-DE77-43C9-A3B4-9FCEEAF3A1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1833" y="1976005"/>
            <a:ext cx="952500" cy="952500"/>
          </a:xfrm>
          <a:prstGeom prst="rect">
            <a:avLst/>
          </a:prstGeom>
        </p:spPr>
      </p:pic>
      <p:sp>
        <p:nvSpPr>
          <p:cNvPr id="3" name="Oval 2">
            <a:extLst>
              <a:ext uri="{FF2B5EF4-FFF2-40B4-BE49-F238E27FC236}">
                <a16:creationId xmlns:a16="http://schemas.microsoft.com/office/drawing/2014/main" id="{2034F0A7-65FD-4EF0-BC63-BD1DDC4EC6FB}"/>
              </a:ext>
            </a:extLst>
          </p:cNvPr>
          <p:cNvSpPr/>
          <p:nvPr/>
        </p:nvSpPr>
        <p:spPr>
          <a:xfrm>
            <a:off x="11609465" y="3168441"/>
            <a:ext cx="123290" cy="123290"/>
          </a:xfrm>
          <a:prstGeom prst="ellipse">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A2CCEB1-A7A5-4E2C-8A9D-7F70C4C89D4A}"/>
              </a:ext>
            </a:extLst>
          </p:cNvPr>
          <p:cNvSpPr/>
          <p:nvPr/>
        </p:nvSpPr>
        <p:spPr>
          <a:xfrm>
            <a:off x="11761865" y="3320841"/>
            <a:ext cx="123290" cy="123290"/>
          </a:xfrm>
          <a:prstGeom prst="ellipse">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55F5710-2D66-493B-8830-931AA8834560}"/>
              </a:ext>
            </a:extLst>
          </p:cNvPr>
          <p:cNvSpPr/>
          <p:nvPr/>
        </p:nvSpPr>
        <p:spPr>
          <a:xfrm>
            <a:off x="11609465" y="3473241"/>
            <a:ext cx="123290" cy="123290"/>
          </a:xfrm>
          <a:prstGeom prst="ellipse">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7799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97E97BE-FE1A-4AF0-8A8D-D05DC5253407}"/>
              </a:ext>
            </a:extLst>
          </p:cNvPr>
          <p:cNvSpPr/>
          <p:nvPr/>
        </p:nvSpPr>
        <p:spPr>
          <a:xfrm>
            <a:off x="1" y="0"/>
            <a:ext cx="2556164" cy="6857999"/>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5" name="TextBox 4">
            <a:extLst>
              <a:ext uri="{FF2B5EF4-FFF2-40B4-BE49-F238E27FC236}">
                <a16:creationId xmlns:a16="http://schemas.microsoft.com/office/drawing/2014/main" id="{9FB9531F-7DEA-41F1-9165-5F883E5753D8}"/>
              </a:ext>
            </a:extLst>
          </p:cNvPr>
          <p:cNvSpPr txBox="1"/>
          <p:nvPr/>
        </p:nvSpPr>
        <p:spPr>
          <a:xfrm>
            <a:off x="7064086" y="357926"/>
            <a:ext cx="4918166" cy="646331"/>
          </a:xfrm>
          <a:prstGeom prst="rect">
            <a:avLst/>
          </a:prstGeom>
          <a:noFill/>
          <a:ln>
            <a:noFill/>
          </a:ln>
        </p:spPr>
        <p:txBody>
          <a:bodyPr wrap="square">
            <a:spAutoFit/>
          </a:bodyPr>
          <a:lstStyle/>
          <a:p>
            <a:r>
              <a:rPr lang="en-US" sz="3600" dirty="0">
                <a:solidFill>
                  <a:schemeClr val="bg1"/>
                </a:solidFill>
                <a:latin typeface="Ace Sans Extrabold" pitchFamily="50" charset="0"/>
              </a:rPr>
              <a:t>Course Objective</a:t>
            </a:r>
            <a:endParaRPr lang="en-US" sz="2000" dirty="0">
              <a:solidFill>
                <a:schemeClr val="bg1"/>
              </a:solidFill>
              <a:latin typeface="Segoe UI" panose="020B0502040204020203" pitchFamily="34" charset="0"/>
              <a:cs typeface="Segoe UI" panose="020B0502040204020203" pitchFamily="34" charset="0"/>
            </a:endParaRPr>
          </a:p>
        </p:txBody>
      </p:sp>
      <p:sp>
        <p:nvSpPr>
          <p:cNvPr id="2" name="TextBox 1">
            <a:extLst>
              <a:ext uri="{FF2B5EF4-FFF2-40B4-BE49-F238E27FC236}">
                <a16:creationId xmlns:a16="http://schemas.microsoft.com/office/drawing/2014/main" id="{955D7664-808E-4928-B606-8E2081F3924E}"/>
              </a:ext>
            </a:extLst>
          </p:cNvPr>
          <p:cNvSpPr txBox="1"/>
          <p:nvPr/>
        </p:nvSpPr>
        <p:spPr>
          <a:xfrm>
            <a:off x="3258749" y="2242762"/>
            <a:ext cx="7395396" cy="2185214"/>
          </a:xfrm>
          <a:prstGeom prst="rect">
            <a:avLst/>
          </a:prstGeom>
          <a:noFill/>
          <a:ln>
            <a:noFill/>
          </a:ln>
        </p:spPr>
        <p:txBody>
          <a:bodyPr wrap="square">
            <a:spAutoFit/>
          </a:bodyPr>
          <a:lstStyle/>
          <a:p>
            <a:r>
              <a:rPr lang="en-US" sz="1600" dirty="0"/>
              <a:t>Research your top career areas by answering the following questions. Answer the questions in the PowerPoint for each Top Career Field. </a:t>
            </a:r>
          </a:p>
          <a:p>
            <a:endParaRPr lang="en-US" sz="1600" dirty="0"/>
          </a:p>
          <a:p>
            <a:r>
              <a:rPr lang="en-US" sz="2000" dirty="0"/>
              <a:t>Type Your Third Career Path Below _______________________________________</a:t>
            </a:r>
          </a:p>
          <a:p>
            <a:endParaRPr lang="en-US" sz="1600" dirty="0"/>
          </a:p>
          <a:p>
            <a:r>
              <a:rPr lang="en-US" sz="1600" dirty="0"/>
              <a:t>Use the black space to write down your thoughts that make this career exciting for your below:</a:t>
            </a:r>
          </a:p>
        </p:txBody>
      </p:sp>
      <p:sp>
        <p:nvSpPr>
          <p:cNvPr id="9" name="TextBox 8">
            <a:extLst>
              <a:ext uri="{FF2B5EF4-FFF2-40B4-BE49-F238E27FC236}">
                <a16:creationId xmlns:a16="http://schemas.microsoft.com/office/drawing/2014/main" id="{58D3CB06-1C75-4F48-AEA5-031B59794834}"/>
              </a:ext>
            </a:extLst>
          </p:cNvPr>
          <p:cNvSpPr txBox="1"/>
          <p:nvPr/>
        </p:nvSpPr>
        <p:spPr>
          <a:xfrm>
            <a:off x="483354" y="2997675"/>
            <a:ext cx="1941191" cy="646331"/>
          </a:xfrm>
          <a:prstGeom prst="rect">
            <a:avLst/>
          </a:prstGeom>
          <a:noFill/>
        </p:spPr>
        <p:txBody>
          <a:bodyPr wrap="square">
            <a:spAutoFit/>
          </a:bodyPr>
          <a:lstStyle/>
          <a:p>
            <a:r>
              <a:rPr lang="en-US" sz="3600" dirty="0">
                <a:solidFill>
                  <a:schemeClr val="bg1"/>
                </a:solidFill>
                <a:latin typeface="Ace Sans Extrabold" pitchFamily="50" charset="0"/>
              </a:rPr>
              <a:t>Part 1</a:t>
            </a:r>
          </a:p>
        </p:txBody>
      </p:sp>
      <p:sp>
        <p:nvSpPr>
          <p:cNvPr id="15" name="TextBox 14">
            <a:extLst>
              <a:ext uri="{FF2B5EF4-FFF2-40B4-BE49-F238E27FC236}">
                <a16:creationId xmlns:a16="http://schemas.microsoft.com/office/drawing/2014/main" id="{FD145E3A-7892-4B3E-9C52-3955A7CD36A2}"/>
              </a:ext>
            </a:extLst>
          </p:cNvPr>
          <p:cNvSpPr txBox="1"/>
          <p:nvPr/>
        </p:nvSpPr>
        <p:spPr>
          <a:xfrm>
            <a:off x="3258749" y="798809"/>
            <a:ext cx="6096000" cy="1015663"/>
          </a:xfrm>
          <a:prstGeom prst="rect">
            <a:avLst/>
          </a:prstGeom>
          <a:noFill/>
        </p:spPr>
        <p:txBody>
          <a:bodyPr wrap="square">
            <a:spAutoFit/>
          </a:bodyPr>
          <a:lstStyle/>
          <a:p>
            <a:r>
              <a:rPr lang="en-US" sz="2400" dirty="0">
                <a:solidFill>
                  <a:srgbClr val="00CC66"/>
                </a:solidFill>
              </a:rPr>
              <a:t>Research</a:t>
            </a:r>
            <a:r>
              <a:rPr lang="en-US" sz="2400" dirty="0"/>
              <a:t> </a:t>
            </a:r>
          </a:p>
          <a:p>
            <a:r>
              <a:rPr lang="en-US" sz="3600" dirty="0">
                <a:solidFill>
                  <a:srgbClr val="014D81"/>
                </a:solidFill>
                <a:latin typeface="Ace Sans Extrabold" pitchFamily="50" charset="0"/>
              </a:rPr>
              <a:t>Career Path 3</a:t>
            </a:r>
          </a:p>
        </p:txBody>
      </p:sp>
      <p:pic>
        <p:nvPicPr>
          <p:cNvPr id="4" name="Graphic 3">
            <a:extLst>
              <a:ext uri="{FF2B5EF4-FFF2-40B4-BE49-F238E27FC236}">
                <a16:creationId xmlns:a16="http://schemas.microsoft.com/office/drawing/2014/main" id="{FB1E7899-DE77-43C9-A3B4-9FCEEAF3A1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1833" y="1976005"/>
            <a:ext cx="952500" cy="952500"/>
          </a:xfrm>
          <a:prstGeom prst="rect">
            <a:avLst/>
          </a:prstGeom>
        </p:spPr>
      </p:pic>
      <p:sp>
        <p:nvSpPr>
          <p:cNvPr id="3" name="Oval 2">
            <a:extLst>
              <a:ext uri="{FF2B5EF4-FFF2-40B4-BE49-F238E27FC236}">
                <a16:creationId xmlns:a16="http://schemas.microsoft.com/office/drawing/2014/main" id="{B8372740-EA41-4228-A9C6-CA75FF7A226E}"/>
              </a:ext>
            </a:extLst>
          </p:cNvPr>
          <p:cNvSpPr/>
          <p:nvPr/>
        </p:nvSpPr>
        <p:spPr>
          <a:xfrm>
            <a:off x="11609465" y="3168441"/>
            <a:ext cx="123290" cy="123290"/>
          </a:xfrm>
          <a:prstGeom prst="ellipse">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695A30E-7D27-47C2-B369-C98344BB6132}"/>
              </a:ext>
            </a:extLst>
          </p:cNvPr>
          <p:cNvSpPr/>
          <p:nvPr/>
        </p:nvSpPr>
        <p:spPr>
          <a:xfrm>
            <a:off x="11761865" y="3320841"/>
            <a:ext cx="123290" cy="123290"/>
          </a:xfrm>
          <a:prstGeom prst="ellipse">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2CFFEFD-65A5-40CB-A502-E973D0684A4D}"/>
              </a:ext>
            </a:extLst>
          </p:cNvPr>
          <p:cNvSpPr/>
          <p:nvPr/>
        </p:nvSpPr>
        <p:spPr>
          <a:xfrm>
            <a:off x="11609465" y="3473241"/>
            <a:ext cx="123290" cy="123290"/>
          </a:xfrm>
          <a:prstGeom prst="ellipse">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022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97E97BE-FE1A-4AF0-8A8D-D05DC5253407}"/>
              </a:ext>
            </a:extLst>
          </p:cNvPr>
          <p:cNvSpPr/>
          <p:nvPr/>
        </p:nvSpPr>
        <p:spPr>
          <a:xfrm>
            <a:off x="1" y="0"/>
            <a:ext cx="2556164" cy="6857999"/>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5" name="TextBox 4">
            <a:extLst>
              <a:ext uri="{FF2B5EF4-FFF2-40B4-BE49-F238E27FC236}">
                <a16:creationId xmlns:a16="http://schemas.microsoft.com/office/drawing/2014/main" id="{9FB9531F-7DEA-41F1-9165-5F883E5753D8}"/>
              </a:ext>
            </a:extLst>
          </p:cNvPr>
          <p:cNvSpPr txBox="1"/>
          <p:nvPr/>
        </p:nvSpPr>
        <p:spPr>
          <a:xfrm>
            <a:off x="7064086" y="357926"/>
            <a:ext cx="4918166" cy="646331"/>
          </a:xfrm>
          <a:prstGeom prst="rect">
            <a:avLst/>
          </a:prstGeom>
          <a:noFill/>
          <a:ln>
            <a:noFill/>
          </a:ln>
        </p:spPr>
        <p:txBody>
          <a:bodyPr wrap="square">
            <a:spAutoFit/>
          </a:bodyPr>
          <a:lstStyle/>
          <a:p>
            <a:r>
              <a:rPr lang="en-US" sz="3600" dirty="0">
                <a:solidFill>
                  <a:schemeClr val="bg1"/>
                </a:solidFill>
                <a:latin typeface="Ace Sans Extrabold" pitchFamily="50" charset="0"/>
              </a:rPr>
              <a:t>Course Objective</a:t>
            </a:r>
            <a:endParaRPr lang="en-US" sz="2000" dirty="0">
              <a:solidFill>
                <a:schemeClr val="bg1"/>
              </a:solidFill>
              <a:latin typeface="Segoe UI" panose="020B0502040204020203" pitchFamily="34" charset="0"/>
              <a:cs typeface="Segoe UI" panose="020B0502040204020203" pitchFamily="34" charset="0"/>
            </a:endParaRPr>
          </a:p>
        </p:txBody>
      </p:sp>
      <p:sp>
        <p:nvSpPr>
          <p:cNvPr id="2" name="TextBox 1">
            <a:extLst>
              <a:ext uri="{FF2B5EF4-FFF2-40B4-BE49-F238E27FC236}">
                <a16:creationId xmlns:a16="http://schemas.microsoft.com/office/drawing/2014/main" id="{955D7664-808E-4928-B606-8E2081F3924E}"/>
              </a:ext>
            </a:extLst>
          </p:cNvPr>
          <p:cNvSpPr txBox="1"/>
          <p:nvPr/>
        </p:nvSpPr>
        <p:spPr>
          <a:xfrm>
            <a:off x="3308917" y="762166"/>
            <a:ext cx="6015192" cy="5509200"/>
          </a:xfrm>
          <a:prstGeom prst="rect">
            <a:avLst/>
          </a:prstGeom>
          <a:noFill/>
          <a:ln>
            <a:noFill/>
          </a:ln>
        </p:spPr>
        <p:txBody>
          <a:bodyPr wrap="square">
            <a:spAutoFit/>
          </a:bodyPr>
          <a:lstStyle/>
          <a:p>
            <a:r>
              <a:rPr lang="en-US" sz="2400" dirty="0"/>
              <a:t>Answer the following questions below about Career Path One</a:t>
            </a:r>
            <a:endParaRPr lang="en-US" sz="1600" dirty="0"/>
          </a:p>
          <a:p>
            <a:endParaRPr lang="en-US" sz="1600" dirty="0"/>
          </a:p>
          <a:p>
            <a:pPr marL="342900" indent="-342900">
              <a:buAutoNum type="arabicPeriod"/>
            </a:pPr>
            <a:r>
              <a:rPr lang="en-US" sz="1600" dirty="0"/>
              <a:t>What occupation fall under this career field that interest you the </a:t>
            </a:r>
            <a:r>
              <a:rPr lang="en-US" sz="1600" b="1" dirty="0"/>
              <a:t>most</a:t>
            </a:r>
            <a:r>
              <a:rPr lang="en-US" sz="1600" dirty="0"/>
              <a:t>?</a:t>
            </a:r>
            <a:r>
              <a:rPr lang="en-US" sz="1600" dirty="0">
                <a:solidFill>
                  <a:srgbClr val="FF0000"/>
                </a:solidFill>
              </a:rPr>
              <a:t> </a:t>
            </a:r>
            <a:endParaRPr lang="en-US" sz="1600" dirty="0"/>
          </a:p>
          <a:p>
            <a:r>
              <a:rPr lang="en-US" sz="1600" dirty="0"/>
              <a:t>2. </a:t>
            </a:r>
            <a:r>
              <a:rPr lang="en-US" sz="1600" i="1" dirty="0"/>
              <a:t> What tasks are perform by a person in this career? </a:t>
            </a:r>
          </a:p>
          <a:p>
            <a:r>
              <a:rPr lang="en-US" sz="1600" i="1" dirty="0"/>
              <a:t>3.</a:t>
            </a:r>
            <a:r>
              <a:rPr lang="en-US" sz="1600" dirty="0"/>
              <a:t>  </a:t>
            </a:r>
            <a:r>
              <a:rPr lang="en-US" sz="1600" i="1" dirty="0"/>
              <a:t>What type of post-secondary (beyond High School) education is needed?</a:t>
            </a:r>
            <a:endParaRPr lang="en-US" sz="1600" dirty="0"/>
          </a:p>
          <a:p>
            <a:r>
              <a:rPr lang="en-US" sz="1600" dirty="0"/>
              <a:t>4. What type of technology skills are needed to perform in this career? </a:t>
            </a:r>
            <a:endParaRPr lang="en-US" sz="1600" i="1" dirty="0"/>
          </a:p>
          <a:p>
            <a:r>
              <a:rPr lang="en-US" sz="1600" i="1" dirty="0"/>
              <a:t>5. What knowledge is expected to be able to perform in this career field? </a:t>
            </a:r>
            <a:endParaRPr lang="en-US" sz="1600" dirty="0"/>
          </a:p>
          <a:p>
            <a:r>
              <a:rPr lang="en-US" sz="1600" dirty="0"/>
              <a:t>6. </a:t>
            </a:r>
            <a:r>
              <a:rPr lang="en-US" sz="1600" i="1" dirty="0"/>
              <a:t>What daily/hourly hours would one work?</a:t>
            </a:r>
          </a:p>
          <a:p>
            <a:r>
              <a:rPr lang="en-US" sz="1600" dirty="0"/>
              <a:t>7. </a:t>
            </a:r>
            <a:r>
              <a:rPr lang="en-US" sz="1600" i="1" dirty="0"/>
              <a:t>What is the expected pay or salary for this career field? What is the hourly pay?</a:t>
            </a:r>
            <a:endParaRPr lang="en-US" sz="1600" dirty="0"/>
          </a:p>
          <a:p>
            <a:r>
              <a:rPr lang="en-US" sz="1600" dirty="0"/>
              <a:t>8. </a:t>
            </a:r>
            <a:r>
              <a:rPr lang="en-US" sz="1600" i="1" dirty="0"/>
              <a:t>What type of work does one do in this career? Are you required to work with your hands in a physical sense or is it more with your mind?</a:t>
            </a:r>
          </a:p>
          <a:p>
            <a:r>
              <a:rPr lang="en-US" sz="1600" dirty="0"/>
              <a:t>9. </a:t>
            </a:r>
            <a:r>
              <a:rPr lang="en-US" sz="1600" i="1" dirty="0"/>
              <a:t>What is the outlook (for the future) for your chosen field?</a:t>
            </a:r>
            <a:endParaRPr lang="en-US" sz="1600" dirty="0"/>
          </a:p>
          <a:p>
            <a:r>
              <a:rPr lang="en-US" sz="1600" dirty="0"/>
              <a:t>10. What clubs and organizations can you join in middle or high school that will assist you in this career? </a:t>
            </a:r>
          </a:p>
          <a:p>
            <a:endParaRPr lang="en-US" sz="1600" i="1" dirty="0"/>
          </a:p>
          <a:p>
            <a:endParaRPr lang="en-US" sz="1600" dirty="0"/>
          </a:p>
        </p:txBody>
      </p:sp>
      <p:sp>
        <p:nvSpPr>
          <p:cNvPr id="9" name="TextBox 8">
            <a:extLst>
              <a:ext uri="{FF2B5EF4-FFF2-40B4-BE49-F238E27FC236}">
                <a16:creationId xmlns:a16="http://schemas.microsoft.com/office/drawing/2014/main" id="{58D3CB06-1C75-4F48-AEA5-031B59794834}"/>
              </a:ext>
            </a:extLst>
          </p:cNvPr>
          <p:cNvSpPr txBox="1"/>
          <p:nvPr/>
        </p:nvSpPr>
        <p:spPr>
          <a:xfrm>
            <a:off x="483354" y="2997675"/>
            <a:ext cx="1941191" cy="646331"/>
          </a:xfrm>
          <a:prstGeom prst="rect">
            <a:avLst/>
          </a:prstGeom>
          <a:noFill/>
        </p:spPr>
        <p:txBody>
          <a:bodyPr wrap="square">
            <a:spAutoFit/>
          </a:bodyPr>
          <a:lstStyle/>
          <a:p>
            <a:r>
              <a:rPr lang="en-US" sz="3600" dirty="0">
                <a:solidFill>
                  <a:schemeClr val="bg1"/>
                </a:solidFill>
                <a:latin typeface="Ace Sans Extrabold" pitchFamily="50" charset="0"/>
              </a:rPr>
              <a:t>Part 1</a:t>
            </a:r>
          </a:p>
        </p:txBody>
      </p:sp>
      <p:pic>
        <p:nvPicPr>
          <p:cNvPr id="4" name="Graphic 3">
            <a:extLst>
              <a:ext uri="{FF2B5EF4-FFF2-40B4-BE49-F238E27FC236}">
                <a16:creationId xmlns:a16="http://schemas.microsoft.com/office/drawing/2014/main" id="{FB1E7899-DE77-43C9-A3B4-9FCEEAF3A1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1833" y="1976005"/>
            <a:ext cx="952500" cy="952500"/>
          </a:xfrm>
          <a:prstGeom prst="rect">
            <a:avLst/>
          </a:prstGeom>
        </p:spPr>
      </p:pic>
      <p:sp>
        <p:nvSpPr>
          <p:cNvPr id="3" name="Oval 2">
            <a:extLst>
              <a:ext uri="{FF2B5EF4-FFF2-40B4-BE49-F238E27FC236}">
                <a16:creationId xmlns:a16="http://schemas.microsoft.com/office/drawing/2014/main" id="{D18AB4FD-069D-48CA-88E7-C98E77414848}"/>
              </a:ext>
            </a:extLst>
          </p:cNvPr>
          <p:cNvSpPr/>
          <p:nvPr/>
        </p:nvSpPr>
        <p:spPr>
          <a:xfrm>
            <a:off x="11609465" y="3168441"/>
            <a:ext cx="123290" cy="123290"/>
          </a:xfrm>
          <a:prstGeom prst="ellipse">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A41F009-4EA0-4821-8B76-A30390CD7453}"/>
              </a:ext>
            </a:extLst>
          </p:cNvPr>
          <p:cNvSpPr/>
          <p:nvPr/>
        </p:nvSpPr>
        <p:spPr>
          <a:xfrm>
            <a:off x="11761865" y="3320841"/>
            <a:ext cx="123290" cy="123290"/>
          </a:xfrm>
          <a:prstGeom prst="ellipse">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30D88C3-494A-46EE-AE8F-ACF528E4C0FA}"/>
              </a:ext>
            </a:extLst>
          </p:cNvPr>
          <p:cNvSpPr/>
          <p:nvPr/>
        </p:nvSpPr>
        <p:spPr>
          <a:xfrm>
            <a:off x="11609465" y="3473241"/>
            <a:ext cx="123290" cy="123290"/>
          </a:xfrm>
          <a:prstGeom prst="ellipse">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9206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97E97BE-FE1A-4AF0-8A8D-D05DC5253407}"/>
              </a:ext>
            </a:extLst>
          </p:cNvPr>
          <p:cNvSpPr/>
          <p:nvPr/>
        </p:nvSpPr>
        <p:spPr>
          <a:xfrm>
            <a:off x="1" y="0"/>
            <a:ext cx="2556164" cy="6857999"/>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5" name="TextBox 4">
            <a:extLst>
              <a:ext uri="{FF2B5EF4-FFF2-40B4-BE49-F238E27FC236}">
                <a16:creationId xmlns:a16="http://schemas.microsoft.com/office/drawing/2014/main" id="{9FB9531F-7DEA-41F1-9165-5F883E5753D8}"/>
              </a:ext>
            </a:extLst>
          </p:cNvPr>
          <p:cNvSpPr txBox="1"/>
          <p:nvPr/>
        </p:nvSpPr>
        <p:spPr>
          <a:xfrm>
            <a:off x="7064086" y="357926"/>
            <a:ext cx="4918166" cy="646331"/>
          </a:xfrm>
          <a:prstGeom prst="rect">
            <a:avLst/>
          </a:prstGeom>
          <a:noFill/>
          <a:ln>
            <a:noFill/>
          </a:ln>
        </p:spPr>
        <p:txBody>
          <a:bodyPr wrap="square">
            <a:spAutoFit/>
          </a:bodyPr>
          <a:lstStyle/>
          <a:p>
            <a:r>
              <a:rPr lang="en-US" sz="3600" dirty="0">
                <a:solidFill>
                  <a:schemeClr val="bg1"/>
                </a:solidFill>
                <a:latin typeface="Ace Sans Extrabold" pitchFamily="50" charset="0"/>
              </a:rPr>
              <a:t>Course Objective</a:t>
            </a:r>
            <a:endParaRPr lang="en-US" sz="2000" dirty="0">
              <a:solidFill>
                <a:schemeClr val="bg1"/>
              </a:solidFill>
              <a:latin typeface="Segoe UI" panose="020B0502040204020203" pitchFamily="34" charset="0"/>
              <a:cs typeface="Segoe UI" panose="020B0502040204020203" pitchFamily="34" charset="0"/>
            </a:endParaRPr>
          </a:p>
        </p:txBody>
      </p:sp>
      <p:sp>
        <p:nvSpPr>
          <p:cNvPr id="2" name="TextBox 1">
            <a:extLst>
              <a:ext uri="{FF2B5EF4-FFF2-40B4-BE49-F238E27FC236}">
                <a16:creationId xmlns:a16="http://schemas.microsoft.com/office/drawing/2014/main" id="{955D7664-808E-4928-B606-8E2081F3924E}"/>
              </a:ext>
            </a:extLst>
          </p:cNvPr>
          <p:cNvSpPr txBox="1"/>
          <p:nvPr/>
        </p:nvSpPr>
        <p:spPr>
          <a:xfrm>
            <a:off x="3308917" y="762166"/>
            <a:ext cx="5862792" cy="5262979"/>
          </a:xfrm>
          <a:prstGeom prst="rect">
            <a:avLst/>
          </a:prstGeom>
          <a:noFill/>
          <a:ln>
            <a:noFill/>
          </a:ln>
        </p:spPr>
        <p:txBody>
          <a:bodyPr wrap="square">
            <a:spAutoFit/>
          </a:bodyPr>
          <a:lstStyle/>
          <a:p>
            <a:r>
              <a:rPr lang="en-US" sz="2400" dirty="0"/>
              <a:t>Answer the following questions below about Career Path One</a:t>
            </a:r>
            <a:endParaRPr lang="en-US" sz="1600" dirty="0"/>
          </a:p>
          <a:p>
            <a:endParaRPr lang="en-US" sz="1600" dirty="0"/>
          </a:p>
          <a:p>
            <a:r>
              <a:rPr lang="en-US" sz="1600" dirty="0"/>
              <a:t>11. What key skills and abilities do you need to succeed in this career field? </a:t>
            </a:r>
          </a:p>
          <a:p>
            <a:r>
              <a:rPr lang="en-US" sz="1600" dirty="0"/>
              <a:t>12.What key work activities are involved? </a:t>
            </a:r>
          </a:p>
          <a:p>
            <a:r>
              <a:rPr lang="en-US" sz="1600" dirty="0"/>
              <a:t>13. </a:t>
            </a:r>
            <a:r>
              <a:rPr lang="en-US" sz="1600" i="1" dirty="0"/>
              <a:t>What specific detailed work activities will your perform? </a:t>
            </a:r>
            <a:endParaRPr lang="en-US" sz="1600" dirty="0"/>
          </a:p>
          <a:p>
            <a:r>
              <a:rPr lang="en-US" sz="1600" dirty="0"/>
              <a:t>14. Describe the work context? Indoors, Outdoors, Working in a team, or alone</a:t>
            </a:r>
            <a:endParaRPr lang="en-US" sz="1600" i="1" dirty="0"/>
          </a:p>
          <a:p>
            <a:r>
              <a:rPr lang="en-US" sz="1600" dirty="0"/>
              <a:t>15. </a:t>
            </a:r>
            <a:r>
              <a:rPr lang="en-US" sz="1600" i="1" dirty="0"/>
              <a:t>What is the outlook (for the future) for your chosen field?</a:t>
            </a:r>
            <a:endParaRPr lang="en-US" sz="1600" dirty="0"/>
          </a:p>
          <a:p>
            <a:r>
              <a:rPr lang="en-US" sz="1600" dirty="0"/>
              <a:t>16. What clubs and organizations can you join in middle or high school that will assist you in this career? </a:t>
            </a:r>
          </a:p>
          <a:p>
            <a:r>
              <a:rPr lang="en-US" sz="1600" dirty="0"/>
              <a:t>17. What key skills and abilities do you need to succeed in this career field? </a:t>
            </a:r>
          </a:p>
          <a:p>
            <a:r>
              <a:rPr lang="en-US" sz="1600" dirty="0"/>
              <a:t>18. What key work activities are involved? </a:t>
            </a:r>
          </a:p>
          <a:p>
            <a:r>
              <a:rPr lang="en-US" sz="1600" dirty="0"/>
              <a:t>19. Are there jobs available in this field in an area you would like to live?  Use Job Opening on the web tab. “Find Jobs”</a:t>
            </a:r>
          </a:p>
          <a:p>
            <a:endParaRPr lang="en-US" sz="1600" dirty="0"/>
          </a:p>
          <a:p>
            <a:endParaRPr lang="en-US" sz="1600" i="1" dirty="0"/>
          </a:p>
          <a:p>
            <a:endParaRPr lang="en-US" sz="1600" dirty="0"/>
          </a:p>
        </p:txBody>
      </p:sp>
      <p:sp>
        <p:nvSpPr>
          <p:cNvPr id="9" name="TextBox 8">
            <a:extLst>
              <a:ext uri="{FF2B5EF4-FFF2-40B4-BE49-F238E27FC236}">
                <a16:creationId xmlns:a16="http://schemas.microsoft.com/office/drawing/2014/main" id="{58D3CB06-1C75-4F48-AEA5-031B59794834}"/>
              </a:ext>
            </a:extLst>
          </p:cNvPr>
          <p:cNvSpPr txBox="1"/>
          <p:nvPr/>
        </p:nvSpPr>
        <p:spPr>
          <a:xfrm>
            <a:off x="483354" y="2997675"/>
            <a:ext cx="1941191" cy="646331"/>
          </a:xfrm>
          <a:prstGeom prst="rect">
            <a:avLst/>
          </a:prstGeom>
          <a:noFill/>
        </p:spPr>
        <p:txBody>
          <a:bodyPr wrap="square">
            <a:spAutoFit/>
          </a:bodyPr>
          <a:lstStyle/>
          <a:p>
            <a:r>
              <a:rPr lang="en-US" sz="3600" dirty="0">
                <a:solidFill>
                  <a:schemeClr val="bg1"/>
                </a:solidFill>
                <a:latin typeface="Ace Sans Extrabold" pitchFamily="50" charset="0"/>
              </a:rPr>
              <a:t>Part 1</a:t>
            </a:r>
          </a:p>
        </p:txBody>
      </p:sp>
      <p:pic>
        <p:nvPicPr>
          <p:cNvPr id="4" name="Graphic 3">
            <a:extLst>
              <a:ext uri="{FF2B5EF4-FFF2-40B4-BE49-F238E27FC236}">
                <a16:creationId xmlns:a16="http://schemas.microsoft.com/office/drawing/2014/main" id="{FB1E7899-DE77-43C9-A3B4-9FCEEAF3A1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1833" y="1976005"/>
            <a:ext cx="952500" cy="952500"/>
          </a:xfrm>
          <a:prstGeom prst="rect">
            <a:avLst/>
          </a:prstGeom>
        </p:spPr>
      </p:pic>
      <p:sp>
        <p:nvSpPr>
          <p:cNvPr id="15" name="Oval 14">
            <a:extLst>
              <a:ext uri="{FF2B5EF4-FFF2-40B4-BE49-F238E27FC236}">
                <a16:creationId xmlns:a16="http://schemas.microsoft.com/office/drawing/2014/main" id="{F57E4C82-9567-4237-83BC-82435498DB65}"/>
              </a:ext>
            </a:extLst>
          </p:cNvPr>
          <p:cNvSpPr/>
          <p:nvPr/>
        </p:nvSpPr>
        <p:spPr>
          <a:xfrm>
            <a:off x="11609465" y="3168441"/>
            <a:ext cx="123290" cy="123290"/>
          </a:xfrm>
          <a:prstGeom prst="ellipse">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A9FBA4A-55B0-45C3-8AC8-351BF26FF2B5}"/>
              </a:ext>
            </a:extLst>
          </p:cNvPr>
          <p:cNvSpPr/>
          <p:nvPr/>
        </p:nvSpPr>
        <p:spPr>
          <a:xfrm>
            <a:off x="11761865" y="3320841"/>
            <a:ext cx="123290" cy="123290"/>
          </a:xfrm>
          <a:prstGeom prst="ellipse">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CB026C3-14B6-4061-85EC-DCD4AB2540C9}"/>
              </a:ext>
            </a:extLst>
          </p:cNvPr>
          <p:cNvSpPr/>
          <p:nvPr/>
        </p:nvSpPr>
        <p:spPr>
          <a:xfrm>
            <a:off x="11609465" y="3473241"/>
            <a:ext cx="123290" cy="123290"/>
          </a:xfrm>
          <a:prstGeom prst="ellipse">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4799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tanding in a room&#10;&#10;Description automatically generated">
            <a:extLst>
              <a:ext uri="{FF2B5EF4-FFF2-40B4-BE49-F238E27FC236}">
                <a16:creationId xmlns:a16="http://schemas.microsoft.com/office/drawing/2014/main" id="{D5F6B751-F568-4C4C-98D8-A1136B3746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3" y="-671945"/>
            <a:ext cx="12316691" cy="8211127"/>
          </a:xfrm>
          <a:prstGeom prst="rect">
            <a:avLst/>
          </a:prstGeom>
        </p:spPr>
      </p:pic>
      <p:sp>
        <p:nvSpPr>
          <p:cNvPr id="8" name="Rectangle 7">
            <a:extLst>
              <a:ext uri="{FF2B5EF4-FFF2-40B4-BE49-F238E27FC236}">
                <a16:creationId xmlns:a16="http://schemas.microsoft.com/office/drawing/2014/main" id="{6166E271-77BC-48BF-BED2-288D3AAA21CA}"/>
              </a:ext>
            </a:extLst>
          </p:cNvPr>
          <p:cNvSpPr/>
          <p:nvPr/>
        </p:nvSpPr>
        <p:spPr>
          <a:xfrm>
            <a:off x="-69273" y="-883228"/>
            <a:ext cx="12496800" cy="8624455"/>
          </a:xfrm>
          <a:prstGeom prst="rect">
            <a:avLst/>
          </a:prstGeom>
          <a:solidFill>
            <a:schemeClr val="tx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25594BD-E610-4E27-B890-6DD0BB2A0B5D}"/>
              </a:ext>
            </a:extLst>
          </p:cNvPr>
          <p:cNvSpPr txBox="1"/>
          <p:nvPr/>
        </p:nvSpPr>
        <p:spPr>
          <a:xfrm>
            <a:off x="2680855" y="3548496"/>
            <a:ext cx="7239000" cy="646331"/>
          </a:xfrm>
          <a:prstGeom prst="rect">
            <a:avLst/>
          </a:prstGeom>
          <a:noFill/>
        </p:spPr>
        <p:txBody>
          <a:bodyPr wrap="square">
            <a:spAutoFit/>
          </a:bodyPr>
          <a:lstStyle/>
          <a:p>
            <a:r>
              <a:rPr lang="en-US" sz="3600" dirty="0">
                <a:solidFill>
                  <a:schemeClr val="bg1"/>
                </a:solidFill>
                <a:latin typeface="Ace Sans Extrabold" pitchFamily="50" charset="0"/>
              </a:rPr>
              <a:t>Part 2 – College Discovery</a:t>
            </a:r>
          </a:p>
        </p:txBody>
      </p:sp>
      <p:pic>
        <p:nvPicPr>
          <p:cNvPr id="3" name="Picture 2" descr="Logo&#10;&#10;Description automatically generated">
            <a:extLst>
              <a:ext uri="{FF2B5EF4-FFF2-40B4-BE49-F238E27FC236}">
                <a16:creationId xmlns:a16="http://schemas.microsoft.com/office/drawing/2014/main" id="{1A859D2A-305E-4F0A-8C30-CC77641104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9705" y="3548496"/>
            <a:ext cx="5215943" cy="5215943"/>
          </a:xfrm>
          <a:prstGeom prst="rect">
            <a:avLst/>
          </a:prstGeom>
        </p:spPr>
      </p:pic>
    </p:spTree>
    <p:extLst>
      <p:ext uri="{BB962C8B-B14F-4D97-AF65-F5344CB8AC3E}">
        <p14:creationId xmlns:p14="http://schemas.microsoft.com/office/powerpoint/2010/main" val="1678926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97E97BE-FE1A-4AF0-8A8D-D05DC5253407}"/>
              </a:ext>
            </a:extLst>
          </p:cNvPr>
          <p:cNvSpPr/>
          <p:nvPr/>
        </p:nvSpPr>
        <p:spPr>
          <a:xfrm>
            <a:off x="1" y="0"/>
            <a:ext cx="2556164" cy="6857999"/>
          </a:xfrm>
          <a:prstGeom prst="rect">
            <a:avLst/>
          </a:prstGeom>
          <a:solidFill>
            <a:srgbClr val="F75C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6" name="Oval 5">
            <a:extLst>
              <a:ext uri="{FF2B5EF4-FFF2-40B4-BE49-F238E27FC236}">
                <a16:creationId xmlns:a16="http://schemas.microsoft.com/office/drawing/2014/main" id="{3B2202BD-46DB-46FD-89E1-99B54FCE8125}"/>
              </a:ext>
            </a:extLst>
          </p:cNvPr>
          <p:cNvSpPr/>
          <p:nvPr/>
        </p:nvSpPr>
        <p:spPr>
          <a:xfrm>
            <a:off x="11609465" y="3168441"/>
            <a:ext cx="123290" cy="1232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3FF1362-533D-4F6C-9D71-783CCFC18D23}"/>
              </a:ext>
            </a:extLst>
          </p:cNvPr>
          <p:cNvSpPr/>
          <p:nvPr/>
        </p:nvSpPr>
        <p:spPr>
          <a:xfrm>
            <a:off x="11761865" y="3320841"/>
            <a:ext cx="123290" cy="1232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9349CD-6DE7-47B5-BBEB-E423D61FB883}"/>
              </a:ext>
            </a:extLst>
          </p:cNvPr>
          <p:cNvSpPr/>
          <p:nvPr/>
        </p:nvSpPr>
        <p:spPr>
          <a:xfrm>
            <a:off x="11609465" y="3473241"/>
            <a:ext cx="123290" cy="1232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FB9531F-7DEA-41F1-9165-5F883E5753D8}"/>
              </a:ext>
            </a:extLst>
          </p:cNvPr>
          <p:cNvSpPr txBox="1"/>
          <p:nvPr/>
        </p:nvSpPr>
        <p:spPr>
          <a:xfrm>
            <a:off x="7064086" y="357926"/>
            <a:ext cx="4918166" cy="646331"/>
          </a:xfrm>
          <a:prstGeom prst="rect">
            <a:avLst/>
          </a:prstGeom>
          <a:noFill/>
          <a:ln>
            <a:noFill/>
          </a:ln>
        </p:spPr>
        <p:txBody>
          <a:bodyPr wrap="square">
            <a:spAutoFit/>
          </a:bodyPr>
          <a:lstStyle/>
          <a:p>
            <a:r>
              <a:rPr lang="en-US" sz="3600" dirty="0">
                <a:solidFill>
                  <a:schemeClr val="bg1"/>
                </a:solidFill>
                <a:latin typeface="Ace Sans Extrabold" pitchFamily="50" charset="0"/>
              </a:rPr>
              <a:t>Course Objective</a:t>
            </a:r>
            <a:endParaRPr lang="en-US" sz="2000" dirty="0">
              <a:solidFill>
                <a:schemeClr val="bg1"/>
              </a:solidFill>
              <a:latin typeface="Segoe UI" panose="020B0502040204020203" pitchFamily="34" charset="0"/>
              <a:cs typeface="Segoe UI" panose="020B0502040204020203" pitchFamily="34" charset="0"/>
            </a:endParaRPr>
          </a:p>
        </p:txBody>
      </p:sp>
      <p:sp>
        <p:nvSpPr>
          <p:cNvPr id="2" name="TextBox 1">
            <a:extLst>
              <a:ext uri="{FF2B5EF4-FFF2-40B4-BE49-F238E27FC236}">
                <a16:creationId xmlns:a16="http://schemas.microsoft.com/office/drawing/2014/main" id="{955D7664-808E-4928-B606-8E2081F3924E}"/>
              </a:ext>
            </a:extLst>
          </p:cNvPr>
          <p:cNvSpPr txBox="1"/>
          <p:nvPr/>
        </p:nvSpPr>
        <p:spPr>
          <a:xfrm>
            <a:off x="3261680" y="2659653"/>
            <a:ext cx="7395396" cy="3785652"/>
          </a:xfrm>
          <a:prstGeom prst="rect">
            <a:avLst/>
          </a:prstGeom>
          <a:noFill/>
          <a:ln>
            <a:noFill/>
          </a:ln>
        </p:spPr>
        <p:txBody>
          <a:bodyPr wrap="square">
            <a:spAutoFit/>
          </a:bodyPr>
          <a:lstStyle/>
          <a:p>
            <a:r>
              <a:rPr lang="en-US" sz="1600" b="1" dirty="0"/>
              <a:t>Step 1: </a:t>
            </a:r>
          </a:p>
          <a:p>
            <a:r>
              <a:rPr lang="en-US" sz="1600" dirty="0"/>
              <a:t>College and Career Readiness go hand in hand. Some careers require a 4-college degree, while other careers require 2-year degree or certificate. Either way, some form of education will be required after high school graduation, unless military is an option.  Let’s explore some college options based on your </a:t>
            </a:r>
          </a:p>
          <a:p>
            <a:endParaRPr lang="en-US" sz="1600" b="1" dirty="0"/>
          </a:p>
          <a:p>
            <a:r>
              <a:rPr lang="en-US" sz="1600" b="1" dirty="0"/>
              <a:t>Step 2:</a:t>
            </a:r>
          </a:p>
          <a:p>
            <a:r>
              <a:rPr lang="en-US" sz="1600" dirty="0"/>
              <a:t>Each student will </a:t>
            </a:r>
            <a:r>
              <a:rPr lang="en-US" sz="1600" b="1" dirty="0"/>
              <a:t>choose three colleges</a:t>
            </a:r>
            <a:r>
              <a:rPr lang="en-US" sz="1600" dirty="0"/>
              <a:t> to research and answer the questions below for each school</a:t>
            </a:r>
          </a:p>
          <a:p>
            <a:endParaRPr lang="en-US" sz="1600" dirty="0"/>
          </a:p>
          <a:p>
            <a:r>
              <a:rPr lang="en-US" sz="1600" b="1" dirty="0"/>
              <a:t>Step 3:</a:t>
            </a:r>
          </a:p>
          <a:p>
            <a:r>
              <a:rPr lang="en-US" sz="1600" dirty="0"/>
              <a:t>Find information about the three colleges.  Look carefully at what they say about their schools.  After reviewing all three schools, </a:t>
            </a:r>
            <a:r>
              <a:rPr lang="en-US" sz="1600" b="1" dirty="0"/>
              <a:t>select the one school</a:t>
            </a:r>
            <a:r>
              <a:rPr lang="en-US" sz="1600" dirty="0"/>
              <a:t> that most interests you and might most help you gain a job in the career of your choice. Answer the questions on the slide. </a:t>
            </a:r>
          </a:p>
        </p:txBody>
      </p:sp>
      <p:sp>
        <p:nvSpPr>
          <p:cNvPr id="9" name="TextBox 8">
            <a:extLst>
              <a:ext uri="{FF2B5EF4-FFF2-40B4-BE49-F238E27FC236}">
                <a16:creationId xmlns:a16="http://schemas.microsoft.com/office/drawing/2014/main" id="{58D3CB06-1C75-4F48-AEA5-031B59794834}"/>
              </a:ext>
            </a:extLst>
          </p:cNvPr>
          <p:cNvSpPr txBox="1"/>
          <p:nvPr/>
        </p:nvSpPr>
        <p:spPr>
          <a:xfrm>
            <a:off x="483354" y="2997675"/>
            <a:ext cx="1941191" cy="646331"/>
          </a:xfrm>
          <a:prstGeom prst="rect">
            <a:avLst/>
          </a:prstGeom>
          <a:noFill/>
        </p:spPr>
        <p:txBody>
          <a:bodyPr wrap="square">
            <a:spAutoFit/>
          </a:bodyPr>
          <a:lstStyle/>
          <a:p>
            <a:r>
              <a:rPr lang="en-US" sz="3600" dirty="0">
                <a:solidFill>
                  <a:schemeClr val="bg1"/>
                </a:solidFill>
                <a:latin typeface="Ace Sans Extrabold" pitchFamily="50" charset="0"/>
              </a:rPr>
              <a:t>Part 2</a:t>
            </a:r>
          </a:p>
        </p:txBody>
      </p:sp>
      <p:sp>
        <p:nvSpPr>
          <p:cNvPr id="15" name="TextBox 14">
            <a:extLst>
              <a:ext uri="{FF2B5EF4-FFF2-40B4-BE49-F238E27FC236}">
                <a16:creationId xmlns:a16="http://schemas.microsoft.com/office/drawing/2014/main" id="{FD145E3A-7892-4B3E-9C52-3955A7CD36A2}"/>
              </a:ext>
            </a:extLst>
          </p:cNvPr>
          <p:cNvSpPr txBox="1"/>
          <p:nvPr/>
        </p:nvSpPr>
        <p:spPr>
          <a:xfrm>
            <a:off x="3258749" y="798809"/>
            <a:ext cx="6096000" cy="1569660"/>
          </a:xfrm>
          <a:prstGeom prst="rect">
            <a:avLst/>
          </a:prstGeom>
          <a:noFill/>
        </p:spPr>
        <p:txBody>
          <a:bodyPr wrap="square">
            <a:spAutoFit/>
          </a:bodyPr>
          <a:lstStyle/>
          <a:p>
            <a:r>
              <a:rPr lang="en-US" sz="2400" dirty="0">
                <a:solidFill>
                  <a:srgbClr val="F75C03"/>
                </a:solidFill>
              </a:rPr>
              <a:t>College Discovery</a:t>
            </a:r>
          </a:p>
          <a:p>
            <a:r>
              <a:rPr lang="en-US" sz="3600" dirty="0">
                <a:solidFill>
                  <a:srgbClr val="014D81"/>
                </a:solidFill>
                <a:latin typeface="Ace Sans Extrabold" pitchFamily="50" charset="0"/>
              </a:rPr>
              <a:t>There is no place</a:t>
            </a:r>
          </a:p>
          <a:p>
            <a:r>
              <a:rPr lang="en-US" sz="3600" dirty="0">
                <a:solidFill>
                  <a:srgbClr val="014D81"/>
                </a:solidFill>
                <a:latin typeface="Ace Sans Extrabold" pitchFamily="50" charset="0"/>
              </a:rPr>
              <a:t>Like your new home</a:t>
            </a:r>
          </a:p>
        </p:txBody>
      </p:sp>
      <p:pic>
        <p:nvPicPr>
          <p:cNvPr id="4" name="Graphic 3">
            <a:extLst>
              <a:ext uri="{FF2B5EF4-FFF2-40B4-BE49-F238E27FC236}">
                <a16:creationId xmlns:a16="http://schemas.microsoft.com/office/drawing/2014/main" id="{98288BE3-7C7B-4CB9-8FC2-B6C47EB9CC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1833" y="2045175"/>
            <a:ext cx="952500" cy="952500"/>
          </a:xfrm>
          <a:prstGeom prst="rect">
            <a:avLst/>
          </a:prstGeom>
        </p:spPr>
      </p:pic>
    </p:spTree>
    <p:extLst>
      <p:ext uri="{BB962C8B-B14F-4D97-AF65-F5344CB8AC3E}">
        <p14:creationId xmlns:p14="http://schemas.microsoft.com/office/powerpoint/2010/main" val="2937864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97E97BE-FE1A-4AF0-8A8D-D05DC5253407}"/>
              </a:ext>
            </a:extLst>
          </p:cNvPr>
          <p:cNvSpPr/>
          <p:nvPr/>
        </p:nvSpPr>
        <p:spPr>
          <a:xfrm>
            <a:off x="1" y="0"/>
            <a:ext cx="2556164" cy="6857999"/>
          </a:xfrm>
          <a:prstGeom prst="rect">
            <a:avLst/>
          </a:prstGeom>
          <a:solidFill>
            <a:srgbClr val="F75C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5" name="TextBox 4">
            <a:extLst>
              <a:ext uri="{FF2B5EF4-FFF2-40B4-BE49-F238E27FC236}">
                <a16:creationId xmlns:a16="http://schemas.microsoft.com/office/drawing/2014/main" id="{9FB9531F-7DEA-41F1-9165-5F883E5753D8}"/>
              </a:ext>
            </a:extLst>
          </p:cNvPr>
          <p:cNvSpPr txBox="1"/>
          <p:nvPr/>
        </p:nvSpPr>
        <p:spPr>
          <a:xfrm>
            <a:off x="7064086" y="357926"/>
            <a:ext cx="4918166" cy="646331"/>
          </a:xfrm>
          <a:prstGeom prst="rect">
            <a:avLst/>
          </a:prstGeom>
          <a:noFill/>
          <a:ln>
            <a:noFill/>
          </a:ln>
        </p:spPr>
        <p:txBody>
          <a:bodyPr wrap="square">
            <a:spAutoFit/>
          </a:bodyPr>
          <a:lstStyle/>
          <a:p>
            <a:r>
              <a:rPr lang="en-US" sz="3600" dirty="0">
                <a:solidFill>
                  <a:schemeClr val="bg1"/>
                </a:solidFill>
                <a:latin typeface="Ace Sans Extrabold" pitchFamily="50" charset="0"/>
              </a:rPr>
              <a:t>Course Objective</a:t>
            </a:r>
            <a:endParaRPr lang="en-US" sz="2000" dirty="0">
              <a:solidFill>
                <a:schemeClr val="bg1"/>
              </a:solidFill>
              <a:latin typeface="Segoe UI" panose="020B0502040204020203" pitchFamily="34" charset="0"/>
              <a:cs typeface="Segoe UI" panose="020B0502040204020203" pitchFamily="34" charset="0"/>
            </a:endParaRPr>
          </a:p>
        </p:txBody>
      </p:sp>
      <p:sp>
        <p:nvSpPr>
          <p:cNvPr id="2" name="TextBox 1">
            <a:extLst>
              <a:ext uri="{FF2B5EF4-FFF2-40B4-BE49-F238E27FC236}">
                <a16:creationId xmlns:a16="http://schemas.microsoft.com/office/drawing/2014/main" id="{955D7664-808E-4928-B606-8E2081F3924E}"/>
              </a:ext>
            </a:extLst>
          </p:cNvPr>
          <p:cNvSpPr txBox="1"/>
          <p:nvPr/>
        </p:nvSpPr>
        <p:spPr>
          <a:xfrm>
            <a:off x="3258749" y="2242762"/>
            <a:ext cx="7395396" cy="6124754"/>
          </a:xfrm>
          <a:prstGeom prst="rect">
            <a:avLst/>
          </a:prstGeom>
          <a:noFill/>
          <a:ln>
            <a:noFill/>
          </a:ln>
        </p:spPr>
        <p:txBody>
          <a:bodyPr wrap="square">
            <a:spAutoFit/>
          </a:bodyPr>
          <a:lstStyle/>
          <a:p>
            <a:r>
              <a:rPr lang="en-US" sz="2000" dirty="0"/>
              <a:t>Type Your First College Choice Below </a:t>
            </a:r>
          </a:p>
          <a:p>
            <a:r>
              <a:rPr lang="en-US" sz="2000" dirty="0"/>
              <a:t>_______________________________________</a:t>
            </a:r>
          </a:p>
          <a:p>
            <a:pPr lvl="0"/>
            <a:endParaRPr lang="en-US" sz="1600" dirty="0"/>
          </a:p>
          <a:p>
            <a:pPr lvl="0"/>
            <a:r>
              <a:rPr lang="en-US" sz="1600" dirty="0"/>
              <a:t>1. What type of college is it?</a:t>
            </a:r>
          </a:p>
          <a:p>
            <a:pPr lvl="0"/>
            <a:r>
              <a:rPr lang="en-US" sz="1600" dirty="0"/>
              <a:t>2. What is the enrollment, how many students attend the school? </a:t>
            </a:r>
          </a:p>
          <a:p>
            <a:pPr lvl="0"/>
            <a:r>
              <a:rPr lang="en-US" sz="1600" dirty="0"/>
              <a:t>3. What is the school setting? Is it located in the city or is it rural? </a:t>
            </a:r>
          </a:p>
          <a:p>
            <a:pPr lvl="0"/>
            <a:r>
              <a:rPr lang="en-US" sz="1600" dirty="0"/>
              <a:t>4. What are the admission requirements to be accepted?</a:t>
            </a:r>
          </a:p>
          <a:p>
            <a:pPr lvl="0"/>
            <a:r>
              <a:rPr lang="en-US" sz="1600" dirty="0"/>
              <a:t>5. What are the tuition costs plus room and board?</a:t>
            </a:r>
          </a:p>
          <a:p>
            <a:pPr lvl="0"/>
            <a:r>
              <a:rPr lang="en-US" sz="1600" i="1" dirty="0"/>
              <a:t>6. What type of major might you pursue at this college? </a:t>
            </a:r>
          </a:p>
          <a:p>
            <a:pPr lvl="0"/>
            <a:r>
              <a:rPr lang="en-US" sz="1600" i="1" dirty="0"/>
              <a:t>7. What is a description of this major or field of study?</a:t>
            </a:r>
            <a:endParaRPr lang="en-US" sz="1600" dirty="0"/>
          </a:p>
          <a:p>
            <a:pPr lvl="0"/>
            <a:r>
              <a:rPr lang="en-US" sz="1600" i="1" dirty="0"/>
              <a:t>8. What skills are necessary to be successful in this major or field of study?</a:t>
            </a:r>
            <a:endParaRPr lang="en-US" sz="1600" dirty="0"/>
          </a:p>
          <a:p>
            <a:pPr lvl="0"/>
            <a:r>
              <a:rPr lang="en-US" sz="1600" dirty="0"/>
              <a:t>9. What high school courses are needed for this major or field of study?</a:t>
            </a:r>
          </a:p>
          <a:p>
            <a:pPr lvl="0"/>
            <a:r>
              <a:rPr lang="en-US" sz="1600" dirty="0"/>
              <a:t>10.What courses does one take at college to fulfill this major or field of study?</a:t>
            </a:r>
          </a:p>
          <a:p>
            <a:pPr lvl="0"/>
            <a:r>
              <a:rPr lang="en-US" sz="1600" dirty="0"/>
              <a:t>11. What career might one go into with this major or field of study?</a:t>
            </a:r>
          </a:p>
          <a:p>
            <a:pPr lvl="0"/>
            <a:r>
              <a:rPr lang="en-US" sz="1600" dirty="0"/>
              <a:t>12. Find an online review. What are the viewpoints of current students in this major or field of study?</a:t>
            </a:r>
          </a:p>
          <a:p>
            <a:pPr lvl="0"/>
            <a:r>
              <a:rPr lang="en-US" sz="1600" dirty="0"/>
              <a:t>13. What questions would you ask a college admissions counselor?</a:t>
            </a:r>
          </a:p>
          <a:p>
            <a:pPr lvl="0"/>
            <a:endParaRPr lang="en-US" sz="1600" i="1" dirty="0"/>
          </a:p>
          <a:p>
            <a:pPr lvl="0"/>
            <a:endParaRPr lang="en-US" sz="1600" i="1" dirty="0"/>
          </a:p>
          <a:p>
            <a:pPr lvl="0"/>
            <a:endParaRPr lang="en-US" sz="1600" dirty="0"/>
          </a:p>
          <a:p>
            <a:pPr lvl="0"/>
            <a:endParaRPr lang="en-US" sz="1600" dirty="0"/>
          </a:p>
          <a:p>
            <a:pPr lvl="0"/>
            <a:endParaRPr lang="en-US" sz="1600" dirty="0"/>
          </a:p>
          <a:p>
            <a:pPr lvl="0"/>
            <a:endParaRPr lang="en-US" sz="1600" dirty="0"/>
          </a:p>
          <a:p>
            <a:pPr lvl="0"/>
            <a:r>
              <a:rPr lang="en-US" sz="1600" dirty="0"/>
              <a:t> </a:t>
            </a:r>
          </a:p>
        </p:txBody>
      </p:sp>
      <p:sp>
        <p:nvSpPr>
          <p:cNvPr id="15" name="TextBox 14">
            <a:extLst>
              <a:ext uri="{FF2B5EF4-FFF2-40B4-BE49-F238E27FC236}">
                <a16:creationId xmlns:a16="http://schemas.microsoft.com/office/drawing/2014/main" id="{FD145E3A-7892-4B3E-9C52-3955A7CD36A2}"/>
              </a:ext>
            </a:extLst>
          </p:cNvPr>
          <p:cNvSpPr txBox="1"/>
          <p:nvPr/>
        </p:nvSpPr>
        <p:spPr>
          <a:xfrm>
            <a:off x="3258749" y="798809"/>
            <a:ext cx="6096000" cy="1015663"/>
          </a:xfrm>
          <a:prstGeom prst="rect">
            <a:avLst/>
          </a:prstGeom>
          <a:noFill/>
        </p:spPr>
        <p:txBody>
          <a:bodyPr wrap="square">
            <a:spAutoFit/>
          </a:bodyPr>
          <a:lstStyle/>
          <a:p>
            <a:r>
              <a:rPr lang="en-US" sz="2400" dirty="0">
                <a:solidFill>
                  <a:srgbClr val="F75C03"/>
                </a:solidFill>
              </a:rPr>
              <a:t>Finding Your Place </a:t>
            </a:r>
          </a:p>
          <a:p>
            <a:r>
              <a:rPr lang="en-US" sz="3600" dirty="0">
                <a:solidFill>
                  <a:srgbClr val="014D81"/>
                </a:solidFill>
                <a:latin typeface="Ace Sans Extrabold" pitchFamily="50" charset="0"/>
              </a:rPr>
              <a:t>College discovery</a:t>
            </a:r>
          </a:p>
        </p:txBody>
      </p:sp>
      <p:sp>
        <p:nvSpPr>
          <p:cNvPr id="6" name="TextBox 5">
            <a:extLst>
              <a:ext uri="{FF2B5EF4-FFF2-40B4-BE49-F238E27FC236}">
                <a16:creationId xmlns:a16="http://schemas.microsoft.com/office/drawing/2014/main" id="{B3A27F53-E9B7-476C-A03E-21A6488AD4B8}"/>
              </a:ext>
            </a:extLst>
          </p:cNvPr>
          <p:cNvSpPr txBox="1"/>
          <p:nvPr/>
        </p:nvSpPr>
        <p:spPr>
          <a:xfrm>
            <a:off x="483354" y="2997675"/>
            <a:ext cx="1941191" cy="646331"/>
          </a:xfrm>
          <a:prstGeom prst="rect">
            <a:avLst/>
          </a:prstGeom>
          <a:noFill/>
        </p:spPr>
        <p:txBody>
          <a:bodyPr wrap="square">
            <a:spAutoFit/>
          </a:bodyPr>
          <a:lstStyle/>
          <a:p>
            <a:r>
              <a:rPr lang="en-US" sz="3600" dirty="0">
                <a:solidFill>
                  <a:schemeClr val="bg1"/>
                </a:solidFill>
                <a:latin typeface="Ace Sans Extrabold" pitchFamily="50" charset="0"/>
              </a:rPr>
              <a:t>Part 2</a:t>
            </a:r>
          </a:p>
        </p:txBody>
      </p:sp>
      <p:pic>
        <p:nvPicPr>
          <p:cNvPr id="7" name="Graphic 6">
            <a:extLst>
              <a:ext uri="{FF2B5EF4-FFF2-40B4-BE49-F238E27FC236}">
                <a16:creationId xmlns:a16="http://schemas.microsoft.com/office/drawing/2014/main" id="{C24F30F1-149D-4C83-9383-A6F889E600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1833" y="2045175"/>
            <a:ext cx="952500" cy="952500"/>
          </a:xfrm>
          <a:prstGeom prst="rect">
            <a:avLst/>
          </a:prstGeom>
        </p:spPr>
      </p:pic>
      <p:sp>
        <p:nvSpPr>
          <p:cNvPr id="8" name="Oval 7">
            <a:extLst>
              <a:ext uri="{FF2B5EF4-FFF2-40B4-BE49-F238E27FC236}">
                <a16:creationId xmlns:a16="http://schemas.microsoft.com/office/drawing/2014/main" id="{8209F089-BD2C-4753-AACA-8370BC875260}"/>
              </a:ext>
            </a:extLst>
          </p:cNvPr>
          <p:cNvSpPr/>
          <p:nvPr/>
        </p:nvSpPr>
        <p:spPr>
          <a:xfrm>
            <a:off x="11609465" y="3168441"/>
            <a:ext cx="123290" cy="1232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1DDFEBF-48D1-4044-8484-9EB816DE0A8B}"/>
              </a:ext>
            </a:extLst>
          </p:cNvPr>
          <p:cNvSpPr/>
          <p:nvPr/>
        </p:nvSpPr>
        <p:spPr>
          <a:xfrm>
            <a:off x="11761865" y="3320841"/>
            <a:ext cx="123290" cy="1232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B5810D7-F630-4D08-BD32-2C35B7B3015F}"/>
              </a:ext>
            </a:extLst>
          </p:cNvPr>
          <p:cNvSpPr/>
          <p:nvPr/>
        </p:nvSpPr>
        <p:spPr>
          <a:xfrm>
            <a:off x="11609465" y="3473241"/>
            <a:ext cx="123290" cy="1232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7549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97E97BE-FE1A-4AF0-8A8D-D05DC5253407}"/>
              </a:ext>
            </a:extLst>
          </p:cNvPr>
          <p:cNvSpPr/>
          <p:nvPr/>
        </p:nvSpPr>
        <p:spPr>
          <a:xfrm>
            <a:off x="1" y="0"/>
            <a:ext cx="2556164" cy="6857999"/>
          </a:xfrm>
          <a:prstGeom prst="rect">
            <a:avLst/>
          </a:prstGeom>
          <a:solidFill>
            <a:srgbClr val="F75C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5" name="TextBox 4">
            <a:extLst>
              <a:ext uri="{FF2B5EF4-FFF2-40B4-BE49-F238E27FC236}">
                <a16:creationId xmlns:a16="http://schemas.microsoft.com/office/drawing/2014/main" id="{9FB9531F-7DEA-41F1-9165-5F883E5753D8}"/>
              </a:ext>
            </a:extLst>
          </p:cNvPr>
          <p:cNvSpPr txBox="1"/>
          <p:nvPr/>
        </p:nvSpPr>
        <p:spPr>
          <a:xfrm>
            <a:off x="7064086" y="357926"/>
            <a:ext cx="4918166" cy="646331"/>
          </a:xfrm>
          <a:prstGeom prst="rect">
            <a:avLst/>
          </a:prstGeom>
          <a:noFill/>
          <a:ln>
            <a:noFill/>
          </a:ln>
        </p:spPr>
        <p:txBody>
          <a:bodyPr wrap="square">
            <a:spAutoFit/>
          </a:bodyPr>
          <a:lstStyle/>
          <a:p>
            <a:r>
              <a:rPr lang="en-US" sz="3600" dirty="0">
                <a:solidFill>
                  <a:schemeClr val="bg1"/>
                </a:solidFill>
                <a:latin typeface="Ace Sans Extrabold" pitchFamily="50" charset="0"/>
              </a:rPr>
              <a:t>Course Objective</a:t>
            </a:r>
            <a:endParaRPr lang="en-US" sz="2000" dirty="0">
              <a:solidFill>
                <a:schemeClr val="bg1"/>
              </a:solidFill>
              <a:latin typeface="Segoe UI" panose="020B0502040204020203" pitchFamily="34" charset="0"/>
              <a:cs typeface="Segoe UI" panose="020B0502040204020203" pitchFamily="34" charset="0"/>
            </a:endParaRPr>
          </a:p>
        </p:txBody>
      </p:sp>
      <p:sp>
        <p:nvSpPr>
          <p:cNvPr id="2" name="TextBox 1">
            <a:extLst>
              <a:ext uri="{FF2B5EF4-FFF2-40B4-BE49-F238E27FC236}">
                <a16:creationId xmlns:a16="http://schemas.microsoft.com/office/drawing/2014/main" id="{955D7664-808E-4928-B606-8E2081F3924E}"/>
              </a:ext>
            </a:extLst>
          </p:cNvPr>
          <p:cNvSpPr txBox="1"/>
          <p:nvPr/>
        </p:nvSpPr>
        <p:spPr>
          <a:xfrm>
            <a:off x="3258749" y="2242762"/>
            <a:ext cx="7395396" cy="6124754"/>
          </a:xfrm>
          <a:prstGeom prst="rect">
            <a:avLst/>
          </a:prstGeom>
          <a:noFill/>
          <a:ln>
            <a:noFill/>
          </a:ln>
        </p:spPr>
        <p:txBody>
          <a:bodyPr wrap="square">
            <a:spAutoFit/>
          </a:bodyPr>
          <a:lstStyle/>
          <a:p>
            <a:r>
              <a:rPr lang="en-US" sz="2000" dirty="0"/>
              <a:t>Type Your Second College Choice Below </a:t>
            </a:r>
          </a:p>
          <a:p>
            <a:r>
              <a:rPr lang="en-US" sz="2000" dirty="0"/>
              <a:t>_______________________________________</a:t>
            </a:r>
          </a:p>
          <a:p>
            <a:pPr lvl="0"/>
            <a:endParaRPr lang="en-US" sz="1600" dirty="0"/>
          </a:p>
          <a:p>
            <a:pPr lvl="0"/>
            <a:r>
              <a:rPr lang="en-US" sz="1600" dirty="0"/>
              <a:t>1. What type of college is it?</a:t>
            </a:r>
          </a:p>
          <a:p>
            <a:pPr lvl="0"/>
            <a:r>
              <a:rPr lang="en-US" sz="1600" dirty="0"/>
              <a:t>2. What is the enrollment, how many students attend the school? </a:t>
            </a:r>
          </a:p>
          <a:p>
            <a:pPr lvl="0"/>
            <a:r>
              <a:rPr lang="en-US" sz="1600" dirty="0"/>
              <a:t>3. What is the school setting? Is it located in the city or is it rural? </a:t>
            </a:r>
          </a:p>
          <a:p>
            <a:pPr lvl="0"/>
            <a:r>
              <a:rPr lang="en-US" sz="1600" dirty="0"/>
              <a:t>4. What are the admission requirements to be accepted?</a:t>
            </a:r>
          </a:p>
          <a:p>
            <a:pPr lvl="0"/>
            <a:r>
              <a:rPr lang="en-US" sz="1600" dirty="0"/>
              <a:t>5. What are the tuition costs plus room and board?</a:t>
            </a:r>
          </a:p>
          <a:p>
            <a:pPr lvl="0"/>
            <a:r>
              <a:rPr lang="en-US" sz="1600" i="1" dirty="0"/>
              <a:t>6. What type of major might you pursue at this college? </a:t>
            </a:r>
          </a:p>
          <a:p>
            <a:pPr lvl="0"/>
            <a:r>
              <a:rPr lang="en-US" sz="1600" i="1" dirty="0"/>
              <a:t>7. What is a description of this major or field of study?</a:t>
            </a:r>
            <a:endParaRPr lang="en-US" sz="1600" dirty="0"/>
          </a:p>
          <a:p>
            <a:pPr lvl="0"/>
            <a:r>
              <a:rPr lang="en-US" sz="1600" i="1" dirty="0"/>
              <a:t>8. What skills are necessary to be successful in this major or field of study?</a:t>
            </a:r>
            <a:endParaRPr lang="en-US" sz="1600" dirty="0"/>
          </a:p>
          <a:p>
            <a:pPr lvl="0"/>
            <a:r>
              <a:rPr lang="en-US" sz="1600" dirty="0"/>
              <a:t>9. What high school courses are needed for this major or field of study?</a:t>
            </a:r>
          </a:p>
          <a:p>
            <a:pPr lvl="0"/>
            <a:r>
              <a:rPr lang="en-US" sz="1600" dirty="0"/>
              <a:t>10.What courses does one take at college to fulfill this major or field of study?</a:t>
            </a:r>
          </a:p>
          <a:p>
            <a:pPr lvl="0"/>
            <a:r>
              <a:rPr lang="en-US" sz="1600" dirty="0"/>
              <a:t>11. What career might one go into with this major or field of study?</a:t>
            </a:r>
          </a:p>
          <a:p>
            <a:pPr lvl="0"/>
            <a:r>
              <a:rPr lang="en-US" sz="1600" dirty="0"/>
              <a:t>12. Find an online review. What are the viewpoints of current students in this major or field of study?</a:t>
            </a:r>
          </a:p>
          <a:p>
            <a:pPr lvl="0"/>
            <a:r>
              <a:rPr lang="en-US" sz="1600" dirty="0"/>
              <a:t>13. What questions would you ask a college admissions counselor?</a:t>
            </a:r>
          </a:p>
          <a:p>
            <a:pPr lvl="0"/>
            <a:endParaRPr lang="en-US" sz="1600" i="1" dirty="0"/>
          </a:p>
          <a:p>
            <a:pPr lvl="0"/>
            <a:endParaRPr lang="en-US" sz="1600" i="1" dirty="0"/>
          </a:p>
          <a:p>
            <a:pPr lvl="0"/>
            <a:endParaRPr lang="en-US" sz="1600" dirty="0"/>
          </a:p>
          <a:p>
            <a:pPr lvl="0"/>
            <a:endParaRPr lang="en-US" sz="1600" dirty="0"/>
          </a:p>
          <a:p>
            <a:pPr lvl="0"/>
            <a:endParaRPr lang="en-US" sz="1600" dirty="0"/>
          </a:p>
          <a:p>
            <a:pPr lvl="0"/>
            <a:endParaRPr lang="en-US" sz="1600" dirty="0"/>
          </a:p>
          <a:p>
            <a:pPr lvl="0"/>
            <a:r>
              <a:rPr lang="en-US" sz="1600" dirty="0"/>
              <a:t> </a:t>
            </a:r>
          </a:p>
        </p:txBody>
      </p:sp>
      <p:sp>
        <p:nvSpPr>
          <p:cNvPr id="15" name="TextBox 14">
            <a:extLst>
              <a:ext uri="{FF2B5EF4-FFF2-40B4-BE49-F238E27FC236}">
                <a16:creationId xmlns:a16="http://schemas.microsoft.com/office/drawing/2014/main" id="{FD145E3A-7892-4B3E-9C52-3955A7CD36A2}"/>
              </a:ext>
            </a:extLst>
          </p:cNvPr>
          <p:cNvSpPr txBox="1"/>
          <p:nvPr/>
        </p:nvSpPr>
        <p:spPr>
          <a:xfrm>
            <a:off x="3258749" y="798809"/>
            <a:ext cx="6096000" cy="1015663"/>
          </a:xfrm>
          <a:prstGeom prst="rect">
            <a:avLst/>
          </a:prstGeom>
          <a:noFill/>
        </p:spPr>
        <p:txBody>
          <a:bodyPr wrap="square">
            <a:spAutoFit/>
          </a:bodyPr>
          <a:lstStyle/>
          <a:p>
            <a:r>
              <a:rPr lang="en-US" sz="2400" dirty="0">
                <a:solidFill>
                  <a:srgbClr val="F75C03"/>
                </a:solidFill>
              </a:rPr>
              <a:t>Finding Your Place </a:t>
            </a:r>
          </a:p>
          <a:p>
            <a:r>
              <a:rPr lang="en-US" sz="3600" dirty="0">
                <a:solidFill>
                  <a:srgbClr val="014D81"/>
                </a:solidFill>
                <a:latin typeface="Ace Sans Extrabold" pitchFamily="50" charset="0"/>
              </a:rPr>
              <a:t>College discovery</a:t>
            </a:r>
          </a:p>
        </p:txBody>
      </p:sp>
      <p:sp>
        <p:nvSpPr>
          <p:cNvPr id="6" name="TextBox 5">
            <a:extLst>
              <a:ext uri="{FF2B5EF4-FFF2-40B4-BE49-F238E27FC236}">
                <a16:creationId xmlns:a16="http://schemas.microsoft.com/office/drawing/2014/main" id="{B3A27F53-E9B7-476C-A03E-21A6488AD4B8}"/>
              </a:ext>
            </a:extLst>
          </p:cNvPr>
          <p:cNvSpPr txBox="1"/>
          <p:nvPr/>
        </p:nvSpPr>
        <p:spPr>
          <a:xfrm>
            <a:off x="483354" y="2997675"/>
            <a:ext cx="1941191" cy="646331"/>
          </a:xfrm>
          <a:prstGeom prst="rect">
            <a:avLst/>
          </a:prstGeom>
          <a:noFill/>
        </p:spPr>
        <p:txBody>
          <a:bodyPr wrap="square">
            <a:spAutoFit/>
          </a:bodyPr>
          <a:lstStyle/>
          <a:p>
            <a:r>
              <a:rPr lang="en-US" sz="3600" dirty="0">
                <a:solidFill>
                  <a:schemeClr val="bg1"/>
                </a:solidFill>
                <a:latin typeface="Ace Sans Extrabold" pitchFamily="50" charset="0"/>
              </a:rPr>
              <a:t>Part 2</a:t>
            </a:r>
          </a:p>
        </p:txBody>
      </p:sp>
      <p:pic>
        <p:nvPicPr>
          <p:cNvPr id="7" name="Graphic 6">
            <a:extLst>
              <a:ext uri="{FF2B5EF4-FFF2-40B4-BE49-F238E27FC236}">
                <a16:creationId xmlns:a16="http://schemas.microsoft.com/office/drawing/2014/main" id="{C24F30F1-149D-4C83-9383-A6F889E600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1833" y="2045175"/>
            <a:ext cx="952500" cy="952500"/>
          </a:xfrm>
          <a:prstGeom prst="rect">
            <a:avLst/>
          </a:prstGeom>
        </p:spPr>
      </p:pic>
      <p:sp>
        <p:nvSpPr>
          <p:cNvPr id="8" name="Oval 7">
            <a:extLst>
              <a:ext uri="{FF2B5EF4-FFF2-40B4-BE49-F238E27FC236}">
                <a16:creationId xmlns:a16="http://schemas.microsoft.com/office/drawing/2014/main" id="{8209F089-BD2C-4753-AACA-8370BC875260}"/>
              </a:ext>
            </a:extLst>
          </p:cNvPr>
          <p:cNvSpPr/>
          <p:nvPr/>
        </p:nvSpPr>
        <p:spPr>
          <a:xfrm>
            <a:off x="11609465" y="3168441"/>
            <a:ext cx="123290" cy="1232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1DDFEBF-48D1-4044-8484-9EB816DE0A8B}"/>
              </a:ext>
            </a:extLst>
          </p:cNvPr>
          <p:cNvSpPr/>
          <p:nvPr/>
        </p:nvSpPr>
        <p:spPr>
          <a:xfrm>
            <a:off x="11761865" y="3320841"/>
            <a:ext cx="123290" cy="1232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B5810D7-F630-4D08-BD32-2C35B7B3015F}"/>
              </a:ext>
            </a:extLst>
          </p:cNvPr>
          <p:cNvSpPr/>
          <p:nvPr/>
        </p:nvSpPr>
        <p:spPr>
          <a:xfrm>
            <a:off x="11609465" y="3473241"/>
            <a:ext cx="123290" cy="1232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183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97E97BE-FE1A-4AF0-8A8D-D05DC5253407}"/>
              </a:ext>
            </a:extLst>
          </p:cNvPr>
          <p:cNvSpPr/>
          <p:nvPr/>
        </p:nvSpPr>
        <p:spPr>
          <a:xfrm>
            <a:off x="0" y="-51370"/>
            <a:ext cx="12287892" cy="6924502"/>
          </a:xfrm>
          <a:prstGeom prst="rect">
            <a:avLst/>
          </a:prstGeom>
          <a:solidFill>
            <a:srgbClr val="F75C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4" name="Rectangle 3">
            <a:extLst>
              <a:ext uri="{FF2B5EF4-FFF2-40B4-BE49-F238E27FC236}">
                <a16:creationId xmlns:a16="http://schemas.microsoft.com/office/drawing/2014/main" id="{B4A6C0EB-DB57-4774-8EB6-A4E95B992D7D}"/>
              </a:ext>
            </a:extLst>
          </p:cNvPr>
          <p:cNvSpPr/>
          <p:nvPr/>
        </p:nvSpPr>
        <p:spPr>
          <a:xfrm>
            <a:off x="-51371" y="-1674688"/>
            <a:ext cx="12496800" cy="8624455"/>
          </a:xfrm>
          <a:prstGeom prst="rect">
            <a:avLst/>
          </a:prstGeom>
          <a:solidFill>
            <a:schemeClr val="tx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3B2202BD-46DB-46FD-89E1-99B54FCE8125}"/>
              </a:ext>
            </a:extLst>
          </p:cNvPr>
          <p:cNvSpPr/>
          <p:nvPr/>
        </p:nvSpPr>
        <p:spPr>
          <a:xfrm>
            <a:off x="11609465" y="3168441"/>
            <a:ext cx="123290" cy="123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3FF1362-533D-4F6C-9D71-783CCFC18D23}"/>
              </a:ext>
            </a:extLst>
          </p:cNvPr>
          <p:cNvSpPr/>
          <p:nvPr/>
        </p:nvSpPr>
        <p:spPr>
          <a:xfrm>
            <a:off x="11761865" y="3320841"/>
            <a:ext cx="123290" cy="123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9349CD-6DE7-47B5-BBEB-E423D61FB883}"/>
              </a:ext>
            </a:extLst>
          </p:cNvPr>
          <p:cNvSpPr/>
          <p:nvPr/>
        </p:nvSpPr>
        <p:spPr>
          <a:xfrm>
            <a:off x="11609465" y="3473241"/>
            <a:ext cx="123290" cy="123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8D3CB06-1C75-4F48-AEA5-031B59794834}"/>
              </a:ext>
            </a:extLst>
          </p:cNvPr>
          <p:cNvSpPr txBox="1"/>
          <p:nvPr/>
        </p:nvSpPr>
        <p:spPr>
          <a:xfrm>
            <a:off x="3445196" y="1474181"/>
            <a:ext cx="5397500" cy="3693319"/>
          </a:xfrm>
          <a:prstGeom prst="rect">
            <a:avLst/>
          </a:prstGeom>
          <a:noFill/>
        </p:spPr>
        <p:txBody>
          <a:bodyPr wrap="square">
            <a:spAutoFit/>
          </a:bodyPr>
          <a:lstStyle/>
          <a:p>
            <a:pPr marL="0" marR="0">
              <a:spcBef>
                <a:spcPts val="0"/>
              </a:spcBef>
              <a:spcAft>
                <a:spcPts val="0"/>
              </a:spcAft>
            </a:pPr>
            <a:r>
              <a:rPr lang="en-US" sz="2600" dirty="0">
                <a:solidFill>
                  <a:srgbClr val="F75C03"/>
                </a:solidFill>
                <a:effectLst/>
                <a:latin typeface="Calibri" panose="020F0502020204030204" pitchFamily="34" charset="0"/>
                <a:ea typeface="Calibri" panose="020F0502020204030204" pitchFamily="34" charset="0"/>
              </a:rPr>
              <a:t>Congratulations on making it this far! </a:t>
            </a:r>
            <a:r>
              <a:rPr lang="en-US" sz="2600" dirty="0">
                <a:solidFill>
                  <a:schemeClr val="bg1"/>
                </a:solidFill>
                <a:effectLst/>
                <a:latin typeface="Calibri" panose="020F0502020204030204" pitchFamily="34" charset="0"/>
                <a:ea typeface="Calibri" panose="020F0502020204030204" pitchFamily="34" charset="0"/>
              </a:rPr>
              <a:t>Over the past 5 weeks you have learned concepts about decisions making, preparation, smart goals, time management and more! I hope you are enjoying the course. You will now complete the College and Career Research Project, which will ultimately end with a 3-5-page report.</a:t>
            </a:r>
          </a:p>
        </p:txBody>
      </p:sp>
    </p:spTree>
    <p:extLst>
      <p:ext uri="{BB962C8B-B14F-4D97-AF65-F5344CB8AC3E}">
        <p14:creationId xmlns:p14="http://schemas.microsoft.com/office/powerpoint/2010/main" val="42402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97E97BE-FE1A-4AF0-8A8D-D05DC5253407}"/>
              </a:ext>
            </a:extLst>
          </p:cNvPr>
          <p:cNvSpPr/>
          <p:nvPr/>
        </p:nvSpPr>
        <p:spPr>
          <a:xfrm>
            <a:off x="1" y="0"/>
            <a:ext cx="2556164" cy="6857999"/>
          </a:xfrm>
          <a:prstGeom prst="rect">
            <a:avLst/>
          </a:prstGeom>
          <a:solidFill>
            <a:srgbClr val="F75C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5" name="TextBox 4">
            <a:extLst>
              <a:ext uri="{FF2B5EF4-FFF2-40B4-BE49-F238E27FC236}">
                <a16:creationId xmlns:a16="http://schemas.microsoft.com/office/drawing/2014/main" id="{9FB9531F-7DEA-41F1-9165-5F883E5753D8}"/>
              </a:ext>
            </a:extLst>
          </p:cNvPr>
          <p:cNvSpPr txBox="1"/>
          <p:nvPr/>
        </p:nvSpPr>
        <p:spPr>
          <a:xfrm>
            <a:off x="7064086" y="357926"/>
            <a:ext cx="4918166" cy="646331"/>
          </a:xfrm>
          <a:prstGeom prst="rect">
            <a:avLst/>
          </a:prstGeom>
          <a:noFill/>
          <a:ln>
            <a:noFill/>
          </a:ln>
        </p:spPr>
        <p:txBody>
          <a:bodyPr wrap="square">
            <a:spAutoFit/>
          </a:bodyPr>
          <a:lstStyle/>
          <a:p>
            <a:r>
              <a:rPr lang="en-US" sz="3600" dirty="0">
                <a:solidFill>
                  <a:schemeClr val="bg1"/>
                </a:solidFill>
                <a:latin typeface="Ace Sans Extrabold" pitchFamily="50" charset="0"/>
              </a:rPr>
              <a:t>Course Objective</a:t>
            </a:r>
            <a:endParaRPr lang="en-US" sz="2000" dirty="0">
              <a:solidFill>
                <a:schemeClr val="bg1"/>
              </a:solidFill>
              <a:latin typeface="Segoe UI" panose="020B0502040204020203" pitchFamily="34" charset="0"/>
              <a:cs typeface="Segoe UI" panose="020B0502040204020203" pitchFamily="34" charset="0"/>
            </a:endParaRPr>
          </a:p>
        </p:txBody>
      </p:sp>
      <p:sp>
        <p:nvSpPr>
          <p:cNvPr id="2" name="TextBox 1">
            <a:extLst>
              <a:ext uri="{FF2B5EF4-FFF2-40B4-BE49-F238E27FC236}">
                <a16:creationId xmlns:a16="http://schemas.microsoft.com/office/drawing/2014/main" id="{955D7664-808E-4928-B606-8E2081F3924E}"/>
              </a:ext>
            </a:extLst>
          </p:cNvPr>
          <p:cNvSpPr txBox="1"/>
          <p:nvPr/>
        </p:nvSpPr>
        <p:spPr>
          <a:xfrm>
            <a:off x="3258749" y="2242762"/>
            <a:ext cx="7395396" cy="6124754"/>
          </a:xfrm>
          <a:prstGeom prst="rect">
            <a:avLst/>
          </a:prstGeom>
          <a:noFill/>
          <a:ln>
            <a:noFill/>
          </a:ln>
        </p:spPr>
        <p:txBody>
          <a:bodyPr wrap="square">
            <a:spAutoFit/>
          </a:bodyPr>
          <a:lstStyle/>
          <a:p>
            <a:r>
              <a:rPr lang="en-US" sz="2000" dirty="0"/>
              <a:t>Type Your Third College Choice Below </a:t>
            </a:r>
          </a:p>
          <a:p>
            <a:r>
              <a:rPr lang="en-US" sz="2000" dirty="0"/>
              <a:t>_______________________________________</a:t>
            </a:r>
          </a:p>
          <a:p>
            <a:pPr lvl="0"/>
            <a:endParaRPr lang="en-US" sz="1600" dirty="0"/>
          </a:p>
          <a:p>
            <a:pPr lvl="0"/>
            <a:r>
              <a:rPr lang="en-US" sz="1600" dirty="0"/>
              <a:t>1. What type of college is it?</a:t>
            </a:r>
          </a:p>
          <a:p>
            <a:pPr lvl="0"/>
            <a:r>
              <a:rPr lang="en-US" sz="1600" dirty="0"/>
              <a:t>2. What is the enrollment, how many students attend the school? </a:t>
            </a:r>
          </a:p>
          <a:p>
            <a:pPr lvl="0"/>
            <a:r>
              <a:rPr lang="en-US" sz="1600" dirty="0"/>
              <a:t>3. What is the school setting? Is it located in the city or is it rural? </a:t>
            </a:r>
          </a:p>
          <a:p>
            <a:pPr lvl="0"/>
            <a:r>
              <a:rPr lang="en-US" sz="1600" dirty="0"/>
              <a:t>4. What are the admission requirements to be accepted?</a:t>
            </a:r>
          </a:p>
          <a:p>
            <a:pPr lvl="0"/>
            <a:r>
              <a:rPr lang="en-US" sz="1600" dirty="0"/>
              <a:t>5. What are the tuition costs plus room and board?</a:t>
            </a:r>
          </a:p>
          <a:p>
            <a:pPr lvl="0"/>
            <a:r>
              <a:rPr lang="en-US" sz="1600" i="1" dirty="0"/>
              <a:t>6. What type of major might you pursue at this college? </a:t>
            </a:r>
          </a:p>
          <a:p>
            <a:pPr lvl="0"/>
            <a:r>
              <a:rPr lang="en-US" sz="1600" i="1" dirty="0"/>
              <a:t>7. What is a description of this major or field of study?</a:t>
            </a:r>
            <a:endParaRPr lang="en-US" sz="1600" dirty="0"/>
          </a:p>
          <a:p>
            <a:pPr lvl="0"/>
            <a:r>
              <a:rPr lang="en-US" sz="1600" i="1" dirty="0"/>
              <a:t>8. What skills are necessary to be successful in this major or field of study?</a:t>
            </a:r>
            <a:endParaRPr lang="en-US" sz="1600" dirty="0"/>
          </a:p>
          <a:p>
            <a:pPr lvl="0"/>
            <a:r>
              <a:rPr lang="en-US" sz="1600" dirty="0"/>
              <a:t>9. What high school courses are needed for this major or field of study?</a:t>
            </a:r>
          </a:p>
          <a:p>
            <a:pPr lvl="0"/>
            <a:r>
              <a:rPr lang="en-US" sz="1600" dirty="0"/>
              <a:t>10.What courses does one take at college to fulfill this major or field of study?</a:t>
            </a:r>
          </a:p>
          <a:p>
            <a:pPr lvl="0"/>
            <a:r>
              <a:rPr lang="en-US" sz="1600" dirty="0"/>
              <a:t>11. What career might one go into with this major or field of study?</a:t>
            </a:r>
          </a:p>
          <a:p>
            <a:pPr lvl="0"/>
            <a:r>
              <a:rPr lang="en-US" sz="1600" dirty="0"/>
              <a:t>12. Find an online review. What are the viewpoints of current students in this major or field of study?</a:t>
            </a:r>
          </a:p>
          <a:p>
            <a:pPr lvl="0"/>
            <a:r>
              <a:rPr lang="en-US" sz="1600" dirty="0"/>
              <a:t>13. What questions would you ask a college admissions counselor?</a:t>
            </a:r>
          </a:p>
          <a:p>
            <a:pPr lvl="0"/>
            <a:endParaRPr lang="en-US" sz="1600" i="1" dirty="0"/>
          </a:p>
          <a:p>
            <a:pPr lvl="0"/>
            <a:endParaRPr lang="en-US" sz="1600" i="1" dirty="0"/>
          </a:p>
          <a:p>
            <a:pPr lvl="0"/>
            <a:endParaRPr lang="en-US" sz="1600" dirty="0"/>
          </a:p>
          <a:p>
            <a:pPr lvl="0"/>
            <a:endParaRPr lang="en-US" sz="1600" dirty="0"/>
          </a:p>
          <a:p>
            <a:pPr lvl="0"/>
            <a:endParaRPr lang="en-US" sz="1600" dirty="0"/>
          </a:p>
          <a:p>
            <a:pPr lvl="0"/>
            <a:endParaRPr lang="en-US" sz="1600" dirty="0"/>
          </a:p>
          <a:p>
            <a:pPr lvl="0"/>
            <a:r>
              <a:rPr lang="en-US" sz="1600" dirty="0"/>
              <a:t> </a:t>
            </a:r>
          </a:p>
        </p:txBody>
      </p:sp>
      <p:sp>
        <p:nvSpPr>
          <p:cNvPr id="15" name="TextBox 14">
            <a:extLst>
              <a:ext uri="{FF2B5EF4-FFF2-40B4-BE49-F238E27FC236}">
                <a16:creationId xmlns:a16="http://schemas.microsoft.com/office/drawing/2014/main" id="{FD145E3A-7892-4B3E-9C52-3955A7CD36A2}"/>
              </a:ext>
            </a:extLst>
          </p:cNvPr>
          <p:cNvSpPr txBox="1"/>
          <p:nvPr/>
        </p:nvSpPr>
        <p:spPr>
          <a:xfrm>
            <a:off x="3258749" y="798809"/>
            <a:ext cx="6096000" cy="1015663"/>
          </a:xfrm>
          <a:prstGeom prst="rect">
            <a:avLst/>
          </a:prstGeom>
          <a:noFill/>
        </p:spPr>
        <p:txBody>
          <a:bodyPr wrap="square">
            <a:spAutoFit/>
          </a:bodyPr>
          <a:lstStyle/>
          <a:p>
            <a:r>
              <a:rPr lang="en-US" sz="2400" dirty="0">
                <a:solidFill>
                  <a:srgbClr val="F75C03"/>
                </a:solidFill>
              </a:rPr>
              <a:t>Finding Your Place </a:t>
            </a:r>
          </a:p>
          <a:p>
            <a:r>
              <a:rPr lang="en-US" sz="3600" dirty="0">
                <a:solidFill>
                  <a:srgbClr val="014D81"/>
                </a:solidFill>
                <a:latin typeface="Ace Sans Extrabold" pitchFamily="50" charset="0"/>
              </a:rPr>
              <a:t>College discovery</a:t>
            </a:r>
          </a:p>
        </p:txBody>
      </p:sp>
      <p:sp>
        <p:nvSpPr>
          <p:cNvPr id="6" name="TextBox 5">
            <a:extLst>
              <a:ext uri="{FF2B5EF4-FFF2-40B4-BE49-F238E27FC236}">
                <a16:creationId xmlns:a16="http://schemas.microsoft.com/office/drawing/2014/main" id="{B3A27F53-E9B7-476C-A03E-21A6488AD4B8}"/>
              </a:ext>
            </a:extLst>
          </p:cNvPr>
          <p:cNvSpPr txBox="1"/>
          <p:nvPr/>
        </p:nvSpPr>
        <p:spPr>
          <a:xfrm>
            <a:off x="483354" y="2997675"/>
            <a:ext cx="1941191" cy="646331"/>
          </a:xfrm>
          <a:prstGeom prst="rect">
            <a:avLst/>
          </a:prstGeom>
          <a:noFill/>
        </p:spPr>
        <p:txBody>
          <a:bodyPr wrap="square">
            <a:spAutoFit/>
          </a:bodyPr>
          <a:lstStyle/>
          <a:p>
            <a:r>
              <a:rPr lang="en-US" sz="3600" dirty="0">
                <a:solidFill>
                  <a:schemeClr val="bg1"/>
                </a:solidFill>
                <a:latin typeface="Ace Sans Extrabold" pitchFamily="50" charset="0"/>
              </a:rPr>
              <a:t>Part 2</a:t>
            </a:r>
          </a:p>
        </p:txBody>
      </p:sp>
      <p:pic>
        <p:nvPicPr>
          <p:cNvPr id="7" name="Graphic 6">
            <a:extLst>
              <a:ext uri="{FF2B5EF4-FFF2-40B4-BE49-F238E27FC236}">
                <a16:creationId xmlns:a16="http://schemas.microsoft.com/office/drawing/2014/main" id="{C24F30F1-149D-4C83-9383-A6F889E600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1833" y="2045175"/>
            <a:ext cx="952500" cy="952500"/>
          </a:xfrm>
          <a:prstGeom prst="rect">
            <a:avLst/>
          </a:prstGeom>
        </p:spPr>
      </p:pic>
      <p:sp>
        <p:nvSpPr>
          <p:cNvPr id="8" name="Oval 7">
            <a:extLst>
              <a:ext uri="{FF2B5EF4-FFF2-40B4-BE49-F238E27FC236}">
                <a16:creationId xmlns:a16="http://schemas.microsoft.com/office/drawing/2014/main" id="{8209F089-BD2C-4753-AACA-8370BC875260}"/>
              </a:ext>
            </a:extLst>
          </p:cNvPr>
          <p:cNvSpPr/>
          <p:nvPr/>
        </p:nvSpPr>
        <p:spPr>
          <a:xfrm>
            <a:off x="11609465" y="3168441"/>
            <a:ext cx="123290" cy="1232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1DDFEBF-48D1-4044-8484-9EB816DE0A8B}"/>
              </a:ext>
            </a:extLst>
          </p:cNvPr>
          <p:cNvSpPr/>
          <p:nvPr/>
        </p:nvSpPr>
        <p:spPr>
          <a:xfrm>
            <a:off x="11761865" y="3320841"/>
            <a:ext cx="123290" cy="1232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B5810D7-F630-4D08-BD32-2C35B7B3015F}"/>
              </a:ext>
            </a:extLst>
          </p:cNvPr>
          <p:cNvSpPr/>
          <p:nvPr/>
        </p:nvSpPr>
        <p:spPr>
          <a:xfrm>
            <a:off x="11609465" y="3473241"/>
            <a:ext cx="123290" cy="1232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8475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iving, room, computer&#10;&#10;Description automatically generated">
            <a:extLst>
              <a:ext uri="{FF2B5EF4-FFF2-40B4-BE49-F238E27FC236}">
                <a16:creationId xmlns:a16="http://schemas.microsoft.com/office/drawing/2014/main" id="{648E2CD5-3424-4A7D-A07B-9491422815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754" y="-780837"/>
            <a:ext cx="12599114" cy="8399409"/>
          </a:xfrm>
          <a:prstGeom prst="rect">
            <a:avLst/>
          </a:prstGeom>
        </p:spPr>
      </p:pic>
      <p:sp>
        <p:nvSpPr>
          <p:cNvPr id="8" name="Rectangle 7">
            <a:extLst>
              <a:ext uri="{FF2B5EF4-FFF2-40B4-BE49-F238E27FC236}">
                <a16:creationId xmlns:a16="http://schemas.microsoft.com/office/drawing/2014/main" id="{6166E271-77BC-48BF-BED2-288D3AAA21CA}"/>
              </a:ext>
            </a:extLst>
          </p:cNvPr>
          <p:cNvSpPr/>
          <p:nvPr/>
        </p:nvSpPr>
        <p:spPr>
          <a:xfrm>
            <a:off x="-59934" y="0"/>
            <a:ext cx="12496800" cy="8624455"/>
          </a:xfrm>
          <a:prstGeom prst="rect">
            <a:avLst/>
          </a:prstGeom>
          <a:solidFill>
            <a:schemeClr val="tx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25594BD-E610-4E27-B890-6DD0BB2A0B5D}"/>
              </a:ext>
            </a:extLst>
          </p:cNvPr>
          <p:cNvSpPr txBox="1"/>
          <p:nvPr/>
        </p:nvSpPr>
        <p:spPr>
          <a:xfrm>
            <a:off x="1995054" y="3548496"/>
            <a:ext cx="8676595" cy="646331"/>
          </a:xfrm>
          <a:prstGeom prst="rect">
            <a:avLst/>
          </a:prstGeom>
          <a:noFill/>
        </p:spPr>
        <p:txBody>
          <a:bodyPr wrap="square">
            <a:spAutoFit/>
          </a:bodyPr>
          <a:lstStyle/>
          <a:p>
            <a:r>
              <a:rPr lang="en-US" sz="3600" dirty="0">
                <a:solidFill>
                  <a:schemeClr val="bg1"/>
                </a:solidFill>
                <a:latin typeface="Ace Sans Extrabold" pitchFamily="50" charset="0"/>
              </a:rPr>
              <a:t>Part 3 – Research Paper Criteria</a:t>
            </a:r>
          </a:p>
        </p:txBody>
      </p:sp>
      <p:pic>
        <p:nvPicPr>
          <p:cNvPr id="3" name="Picture 2" descr="Logo&#10;&#10;Description automatically generated">
            <a:extLst>
              <a:ext uri="{FF2B5EF4-FFF2-40B4-BE49-F238E27FC236}">
                <a16:creationId xmlns:a16="http://schemas.microsoft.com/office/drawing/2014/main" id="{CAAB2F64-D59E-466C-A14C-FBC5660056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064" y="4517207"/>
            <a:ext cx="4503523" cy="4503523"/>
          </a:xfrm>
          <a:prstGeom prst="rect">
            <a:avLst/>
          </a:prstGeom>
        </p:spPr>
      </p:pic>
    </p:spTree>
    <p:extLst>
      <p:ext uri="{BB962C8B-B14F-4D97-AF65-F5344CB8AC3E}">
        <p14:creationId xmlns:p14="http://schemas.microsoft.com/office/powerpoint/2010/main" val="3967598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97E97BE-FE1A-4AF0-8A8D-D05DC5253407}"/>
              </a:ext>
            </a:extLst>
          </p:cNvPr>
          <p:cNvSpPr/>
          <p:nvPr/>
        </p:nvSpPr>
        <p:spPr>
          <a:xfrm>
            <a:off x="1" y="0"/>
            <a:ext cx="2556164" cy="6857999"/>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pic>
        <p:nvPicPr>
          <p:cNvPr id="3" name="Graphic 2">
            <a:extLst>
              <a:ext uri="{FF2B5EF4-FFF2-40B4-BE49-F238E27FC236}">
                <a16:creationId xmlns:a16="http://schemas.microsoft.com/office/drawing/2014/main" id="{0857289E-42CB-46DB-9D0B-FEA24F584F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1778" y="2045175"/>
            <a:ext cx="952500" cy="952500"/>
          </a:xfrm>
          <a:prstGeom prst="rect">
            <a:avLst/>
          </a:prstGeom>
        </p:spPr>
      </p:pic>
      <p:sp>
        <p:nvSpPr>
          <p:cNvPr id="6" name="Oval 5">
            <a:extLst>
              <a:ext uri="{FF2B5EF4-FFF2-40B4-BE49-F238E27FC236}">
                <a16:creationId xmlns:a16="http://schemas.microsoft.com/office/drawing/2014/main" id="{3B2202BD-46DB-46FD-89E1-99B54FCE8125}"/>
              </a:ext>
            </a:extLst>
          </p:cNvPr>
          <p:cNvSpPr/>
          <p:nvPr/>
        </p:nvSpPr>
        <p:spPr>
          <a:xfrm>
            <a:off x="11609465" y="3168441"/>
            <a:ext cx="123290" cy="123290"/>
          </a:xfrm>
          <a:prstGeom prst="ellipse">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3FF1362-533D-4F6C-9D71-783CCFC18D23}"/>
              </a:ext>
            </a:extLst>
          </p:cNvPr>
          <p:cNvSpPr/>
          <p:nvPr/>
        </p:nvSpPr>
        <p:spPr>
          <a:xfrm>
            <a:off x="11761865" y="3320841"/>
            <a:ext cx="123290" cy="123290"/>
          </a:xfrm>
          <a:prstGeom prst="ellipse">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9349CD-6DE7-47B5-BBEB-E423D61FB883}"/>
              </a:ext>
            </a:extLst>
          </p:cNvPr>
          <p:cNvSpPr/>
          <p:nvPr/>
        </p:nvSpPr>
        <p:spPr>
          <a:xfrm>
            <a:off x="11609465" y="3473241"/>
            <a:ext cx="123290" cy="123290"/>
          </a:xfrm>
          <a:prstGeom prst="ellipse">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FB9531F-7DEA-41F1-9165-5F883E5753D8}"/>
              </a:ext>
            </a:extLst>
          </p:cNvPr>
          <p:cNvSpPr txBox="1"/>
          <p:nvPr/>
        </p:nvSpPr>
        <p:spPr>
          <a:xfrm>
            <a:off x="7064086" y="357926"/>
            <a:ext cx="4918166" cy="646331"/>
          </a:xfrm>
          <a:prstGeom prst="rect">
            <a:avLst/>
          </a:prstGeom>
          <a:noFill/>
          <a:ln>
            <a:noFill/>
          </a:ln>
        </p:spPr>
        <p:txBody>
          <a:bodyPr wrap="square">
            <a:spAutoFit/>
          </a:bodyPr>
          <a:lstStyle/>
          <a:p>
            <a:r>
              <a:rPr lang="en-US" sz="3600" dirty="0">
                <a:solidFill>
                  <a:schemeClr val="bg1"/>
                </a:solidFill>
                <a:latin typeface="Ace Sans Extrabold" pitchFamily="50" charset="0"/>
              </a:rPr>
              <a:t>Course Objective</a:t>
            </a:r>
            <a:endParaRPr lang="en-US" sz="2000" dirty="0">
              <a:solidFill>
                <a:schemeClr val="bg1"/>
              </a:solidFill>
              <a:latin typeface="Segoe UI" panose="020B0502040204020203" pitchFamily="34" charset="0"/>
              <a:cs typeface="Segoe UI" panose="020B0502040204020203" pitchFamily="34" charset="0"/>
            </a:endParaRPr>
          </a:p>
        </p:txBody>
      </p:sp>
      <p:sp>
        <p:nvSpPr>
          <p:cNvPr id="2" name="TextBox 1">
            <a:extLst>
              <a:ext uri="{FF2B5EF4-FFF2-40B4-BE49-F238E27FC236}">
                <a16:creationId xmlns:a16="http://schemas.microsoft.com/office/drawing/2014/main" id="{955D7664-808E-4928-B606-8E2081F3924E}"/>
              </a:ext>
            </a:extLst>
          </p:cNvPr>
          <p:cNvSpPr txBox="1"/>
          <p:nvPr/>
        </p:nvSpPr>
        <p:spPr>
          <a:xfrm>
            <a:off x="3261680" y="2659653"/>
            <a:ext cx="7395396" cy="3539430"/>
          </a:xfrm>
          <a:prstGeom prst="rect">
            <a:avLst/>
          </a:prstGeom>
          <a:noFill/>
          <a:ln>
            <a:noFill/>
          </a:ln>
        </p:spPr>
        <p:txBody>
          <a:bodyPr wrap="square">
            <a:spAutoFit/>
          </a:bodyPr>
          <a:lstStyle/>
          <a:p>
            <a:pPr lvl="0"/>
            <a:r>
              <a:rPr lang="en-US" sz="1600" dirty="0"/>
              <a:t>Us the following outline to type your College Research Paper  </a:t>
            </a:r>
          </a:p>
          <a:p>
            <a:pPr lvl="0"/>
            <a:endParaRPr lang="en-US" sz="1600" dirty="0"/>
          </a:p>
          <a:p>
            <a:r>
              <a:rPr lang="en-US" sz="1600" dirty="0"/>
              <a:t> I. Introduction- ex. My college and career research paper is about my top career choice as a Business Manager. </a:t>
            </a:r>
          </a:p>
          <a:p>
            <a:endParaRPr lang="en-US" sz="1600" dirty="0"/>
          </a:p>
          <a:p>
            <a:r>
              <a:rPr lang="en-US" sz="1600" dirty="0"/>
              <a:t>A. General Background Information: Career and College</a:t>
            </a:r>
          </a:p>
          <a:p>
            <a:r>
              <a:rPr lang="en-US" sz="1600" dirty="0"/>
              <a:t>1. _______________________________________________________________</a:t>
            </a:r>
          </a:p>
          <a:p>
            <a:r>
              <a:rPr lang="en-US" sz="1600" dirty="0"/>
              <a:t>2. _______________________________________________________________</a:t>
            </a:r>
          </a:p>
          <a:p>
            <a:r>
              <a:rPr lang="en-US" sz="1600" dirty="0"/>
              <a:t>3. _______________________________________________________________</a:t>
            </a:r>
          </a:p>
          <a:p>
            <a:endParaRPr lang="en-US" sz="1600" dirty="0"/>
          </a:p>
          <a:p>
            <a:r>
              <a:rPr lang="en-US" sz="1600" dirty="0"/>
              <a:t>B. Thesis (what concepts and details will you discuss in your work)</a:t>
            </a:r>
          </a:p>
          <a:p>
            <a:r>
              <a:rPr lang="en-US" sz="1600" dirty="0"/>
              <a:t>1. _______________________________________________________________</a:t>
            </a:r>
          </a:p>
          <a:p>
            <a:r>
              <a:rPr lang="en-US" sz="1600" dirty="0"/>
              <a:t>2. _______________________________________________________________</a:t>
            </a:r>
          </a:p>
          <a:p>
            <a:r>
              <a:rPr lang="en-US" sz="1600" dirty="0"/>
              <a:t>3. _______________________________________________________________</a:t>
            </a:r>
          </a:p>
        </p:txBody>
      </p:sp>
      <p:sp>
        <p:nvSpPr>
          <p:cNvPr id="9" name="TextBox 8">
            <a:extLst>
              <a:ext uri="{FF2B5EF4-FFF2-40B4-BE49-F238E27FC236}">
                <a16:creationId xmlns:a16="http://schemas.microsoft.com/office/drawing/2014/main" id="{58D3CB06-1C75-4F48-AEA5-031B59794834}"/>
              </a:ext>
            </a:extLst>
          </p:cNvPr>
          <p:cNvSpPr txBox="1"/>
          <p:nvPr/>
        </p:nvSpPr>
        <p:spPr>
          <a:xfrm>
            <a:off x="483354" y="2997675"/>
            <a:ext cx="1941191" cy="646331"/>
          </a:xfrm>
          <a:prstGeom prst="rect">
            <a:avLst/>
          </a:prstGeom>
          <a:noFill/>
        </p:spPr>
        <p:txBody>
          <a:bodyPr wrap="square">
            <a:spAutoFit/>
          </a:bodyPr>
          <a:lstStyle/>
          <a:p>
            <a:r>
              <a:rPr lang="en-US" sz="3600" dirty="0">
                <a:solidFill>
                  <a:schemeClr val="bg1"/>
                </a:solidFill>
                <a:latin typeface="Ace Sans Extrabold" pitchFamily="50" charset="0"/>
              </a:rPr>
              <a:t>Part 3</a:t>
            </a:r>
          </a:p>
        </p:txBody>
      </p:sp>
      <p:sp>
        <p:nvSpPr>
          <p:cNvPr id="15" name="TextBox 14">
            <a:extLst>
              <a:ext uri="{FF2B5EF4-FFF2-40B4-BE49-F238E27FC236}">
                <a16:creationId xmlns:a16="http://schemas.microsoft.com/office/drawing/2014/main" id="{FD145E3A-7892-4B3E-9C52-3955A7CD36A2}"/>
              </a:ext>
            </a:extLst>
          </p:cNvPr>
          <p:cNvSpPr txBox="1"/>
          <p:nvPr/>
        </p:nvSpPr>
        <p:spPr>
          <a:xfrm>
            <a:off x="3258749" y="798809"/>
            <a:ext cx="6096000" cy="1569660"/>
          </a:xfrm>
          <a:prstGeom prst="rect">
            <a:avLst/>
          </a:prstGeom>
          <a:noFill/>
        </p:spPr>
        <p:txBody>
          <a:bodyPr wrap="square">
            <a:spAutoFit/>
          </a:bodyPr>
          <a:lstStyle/>
          <a:p>
            <a:r>
              <a:rPr lang="en-US" sz="2400" dirty="0">
                <a:solidFill>
                  <a:srgbClr val="00CC66"/>
                </a:solidFill>
              </a:rPr>
              <a:t>Research Paper </a:t>
            </a:r>
          </a:p>
          <a:p>
            <a:r>
              <a:rPr lang="en-US" sz="3600" dirty="0">
                <a:solidFill>
                  <a:srgbClr val="014D81"/>
                </a:solidFill>
                <a:latin typeface="Ace Sans Extrabold" pitchFamily="50" charset="0"/>
              </a:rPr>
              <a:t>Pulling it all together one page at a time</a:t>
            </a:r>
          </a:p>
        </p:txBody>
      </p:sp>
    </p:spTree>
    <p:extLst>
      <p:ext uri="{BB962C8B-B14F-4D97-AF65-F5344CB8AC3E}">
        <p14:creationId xmlns:p14="http://schemas.microsoft.com/office/powerpoint/2010/main" val="3942595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B9531F-7DEA-41F1-9165-5F883E5753D8}"/>
              </a:ext>
            </a:extLst>
          </p:cNvPr>
          <p:cNvSpPr txBox="1"/>
          <p:nvPr/>
        </p:nvSpPr>
        <p:spPr>
          <a:xfrm>
            <a:off x="7064086" y="357926"/>
            <a:ext cx="4918166" cy="646331"/>
          </a:xfrm>
          <a:prstGeom prst="rect">
            <a:avLst/>
          </a:prstGeom>
          <a:noFill/>
          <a:ln>
            <a:noFill/>
          </a:ln>
        </p:spPr>
        <p:txBody>
          <a:bodyPr wrap="square">
            <a:spAutoFit/>
          </a:bodyPr>
          <a:lstStyle/>
          <a:p>
            <a:r>
              <a:rPr lang="en-US" sz="3600" dirty="0">
                <a:solidFill>
                  <a:schemeClr val="bg1"/>
                </a:solidFill>
                <a:latin typeface="Ace Sans Extrabold" pitchFamily="50" charset="0"/>
              </a:rPr>
              <a:t>Course Objective</a:t>
            </a:r>
            <a:endParaRPr lang="en-US" sz="2000" dirty="0">
              <a:solidFill>
                <a:schemeClr val="bg1"/>
              </a:solidFill>
              <a:latin typeface="Segoe UI" panose="020B0502040204020203" pitchFamily="34" charset="0"/>
              <a:cs typeface="Segoe UI" panose="020B0502040204020203" pitchFamily="34" charset="0"/>
            </a:endParaRPr>
          </a:p>
        </p:txBody>
      </p:sp>
      <p:sp>
        <p:nvSpPr>
          <p:cNvPr id="2" name="TextBox 1">
            <a:extLst>
              <a:ext uri="{FF2B5EF4-FFF2-40B4-BE49-F238E27FC236}">
                <a16:creationId xmlns:a16="http://schemas.microsoft.com/office/drawing/2014/main" id="{955D7664-808E-4928-B606-8E2081F3924E}"/>
              </a:ext>
            </a:extLst>
          </p:cNvPr>
          <p:cNvSpPr txBox="1"/>
          <p:nvPr/>
        </p:nvSpPr>
        <p:spPr>
          <a:xfrm>
            <a:off x="3258749" y="2242762"/>
            <a:ext cx="7395396" cy="4524315"/>
          </a:xfrm>
          <a:prstGeom prst="rect">
            <a:avLst/>
          </a:prstGeom>
          <a:noFill/>
          <a:ln>
            <a:noFill/>
          </a:ln>
        </p:spPr>
        <p:txBody>
          <a:bodyPr wrap="square">
            <a:spAutoFit/>
          </a:bodyPr>
          <a:lstStyle/>
          <a:p>
            <a:pPr lvl="0"/>
            <a:r>
              <a:rPr lang="en-US" sz="1600" i="1" dirty="0"/>
              <a:t>Us the following outline to type your College Research Paper  </a:t>
            </a:r>
          </a:p>
          <a:p>
            <a:pPr lvl="0"/>
            <a:endParaRPr lang="en-US" sz="1600" dirty="0"/>
          </a:p>
          <a:p>
            <a:r>
              <a:rPr lang="en-US" sz="1600" i="1" dirty="0"/>
              <a:t> II. Body Paragraph (General Theme) ____________________________________</a:t>
            </a:r>
          </a:p>
          <a:p>
            <a:r>
              <a:rPr lang="en-US" sz="1600" i="1" dirty="0"/>
              <a:t>A. Major Idea: ____________________________________</a:t>
            </a:r>
          </a:p>
          <a:p>
            <a:r>
              <a:rPr lang="en-US" sz="1600" i="1" dirty="0"/>
              <a:t>1. Supporting Detail: ____________________________________</a:t>
            </a:r>
          </a:p>
          <a:p>
            <a:r>
              <a:rPr lang="en-US" sz="1600" i="1" dirty="0"/>
              <a:t>2. Supporting Detail: ____________________________________</a:t>
            </a:r>
          </a:p>
          <a:p>
            <a:r>
              <a:rPr lang="en-US" sz="1600" i="1" dirty="0"/>
              <a:t>B. Major Idea: ____________________________________</a:t>
            </a:r>
          </a:p>
          <a:p>
            <a:r>
              <a:rPr lang="en-US" sz="1600" i="1" dirty="0"/>
              <a:t>1. Supporting Detail: ____________________________________</a:t>
            </a:r>
          </a:p>
          <a:p>
            <a:r>
              <a:rPr lang="en-US" sz="1600" i="1" dirty="0"/>
              <a:t>2. Supporting Detail: ____________________________________</a:t>
            </a:r>
          </a:p>
          <a:p>
            <a:r>
              <a:rPr lang="en-US" sz="1600" i="1" dirty="0"/>
              <a:t> </a:t>
            </a:r>
          </a:p>
          <a:p>
            <a:r>
              <a:rPr lang="en-US" sz="1600" i="1" dirty="0"/>
              <a:t>III. Body Paragraph (General Theme) ____________________________________</a:t>
            </a:r>
          </a:p>
          <a:p>
            <a:r>
              <a:rPr lang="en-US" sz="1600" i="1" dirty="0"/>
              <a:t>A. Major Idea: ____________________________________</a:t>
            </a:r>
          </a:p>
          <a:p>
            <a:r>
              <a:rPr lang="en-US" sz="1600" i="1" dirty="0"/>
              <a:t>1. Supporting Detail: ____________________________________</a:t>
            </a:r>
          </a:p>
          <a:p>
            <a:r>
              <a:rPr lang="en-US" sz="1600" i="1" dirty="0"/>
              <a:t>2. Supporting Detail: ____________________________________</a:t>
            </a:r>
          </a:p>
          <a:p>
            <a:r>
              <a:rPr lang="en-US" sz="1600" i="1" dirty="0"/>
              <a:t>B. Major Idea: ____________________________________</a:t>
            </a:r>
          </a:p>
          <a:p>
            <a:r>
              <a:rPr lang="en-US" sz="1600" i="1" dirty="0"/>
              <a:t>1. Supporting Detail: ____________________________________</a:t>
            </a:r>
          </a:p>
          <a:p>
            <a:r>
              <a:rPr lang="en-US" sz="1600" i="1" dirty="0"/>
              <a:t>2. Supporting Detail: ____________________________________</a:t>
            </a:r>
          </a:p>
          <a:p>
            <a:endParaRPr lang="en-US" sz="1600" i="1" dirty="0"/>
          </a:p>
        </p:txBody>
      </p:sp>
      <p:sp>
        <p:nvSpPr>
          <p:cNvPr id="15" name="TextBox 14">
            <a:extLst>
              <a:ext uri="{FF2B5EF4-FFF2-40B4-BE49-F238E27FC236}">
                <a16:creationId xmlns:a16="http://schemas.microsoft.com/office/drawing/2014/main" id="{FD145E3A-7892-4B3E-9C52-3955A7CD36A2}"/>
              </a:ext>
            </a:extLst>
          </p:cNvPr>
          <p:cNvSpPr txBox="1"/>
          <p:nvPr/>
        </p:nvSpPr>
        <p:spPr>
          <a:xfrm>
            <a:off x="3258749" y="798809"/>
            <a:ext cx="6096000" cy="1015663"/>
          </a:xfrm>
          <a:prstGeom prst="rect">
            <a:avLst/>
          </a:prstGeom>
          <a:noFill/>
        </p:spPr>
        <p:txBody>
          <a:bodyPr wrap="square">
            <a:spAutoFit/>
          </a:bodyPr>
          <a:lstStyle/>
          <a:p>
            <a:r>
              <a:rPr lang="en-US" sz="2400" dirty="0">
                <a:solidFill>
                  <a:srgbClr val="00CC66"/>
                </a:solidFill>
              </a:rPr>
              <a:t>Finding Your Place </a:t>
            </a:r>
          </a:p>
          <a:p>
            <a:r>
              <a:rPr lang="en-US" sz="3600" dirty="0">
                <a:solidFill>
                  <a:srgbClr val="014D81"/>
                </a:solidFill>
                <a:latin typeface="Ace Sans Extrabold" pitchFamily="50" charset="0"/>
              </a:rPr>
              <a:t>College discovery</a:t>
            </a:r>
          </a:p>
        </p:txBody>
      </p:sp>
      <p:sp>
        <p:nvSpPr>
          <p:cNvPr id="8" name="Oval 7">
            <a:extLst>
              <a:ext uri="{FF2B5EF4-FFF2-40B4-BE49-F238E27FC236}">
                <a16:creationId xmlns:a16="http://schemas.microsoft.com/office/drawing/2014/main" id="{8209F089-BD2C-4753-AACA-8370BC875260}"/>
              </a:ext>
            </a:extLst>
          </p:cNvPr>
          <p:cNvSpPr/>
          <p:nvPr/>
        </p:nvSpPr>
        <p:spPr>
          <a:xfrm>
            <a:off x="11609465" y="3168441"/>
            <a:ext cx="123290" cy="123290"/>
          </a:xfrm>
          <a:prstGeom prst="ellipse">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1DDFEBF-48D1-4044-8484-9EB816DE0A8B}"/>
              </a:ext>
            </a:extLst>
          </p:cNvPr>
          <p:cNvSpPr/>
          <p:nvPr/>
        </p:nvSpPr>
        <p:spPr>
          <a:xfrm>
            <a:off x="11761865" y="3320841"/>
            <a:ext cx="123290" cy="123290"/>
          </a:xfrm>
          <a:prstGeom prst="ellipse">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B5810D7-F630-4D08-BD32-2C35B7B3015F}"/>
              </a:ext>
            </a:extLst>
          </p:cNvPr>
          <p:cNvSpPr/>
          <p:nvPr/>
        </p:nvSpPr>
        <p:spPr>
          <a:xfrm>
            <a:off x="11609465" y="3473241"/>
            <a:ext cx="123290" cy="123290"/>
          </a:xfrm>
          <a:prstGeom prst="ellipse">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499A9AD-2FA1-4A16-BD07-F8A200AE384D}"/>
              </a:ext>
            </a:extLst>
          </p:cNvPr>
          <p:cNvSpPr/>
          <p:nvPr/>
        </p:nvSpPr>
        <p:spPr>
          <a:xfrm>
            <a:off x="1" y="0"/>
            <a:ext cx="2556164" cy="6857999"/>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pic>
        <p:nvPicPr>
          <p:cNvPr id="4" name="Graphic 3">
            <a:extLst>
              <a:ext uri="{FF2B5EF4-FFF2-40B4-BE49-F238E27FC236}">
                <a16:creationId xmlns:a16="http://schemas.microsoft.com/office/drawing/2014/main" id="{07B79BC7-3D5F-4847-BBD4-2F092D0104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1778" y="2045175"/>
            <a:ext cx="952500" cy="952500"/>
          </a:xfrm>
          <a:prstGeom prst="rect">
            <a:avLst/>
          </a:prstGeom>
        </p:spPr>
      </p:pic>
      <p:sp>
        <p:nvSpPr>
          <p:cNvPr id="9" name="TextBox 8">
            <a:extLst>
              <a:ext uri="{FF2B5EF4-FFF2-40B4-BE49-F238E27FC236}">
                <a16:creationId xmlns:a16="http://schemas.microsoft.com/office/drawing/2014/main" id="{9C1D1399-8E14-4D05-85C2-7B829C207E59}"/>
              </a:ext>
            </a:extLst>
          </p:cNvPr>
          <p:cNvSpPr txBox="1"/>
          <p:nvPr/>
        </p:nvSpPr>
        <p:spPr>
          <a:xfrm>
            <a:off x="483354" y="2997675"/>
            <a:ext cx="1941191" cy="646331"/>
          </a:xfrm>
          <a:prstGeom prst="rect">
            <a:avLst/>
          </a:prstGeom>
          <a:noFill/>
        </p:spPr>
        <p:txBody>
          <a:bodyPr wrap="square">
            <a:spAutoFit/>
          </a:bodyPr>
          <a:lstStyle/>
          <a:p>
            <a:r>
              <a:rPr lang="en-US" sz="3600" dirty="0">
                <a:solidFill>
                  <a:schemeClr val="bg1"/>
                </a:solidFill>
                <a:latin typeface="Ace Sans Extrabold" pitchFamily="50" charset="0"/>
              </a:rPr>
              <a:t>Part 3</a:t>
            </a:r>
          </a:p>
        </p:txBody>
      </p:sp>
    </p:spTree>
    <p:extLst>
      <p:ext uri="{BB962C8B-B14F-4D97-AF65-F5344CB8AC3E}">
        <p14:creationId xmlns:p14="http://schemas.microsoft.com/office/powerpoint/2010/main" val="233888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B9531F-7DEA-41F1-9165-5F883E5753D8}"/>
              </a:ext>
            </a:extLst>
          </p:cNvPr>
          <p:cNvSpPr txBox="1"/>
          <p:nvPr/>
        </p:nvSpPr>
        <p:spPr>
          <a:xfrm>
            <a:off x="7064086" y="357926"/>
            <a:ext cx="4918166" cy="646331"/>
          </a:xfrm>
          <a:prstGeom prst="rect">
            <a:avLst/>
          </a:prstGeom>
          <a:noFill/>
          <a:ln>
            <a:noFill/>
          </a:ln>
        </p:spPr>
        <p:txBody>
          <a:bodyPr wrap="square">
            <a:spAutoFit/>
          </a:bodyPr>
          <a:lstStyle/>
          <a:p>
            <a:r>
              <a:rPr lang="en-US" sz="3600" dirty="0">
                <a:solidFill>
                  <a:schemeClr val="bg1"/>
                </a:solidFill>
                <a:latin typeface="Ace Sans Extrabold" pitchFamily="50" charset="0"/>
              </a:rPr>
              <a:t>Course Objective</a:t>
            </a:r>
            <a:endParaRPr lang="en-US" sz="2000" dirty="0">
              <a:solidFill>
                <a:schemeClr val="bg1"/>
              </a:solidFill>
              <a:latin typeface="Segoe UI" panose="020B0502040204020203" pitchFamily="34" charset="0"/>
              <a:cs typeface="Segoe UI" panose="020B0502040204020203" pitchFamily="34" charset="0"/>
            </a:endParaRPr>
          </a:p>
        </p:txBody>
      </p:sp>
      <p:sp>
        <p:nvSpPr>
          <p:cNvPr id="2" name="TextBox 1">
            <a:extLst>
              <a:ext uri="{FF2B5EF4-FFF2-40B4-BE49-F238E27FC236}">
                <a16:creationId xmlns:a16="http://schemas.microsoft.com/office/drawing/2014/main" id="{955D7664-808E-4928-B606-8E2081F3924E}"/>
              </a:ext>
            </a:extLst>
          </p:cNvPr>
          <p:cNvSpPr txBox="1"/>
          <p:nvPr/>
        </p:nvSpPr>
        <p:spPr>
          <a:xfrm>
            <a:off x="3258749" y="2242762"/>
            <a:ext cx="7395396" cy="4278094"/>
          </a:xfrm>
          <a:prstGeom prst="rect">
            <a:avLst/>
          </a:prstGeom>
          <a:noFill/>
          <a:ln>
            <a:noFill/>
          </a:ln>
        </p:spPr>
        <p:txBody>
          <a:bodyPr wrap="square">
            <a:spAutoFit/>
          </a:bodyPr>
          <a:lstStyle/>
          <a:p>
            <a:pPr lvl="0"/>
            <a:r>
              <a:rPr lang="en-US" sz="1600" i="1" dirty="0"/>
              <a:t>Us the following outline to type your College Research Paper  </a:t>
            </a:r>
          </a:p>
          <a:p>
            <a:pPr lvl="0"/>
            <a:endParaRPr lang="en-US" sz="1600" dirty="0"/>
          </a:p>
          <a:p>
            <a:r>
              <a:rPr lang="en-US" sz="1600" i="1" dirty="0"/>
              <a:t>IV. Body paragraph (General theme) ____________________________________</a:t>
            </a:r>
          </a:p>
          <a:p>
            <a:r>
              <a:rPr lang="en-US" sz="1600" i="1" dirty="0"/>
              <a:t>A. Major Idea: ____________________________________</a:t>
            </a:r>
          </a:p>
          <a:p>
            <a:r>
              <a:rPr lang="en-US" sz="1600" i="1" dirty="0"/>
              <a:t>1. Supporting Detail: ____________________________________</a:t>
            </a:r>
          </a:p>
          <a:p>
            <a:r>
              <a:rPr lang="en-US" sz="1600" i="1" dirty="0"/>
              <a:t>2. Supporting Detail: ____________________________________</a:t>
            </a:r>
          </a:p>
          <a:p>
            <a:r>
              <a:rPr lang="en-US" sz="1600" i="1" dirty="0"/>
              <a:t>B. Major Idea: ____________________________________</a:t>
            </a:r>
          </a:p>
          <a:p>
            <a:r>
              <a:rPr lang="en-US" sz="1600" i="1" dirty="0"/>
              <a:t>1. Supporting Detail: ____________________________________</a:t>
            </a:r>
          </a:p>
          <a:p>
            <a:r>
              <a:rPr lang="en-US" sz="1600" i="1" dirty="0"/>
              <a:t>2. Supporting Detail: ____________________________________</a:t>
            </a:r>
          </a:p>
          <a:p>
            <a:r>
              <a:rPr lang="en-US" sz="1600" i="1" dirty="0"/>
              <a:t>  </a:t>
            </a:r>
          </a:p>
          <a:p>
            <a:r>
              <a:rPr lang="en-US" sz="1600" i="1" dirty="0"/>
              <a:t>V. Body Paragraph (General Theme) ____________________________________</a:t>
            </a:r>
          </a:p>
          <a:p>
            <a:r>
              <a:rPr lang="en-US" sz="1600" i="1" dirty="0"/>
              <a:t>A. Major Idea: ____________________________________</a:t>
            </a:r>
          </a:p>
          <a:p>
            <a:r>
              <a:rPr lang="en-US" sz="1600" i="1" dirty="0"/>
              <a:t>1. Supporting Detail: ____________________________________</a:t>
            </a:r>
          </a:p>
          <a:p>
            <a:r>
              <a:rPr lang="en-US" sz="1600" i="1" dirty="0"/>
              <a:t>2. Supporting Detail: ____________________________________</a:t>
            </a:r>
          </a:p>
          <a:p>
            <a:r>
              <a:rPr lang="en-US" sz="1600" i="1" dirty="0"/>
              <a:t>B. Major Idea: ____________________________________</a:t>
            </a:r>
          </a:p>
          <a:p>
            <a:r>
              <a:rPr lang="en-US" sz="1600" i="1" dirty="0"/>
              <a:t>1. Supporting Detail: ____________________________________</a:t>
            </a:r>
          </a:p>
          <a:p>
            <a:r>
              <a:rPr lang="en-US" sz="1600" i="1" dirty="0"/>
              <a:t>2. Supporting Detail: ____________________________________</a:t>
            </a:r>
          </a:p>
        </p:txBody>
      </p:sp>
      <p:sp>
        <p:nvSpPr>
          <p:cNvPr id="15" name="TextBox 14">
            <a:extLst>
              <a:ext uri="{FF2B5EF4-FFF2-40B4-BE49-F238E27FC236}">
                <a16:creationId xmlns:a16="http://schemas.microsoft.com/office/drawing/2014/main" id="{FD145E3A-7892-4B3E-9C52-3955A7CD36A2}"/>
              </a:ext>
            </a:extLst>
          </p:cNvPr>
          <p:cNvSpPr txBox="1"/>
          <p:nvPr/>
        </p:nvSpPr>
        <p:spPr>
          <a:xfrm>
            <a:off x="3258749" y="798809"/>
            <a:ext cx="6096000" cy="1015663"/>
          </a:xfrm>
          <a:prstGeom prst="rect">
            <a:avLst/>
          </a:prstGeom>
          <a:noFill/>
        </p:spPr>
        <p:txBody>
          <a:bodyPr wrap="square">
            <a:spAutoFit/>
          </a:bodyPr>
          <a:lstStyle/>
          <a:p>
            <a:r>
              <a:rPr lang="en-US" sz="2400" dirty="0">
                <a:solidFill>
                  <a:srgbClr val="00CC66"/>
                </a:solidFill>
              </a:rPr>
              <a:t>Finding Your Place </a:t>
            </a:r>
          </a:p>
          <a:p>
            <a:r>
              <a:rPr lang="en-US" sz="3600" dirty="0">
                <a:solidFill>
                  <a:srgbClr val="014D81"/>
                </a:solidFill>
                <a:latin typeface="Ace Sans Extrabold" pitchFamily="50" charset="0"/>
              </a:rPr>
              <a:t>College discovery</a:t>
            </a:r>
          </a:p>
        </p:txBody>
      </p:sp>
      <p:sp>
        <p:nvSpPr>
          <p:cNvPr id="8" name="Oval 7">
            <a:extLst>
              <a:ext uri="{FF2B5EF4-FFF2-40B4-BE49-F238E27FC236}">
                <a16:creationId xmlns:a16="http://schemas.microsoft.com/office/drawing/2014/main" id="{8209F089-BD2C-4753-AACA-8370BC875260}"/>
              </a:ext>
            </a:extLst>
          </p:cNvPr>
          <p:cNvSpPr/>
          <p:nvPr/>
        </p:nvSpPr>
        <p:spPr>
          <a:xfrm>
            <a:off x="11609465" y="3168441"/>
            <a:ext cx="123290" cy="123290"/>
          </a:xfrm>
          <a:prstGeom prst="ellipse">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1DDFEBF-48D1-4044-8484-9EB816DE0A8B}"/>
              </a:ext>
            </a:extLst>
          </p:cNvPr>
          <p:cNvSpPr/>
          <p:nvPr/>
        </p:nvSpPr>
        <p:spPr>
          <a:xfrm>
            <a:off x="11761865" y="3320841"/>
            <a:ext cx="123290" cy="123290"/>
          </a:xfrm>
          <a:prstGeom prst="ellipse">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B5810D7-F630-4D08-BD32-2C35B7B3015F}"/>
              </a:ext>
            </a:extLst>
          </p:cNvPr>
          <p:cNvSpPr/>
          <p:nvPr/>
        </p:nvSpPr>
        <p:spPr>
          <a:xfrm>
            <a:off x="11609465" y="3473241"/>
            <a:ext cx="123290" cy="123290"/>
          </a:xfrm>
          <a:prstGeom prst="ellipse">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499A9AD-2FA1-4A16-BD07-F8A200AE384D}"/>
              </a:ext>
            </a:extLst>
          </p:cNvPr>
          <p:cNvSpPr/>
          <p:nvPr/>
        </p:nvSpPr>
        <p:spPr>
          <a:xfrm>
            <a:off x="1" y="0"/>
            <a:ext cx="2556164" cy="6857999"/>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pic>
        <p:nvPicPr>
          <p:cNvPr id="4" name="Graphic 3">
            <a:extLst>
              <a:ext uri="{FF2B5EF4-FFF2-40B4-BE49-F238E27FC236}">
                <a16:creationId xmlns:a16="http://schemas.microsoft.com/office/drawing/2014/main" id="{07B79BC7-3D5F-4847-BBD4-2F092D0104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1778" y="2045175"/>
            <a:ext cx="952500" cy="952500"/>
          </a:xfrm>
          <a:prstGeom prst="rect">
            <a:avLst/>
          </a:prstGeom>
        </p:spPr>
      </p:pic>
      <p:sp>
        <p:nvSpPr>
          <p:cNvPr id="9" name="TextBox 8">
            <a:extLst>
              <a:ext uri="{FF2B5EF4-FFF2-40B4-BE49-F238E27FC236}">
                <a16:creationId xmlns:a16="http://schemas.microsoft.com/office/drawing/2014/main" id="{9C1D1399-8E14-4D05-85C2-7B829C207E59}"/>
              </a:ext>
            </a:extLst>
          </p:cNvPr>
          <p:cNvSpPr txBox="1"/>
          <p:nvPr/>
        </p:nvSpPr>
        <p:spPr>
          <a:xfrm>
            <a:off x="483354" y="2997675"/>
            <a:ext cx="1941191" cy="646331"/>
          </a:xfrm>
          <a:prstGeom prst="rect">
            <a:avLst/>
          </a:prstGeom>
          <a:noFill/>
        </p:spPr>
        <p:txBody>
          <a:bodyPr wrap="square">
            <a:spAutoFit/>
          </a:bodyPr>
          <a:lstStyle/>
          <a:p>
            <a:r>
              <a:rPr lang="en-US" sz="3600" dirty="0">
                <a:solidFill>
                  <a:schemeClr val="bg1"/>
                </a:solidFill>
                <a:latin typeface="Ace Sans Extrabold" pitchFamily="50" charset="0"/>
              </a:rPr>
              <a:t>Part 3</a:t>
            </a:r>
          </a:p>
        </p:txBody>
      </p:sp>
    </p:spTree>
    <p:extLst>
      <p:ext uri="{BB962C8B-B14F-4D97-AF65-F5344CB8AC3E}">
        <p14:creationId xmlns:p14="http://schemas.microsoft.com/office/powerpoint/2010/main" val="3500701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B9531F-7DEA-41F1-9165-5F883E5753D8}"/>
              </a:ext>
            </a:extLst>
          </p:cNvPr>
          <p:cNvSpPr txBox="1"/>
          <p:nvPr/>
        </p:nvSpPr>
        <p:spPr>
          <a:xfrm>
            <a:off x="7064086" y="357926"/>
            <a:ext cx="4918166" cy="646331"/>
          </a:xfrm>
          <a:prstGeom prst="rect">
            <a:avLst/>
          </a:prstGeom>
          <a:noFill/>
          <a:ln>
            <a:noFill/>
          </a:ln>
        </p:spPr>
        <p:txBody>
          <a:bodyPr wrap="square">
            <a:spAutoFit/>
          </a:bodyPr>
          <a:lstStyle/>
          <a:p>
            <a:r>
              <a:rPr lang="en-US" sz="3600" dirty="0">
                <a:solidFill>
                  <a:schemeClr val="bg1"/>
                </a:solidFill>
                <a:latin typeface="Ace Sans Extrabold" pitchFamily="50" charset="0"/>
              </a:rPr>
              <a:t>Course Objective</a:t>
            </a:r>
            <a:endParaRPr lang="en-US" sz="2000" dirty="0">
              <a:solidFill>
                <a:schemeClr val="bg1"/>
              </a:solidFill>
              <a:latin typeface="Segoe UI" panose="020B0502040204020203" pitchFamily="34" charset="0"/>
              <a:cs typeface="Segoe UI" panose="020B0502040204020203" pitchFamily="34" charset="0"/>
            </a:endParaRPr>
          </a:p>
        </p:txBody>
      </p:sp>
      <p:sp>
        <p:nvSpPr>
          <p:cNvPr id="2" name="TextBox 1">
            <a:extLst>
              <a:ext uri="{FF2B5EF4-FFF2-40B4-BE49-F238E27FC236}">
                <a16:creationId xmlns:a16="http://schemas.microsoft.com/office/drawing/2014/main" id="{955D7664-808E-4928-B606-8E2081F3924E}"/>
              </a:ext>
            </a:extLst>
          </p:cNvPr>
          <p:cNvSpPr txBox="1"/>
          <p:nvPr/>
        </p:nvSpPr>
        <p:spPr>
          <a:xfrm>
            <a:off x="3258749" y="2242762"/>
            <a:ext cx="7395396" cy="4524315"/>
          </a:xfrm>
          <a:prstGeom prst="rect">
            <a:avLst/>
          </a:prstGeom>
          <a:noFill/>
          <a:ln>
            <a:noFill/>
          </a:ln>
        </p:spPr>
        <p:txBody>
          <a:bodyPr wrap="square">
            <a:spAutoFit/>
          </a:bodyPr>
          <a:lstStyle/>
          <a:p>
            <a:pPr lvl="0"/>
            <a:r>
              <a:rPr lang="en-US" sz="1600" i="1" dirty="0"/>
              <a:t>Us the following outline to type your College Research Paper  </a:t>
            </a:r>
          </a:p>
          <a:p>
            <a:pPr lvl="0"/>
            <a:endParaRPr lang="en-US" sz="1600" dirty="0"/>
          </a:p>
          <a:p>
            <a:r>
              <a:rPr lang="en-US" sz="1600" i="1" dirty="0"/>
              <a:t> II. Body Paragraph (General Theme) ____________________________________</a:t>
            </a:r>
          </a:p>
          <a:p>
            <a:r>
              <a:rPr lang="en-US" sz="1600" i="1" dirty="0"/>
              <a:t>A. Major Idea: ____________________________________</a:t>
            </a:r>
          </a:p>
          <a:p>
            <a:r>
              <a:rPr lang="en-US" sz="1600" i="1" dirty="0"/>
              <a:t>1. Supporting Detail: ____________________________________</a:t>
            </a:r>
          </a:p>
          <a:p>
            <a:r>
              <a:rPr lang="en-US" sz="1600" i="1" dirty="0"/>
              <a:t>2. Supporting Detail: ____________________________________</a:t>
            </a:r>
          </a:p>
          <a:p>
            <a:r>
              <a:rPr lang="en-US" sz="1600" i="1" dirty="0"/>
              <a:t>B. Major Idea: ____________________________________</a:t>
            </a:r>
          </a:p>
          <a:p>
            <a:r>
              <a:rPr lang="en-US" sz="1600" i="1" dirty="0"/>
              <a:t>1. Supporting Detail: ____________________________________</a:t>
            </a:r>
          </a:p>
          <a:p>
            <a:r>
              <a:rPr lang="en-US" sz="1600" i="1" dirty="0"/>
              <a:t>2. Supporting Detail: ____________________________________</a:t>
            </a:r>
          </a:p>
          <a:p>
            <a:r>
              <a:rPr lang="en-US" sz="1600" i="1" dirty="0"/>
              <a:t> </a:t>
            </a:r>
          </a:p>
          <a:p>
            <a:r>
              <a:rPr lang="en-US" sz="1600" i="1" dirty="0"/>
              <a:t>III. Body Paragraph (General Theme) ____________________________________</a:t>
            </a:r>
          </a:p>
          <a:p>
            <a:r>
              <a:rPr lang="en-US" sz="1600" i="1" dirty="0"/>
              <a:t>A. Major Idea: ____________________________________</a:t>
            </a:r>
          </a:p>
          <a:p>
            <a:r>
              <a:rPr lang="en-US" sz="1600" i="1" dirty="0"/>
              <a:t>1. Supporting Detail: ____________________________________</a:t>
            </a:r>
          </a:p>
          <a:p>
            <a:r>
              <a:rPr lang="en-US" sz="1600" i="1" dirty="0"/>
              <a:t>2. Supporting Detail: ____________________________________</a:t>
            </a:r>
          </a:p>
          <a:p>
            <a:r>
              <a:rPr lang="en-US" sz="1600" i="1" dirty="0"/>
              <a:t>B. Major Idea: ____________________________________</a:t>
            </a:r>
          </a:p>
          <a:p>
            <a:r>
              <a:rPr lang="en-US" sz="1600" i="1" dirty="0"/>
              <a:t>1. Supporting Detail: ____________________________________</a:t>
            </a:r>
          </a:p>
          <a:p>
            <a:r>
              <a:rPr lang="en-US" sz="1600" i="1" dirty="0"/>
              <a:t>2. Supporting Detail: ____________________________________</a:t>
            </a:r>
          </a:p>
          <a:p>
            <a:endParaRPr lang="en-US" sz="1600" i="1" dirty="0"/>
          </a:p>
        </p:txBody>
      </p:sp>
      <p:sp>
        <p:nvSpPr>
          <p:cNvPr id="15" name="TextBox 14">
            <a:extLst>
              <a:ext uri="{FF2B5EF4-FFF2-40B4-BE49-F238E27FC236}">
                <a16:creationId xmlns:a16="http://schemas.microsoft.com/office/drawing/2014/main" id="{FD145E3A-7892-4B3E-9C52-3955A7CD36A2}"/>
              </a:ext>
            </a:extLst>
          </p:cNvPr>
          <p:cNvSpPr txBox="1"/>
          <p:nvPr/>
        </p:nvSpPr>
        <p:spPr>
          <a:xfrm>
            <a:off x="3258749" y="798809"/>
            <a:ext cx="6096000" cy="1015663"/>
          </a:xfrm>
          <a:prstGeom prst="rect">
            <a:avLst/>
          </a:prstGeom>
          <a:noFill/>
        </p:spPr>
        <p:txBody>
          <a:bodyPr wrap="square">
            <a:spAutoFit/>
          </a:bodyPr>
          <a:lstStyle/>
          <a:p>
            <a:r>
              <a:rPr lang="en-US" sz="2400" dirty="0">
                <a:solidFill>
                  <a:srgbClr val="00CC66"/>
                </a:solidFill>
              </a:rPr>
              <a:t>Finding Your Place </a:t>
            </a:r>
          </a:p>
          <a:p>
            <a:r>
              <a:rPr lang="en-US" sz="3600" dirty="0">
                <a:solidFill>
                  <a:srgbClr val="014D81"/>
                </a:solidFill>
                <a:latin typeface="Ace Sans Extrabold" pitchFamily="50" charset="0"/>
              </a:rPr>
              <a:t>College discovery</a:t>
            </a:r>
          </a:p>
        </p:txBody>
      </p:sp>
      <p:sp>
        <p:nvSpPr>
          <p:cNvPr id="8" name="Oval 7">
            <a:extLst>
              <a:ext uri="{FF2B5EF4-FFF2-40B4-BE49-F238E27FC236}">
                <a16:creationId xmlns:a16="http://schemas.microsoft.com/office/drawing/2014/main" id="{8209F089-BD2C-4753-AACA-8370BC875260}"/>
              </a:ext>
            </a:extLst>
          </p:cNvPr>
          <p:cNvSpPr/>
          <p:nvPr/>
        </p:nvSpPr>
        <p:spPr>
          <a:xfrm>
            <a:off x="11609465" y="3168441"/>
            <a:ext cx="123290" cy="123290"/>
          </a:xfrm>
          <a:prstGeom prst="ellipse">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1DDFEBF-48D1-4044-8484-9EB816DE0A8B}"/>
              </a:ext>
            </a:extLst>
          </p:cNvPr>
          <p:cNvSpPr/>
          <p:nvPr/>
        </p:nvSpPr>
        <p:spPr>
          <a:xfrm>
            <a:off x="11761865" y="3320841"/>
            <a:ext cx="123290" cy="123290"/>
          </a:xfrm>
          <a:prstGeom prst="ellipse">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B5810D7-F630-4D08-BD32-2C35B7B3015F}"/>
              </a:ext>
            </a:extLst>
          </p:cNvPr>
          <p:cNvSpPr/>
          <p:nvPr/>
        </p:nvSpPr>
        <p:spPr>
          <a:xfrm>
            <a:off x="11609465" y="3473241"/>
            <a:ext cx="123290" cy="123290"/>
          </a:xfrm>
          <a:prstGeom prst="ellipse">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499A9AD-2FA1-4A16-BD07-F8A200AE384D}"/>
              </a:ext>
            </a:extLst>
          </p:cNvPr>
          <p:cNvSpPr/>
          <p:nvPr/>
        </p:nvSpPr>
        <p:spPr>
          <a:xfrm>
            <a:off x="1" y="0"/>
            <a:ext cx="2556164" cy="6857999"/>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pic>
        <p:nvPicPr>
          <p:cNvPr id="4" name="Graphic 3">
            <a:extLst>
              <a:ext uri="{FF2B5EF4-FFF2-40B4-BE49-F238E27FC236}">
                <a16:creationId xmlns:a16="http://schemas.microsoft.com/office/drawing/2014/main" id="{07B79BC7-3D5F-4847-BBD4-2F092D0104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1778" y="2045175"/>
            <a:ext cx="952500" cy="952500"/>
          </a:xfrm>
          <a:prstGeom prst="rect">
            <a:avLst/>
          </a:prstGeom>
        </p:spPr>
      </p:pic>
      <p:sp>
        <p:nvSpPr>
          <p:cNvPr id="9" name="TextBox 8">
            <a:extLst>
              <a:ext uri="{FF2B5EF4-FFF2-40B4-BE49-F238E27FC236}">
                <a16:creationId xmlns:a16="http://schemas.microsoft.com/office/drawing/2014/main" id="{9C1D1399-8E14-4D05-85C2-7B829C207E59}"/>
              </a:ext>
            </a:extLst>
          </p:cNvPr>
          <p:cNvSpPr txBox="1"/>
          <p:nvPr/>
        </p:nvSpPr>
        <p:spPr>
          <a:xfrm>
            <a:off x="483354" y="2997675"/>
            <a:ext cx="1941191" cy="646331"/>
          </a:xfrm>
          <a:prstGeom prst="rect">
            <a:avLst/>
          </a:prstGeom>
          <a:noFill/>
        </p:spPr>
        <p:txBody>
          <a:bodyPr wrap="square">
            <a:spAutoFit/>
          </a:bodyPr>
          <a:lstStyle/>
          <a:p>
            <a:r>
              <a:rPr lang="en-US" sz="3600" dirty="0">
                <a:solidFill>
                  <a:schemeClr val="bg1"/>
                </a:solidFill>
                <a:latin typeface="Ace Sans Extrabold" pitchFamily="50" charset="0"/>
              </a:rPr>
              <a:t>Part 3</a:t>
            </a:r>
          </a:p>
        </p:txBody>
      </p:sp>
    </p:spTree>
    <p:extLst>
      <p:ext uri="{BB962C8B-B14F-4D97-AF65-F5344CB8AC3E}">
        <p14:creationId xmlns:p14="http://schemas.microsoft.com/office/powerpoint/2010/main" val="3565821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itting on a bench posing for the camera&#10;&#10;Description automatically generated">
            <a:extLst>
              <a:ext uri="{FF2B5EF4-FFF2-40B4-BE49-F238E27FC236}">
                <a16:creationId xmlns:a16="http://schemas.microsoft.com/office/drawing/2014/main" id="{D65A18A7-5791-4D81-BF1C-574EF3686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3634" y="-5196057"/>
            <a:ext cx="19356797" cy="12918558"/>
          </a:xfrm>
          <a:prstGeom prst="rect">
            <a:avLst/>
          </a:prstGeom>
        </p:spPr>
      </p:pic>
      <p:sp>
        <p:nvSpPr>
          <p:cNvPr id="8" name="Rectangle 7">
            <a:extLst>
              <a:ext uri="{FF2B5EF4-FFF2-40B4-BE49-F238E27FC236}">
                <a16:creationId xmlns:a16="http://schemas.microsoft.com/office/drawing/2014/main" id="{6166E271-77BC-48BF-BED2-288D3AAA21CA}"/>
              </a:ext>
            </a:extLst>
          </p:cNvPr>
          <p:cNvSpPr/>
          <p:nvPr/>
        </p:nvSpPr>
        <p:spPr>
          <a:xfrm>
            <a:off x="-152400" y="-763732"/>
            <a:ext cx="12496800" cy="8624455"/>
          </a:xfrm>
          <a:prstGeom prst="rect">
            <a:avLst/>
          </a:prstGeom>
          <a:solidFill>
            <a:schemeClr val="tx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25594BD-E610-4E27-B890-6DD0BB2A0B5D}"/>
              </a:ext>
            </a:extLst>
          </p:cNvPr>
          <p:cNvSpPr txBox="1"/>
          <p:nvPr/>
        </p:nvSpPr>
        <p:spPr>
          <a:xfrm>
            <a:off x="1533881" y="3548496"/>
            <a:ext cx="9566143" cy="646331"/>
          </a:xfrm>
          <a:prstGeom prst="rect">
            <a:avLst/>
          </a:prstGeom>
          <a:noFill/>
        </p:spPr>
        <p:txBody>
          <a:bodyPr wrap="square">
            <a:spAutoFit/>
          </a:bodyPr>
          <a:lstStyle/>
          <a:p>
            <a:r>
              <a:rPr lang="en-US" sz="3600" dirty="0">
                <a:solidFill>
                  <a:schemeClr val="bg1"/>
                </a:solidFill>
                <a:latin typeface="Ace Sans Extrabold" pitchFamily="50" charset="0"/>
              </a:rPr>
              <a:t>Congrats On completing the Course</a:t>
            </a:r>
          </a:p>
        </p:txBody>
      </p:sp>
      <p:pic>
        <p:nvPicPr>
          <p:cNvPr id="6" name="Picture 5" descr="Logo&#10;&#10;Description automatically generated">
            <a:extLst>
              <a:ext uri="{FF2B5EF4-FFF2-40B4-BE49-F238E27FC236}">
                <a16:creationId xmlns:a16="http://schemas.microsoft.com/office/drawing/2014/main" id="{7ED371FF-9235-4166-A298-5942202A23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1265" y="5127477"/>
            <a:ext cx="3742346" cy="3742346"/>
          </a:xfrm>
          <a:prstGeom prst="rect">
            <a:avLst/>
          </a:prstGeom>
        </p:spPr>
      </p:pic>
    </p:spTree>
    <p:extLst>
      <p:ext uri="{BB962C8B-B14F-4D97-AF65-F5344CB8AC3E}">
        <p14:creationId xmlns:p14="http://schemas.microsoft.com/office/powerpoint/2010/main" val="2860709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B9531F-7DEA-41F1-9165-5F883E5753D8}"/>
              </a:ext>
            </a:extLst>
          </p:cNvPr>
          <p:cNvSpPr txBox="1"/>
          <p:nvPr/>
        </p:nvSpPr>
        <p:spPr>
          <a:xfrm>
            <a:off x="7064086" y="357926"/>
            <a:ext cx="4918166" cy="646331"/>
          </a:xfrm>
          <a:prstGeom prst="rect">
            <a:avLst/>
          </a:prstGeom>
          <a:noFill/>
          <a:ln>
            <a:noFill/>
          </a:ln>
        </p:spPr>
        <p:txBody>
          <a:bodyPr wrap="square">
            <a:spAutoFit/>
          </a:bodyPr>
          <a:lstStyle/>
          <a:p>
            <a:r>
              <a:rPr lang="en-US" sz="3600" dirty="0">
                <a:solidFill>
                  <a:schemeClr val="bg1"/>
                </a:solidFill>
                <a:latin typeface="Ace Sans Extrabold" pitchFamily="50" charset="0"/>
              </a:rPr>
              <a:t>Course Objective</a:t>
            </a:r>
            <a:endParaRPr lang="en-US" sz="2000" dirty="0">
              <a:solidFill>
                <a:schemeClr val="bg1"/>
              </a:solidFill>
              <a:latin typeface="Segoe UI" panose="020B0502040204020203" pitchFamily="34" charset="0"/>
              <a:cs typeface="Segoe UI" panose="020B0502040204020203" pitchFamily="34" charset="0"/>
            </a:endParaRPr>
          </a:p>
        </p:txBody>
      </p:sp>
      <p:sp>
        <p:nvSpPr>
          <p:cNvPr id="2" name="TextBox 1">
            <a:extLst>
              <a:ext uri="{FF2B5EF4-FFF2-40B4-BE49-F238E27FC236}">
                <a16:creationId xmlns:a16="http://schemas.microsoft.com/office/drawing/2014/main" id="{955D7664-808E-4928-B606-8E2081F3924E}"/>
              </a:ext>
            </a:extLst>
          </p:cNvPr>
          <p:cNvSpPr txBox="1"/>
          <p:nvPr/>
        </p:nvSpPr>
        <p:spPr>
          <a:xfrm>
            <a:off x="3258749" y="2913814"/>
            <a:ext cx="7395396" cy="2277547"/>
          </a:xfrm>
          <a:prstGeom prst="rect">
            <a:avLst/>
          </a:prstGeom>
          <a:noFill/>
          <a:ln>
            <a:noFill/>
          </a:ln>
        </p:spPr>
        <p:txBody>
          <a:bodyPr wrap="square">
            <a:spAutoFit/>
          </a:bodyPr>
          <a:lstStyle/>
          <a:p>
            <a:pPr marL="342900" marR="0" indent="-342900">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rPr>
              <a:t>Taken a Career Assessment to help you identify things about yourself, that lead to a possible college major or Career Choice</a:t>
            </a:r>
          </a:p>
          <a:p>
            <a:pPr marL="342900" marR="0" indent="-342900">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rPr>
              <a:t>Researched Two- and Four-Year Colleges which will serve as vehicles to help you reach your career choice whether it’s HVAC or Business Administration</a:t>
            </a:r>
          </a:p>
          <a:p>
            <a:pPr marL="342900" marR="0" indent="-342900">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rPr>
              <a:t>Have a better understanding of what these careers pay </a:t>
            </a:r>
          </a:p>
          <a:p>
            <a:pPr marL="342900" marR="0" indent="-342900">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rPr>
              <a:t>Have a plan that you can follow, to help prepare for life after high school </a:t>
            </a:r>
          </a:p>
          <a:p>
            <a:pPr marL="342900" indent="-342900">
              <a:buFont typeface="+mj-lt"/>
              <a:buAutoNum type="arabicPeriod"/>
            </a:pPr>
            <a:endParaRPr lang="en-US" sz="1600" i="1" dirty="0"/>
          </a:p>
        </p:txBody>
      </p:sp>
      <p:sp>
        <p:nvSpPr>
          <p:cNvPr id="15" name="TextBox 14">
            <a:extLst>
              <a:ext uri="{FF2B5EF4-FFF2-40B4-BE49-F238E27FC236}">
                <a16:creationId xmlns:a16="http://schemas.microsoft.com/office/drawing/2014/main" id="{FD145E3A-7892-4B3E-9C52-3955A7CD36A2}"/>
              </a:ext>
            </a:extLst>
          </p:cNvPr>
          <p:cNvSpPr txBox="1"/>
          <p:nvPr/>
        </p:nvSpPr>
        <p:spPr>
          <a:xfrm>
            <a:off x="3258749" y="1115899"/>
            <a:ext cx="6096000" cy="1569660"/>
          </a:xfrm>
          <a:prstGeom prst="rect">
            <a:avLst/>
          </a:prstGeom>
          <a:noFill/>
        </p:spPr>
        <p:txBody>
          <a:bodyPr wrap="square">
            <a:spAutoFit/>
          </a:bodyPr>
          <a:lstStyle/>
          <a:p>
            <a:r>
              <a:rPr lang="en-US" sz="2400" dirty="0">
                <a:solidFill>
                  <a:srgbClr val="F75C03"/>
                </a:solidFill>
              </a:rPr>
              <a:t>Next Steps</a:t>
            </a:r>
          </a:p>
          <a:p>
            <a:r>
              <a:rPr lang="en-US" sz="3600" dirty="0">
                <a:solidFill>
                  <a:srgbClr val="014D81"/>
                </a:solidFill>
                <a:latin typeface="Ace Sans Extrabold" pitchFamily="50" charset="0"/>
              </a:rPr>
              <a:t>Now that you finished the course</a:t>
            </a:r>
          </a:p>
        </p:txBody>
      </p:sp>
      <p:sp>
        <p:nvSpPr>
          <p:cNvPr id="8" name="Oval 7">
            <a:extLst>
              <a:ext uri="{FF2B5EF4-FFF2-40B4-BE49-F238E27FC236}">
                <a16:creationId xmlns:a16="http://schemas.microsoft.com/office/drawing/2014/main" id="{8209F089-BD2C-4753-AACA-8370BC875260}"/>
              </a:ext>
            </a:extLst>
          </p:cNvPr>
          <p:cNvSpPr/>
          <p:nvPr/>
        </p:nvSpPr>
        <p:spPr>
          <a:xfrm>
            <a:off x="11609465" y="3168441"/>
            <a:ext cx="123290" cy="123290"/>
          </a:xfrm>
          <a:prstGeom prst="ellipse">
            <a:avLst/>
          </a:prstGeom>
          <a:solidFill>
            <a:srgbClr val="F75C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1DDFEBF-48D1-4044-8484-9EB816DE0A8B}"/>
              </a:ext>
            </a:extLst>
          </p:cNvPr>
          <p:cNvSpPr/>
          <p:nvPr/>
        </p:nvSpPr>
        <p:spPr>
          <a:xfrm>
            <a:off x="11761865" y="3320841"/>
            <a:ext cx="123290" cy="123290"/>
          </a:xfrm>
          <a:prstGeom prst="ellipse">
            <a:avLst/>
          </a:prstGeom>
          <a:solidFill>
            <a:srgbClr val="F75C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B5810D7-F630-4D08-BD32-2C35B7B3015F}"/>
              </a:ext>
            </a:extLst>
          </p:cNvPr>
          <p:cNvSpPr/>
          <p:nvPr/>
        </p:nvSpPr>
        <p:spPr>
          <a:xfrm>
            <a:off x="11609465" y="3473241"/>
            <a:ext cx="123290" cy="123290"/>
          </a:xfrm>
          <a:prstGeom prst="ellipse">
            <a:avLst/>
          </a:prstGeom>
          <a:solidFill>
            <a:srgbClr val="F75C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499A9AD-2FA1-4A16-BD07-F8A200AE384D}"/>
              </a:ext>
            </a:extLst>
          </p:cNvPr>
          <p:cNvSpPr/>
          <p:nvPr/>
        </p:nvSpPr>
        <p:spPr>
          <a:xfrm>
            <a:off x="1" y="0"/>
            <a:ext cx="2556164" cy="6857999"/>
          </a:xfrm>
          <a:prstGeom prst="rect">
            <a:avLst/>
          </a:prstGeom>
          <a:solidFill>
            <a:srgbClr val="F75C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rgbClr val="F75C03"/>
              </a:solidFill>
            </a:endParaRPr>
          </a:p>
        </p:txBody>
      </p:sp>
      <p:sp>
        <p:nvSpPr>
          <p:cNvPr id="9" name="TextBox 8">
            <a:extLst>
              <a:ext uri="{FF2B5EF4-FFF2-40B4-BE49-F238E27FC236}">
                <a16:creationId xmlns:a16="http://schemas.microsoft.com/office/drawing/2014/main" id="{9C1D1399-8E14-4D05-85C2-7B829C207E59}"/>
              </a:ext>
            </a:extLst>
          </p:cNvPr>
          <p:cNvSpPr txBox="1"/>
          <p:nvPr/>
        </p:nvSpPr>
        <p:spPr>
          <a:xfrm>
            <a:off x="483354" y="2997675"/>
            <a:ext cx="1941191" cy="646331"/>
          </a:xfrm>
          <a:prstGeom prst="rect">
            <a:avLst/>
          </a:prstGeom>
          <a:noFill/>
        </p:spPr>
        <p:txBody>
          <a:bodyPr wrap="square">
            <a:spAutoFit/>
          </a:bodyPr>
          <a:lstStyle/>
          <a:p>
            <a:r>
              <a:rPr lang="en-US" sz="3600" dirty="0">
                <a:solidFill>
                  <a:schemeClr val="bg1"/>
                </a:solidFill>
                <a:latin typeface="Ace Sans Extrabold" pitchFamily="50" charset="0"/>
              </a:rPr>
              <a:t>Part 4</a:t>
            </a:r>
          </a:p>
        </p:txBody>
      </p:sp>
      <p:pic>
        <p:nvPicPr>
          <p:cNvPr id="7" name="Graphic 6">
            <a:extLst>
              <a:ext uri="{FF2B5EF4-FFF2-40B4-BE49-F238E27FC236}">
                <a16:creationId xmlns:a16="http://schemas.microsoft.com/office/drawing/2014/main" id="{DCDF0104-C0DB-42FF-A555-C2EE6E708E9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1833" y="1975476"/>
            <a:ext cx="952500" cy="952500"/>
          </a:xfrm>
          <a:prstGeom prst="rect">
            <a:avLst/>
          </a:prstGeom>
        </p:spPr>
      </p:pic>
    </p:spTree>
    <p:extLst>
      <p:ext uri="{BB962C8B-B14F-4D97-AF65-F5344CB8AC3E}">
        <p14:creationId xmlns:p14="http://schemas.microsoft.com/office/powerpoint/2010/main" val="3521268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97E97BE-FE1A-4AF0-8A8D-D05DC5253407}"/>
              </a:ext>
            </a:extLst>
          </p:cNvPr>
          <p:cNvSpPr/>
          <p:nvPr/>
        </p:nvSpPr>
        <p:spPr>
          <a:xfrm>
            <a:off x="0" y="15130"/>
            <a:ext cx="6066293" cy="6858001"/>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6" name="Oval 5">
            <a:extLst>
              <a:ext uri="{FF2B5EF4-FFF2-40B4-BE49-F238E27FC236}">
                <a16:creationId xmlns:a16="http://schemas.microsoft.com/office/drawing/2014/main" id="{3B2202BD-46DB-46FD-89E1-99B54FCE8125}"/>
              </a:ext>
            </a:extLst>
          </p:cNvPr>
          <p:cNvSpPr/>
          <p:nvPr/>
        </p:nvSpPr>
        <p:spPr>
          <a:xfrm>
            <a:off x="11609465" y="3168441"/>
            <a:ext cx="123290" cy="123290"/>
          </a:xfrm>
          <a:prstGeom prst="ellipse">
            <a:avLst/>
          </a:prstGeom>
          <a:solidFill>
            <a:srgbClr val="014D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3FF1362-533D-4F6C-9D71-783CCFC18D23}"/>
              </a:ext>
            </a:extLst>
          </p:cNvPr>
          <p:cNvSpPr/>
          <p:nvPr/>
        </p:nvSpPr>
        <p:spPr>
          <a:xfrm>
            <a:off x="11761865" y="3320841"/>
            <a:ext cx="123290" cy="123290"/>
          </a:xfrm>
          <a:prstGeom prst="ellipse">
            <a:avLst/>
          </a:prstGeom>
          <a:solidFill>
            <a:srgbClr val="014D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9349CD-6DE7-47B5-BBEB-E423D61FB883}"/>
              </a:ext>
            </a:extLst>
          </p:cNvPr>
          <p:cNvSpPr/>
          <p:nvPr/>
        </p:nvSpPr>
        <p:spPr>
          <a:xfrm>
            <a:off x="11609465" y="3473241"/>
            <a:ext cx="123290" cy="123290"/>
          </a:xfrm>
          <a:prstGeom prst="ellipse">
            <a:avLst/>
          </a:prstGeom>
          <a:solidFill>
            <a:srgbClr val="014D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55D7664-808E-4928-B606-8E2081F3924E}"/>
              </a:ext>
            </a:extLst>
          </p:cNvPr>
          <p:cNvSpPr txBox="1"/>
          <p:nvPr/>
        </p:nvSpPr>
        <p:spPr>
          <a:xfrm>
            <a:off x="6653501" y="1674326"/>
            <a:ext cx="3924301" cy="4278094"/>
          </a:xfrm>
          <a:prstGeom prst="rect">
            <a:avLst/>
          </a:prstGeom>
          <a:noFill/>
          <a:ln>
            <a:noFill/>
          </a:ln>
        </p:spPr>
        <p:txBody>
          <a:bodyPr wrap="square">
            <a:spAutoFit/>
          </a:bodyPr>
          <a:lstStyle/>
          <a:p>
            <a:r>
              <a:rPr lang="en-US" sz="1600" dirty="0">
                <a:solidFill>
                  <a:srgbClr val="014D81"/>
                </a:solidFill>
              </a:rPr>
              <a:t>In order to close out the course we will complete a research project. This will allow each student to narrow down a career or college and leave the course with a career and college major in mind, ultimately preparing them to take the next step after high school. </a:t>
            </a:r>
          </a:p>
          <a:p>
            <a:endParaRPr lang="en-US" sz="1600" dirty="0">
              <a:solidFill>
                <a:srgbClr val="014D81"/>
              </a:solidFill>
            </a:endParaRPr>
          </a:p>
          <a:p>
            <a:r>
              <a:rPr lang="en-US" sz="1600" dirty="0">
                <a:solidFill>
                  <a:srgbClr val="014D81"/>
                </a:solidFill>
              </a:rPr>
              <a:t>Regarding this project College will be defined as any post-secondary education and/or career development program. This includes but is not limited to two- and four-year degree programs, certificate programs, internships, vocational training and military training, This is designed to help students identify the next step. </a:t>
            </a:r>
          </a:p>
          <a:p>
            <a:endParaRPr lang="id-ID" sz="1600" dirty="0">
              <a:solidFill>
                <a:srgbClr val="014D81"/>
              </a:solidFill>
            </a:endParaRPr>
          </a:p>
        </p:txBody>
      </p:sp>
      <p:sp>
        <p:nvSpPr>
          <p:cNvPr id="9" name="TextBox 8">
            <a:extLst>
              <a:ext uri="{FF2B5EF4-FFF2-40B4-BE49-F238E27FC236}">
                <a16:creationId xmlns:a16="http://schemas.microsoft.com/office/drawing/2014/main" id="{58D3CB06-1C75-4F48-AEA5-031B59794834}"/>
              </a:ext>
            </a:extLst>
          </p:cNvPr>
          <p:cNvSpPr txBox="1"/>
          <p:nvPr/>
        </p:nvSpPr>
        <p:spPr>
          <a:xfrm>
            <a:off x="1389274" y="1674326"/>
            <a:ext cx="4232564" cy="3785652"/>
          </a:xfrm>
          <a:prstGeom prst="rect">
            <a:avLst/>
          </a:prstGeom>
          <a:noFill/>
        </p:spPr>
        <p:txBody>
          <a:bodyPr wrap="square">
            <a:spAutoFit/>
          </a:bodyPr>
          <a:lstStyle/>
          <a:p>
            <a:r>
              <a:rPr lang="en-US" sz="2400" dirty="0">
                <a:solidFill>
                  <a:srgbClr val="E7ECEF"/>
                </a:solidFill>
              </a:rPr>
              <a:t>We must redefine what college is and what it looks like for everyone. Whether its two years, four years, certification or some of the other avenues listed below, what’s important is that you have a plan for life after high school. The planning starts right now!  -  </a:t>
            </a:r>
          </a:p>
          <a:p>
            <a:r>
              <a:rPr lang="en-US" sz="2400" dirty="0">
                <a:solidFill>
                  <a:srgbClr val="E7ECEF"/>
                </a:solidFill>
              </a:rPr>
              <a:t>Prioleau, Velocity Education </a:t>
            </a:r>
          </a:p>
        </p:txBody>
      </p:sp>
      <p:sp>
        <p:nvSpPr>
          <p:cNvPr id="12" name="Freeform: Shape 11">
            <a:extLst>
              <a:ext uri="{FF2B5EF4-FFF2-40B4-BE49-F238E27FC236}">
                <a16:creationId xmlns:a16="http://schemas.microsoft.com/office/drawing/2014/main" id="{A344543E-C195-4827-863D-B7EF7B22CFB0}"/>
              </a:ext>
            </a:extLst>
          </p:cNvPr>
          <p:cNvSpPr/>
          <p:nvPr/>
        </p:nvSpPr>
        <p:spPr>
          <a:xfrm>
            <a:off x="462025" y="1758610"/>
            <a:ext cx="495904" cy="458640"/>
          </a:xfrm>
          <a:custGeom>
            <a:avLst/>
            <a:gdLst/>
            <a:ahLst/>
            <a:cxnLst/>
            <a:rect l="l" t="t" r="r" b="b"/>
            <a:pathLst>
              <a:path w="1107937" h="1024682">
                <a:moveTo>
                  <a:pt x="1014008" y="0"/>
                </a:moveTo>
                <a:lnTo>
                  <a:pt x="1107937" y="149432"/>
                </a:lnTo>
                <a:cubicBezTo>
                  <a:pt x="1029663" y="182165"/>
                  <a:pt x="972024" y="230909"/>
                  <a:pt x="935022" y="295663"/>
                </a:cubicBezTo>
                <a:cubicBezTo>
                  <a:pt x="898020" y="360417"/>
                  <a:pt x="877384" y="454702"/>
                  <a:pt x="873114" y="578518"/>
                </a:cubicBezTo>
                <a:lnTo>
                  <a:pt x="1073781" y="578518"/>
                </a:lnTo>
                <a:lnTo>
                  <a:pt x="1073781" y="1024682"/>
                </a:lnTo>
                <a:lnTo>
                  <a:pt x="661773" y="1024682"/>
                </a:lnTo>
                <a:lnTo>
                  <a:pt x="661773" y="672447"/>
                </a:lnTo>
                <a:cubicBezTo>
                  <a:pt x="661773" y="481742"/>
                  <a:pt x="684544" y="343695"/>
                  <a:pt x="730086" y="258305"/>
                </a:cubicBezTo>
                <a:cubicBezTo>
                  <a:pt x="789859" y="144451"/>
                  <a:pt x="884500" y="58349"/>
                  <a:pt x="1014008" y="0"/>
                </a:cubicBezTo>
                <a:close/>
                <a:moveTo>
                  <a:pt x="352234" y="0"/>
                </a:moveTo>
                <a:lnTo>
                  <a:pt x="446163" y="149432"/>
                </a:lnTo>
                <a:cubicBezTo>
                  <a:pt x="367889" y="182165"/>
                  <a:pt x="310251" y="230909"/>
                  <a:pt x="273248" y="295663"/>
                </a:cubicBezTo>
                <a:cubicBezTo>
                  <a:pt x="236246" y="360417"/>
                  <a:pt x="215610" y="454702"/>
                  <a:pt x="211340" y="578518"/>
                </a:cubicBezTo>
                <a:lnTo>
                  <a:pt x="412007" y="578518"/>
                </a:lnTo>
                <a:lnTo>
                  <a:pt x="412007" y="1024682"/>
                </a:lnTo>
                <a:lnTo>
                  <a:pt x="0" y="1024682"/>
                </a:lnTo>
                <a:lnTo>
                  <a:pt x="0" y="672447"/>
                </a:lnTo>
                <a:cubicBezTo>
                  <a:pt x="0" y="481742"/>
                  <a:pt x="22771" y="343695"/>
                  <a:pt x="68312" y="258305"/>
                </a:cubicBezTo>
                <a:cubicBezTo>
                  <a:pt x="128085" y="144451"/>
                  <a:pt x="222726" y="58349"/>
                  <a:pt x="35223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014D81"/>
              </a:solidFill>
            </a:endParaRPr>
          </a:p>
        </p:txBody>
      </p:sp>
      <p:sp>
        <p:nvSpPr>
          <p:cNvPr id="3" name="TextBox 2">
            <a:extLst>
              <a:ext uri="{FF2B5EF4-FFF2-40B4-BE49-F238E27FC236}">
                <a16:creationId xmlns:a16="http://schemas.microsoft.com/office/drawing/2014/main" id="{F9266131-62D4-40F4-ADE7-889519039033}"/>
              </a:ext>
            </a:extLst>
          </p:cNvPr>
          <p:cNvSpPr txBox="1"/>
          <p:nvPr/>
        </p:nvSpPr>
        <p:spPr>
          <a:xfrm>
            <a:off x="6613261" y="1212661"/>
            <a:ext cx="6096000" cy="461665"/>
          </a:xfrm>
          <a:prstGeom prst="rect">
            <a:avLst/>
          </a:prstGeom>
          <a:noFill/>
        </p:spPr>
        <p:txBody>
          <a:bodyPr wrap="square">
            <a:spAutoFit/>
          </a:bodyPr>
          <a:lstStyle/>
          <a:p>
            <a:r>
              <a:rPr lang="en-US" sz="2400" dirty="0">
                <a:solidFill>
                  <a:srgbClr val="00CC66"/>
                </a:solidFill>
              </a:rPr>
              <a:t>Project Objective</a:t>
            </a:r>
          </a:p>
        </p:txBody>
      </p:sp>
    </p:spTree>
    <p:extLst>
      <p:ext uri="{BB962C8B-B14F-4D97-AF65-F5344CB8AC3E}">
        <p14:creationId xmlns:p14="http://schemas.microsoft.com/office/powerpoint/2010/main" val="2302015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sitting, person, person&#10;&#10;Description automatically generated">
            <a:extLst>
              <a:ext uri="{FF2B5EF4-FFF2-40B4-BE49-F238E27FC236}">
                <a16:creationId xmlns:a16="http://schemas.microsoft.com/office/drawing/2014/main" id="{BBB86706-AD5D-4C78-BDA1-F7E9791EE5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578433"/>
            <a:ext cx="12268200" cy="8179384"/>
          </a:xfrm>
          <a:prstGeom prst="rect">
            <a:avLst/>
          </a:prstGeom>
          <a:effectLst>
            <a:outerShdw blurRad="50800" dist="50800" dir="5400000" sx="1000" sy="1000" algn="ctr" rotWithShape="0">
              <a:srgbClr val="000000">
                <a:alpha val="21000"/>
              </a:srgbClr>
            </a:outerShdw>
          </a:effectLst>
        </p:spPr>
      </p:pic>
      <p:sp>
        <p:nvSpPr>
          <p:cNvPr id="8" name="Rectangle 7">
            <a:extLst>
              <a:ext uri="{FF2B5EF4-FFF2-40B4-BE49-F238E27FC236}">
                <a16:creationId xmlns:a16="http://schemas.microsoft.com/office/drawing/2014/main" id="{6166E271-77BC-48BF-BED2-288D3AAA21CA}"/>
              </a:ext>
            </a:extLst>
          </p:cNvPr>
          <p:cNvSpPr/>
          <p:nvPr/>
        </p:nvSpPr>
        <p:spPr>
          <a:xfrm>
            <a:off x="-152400" y="-763732"/>
            <a:ext cx="12496800" cy="8624455"/>
          </a:xfrm>
          <a:prstGeom prst="rect">
            <a:avLst/>
          </a:prstGeom>
          <a:solidFill>
            <a:schemeClr val="tx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25594BD-E610-4E27-B890-6DD0BB2A0B5D}"/>
              </a:ext>
            </a:extLst>
          </p:cNvPr>
          <p:cNvSpPr txBox="1"/>
          <p:nvPr/>
        </p:nvSpPr>
        <p:spPr>
          <a:xfrm>
            <a:off x="3415145" y="3548495"/>
            <a:ext cx="6227618" cy="646331"/>
          </a:xfrm>
          <a:prstGeom prst="rect">
            <a:avLst/>
          </a:prstGeom>
          <a:noFill/>
        </p:spPr>
        <p:txBody>
          <a:bodyPr wrap="square">
            <a:spAutoFit/>
          </a:bodyPr>
          <a:lstStyle/>
          <a:p>
            <a:r>
              <a:rPr lang="en-US" sz="3600" dirty="0">
                <a:solidFill>
                  <a:schemeClr val="bg1"/>
                </a:solidFill>
                <a:latin typeface="Ace Sans Extrabold" pitchFamily="50" charset="0"/>
              </a:rPr>
              <a:t>Part 1 – Self Discovery</a:t>
            </a:r>
          </a:p>
        </p:txBody>
      </p:sp>
      <p:pic>
        <p:nvPicPr>
          <p:cNvPr id="7" name="Graphic 6">
            <a:extLst>
              <a:ext uri="{FF2B5EF4-FFF2-40B4-BE49-F238E27FC236}">
                <a16:creationId xmlns:a16="http://schemas.microsoft.com/office/drawing/2014/main" id="{745F0FC9-866D-4029-B0B9-DADB19944E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6451" y="2357005"/>
            <a:ext cx="952500" cy="952500"/>
          </a:xfrm>
          <a:prstGeom prst="rect">
            <a:avLst/>
          </a:prstGeom>
        </p:spPr>
      </p:pic>
    </p:spTree>
    <p:extLst>
      <p:ext uri="{BB962C8B-B14F-4D97-AF65-F5344CB8AC3E}">
        <p14:creationId xmlns:p14="http://schemas.microsoft.com/office/powerpoint/2010/main" val="3089936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97E97BE-FE1A-4AF0-8A8D-D05DC5253407}"/>
              </a:ext>
            </a:extLst>
          </p:cNvPr>
          <p:cNvSpPr/>
          <p:nvPr/>
        </p:nvSpPr>
        <p:spPr>
          <a:xfrm>
            <a:off x="1" y="0"/>
            <a:ext cx="2556164" cy="6857999"/>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6" name="Oval 5">
            <a:extLst>
              <a:ext uri="{FF2B5EF4-FFF2-40B4-BE49-F238E27FC236}">
                <a16:creationId xmlns:a16="http://schemas.microsoft.com/office/drawing/2014/main" id="{3B2202BD-46DB-46FD-89E1-99B54FCE8125}"/>
              </a:ext>
            </a:extLst>
          </p:cNvPr>
          <p:cNvSpPr/>
          <p:nvPr/>
        </p:nvSpPr>
        <p:spPr>
          <a:xfrm>
            <a:off x="11609465" y="3168441"/>
            <a:ext cx="123290" cy="123290"/>
          </a:xfrm>
          <a:prstGeom prst="ellipse">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3FF1362-533D-4F6C-9D71-783CCFC18D23}"/>
              </a:ext>
            </a:extLst>
          </p:cNvPr>
          <p:cNvSpPr/>
          <p:nvPr/>
        </p:nvSpPr>
        <p:spPr>
          <a:xfrm>
            <a:off x="11761865" y="3320841"/>
            <a:ext cx="123290" cy="123290"/>
          </a:xfrm>
          <a:prstGeom prst="ellipse">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9349CD-6DE7-47B5-BBEB-E423D61FB883}"/>
              </a:ext>
            </a:extLst>
          </p:cNvPr>
          <p:cNvSpPr/>
          <p:nvPr/>
        </p:nvSpPr>
        <p:spPr>
          <a:xfrm>
            <a:off x="11609465" y="3473241"/>
            <a:ext cx="123290" cy="123290"/>
          </a:xfrm>
          <a:prstGeom prst="ellipse">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FB9531F-7DEA-41F1-9165-5F883E5753D8}"/>
              </a:ext>
            </a:extLst>
          </p:cNvPr>
          <p:cNvSpPr txBox="1"/>
          <p:nvPr/>
        </p:nvSpPr>
        <p:spPr>
          <a:xfrm>
            <a:off x="7064086" y="357926"/>
            <a:ext cx="4918166" cy="646331"/>
          </a:xfrm>
          <a:prstGeom prst="rect">
            <a:avLst/>
          </a:prstGeom>
          <a:noFill/>
          <a:ln>
            <a:noFill/>
          </a:ln>
        </p:spPr>
        <p:txBody>
          <a:bodyPr wrap="square">
            <a:spAutoFit/>
          </a:bodyPr>
          <a:lstStyle/>
          <a:p>
            <a:r>
              <a:rPr lang="en-US" sz="3600" dirty="0">
                <a:solidFill>
                  <a:schemeClr val="bg1"/>
                </a:solidFill>
                <a:latin typeface="Ace Sans Extrabold" pitchFamily="50" charset="0"/>
              </a:rPr>
              <a:t>Course Objective</a:t>
            </a:r>
            <a:endParaRPr lang="en-US" sz="2000" dirty="0">
              <a:solidFill>
                <a:schemeClr val="bg1"/>
              </a:solidFill>
              <a:latin typeface="Segoe UI" panose="020B0502040204020203" pitchFamily="34" charset="0"/>
              <a:cs typeface="Segoe UI" panose="020B0502040204020203" pitchFamily="34" charset="0"/>
            </a:endParaRPr>
          </a:p>
        </p:txBody>
      </p:sp>
      <p:sp>
        <p:nvSpPr>
          <p:cNvPr id="2" name="TextBox 1">
            <a:extLst>
              <a:ext uri="{FF2B5EF4-FFF2-40B4-BE49-F238E27FC236}">
                <a16:creationId xmlns:a16="http://schemas.microsoft.com/office/drawing/2014/main" id="{955D7664-808E-4928-B606-8E2081F3924E}"/>
              </a:ext>
            </a:extLst>
          </p:cNvPr>
          <p:cNvSpPr txBox="1"/>
          <p:nvPr/>
        </p:nvSpPr>
        <p:spPr>
          <a:xfrm>
            <a:off x="3254753" y="3089148"/>
            <a:ext cx="7395396" cy="2308324"/>
          </a:xfrm>
          <a:prstGeom prst="rect">
            <a:avLst/>
          </a:prstGeom>
          <a:noFill/>
          <a:ln>
            <a:noFill/>
          </a:ln>
        </p:spPr>
        <p:txBody>
          <a:bodyPr wrap="square">
            <a:spAutoFit/>
          </a:bodyPr>
          <a:lstStyle/>
          <a:p>
            <a:r>
              <a:rPr lang="en-US" sz="2400" dirty="0"/>
              <a:t>A Key Part of Knowing Your Career Path Is Identifying Your Strengths And Passions.</a:t>
            </a:r>
          </a:p>
          <a:p>
            <a:endParaRPr lang="en-US" sz="1600" dirty="0"/>
          </a:p>
          <a:p>
            <a:pPr marL="342900" indent="-342900">
              <a:buAutoNum type="arabicPeriod"/>
            </a:pPr>
            <a:r>
              <a:rPr lang="en-US" sz="1600" dirty="0"/>
              <a:t>Take </a:t>
            </a:r>
            <a:r>
              <a:rPr lang="en-US" sz="1600" dirty="0">
                <a:hlinkClick r:id="rId2"/>
              </a:rPr>
              <a:t>Career Cluster Inventory Assessment</a:t>
            </a:r>
            <a:r>
              <a:rPr lang="en-US" sz="1600" dirty="0"/>
              <a:t> Online –The Career Cluster Inventory will calculate your </a:t>
            </a:r>
            <a:r>
              <a:rPr lang="en-US" sz="1600" b="1" dirty="0"/>
              <a:t>3</a:t>
            </a:r>
            <a:r>
              <a:rPr lang="en-US" sz="1600" dirty="0"/>
              <a:t> </a:t>
            </a:r>
            <a:r>
              <a:rPr lang="en-US" sz="1600" b="1" dirty="0"/>
              <a:t>Top Matching Career Clusters </a:t>
            </a:r>
            <a:r>
              <a:rPr lang="en-US" sz="1600" dirty="0"/>
              <a:t>based on the criteria you selected. Record These on the Research Project Document. </a:t>
            </a:r>
          </a:p>
          <a:p>
            <a:pPr marL="342900" indent="-342900">
              <a:buAutoNum type="arabicPeriod"/>
            </a:pPr>
            <a:endParaRPr lang="en-US" sz="1600" dirty="0"/>
          </a:p>
          <a:p>
            <a:r>
              <a:rPr lang="en-US" sz="1600" dirty="0"/>
              <a:t>Click on the Top Career to get more information which will help with your research. </a:t>
            </a:r>
          </a:p>
        </p:txBody>
      </p:sp>
      <p:sp>
        <p:nvSpPr>
          <p:cNvPr id="9" name="TextBox 8">
            <a:extLst>
              <a:ext uri="{FF2B5EF4-FFF2-40B4-BE49-F238E27FC236}">
                <a16:creationId xmlns:a16="http://schemas.microsoft.com/office/drawing/2014/main" id="{58D3CB06-1C75-4F48-AEA5-031B59794834}"/>
              </a:ext>
            </a:extLst>
          </p:cNvPr>
          <p:cNvSpPr txBox="1"/>
          <p:nvPr/>
        </p:nvSpPr>
        <p:spPr>
          <a:xfrm>
            <a:off x="483354" y="2997675"/>
            <a:ext cx="1941191" cy="646331"/>
          </a:xfrm>
          <a:prstGeom prst="rect">
            <a:avLst/>
          </a:prstGeom>
          <a:noFill/>
        </p:spPr>
        <p:txBody>
          <a:bodyPr wrap="square">
            <a:spAutoFit/>
          </a:bodyPr>
          <a:lstStyle/>
          <a:p>
            <a:r>
              <a:rPr lang="en-US" sz="3600" dirty="0">
                <a:solidFill>
                  <a:schemeClr val="bg1"/>
                </a:solidFill>
                <a:latin typeface="Ace Sans Extrabold" pitchFamily="50" charset="0"/>
              </a:rPr>
              <a:t>Part 1</a:t>
            </a:r>
          </a:p>
        </p:txBody>
      </p:sp>
      <p:sp>
        <p:nvSpPr>
          <p:cNvPr id="15" name="TextBox 14">
            <a:extLst>
              <a:ext uri="{FF2B5EF4-FFF2-40B4-BE49-F238E27FC236}">
                <a16:creationId xmlns:a16="http://schemas.microsoft.com/office/drawing/2014/main" id="{FD145E3A-7892-4B3E-9C52-3955A7CD36A2}"/>
              </a:ext>
            </a:extLst>
          </p:cNvPr>
          <p:cNvSpPr txBox="1"/>
          <p:nvPr/>
        </p:nvSpPr>
        <p:spPr>
          <a:xfrm>
            <a:off x="3258749" y="798809"/>
            <a:ext cx="6096000" cy="1569660"/>
          </a:xfrm>
          <a:prstGeom prst="rect">
            <a:avLst/>
          </a:prstGeom>
          <a:noFill/>
        </p:spPr>
        <p:txBody>
          <a:bodyPr wrap="square">
            <a:spAutoFit/>
          </a:bodyPr>
          <a:lstStyle/>
          <a:p>
            <a:r>
              <a:rPr lang="en-US" sz="2400" dirty="0">
                <a:solidFill>
                  <a:srgbClr val="00CC66"/>
                </a:solidFill>
              </a:rPr>
              <a:t>Self Discovery</a:t>
            </a:r>
          </a:p>
          <a:p>
            <a:r>
              <a:rPr lang="en-US" sz="3600" dirty="0">
                <a:solidFill>
                  <a:srgbClr val="014D81"/>
                </a:solidFill>
                <a:latin typeface="Ace Sans Extrabold" pitchFamily="50" charset="0"/>
              </a:rPr>
              <a:t>Having A Plan Is The Key-Career Focus  </a:t>
            </a:r>
          </a:p>
        </p:txBody>
      </p:sp>
      <p:pic>
        <p:nvPicPr>
          <p:cNvPr id="14" name="Graphic 13">
            <a:extLst>
              <a:ext uri="{FF2B5EF4-FFF2-40B4-BE49-F238E27FC236}">
                <a16:creationId xmlns:a16="http://schemas.microsoft.com/office/drawing/2014/main" id="{BF3FE8FA-60C3-44AB-A3C3-430003731B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1833" y="1976005"/>
            <a:ext cx="952500" cy="952500"/>
          </a:xfrm>
          <a:prstGeom prst="rect">
            <a:avLst/>
          </a:prstGeom>
        </p:spPr>
      </p:pic>
    </p:spTree>
    <p:extLst>
      <p:ext uri="{BB962C8B-B14F-4D97-AF65-F5344CB8AC3E}">
        <p14:creationId xmlns:p14="http://schemas.microsoft.com/office/powerpoint/2010/main" val="935884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97E97BE-FE1A-4AF0-8A8D-D05DC5253407}"/>
              </a:ext>
            </a:extLst>
          </p:cNvPr>
          <p:cNvSpPr/>
          <p:nvPr/>
        </p:nvSpPr>
        <p:spPr>
          <a:xfrm>
            <a:off x="1" y="0"/>
            <a:ext cx="2556164" cy="6857999"/>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5" name="TextBox 4">
            <a:extLst>
              <a:ext uri="{FF2B5EF4-FFF2-40B4-BE49-F238E27FC236}">
                <a16:creationId xmlns:a16="http://schemas.microsoft.com/office/drawing/2014/main" id="{9FB9531F-7DEA-41F1-9165-5F883E5753D8}"/>
              </a:ext>
            </a:extLst>
          </p:cNvPr>
          <p:cNvSpPr txBox="1"/>
          <p:nvPr/>
        </p:nvSpPr>
        <p:spPr>
          <a:xfrm>
            <a:off x="7064086" y="357926"/>
            <a:ext cx="4918166" cy="646331"/>
          </a:xfrm>
          <a:prstGeom prst="rect">
            <a:avLst/>
          </a:prstGeom>
          <a:noFill/>
          <a:ln>
            <a:noFill/>
          </a:ln>
        </p:spPr>
        <p:txBody>
          <a:bodyPr wrap="square">
            <a:spAutoFit/>
          </a:bodyPr>
          <a:lstStyle/>
          <a:p>
            <a:r>
              <a:rPr lang="en-US" sz="3600" dirty="0">
                <a:solidFill>
                  <a:schemeClr val="bg1"/>
                </a:solidFill>
                <a:latin typeface="Ace Sans Extrabold" pitchFamily="50" charset="0"/>
              </a:rPr>
              <a:t>Course Objective</a:t>
            </a:r>
            <a:endParaRPr lang="en-US" sz="2000" dirty="0">
              <a:solidFill>
                <a:schemeClr val="bg1"/>
              </a:solidFill>
              <a:latin typeface="Segoe UI" panose="020B0502040204020203" pitchFamily="34" charset="0"/>
              <a:cs typeface="Segoe UI" panose="020B0502040204020203" pitchFamily="34" charset="0"/>
            </a:endParaRPr>
          </a:p>
        </p:txBody>
      </p:sp>
      <p:sp>
        <p:nvSpPr>
          <p:cNvPr id="2" name="TextBox 1">
            <a:extLst>
              <a:ext uri="{FF2B5EF4-FFF2-40B4-BE49-F238E27FC236}">
                <a16:creationId xmlns:a16="http://schemas.microsoft.com/office/drawing/2014/main" id="{955D7664-808E-4928-B606-8E2081F3924E}"/>
              </a:ext>
            </a:extLst>
          </p:cNvPr>
          <p:cNvSpPr txBox="1"/>
          <p:nvPr/>
        </p:nvSpPr>
        <p:spPr>
          <a:xfrm>
            <a:off x="3254753" y="3089148"/>
            <a:ext cx="7395396" cy="2800767"/>
          </a:xfrm>
          <a:prstGeom prst="rect">
            <a:avLst/>
          </a:prstGeom>
          <a:noFill/>
          <a:ln>
            <a:noFill/>
          </a:ln>
        </p:spPr>
        <p:txBody>
          <a:bodyPr wrap="square">
            <a:spAutoFit/>
          </a:bodyPr>
          <a:lstStyle/>
          <a:p>
            <a:r>
              <a:rPr lang="en-US" sz="2400" dirty="0"/>
              <a:t>After taking the career assessment enter your Top Three Career/College Areas Here</a:t>
            </a:r>
            <a:endParaRPr lang="en-US" sz="1600" dirty="0"/>
          </a:p>
          <a:p>
            <a:endParaRPr lang="en-US" sz="1600" dirty="0"/>
          </a:p>
          <a:p>
            <a:r>
              <a:rPr lang="en-US" sz="1600" dirty="0"/>
              <a:t>1. </a:t>
            </a:r>
          </a:p>
          <a:p>
            <a:endParaRPr lang="en-US" sz="1600" dirty="0"/>
          </a:p>
          <a:p>
            <a:endParaRPr lang="en-US" sz="1600" dirty="0"/>
          </a:p>
          <a:p>
            <a:r>
              <a:rPr lang="en-US" sz="1600" dirty="0"/>
              <a:t>2.</a:t>
            </a:r>
          </a:p>
          <a:p>
            <a:endParaRPr lang="en-US" sz="1600" dirty="0"/>
          </a:p>
          <a:p>
            <a:endParaRPr lang="en-US" sz="1600" dirty="0"/>
          </a:p>
          <a:p>
            <a:r>
              <a:rPr lang="en-US" sz="1600" dirty="0"/>
              <a:t>3.</a:t>
            </a:r>
          </a:p>
        </p:txBody>
      </p:sp>
      <p:sp>
        <p:nvSpPr>
          <p:cNvPr id="9" name="TextBox 8">
            <a:extLst>
              <a:ext uri="{FF2B5EF4-FFF2-40B4-BE49-F238E27FC236}">
                <a16:creationId xmlns:a16="http://schemas.microsoft.com/office/drawing/2014/main" id="{58D3CB06-1C75-4F48-AEA5-031B59794834}"/>
              </a:ext>
            </a:extLst>
          </p:cNvPr>
          <p:cNvSpPr txBox="1"/>
          <p:nvPr/>
        </p:nvSpPr>
        <p:spPr>
          <a:xfrm>
            <a:off x="483354" y="2997675"/>
            <a:ext cx="1941191" cy="646331"/>
          </a:xfrm>
          <a:prstGeom prst="rect">
            <a:avLst/>
          </a:prstGeom>
          <a:noFill/>
        </p:spPr>
        <p:txBody>
          <a:bodyPr wrap="square">
            <a:spAutoFit/>
          </a:bodyPr>
          <a:lstStyle/>
          <a:p>
            <a:r>
              <a:rPr lang="en-US" sz="3600" dirty="0">
                <a:solidFill>
                  <a:schemeClr val="bg1"/>
                </a:solidFill>
                <a:latin typeface="Ace Sans Extrabold" pitchFamily="50" charset="0"/>
              </a:rPr>
              <a:t>Part 1</a:t>
            </a:r>
          </a:p>
        </p:txBody>
      </p:sp>
      <p:sp>
        <p:nvSpPr>
          <p:cNvPr id="15" name="TextBox 14">
            <a:extLst>
              <a:ext uri="{FF2B5EF4-FFF2-40B4-BE49-F238E27FC236}">
                <a16:creationId xmlns:a16="http://schemas.microsoft.com/office/drawing/2014/main" id="{FD145E3A-7892-4B3E-9C52-3955A7CD36A2}"/>
              </a:ext>
            </a:extLst>
          </p:cNvPr>
          <p:cNvSpPr txBox="1"/>
          <p:nvPr/>
        </p:nvSpPr>
        <p:spPr>
          <a:xfrm>
            <a:off x="3258749" y="798809"/>
            <a:ext cx="6096000" cy="1569660"/>
          </a:xfrm>
          <a:prstGeom prst="rect">
            <a:avLst/>
          </a:prstGeom>
          <a:noFill/>
        </p:spPr>
        <p:txBody>
          <a:bodyPr wrap="square">
            <a:spAutoFit/>
          </a:bodyPr>
          <a:lstStyle/>
          <a:p>
            <a:r>
              <a:rPr lang="en-US" sz="2400" dirty="0">
                <a:solidFill>
                  <a:srgbClr val="00CC66"/>
                </a:solidFill>
              </a:rPr>
              <a:t>Self Discovery</a:t>
            </a:r>
          </a:p>
          <a:p>
            <a:r>
              <a:rPr lang="en-US" sz="3600" dirty="0">
                <a:solidFill>
                  <a:srgbClr val="014D81"/>
                </a:solidFill>
                <a:latin typeface="Ace Sans Extrabold" pitchFamily="50" charset="0"/>
              </a:rPr>
              <a:t>Having A Plan Is The Key </a:t>
            </a:r>
          </a:p>
        </p:txBody>
      </p:sp>
      <p:pic>
        <p:nvPicPr>
          <p:cNvPr id="4" name="Graphic 3">
            <a:extLst>
              <a:ext uri="{FF2B5EF4-FFF2-40B4-BE49-F238E27FC236}">
                <a16:creationId xmlns:a16="http://schemas.microsoft.com/office/drawing/2014/main" id="{FB1E7899-DE77-43C9-A3B4-9FCEEAF3A1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1833" y="1976005"/>
            <a:ext cx="952500" cy="952500"/>
          </a:xfrm>
          <a:prstGeom prst="rect">
            <a:avLst/>
          </a:prstGeom>
        </p:spPr>
      </p:pic>
      <p:sp>
        <p:nvSpPr>
          <p:cNvPr id="10" name="Oval 9">
            <a:extLst>
              <a:ext uri="{FF2B5EF4-FFF2-40B4-BE49-F238E27FC236}">
                <a16:creationId xmlns:a16="http://schemas.microsoft.com/office/drawing/2014/main" id="{A028801B-9C91-4961-ADC1-89BAD9AF4478}"/>
              </a:ext>
            </a:extLst>
          </p:cNvPr>
          <p:cNvSpPr/>
          <p:nvPr/>
        </p:nvSpPr>
        <p:spPr>
          <a:xfrm>
            <a:off x="11609465" y="3168441"/>
            <a:ext cx="123290" cy="123290"/>
          </a:xfrm>
          <a:prstGeom prst="ellipse">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66AEBE0-2046-4567-AC7E-122341438E33}"/>
              </a:ext>
            </a:extLst>
          </p:cNvPr>
          <p:cNvSpPr/>
          <p:nvPr/>
        </p:nvSpPr>
        <p:spPr>
          <a:xfrm>
            <a:off x="11761865" y="3320841"/>
            <a:ext cx="123290" cy="123290"/>
          </a:xfrm>
          <a:prstGeom prst="ellipse">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7D59C84-0B48-4B8A-BFEC-273A643F0A75}"/>
              </a:ext>
            </a:extLst>
          </p:cNvPr>
          <p:cNvSpPr/>
          <p:nvPr/>
        </p:nvSpPr>
        <p:spPr>
          <a:xfrm>
            <a:off x="11609465" y="3473241"/>
            <a:ext cx="123290" cy="123290"/>
          </a:xfrm>
          <a:prstGeom prst="ellipse">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9053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97E97BE-FE1A-4AF0-8A8D-D05DC5253407}"/>
              </a:ext>
            </a:extLst>
          </p:cNvPr>
          <p:cNvSpPr/>
          <p:nvPr/>
        </p:nvSpPr>
        <p:spPr>
          <a:xfrm>
            <a:off x="1" y="0"/>
            <a:ext cx="2556164" cy="6857999"/>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5" name="TextBox 4">
            <a:extLst>
              <a:ext uri="{FF2B5EF4-FFF2-40B4-BE49-F238E27FC236}">
                <a16:creationId xmlns:a16="http://schemas.microsoft.com/office/drawing/2014/main" id="{9FB9531F-7DEA-41F1-9165-5F883E5753D8}"/>
              </a:ext>
            </a:extLst>
          </p:cNvPr>
          <p:cNvSpPr txBox="1"/>
          <p:nvPr/>
        </p:nvSpPr>
        <p:spPr>
          <a:xfrm>
            <a:off x="7064086" y="357926"/>
            <a:ext cx="4918166" cy="646331"/>
          </a:xfrm>
          <a:prstGeom prst="rect">
            <a:avLst/>
          </a:prstGeom>
          <a:noFill/>
          <a:ln>
            <a:noFill/>
          </a:ln>
        </p:spPr>
        <p:txBody>
          <a:bodyPr wrap="square">
            <a:spAutoFit/>
          </a:bodyPr>
          <a:lstStyle/>
          <a:p>
            <a:r>
              <a:rPr lang="en-US" sz="3600" dirty="0">
                <a:solidFill>
                  <a:schemeClr val="bg1"/>
                </a:solidFill>
                <a:latin typeface="Ace Sans Extrabold" pitchFamily="50" charset="0"/>
              </a:rPr>
              <a:t>Course Objective</a:t>
            </a:r>
            <a:endParaRPr lang="en-US" sz="2000" dirty="0">
              <a:solidFill>
                <a:schemeClr val="bg1"/>
              </a:solidFill>
              <a:latin typeface="Segoe UI" panose="020B0502040204020203" pitchFamily="34" charset="0"/>
              <a:cs typeface="Segoe UI" panose="020B0502040204020203" pitchFamily="34" charset="0"/>
            </a:endParaRPr>
          </a:p>
        </p:txBody>
      </p:sp>
      <p:sp>
        <p:nvSpPr>
          <p:cNvPr id="2" name="TextBox 1">
            <a:extLst>
              <a:ext uri="{FF2B5EF4-FFF2-40B4-BE49-F238E27FC236}">
                <a16:creationId xmlns:a16="http://schemas.microsoft.com/office/drawing/2014/main" id="{955D7664-808E-4928-B606-8E2081F3924E}"/>
              </a:ext>
            </a:extLst>
          </p:cNvPr>
          <p:cNvSpPr txBox="1"/>
          <p:nvPr/>
        </p:nvSpPr>
        <p:spPr>
          <a:xfrm>
            <a:off x="3258749" y="2242762"/>
            <a:ext cx="7395396" cy="2185214"/>
          </a:xfrm>
          <a:prstGeom prst="rect">
            <a:avLst/>
          </a:prstGeom>
          <a:noFill/>
          <a:ln>
            <a:noFill/>
          </a:ln>
        </p:spPr>
        <p:txBody>
          <a:bodyPr wrap="square">
            <a:spAutoFit/>
          </a:bodyPr>
          <a:lstStyle/>
          <a:p>
            <a:r>
              <a:rPr lang="en-US" sz="1600" dirty="0"/>
              <a:t>Research your top career areas by answering the following questions. Answer the questions in the PowerPoint for each Top Career Field. </a:t>
            </a:r>
          </a:p>
          <a:p>
            <a:endParaRPr lang="en-US" sz="1600" dirty="0"/>
          </a:p>
          <a:p>
            <a:r>
              <a:rPr lang="en-US" sz="2000" dirty="0"/>
              <a:t>Type Your First Career Path Below _______________________________________</a:t>
            </a:r>
          </a:p>
          <a:p>
            <a:endParaRPr lang="en-US" sz="1600" dirty="0"/>
          </a:p>
          <a:p>
            <a:r>
              <a:rPr lang="en-US" sz="1600" dirty="0"/>
              <a:t>Use the black space to write down your thoughts that make this career exciting for your below:</a:t>
            </a:r>
          </a:p>
        </p:txBody>
      </p:sp>
      <p:sp>
        <p:nvSpPr>
          <p:cNvPr id="9" name="TextBox 8">
            <a:extLst>
              <a:ext uri="{FF2B5EF4-FFF2-40B4-BE49-F238E27FC236}">
                <a16:creationId xmlns:a16="http://schemas.microsoft.com/office/drawing/2014/main" id="{58D3CB06-1C75-4F48-AEA5-031B59794834}"/>
              </a:ext>
            </a:extLst>
          </p:cNvPr>
          <p:cNvSpPr txBox="1"/>
          <p:nvPr/>
        </p:nvSpPr>
        <p:spPr>
          <a:xfrm>
            <a:off x="483354" y="2997675"/>
            <a:ext cx="1941191" cy="646331"/>
          </a:xfrm>
          <a:prstGeom prst="rect">
            <a:avLst/>
          </a:prstGeom>
          <a:noFill/>
        </p:spPr>
        <p:txBody>
          <a:bodyPr wrap="square">
            <a:spAutoFit/>
          </a:bodyPr>
          <a:lstStyle/>
          <a:p>
            <a:r>
              <a:rPr lang="en-US" sz="3600" dirty="0">
                <a:solidFill>
                  <a:schemeClr val="bg1"/>
                </a:solidFill>
                <a:latin typeface="Ace Sans Extrabold" pitchFamily="50" charset="0"/>
              </a:rPr>
              <a:t>Part 1</a:t>
            </a:r>
          </a:p>
        </p:txBody>
      </p:sp>
      <p:sp>
        <p:nvSpPr>
          <p:cNvPr id="15" name="TextBox 14">
            <a:extLst>
              <a:ext uri="{FF2B5EF4-FFF2-40B4-BE49-F238E27FC236}">
                <a16:creationId xmlns:a16="http://schemas.microsoft.com/office/drawing/2014/main" id="{FD145E3A-7892-4B3E-9C52-3955A7CD36A2}"/>
              </a:ext>
            </a:extLst>
          </p:cNvPr>
          <p:cNvSpPr txBox="1"/>
          <p:nvPr/>
        </p:nvSpPr>
        <p:spPr>
          <a:xfrm>
            <a:off x="3258749" y="798809"/>
            <a:ext cx="6096000" cy="1015663"/>
          </a:xfrm>
          <a:prstGeom prst="rect">
            <a:avLst/>
          </a:prstGeom>
          <a:noFill/>
        </p:spPr>
        <p:txBody>
          <a:bodyPr wrap="square">
            <a:spAutoFit/>
          </a:bodyPr>
          <a:lstStyle/>
          <a:p>
            <a:r>
              <a:rPr lang="en-US" sz="2400" dirty="0">
                <a:solidFill>
                  <a:srgbClr val="00CC66"/>
                </a:solidFill>
              </a:rPr>
              <a:t>Research </a:t>
            </a:r>
          </a:p>
          <a:p>
            <a:r>
              <a:rPr lang="en-US" sz="3600" dirty="0">
                <a:solidFill>
                  <a:srgbClr val="014D81"/>
                </a:solidFill>
                <a:latin typeface="Ace Sans Extrabold" pitchFamily="50" charset="0"/>
              </a:rPr>
              <a:t>Career Path 1</a:t>
            </a:r>
          </a:p>
        </p:txBody>
      </p:sp>
      <p:pic>
        <p:nvPicPr>
          <p:cNvPr id="4" name="Graphic 3">
            <a:extLst>
              <a:ext uri="{FF2B5EF4-FFF2-40B4-BE49-F238E27FC236}">
                <a16:creationId xmlns:a16="http://schemas.microsoft.com/office/drawing/2014/main" id="{FB1E7899-DE77-43C9-A3B4-9FCEEAF3A1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1833" y="1976005"/>
            <a:ext cx="952500" cy="952500"/>
          </a:xfrm>
          <a:prstGeom prst="rect">
            <a:avLst/>
          </a:prstGeom>
        </p:spPr>
      </p:pic>
      <p:sp>
        <p:nvSpPr>
          <p:cNvPr id="24" name="Oval 23">
            <a:extLst>
              <a:ext uri="{FF2B5EF4-FFF2-40B4-BE49-F238E27FC236}">
                <a16:creationId xmlns:a16="http://schemas.microsoft.com/office/drawing/2014/main" id="{1EB496C2-2A84-475E-A229-DF46F5D5F714}"/>
              </a:ext>
            </a:extLst>
          </p:cNvPr>
          <p:cNvSpPr/>
          <p:nvPr/>
        </p:nvSpPr>
        <p:spPr>
          <a:xfrm>
            <a:off x="11609465" y="3168441"/>
            <a:ext cx="123290" cy="123290"/>
          </a:xfrm>
          <a:prstGeom prst="ellipse">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B74D297-7FA3-4F19-A7A5-9D8B4BD829E3}"/>
              </a:ext>
            </a:extLst>
          </p:cNvPr>
          <p:cNvSpPr/>
          <p:nvPr/>
        </p:nvSpPr>
        <p:spPr>
          <a:xfrm>
            <a:off x="11761865" y="3320841"/>
            <a:ext cx="123290" cy="123290"/>
          </a:xfrm>
          <a:prstGeom prst="ellipse">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BD4D83A-374C-4B52-BDF5-B6120B3B124E}"/>
              </a:ext>
            </a:extLst>
          </p:cNvPr>
          <p:cNvSpPr/>
          <p:nvPr/>
        </p:nvSpPr>
        <p:spPr>
          <a:xfrm>
            <a:off x="11609465" y="3473241"/>
            <a:ext cx="123290" cy="123290"/>
          </a:xfrm>
          <a:prstGeom prst="ellipse">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825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97E97BE-FE1A-4AF0-8A8D-D05DC5253407}"/>
              </a:ext>
            </a:extLst>
          </p:cNvPr>
          <p:cNvSpPr/>
          <p:nvPr/>
        </p:nvSpPr>
        <p:spPr>
          <a:xfrm>
            <a:off x="1" y="0"/>
            <a:ext cx="2556164" cy="6857999"/>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5" name="TextBox 4">
            <a:extLst>
              <a:ext uri="{FF2B5EF4-FFF2-40B4-BE49-F238E27FC236}">
                <a16:creationId xmlns:a16="http://schemas.microsoft.com/office/drawing/2014/main" id="{9FB9531F-7DEA-41F1-9165-5F883E5753D8}"/>
              </a:ext>
            </a:extLst>
          </p:cNvPr>
          <p:cNvSpPr txBox="1"/>
          <p:nvPr/>
        </p:nvSpPr>
        <p:spPr>
          <a:xfrm>
            <a:off x="7064086" y="357926"/>
            <a:ext cx="4918166" cy="646331"/>
          </a:xfrm>
          <a:prstGeom prst="rect">
            <a:avLst/>
          </a:prstGeom>
          <a:noFill/>
          <a:ln>
            <a:noFill/>
          </a:ln>
        </p:spPr>
        <p:txBody>
          <a:bodyPr wrap="square">
            <a:spAutoFit/>
          </a:bodyPr>
          <a:lstStyle/>
          <a:p>
            <a:r>
              <a:rPr lang="en-US" sz="3600" dirty="0">
                <a:solidFill>
                  <a:schemeClr val="bg1"/>
                </a:solidFill>
                <a:latin typeface="Ace Sans Extrabold" pitchFamily="50" charset="0"/>
              </a:rPr>
              <a:t>Course Objective</a:t>
            </a:r>
            <a:endParaRPr lang="en-US" sz="2000" dirty="0">
              <a:solidFill>
                <a:schemeClr val="bg1"/>
              </a:solidFill>
              <a:latin typeface="Segoe UI" panose="020B0502040204020203" pitchFamily="34" charset="0"/>
              <a:cs typeface="Segoe UI" panose="020B0502040204020203" pitchFamily="34" charset="0"/>
            </a:endParaRPr>
          </a:p>
        </p:txBody>
      </p:sp>
      <p:sp>
        <p:nvSpPr>
          <p:cNvPr id="2" name="TextBox 1">
            <a:extLst>
              <a:ext uri="{FF2B5EF4-FFF2-40B4-BE49-F238E27FC236}">
                <a16:creationId xmlns:a16="http://schemas.microsoft.com/office/drawing/2014/main" id="{955D7664-808E-4928-B606-8E2081F3924E}"/>
              </a:ext>
            </a:extLst>
          </p:cNvPr>
          <p:cNvSpPr txBox="1"/>
          <p:nvPr/>
        </p:nvSpPr>
        <p:spPr>
          <a:xfrm>
            <a:off x="3308917" y="762166"/>
            <a:ext cx="6015192" cy="5509200"/>
          </a:xfrm>
          <a:prstGeom prst="rect">
            <a:avLst/>
          </a:prstGeom>
          <a:noFill/>
          <a:ln>
            <a:noFill/>
          </a:ln>
        </p:spPr>
        <p:txBody>
          <a:bodyPr wrap="square">
            <a:spAutoFit/>
          </a:bodyPr>
          <a:lstStyle/>
          <a:p>
            <a:r>
              <a:rPr lang="en-US" sz="2400" dirty="0"/>
              <a:t>Answer the following questions below about Career Path One</a:t>
            </a:r>
            <a:endParaRPr lang="en-US" sz="1600" dirty="0"/>
          </a:p>
          <a:p>
            <a:endParaRPr lang="en-US" sz="1600" dirty="0"/>
          </a:p>
          <a:p>
            <a:pPr marL="342900" indent="-342900">
              <a:buAutoNum type="arabicPeriod"/>
            </a:pPr>
            <a:r>
              <a:rPr lang="en-US" sz="1600" dirty="0"/>
              <a:t>What occupation fall under this career field that interest you the </a:t>
            </a:r>
            <a:r>
              <a:rPr lang="en-US" sz="1600" b="1" dirty="0"/>
              <a:t>most</a:t>
            </a:r>
            <a:r>
              <a:rPr lang="en-US" sz="1600" dirty="0"/>
              <a:t>?</a:t>
            </a:r>
            <a:r>
              <a:rPr lang="en-US" sz="1600" dirty="0">
                <a:solidFill>
                  <a:srgbClr val="FF0000"/>
                </a:solidFill>
              </a:rPr>
              <a:t> </a:t>
            </a:r>
            <a:endParaRPr lang="en-US" sz="1600" dirty="0"/>
          </a:p>
          <a:p>
            <a:r>
              <a:rPr lang="en-US" sz="1600" dirty="0"/>
              <a:t>2. </a:t>
            </a:r>
            <a:r>
              <a:rPr lang="en-US" sz="1600" i="1" dirty="0"/>
              <a:t> What tasks are perform by a person in this career? </a:t>
            </a:r>
          </a:p>
          <a:p>
            <a:r>
              <a:rPr lang="en-US" sz="1600" i="1" dirty="0"/>
              <a:t>3.</a:t>
            </a:r>
            <a:r>
              <a:rPr lang="en-US" sz="1600" dirty="0"/>
              <a:t>  </a:t>
            </a:r>
            <a:r>
              <a:rPr lang="en-US" sz="1600" i="1" dirty="0"/>
              <a:t>What type of post-secondary (beyond High School) education is needed?</a:t>
            </a:r>
            <a:endParaRPr lang="en-US" sz="1600" dirty="0"/>
          </a:p>
          <a:p>
            <a:r>
              <a:rPr lang="en-US" sz="1600" dirty="0"/>
              <a:t>4. What type of technology skills are needed to perform in this career? </a:t>
            </a:r>
            <a:endParaRPr lang="en-US" sz="1600" i="1" dirty="0"/>
          </a:p>
          <a:p>
            <a:r>
              <a:rPr lang="en-US" sz="1600" i="1" dirty="0"/>
              <a:t>5. What knowledge is expected to be able to perform in this career field? </a:t>
            </a:r>
            <a:endParaRPr lang="en-US" sz="1600" dirty="0"/>
          </a:p>
          <a:p>
            <a:r>
              <a:rPr lang="en-US" sz="1600" dirty="0"/>
              <a:t>6. </a:t>
            </a:r>
            <a:r>
              <a:rPr lang="en-US" sz="1600" i="1" dirty="0"/>
              <a:t>What daily/hourly hours would one work?</a:t>
            </a:r>
          </a:p>
          <a:p>
            <a:r>
              <a:rPr lang="en-US" sz="1600" dirty="0"/>
              <a:t>7. </a:t>
            </a:r>
            <a:r>
              <a:rPr lang="en-US" sz="1600" i="1" dirty="0"/>
              <a:t>What is the expected pay or salary for this career field? What is the hourly pay?</a:t>
            </a:r>
            <a:endParaRPr lang="en-US" sz="1600" dirty="0"/>
          </a:p>
          <a:p>
            <a:r>
              <a:rPr lang="en-US" sz="1600" dirty="0"/>
              <a:t>8. </a:t>
            </a:r>
            <a:r>
              <a:rPr lang="en-US" sz="1600" i="1" dirty="0"/>
              <a:t>What type of work does one do in this career? Are you required to work with your hands in a physical sense or is it more with your mind?</a:t>
            </a:r>
          </a:p>
          <a:p>
            <a:r>
              <a:rPr lang="en-US" sz="1600" dirty="0"/>
              <a:t>9. </a:t>
            </a:r>
            <a:r>
              <a:rPr lang="en-US" sz="1600" i="1" dirty="0"/>
              <a:t>What is the outlook (for the future) for your chosen field?</a:t>
            </a:r>
            <a:endParaRPr lang="en-US" sz="1600" dirty="0"/>
          </a:p>
          <a:p>
            <a:r>
              <a:rPr lang="en-US" sz="1600" dirty="0"/>
              <a:t>10. What clubs and organizations can you join in middle or high school that will assist you in this career? </a:t>
            </a:r>
          </a:p>
          <a:p>
            <a:endParaRPr lang="en-US" sz="1600" i="1" dirty="0"/>
          </a:p>
          <a:p>
            <a:endParaRPr lang="en-US" sz="1600" dirty="0"/>
          </a:p>
        </p:txBody>
      </p:sp>
      <p:sp>
        <p:nvSpPr>
          <p:cNvPr id="9" name="TextBox 8">
            <a:extLst>
              <a:ext uri="{FF2B5EF4-FFF2-40B4-BE49-F238E27FC236}">
                <a16:creationId xmlns:a16="http://schemas.microsoft.com/office/drawing/2014/main" id="{58D3CB06-1C75-4F48-AEA5-031B59794834}"/>
              </a:ext>
            </a:extLst>
          </p:cNvPr>
          <p:cNvSpPr txBox="1"/>
          <p:nvPr/>
        </p:nvSpPr>
        <p:spPr>
          <a:xfrm>
            <a:off x="483354" y="2997675"/>
            <a:ext cx="1941191" cy="646331"/>
          </a:xfrm>
          <a:prstGeom prst="rect">
            <a:avLst/>
          </a:prstGeom>
          <a:noFill/>
        </p:spPr>
        <p:txBody>
          <a:bodyPr wrap="square">
            <a:spAutoFit/>
          </a:bodyPr>
          <a:lstStyle/>
          <a:p>
            <a:r>
              <a:rPr lang="en-US" sz="3600" dirty="0">
                <a:solidFill>
                  <a:schemeClr val="bg1"/>
                </a:solidFill>
                <a:latin typeface="Ace Sans Extrabold" pitchFamily="50" charset="0"/>
              </a:rPr>
              <a:t>Part 1</a:t>
            </a:r>
          </a:p>
        </p:txBody>
      </p:sp>
      <p:pic>
        <p:nvPicPr>
          <p:cNvPr id="4" name="Graphic 3">
            <a:extLst>
              <a:ext uri="{FF2B5EF4-FFF2-40B4-BE49-F238E27FC236}">
                <a16:creationId xmlns:a16="http://schemas.microsoft.com/office/drawing/2014/main" id="{FB1E7899-DE77-43C9-A3B4-9FCEEAF3A1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1833" y="1976005"/>
            <a:ext cx="952500" cy="952500"/>
          </a:xfrm>
          <a:prstGeom prst="rect">
            <a:avLst/>
          </a:prstGeom>
        </p:spPr>
      </p:pic>
      <p:sp>
        <p:nvSpPr>
          <p:cNvPr id="3" name="Oval 2">
            <a:extLst>
              <a:ext uri="{FF2B5EF4-FFF2-40B4-BE49-F238E27FC236}">
                <a16:creationId xmlns:a16="http://schemas.microsoft.com/office/drawing/2014/main" id="{201584B9-8969-41CB-B689-9588FF42BB42}"/>
              </a:ext>
            </a:extLst>
          </p:cNvPr>
          <p:cNvSpPr/>
          <p:nvPr/>
        </p:nvSpPr>
        <p:spPr>
          <a:xfrm>
            <a:off x="11609465" y="3168441"/>
            <a:ext cx="123290" cy="123290"/>
          </a:xfrm>
          <a:prstGeom prst="ellipse">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02C0DF3-943F-4405-A2B5-715E8A063F9D}"/>
              </a:ext>
            </a:extLst>
          </p:cNvPr>
          <p:cNvSpPr/>
          <p:nvPr/>
        </p:nvSpPr>
        <p:spPr>
          <a:xfrm>
            <a:off x="11761865" y="3320841"/>
            <a:ext cx="123290" cy="123290"/>
          </a:xfrm>
          <a:prstGeom prst="ellipse">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5C1E754-4DCE-4D9C-924C-D8376AB7B657}"/>
              </a:ext>
            </a:extLst>
          </p:cNvPr>
          <p:cNvSpPr/>
          <p:nvPr/>
        </p:nvSpPr>
        <p:spPr>
          <a:xfrm>
            <a:off x="11609465" y="3473241"/>
            <a:ext cx="123290" cy="123290"/>
          </a:xfrm>
          <a:prstGeom prst="ellipse">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8582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97E97BE-FE1A-4AF0-8A8D-D05DC5253407}"/>
              </a:ext>
            </a:extLst>
          </p:cNvPr>
          <p:cNvSpPr/>
          <p:nvPr/>
        </p:nvSpPr>
        <p:spPr>
          <a:xfrm>
            <a:off x="1" y="0"/>
            <a:ext cx="2556164" cy="6857999"/>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5" name="TextBox 4">
            <a:extLst>
              <a:ext uri="{FF2B5EF4-FFF2-40B4-BE49-F238E27FC236}">
                <a16:creationId xmlns:a16="http://schemas.microsoft.com/office/drawing/2014/main" id="{9FB9531F-7DEA-41F1-9165-5F883E5753D8}"/>
              </a:ext>
            </a:extLst>
          </p:cNvPr>
          <p:cNvSpPr txBox="1"/>
          <p:nvPr/>
        </p:nvSpPr>
        <p:spPr>
          <a:xfrm>
            <a:off x="7064086" y="357926"/>
            <a:ext cx="4918166" cy="646331"/>
          </a:xfrm>
          <a:prstGeom prst="rect">
            <a:avLst/>
          </a:prstGeom>
          <a:noFill/>
          <a:ln>
            <a:noFill/>
          </a:ln>
        </p:spPr>
        <p:txBody>
          <a:bodyPr wrap="square">
            <a:spAutoFit/>
          </a:bodyPr>
          <a:lstStyle/>
          <a:p>
            <a:r>
              <a:rPr lang="en-US" sz="3600" dirty="0">
                <a:solidFill>
                  <a:schemeClr val="bg1"/>
                </a:solidFill>
                <a:latin typeface="Ace Sans Extrabold" pitchFamily="50" charset="0"/>
              </a:rPr>
              <a:t>Course Objective</a:t>
            </a:r>
            <a:endParaRPr lang="en-US" sz="2000" dirty="0">
              <a:solidFill>
                <a:schemeClr val="bg1"/>
              </a:solidFill>
              <a:latin typeface="Segoe UI" panose="020B0502040204020203" pitchFamily="34" charset="0"/>
              <a:cs typeface="Segoe UI" panose="020B0502040204020203" pitchFamily="34" charset="0"/>
            </a:endParaRPr>
          </a:p>
        </p:txBody>
      </p:sp>
      <p:sp>
        <p:nvSpPr>
          <p:cNvPr id="2" name="TextBox 1">
            <a:extLst>
              <a:ext uri="{FF2B5EF4-FFF2-40B4-BE49-F238E27FC236}">
                <a16:creationId xmlns:a16="http://schemas.microsoft.com/office/drawing/2014/main" id="{955D7664-808E-4928-B606-8E2081F3924E}"/>
              </a:ext>
            </a:extLst>
          </p:cNvPr>
          <p:cNvSpPr txBox="1"/>
          <p:nvPr/>
        </p:nvSpPr>
        <p:spPr>
          <a:xfrm>
            <a:off x="3308917" y="762166"/>
            <a:ext cx="5862792" cy="5262979"/>
          </a:xfrm>
          <a:prstGeom prst="rect">
            <a:avLst/>
          </a:prstGeom>
          <a:noFill/>
          <a:ln>
            <a:noFill/>
          </a:ln>
        </p:spPr>
        <p:txBody>
          <a:bodyPr wrap="square">
            <a:spAutoFit/>
          </a:bodyPr>
          <a:lstStyle/>
          <a:p>
            <a:r>
              <a:rPr lang="en-US" sz="2400" dirty="0"/>
              <a:t>Answer the following questions below about Career Path One</a:t>
            </a:r>
            <a:endParaRPr lang="en-US" sz="1600" dirty="0"/>
          </a:p>
          <a:p>
            <a:endParaRPr lang="en-US" sz="1600" dirty="0"/>
          </a:p>
          <a:p>
            <a:r>
              <a:rPr lang="en-US" sz="1600" dirty="0"/>
              <a:t>11. What key skills and abilities do you need to succeed in this career field? </a:t>
            </a:r>
          </a:p>
          <a:p>
            <a:r>
              <a:rPr lang="en-US" sz="1600" dirty="0"/>
              <a:t>12.What key work activities are involved? </a:t>
            </a:r>
          </a:p>
          <a:p>
            <a:r>
              <a:rPr lang="en-US" sz="1600" dirty="0"/>
              <a:t>13. </a:t>
            </a:r>
            <a:r>
              <a:rPr lang="en-US" sz="1600" i="1" dirty="0"/>
              <a:t>What specific detailed work activities will your perform? </a:t>
            </a:r>
            <a:endParaRPr lang="en-US" sz="1600" dirty="0"/>
          </a:p>
          <a:p>
            <a:r>
              <a:rPr lang="en-US" sz="1600" dirty="0"/>
              <a:t>14. Describe the work context? Indoors, Outdoors, Working in a team, or alone</a:t>
            </a:r>
            <a:endParaRPr lang="en-US" sz="1600" i="1" dirty="0"/>
          </a:p>
          <a:p>
            <a:r>
              <a:rPr lang="en-US" sz="1600" dirty="0"/>
              <a:t>15. </a:t>
            </a:r>
            <a:r>
              <a:rPr lang="en-US" sz="1600" i="1" dirty="0"/>
              <a:t>What is the outlook (for the future) for your chosen field?</a:t>
            </a:r>
            <a:endParaRPr lang="en-US" sz="1600" dirty="0"/>
          </a:p>
          <a:p>
            <a:r>
              <a:rPr lang="en-US" sz="1600" dirty="0"/>
              <a:t>16. What clubs and organizations can you join in middle or high school that will assist you in this career? </a:t>
            </a:r>
          </a:p>
          <a:p>
            <a:r>
              <a:rPr lang="en-US" sz="1600" dirty="0"/>
              <a:t>17. What key skills and abilities do you need to succeed in this career field? </a:t>
            </a:r>
          </a:p>
          <a:p>
            <a:r>
              <a:rPr lang="en-US" sz="1600" dirty="0"/>
              <a:t>18. What key work activities are involved? </a:t>
            </a:r>
          </a:p>
          <a:p>
            <a:r>
              <a:rPr lang="en-US" sz="1600" dirty="0"/>
              <a:t>19. Are there jobs available in this field in an area you would like to live?  Use Job Opening on the web tab. “Find Jobs”</a:t>
            </a:r>
          </a:p>
          <a:p>
            <a:endParaRPr lang="en-US" sz="1600" dirty="0"/>
          </a:p>
          <a:p>
            <a:endParaRPr lang="en-US" sz="1600" i="1" dirty="0"/>
          </a:p>
          <a:p>
            <a:endParaRPr lang="en-US" sz="1600" dirty="0"/>
          </a:p>
        </p:txBody>
      </p:sp>
      <p:sp>
        <p:nvSpPr>
          <p:cNvPr id="9" name="TextBox 8">
            <a:extLst>
              <a:ext uri="{FF2B5EF4-FFF2-40B4-BE49-F238E27FC236}">
                <a16:creationId xmlns:a16="http://schemas.microsoft.com/office/drawing/2014/main" id="{58D3CB06-1C75-4F48-AEA5-031B59794834}"/>
              </a:ext>
            </a:extLst>
          </p:cNvPr>
          <p:cNvSpPr txBox="1"/>
          <p:nvPr/>
        </p:nvSpPr>
        <p:spPr>
          <a:xfrm>
            <a:off x="483354" y="2997675"/>
            <a:ext cx="1941191" cy="646331"/>
          </a:xfrm>
          <a:prstGeom prst="rect">
            <a:avLst/>
          </a:prstGeom>
          <a:noFill/>
        </p:spPr>
        <p:txBody>
          <a:bodyPr wrap="square">
            <a:spAutoFit/>
          </a:bodyPr>
          <a:lstStyle/>
          <a:p>
            <a:r>
              <a:rPr lang="en-US" sz="3600" dirty="0">
                <a:solidFill>
                  <a:schemeClr val="bg1"/>
                </a:solidFill>
                <a:latin typeface="Ace Sans Extrabold" pitchFamily="50" charset="0"/>
              </a:rPr>
              <a:t>Part 1</a:t>
            </a:r>
          </a:p>
        </p:txBody>
      </p:sp>
      <p:pic>
        <p:nvPicPr>
          <p:cNvPr id="4" name="Graphic 3">
            <a:extLst>
              <a:ext uri="{FF2B5EF4-FFF2-40B4-BE49-F238E27FC236}">
                <a16:creationId xmlns:a16="http://schemas.microsoft.com/office/drawing/2014/main" id="{FB1E7899-DE77-43C9-A3B4-9FCEEAF3A1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1833" y="1976005"/>
            <a:ext cx="952500" cy="952500"/>
          </a:xfrm>
          <a:prstGeom prst="rect">
            <a:avLst/>
          </a:prstGeom>
        </p:spPr>
      </p:pic>
      <p:sp>
        <p:nvSpPr>
          <p:cNvPr id="12" name="Oval 11">
            <a:extLst>
              <a:ext uri="{FF2B5EF4-FFF2-40B4-BE49-F238E27FC236}">
                <a16:creationId xmlns:a16="http://schemas.microsoft.com/office/drawing/2014/main" id="{8FD05256-BE76-4924-92C5-6C481B63CDFF}"/>
              </a:ext>
            </a:extLst>
          </p:cNvPr>
          <p:cNvSpPr/>
          <p:nvPr/>
        </p:nvSpPr>
        <p:spPr>
          <a:xfrm>
            <a:off x="11609465" y="3168441"/>
            <a:ext cx="123290" cy="123290"/>
          </a:xfrm>
          <a:prstGeom prst="ellipse">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C98EECD-A8FB-4698-8143-497E9154149E}"/>
              </a:ext>
            </a:extLst>
          </p:cNvPr>
          <p:cNvSpPr/>
          <p:nvPr/>
        </p:nvSpPr>
        <p:spPr>
          <a:xfrm>
            <a:off x="11761865" y="3320841"/>
            <a:ext cx="123290" cy="123290"/>
          </a:xfrm>
          <a:prstGeom prst="ellipse">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F2D1086-16AB-44E0-B479-702B1C9F64B2}"/>
              </a:ext>
            </a:extLst>
          </p:cNvPr>
          <p:cNvSpPr/>
          <p:nvPr/>
        </p:nvSpPr>
        <p:spPr>
          <a:xfrm>
            <a:off x="11609465" y="3473241"/>
            <a:ext cx="123290" cy="123290"/>
          </a:xfrm>
          <a:prstGeom prst="ellipse">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4255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3494</TotalTime>
  <Words>2862</Words>
  <Application>Microsoft Office PowerPoint</Application>
  <PresentationFormat>Widescreen</PresentationFormat>
  <Paragraphs>333</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Ace Sans Extrabold</vt:lpstr>
      <vt:lpstr>Arial</vt:lpstr>
      <vt:lpstr>Calibri</vt:lpstr>
      <vt:lpstr>Calibri Light</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Lowe, Michael</dc:creator>
  <cp:lastModifiedBy>Prioleau, Marlo</cp:lastModifiedBy>
  <cp:revision>19</cp:revision>
  <dcterms:created xsi:type="dcterms:W3CDTF">2020-10-11T16:44:30Z</dcterms:created>
  <dcterms:modified xsi:type="dcterms:W3CDTF">2021-03-05T04:54:28Z</dcterms:modified>
</cp:coreProperties>
</file>