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3" r:id="rId1"/>
  </p:sldMasterIdLst>
  <p:sldIdLst>
    <p:sldId id="256" r:id="rId2"/>
    <p:sldId id="264" r:id="rId3"/>
    <p:sldId id="265" r:id="rId4"/>
    <p:sldId id="266" r:id="rId5"/>
    <p:sldId id="269" r:id="rId6"/>
    <p:sldId id="267" r:id="rId7"/>
    <p:sldId id="268" r:id="rId8"/>
    <p:sldId id="270" r:id="rId9"/>
    <p:sldId id="257" r:id="rId10"/>
    <p:sldId id="258" r:id="rId11"/>
    <p:sldId id="259" r:id="rId12"/>
    <p:sldId id="260" r:id="rId13"/>
    <p:sldId id="261" r:id="rId14"/>
    <p:sldId id="262" r:id="rId15"/>
    <p:sldId id="263"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AAD347D-5ACD-4C99-B74B-A9C85AD731AF}" type="datetimeFigureOut">
              <a:rPr lang="en-US" smtClean="0"/>
              <a:t>6/25/2019</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8269180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6/25/2019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511096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4509A250-FF31-4206-8172-F9D3106AACB1}" type="datetimeFigureOut">
              <a:rPr lang="en-US" smtClean="0"/>
              <a:t>6/25/2019</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422320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6/25/2019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447513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804672" y="320040"/>
            <a:ext cx="3657600" cy="320040"/>
          </a:xfrm>
        </p:spPr>
        <p:txBody>
          <a:bodyPr/>
          <a:lstStyle/>
          <a:p>
            <a:fld id="{9796027F-7875-4030-9381-8BD8C4F21935}" type="datetimeFigureOut">
              <a:rPr lang="en-US" smtClean="0"/>
              <a:t>6/25/2019</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431165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9796027F-7875-4030-9381-8BD8C4F21935}" type="datetimeFigureOut">
              <a:rPr lang="en-US" smtClean="0"/>
              <a:t>6/25/2019</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432285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9796027F-7875-4030-9381-8BD8C4F21935}" type="datetimeFigureOut">
              <a:rPr lang="en-US" smtClean="0"/>
              <a:t>6/25/2019</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592353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509A250-FF31-4206-8172-F9D3106AACB1}" type="datetimeFigureOut">
              <a:rPr lang="en-US" smtClean="0"/>
              <a:t>6/25/2019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424476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509A250-FF31-4206-8172-F9D3106AACB1}" type="datetimeFigureOut">
              <a:rPr lang="en-US" smtClean="0"/>
              <a:t>6/25/2019</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358653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6/25/2019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584404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04672" y="320040"/>
            <a:ext cx="3657600" cy="320040"/>
          </a:xfrm>
        </p:spPr>
        <p:txBody>
          <a:bodyPr/>
          <a:lstStyle/>
          <a:p>
            <a:fld id="{4509A250-FF31-4206-8172-F9D3106AACB1}" type="datetimeFigureOut">
              <a:rPr lang="en-US" smtClean="0"/>
              <a:t>6/25/2019</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702023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AAD347D-5ACD-4C99-B74B-A9C85AD731AF}" type="datetimeFigureOut">
              <a:rPr lang="en-US" smtClean="0"/>
              <a:t>6/25/2019</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D57F1E4F-1CFF-5643-939E-02111984F565}" type="slidenum">
              <a:rPr lang="en-US" smtClean="0"/>
              <a:t>‹#›</a:t>
            </a:fld>
            <a:endParaRPr lang="en-US" dirty="0"/>
          </a:p>
        </p:txBody>
      </p:sp>
    </p:spTree>
    <p:extLst>
      <p:ext uri="{BB962C8B-B14F-4D97-AF65-F5344CB8AC3E}">
        <p14:creationId xmlns:p14="http://schemas.microsoft.com/office/powerpoint/2010/main" val="1664161639"/>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hf sldNum="0" hdr="0" ftr="0" dt="0"/>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melissamalcom.lpages.co/salaried-workers-no-overtime-myth/"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You’re Hired!</a:t>
            </a:r>
            <a:endParaRPr lang="en-US" dirty="0"/>
          </a:p>
        </p:txBody>
      </p:sp>
      <p:sp>
        <p:nvSpPr>
          <p:cNvPr id="3" name="Subtitle 2"/>
          <p:cNvSpPr>
            <a:spLocks noGrp="1"/>
          </p:cNvSpPr>
          <p:nvPr>
            <p:ph type="subTitle" idx="1"/>
          </p:nvPr>
        </p:nvSpPr>
        <p:spPr/>
        <p:txBody>
          <a:bodyPr/>
          <a:lstStyle/>
          <a:p>
            <a:r>
              <a:rPr lang="en-US" dirty="0" smtClean="0"/>
              <a:t>Getting the Right Kind of Help You Need RIGHT NOW</a:t>
            </a:r>
          </a:p>
          <a:p>
            <a:r>
              <a:rPr lang="en-US" dirty="0" smtClean="0"/>
              <a:t>And </a:t>
            </a:r>
          </a:p>
          <a:p>
            <a:r>
              <a:rPr lang="en-US" dirty="0" smtClean="0"/>
              <a:t>Avoid the Legal </a:t>
            </a:r>
            <a:r>
              <a:rPr lang="en-US" dirty="0" err="1" smtClean="0"/>
              <a:t>Landminds</a:t>
            </a:r>
            <a:r>
              <a:rPr lang="en-US" dirty="0" smtClean="0"/>
              <a:t> Employers (that’s YOU) Face Everyday</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0" y="4294239"/>
            <a:ext cx="1571181" cy="2033293"/>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90404" y="1083516"/>
            <a:ext cx="1983976" cy="1983976"/>
          </a:xfrm>
          <a:prstGeom prst="rect">
            <a:avLst/>
          </a:prstGeom>
        </p:spPr>
      </p:pic>
    </p:spTree>
    <p:extLst>
      <p:ext uri="{BB962C8B-B14F-4D97-AF65-F5344CB8AC3E}">
        <p14:creationId xmlns:p14="http://schemas.microsoft.com/office/powerpoint/2010/main" val="25930394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Landmine 2 – unpaid overtime or minimum wage, even contractors aren’t safe</a:t>
            </a:r>
            <a:r>
              <a:rPr lang="en-US" sz="2800" dirty="0"/>
              <a:t/>
            </a:r>
            <a:br>
              <a:rPr lang="en-US" sz="2800" dirty="0"/>
            </a:br>
            <a:endParaRPr lang="en-US" sz="2800" dirty="0"/>
          </a:p>
        </p:txBody>
      </p:sp>
      <p:sp>
        <p:nvSpPr>
          <p:cNvPr id="3" name="Content Placeholder 2"/>
          <p:cNvSpPr>
            <a:spLocks noGrp="1"/>
          </p:cNvSpPr>
          <p:nvPr>
            <p:ph idx="1"/>
          </p:nvPr>
        </p:nvSpPr>
        <p:spPr/>
        <p:txBody>
          <a:bodyPr>
            <a:normAutofit fontScale="92500" lnSpcReduction="10000"/>
          </a:bodyPr>
          <a:lstStyle/>
          <a:p>
            <a:r>
              <a:rPr lang="en-US" dirty="0" smtClean="0"/>
              <a:t>Minimum wage and overtime laws </a:t>
            </a:r>
            <a:endParaRPr lang="en-US" dirty="0"/>
          </a:p>
          <a:p>
            <a:r>
              <a:rPr lang="en-US" dirty="0" smtClean="0"/>
              <a:t>Misclassification of Contractors</a:t>
            </a:r>
            <a:endParaRPr lang="en-US" dirty="0"/>
          </a:p>
          <a:p>
            <a:pPr lvl="1"/>
            <a:r>
              <a:rPr lang="en-US" i="1" dirty="0"/>
              <a:t>How I decide</a:t>
            </a:r>
            <a:r>
              <a:rPr lang="en-US" dirty="0"/>
              <a:t>: If I’m contracting with someone who has an ongoing business providing the service my business needs to a number of people other than my business, it’s </a:t>
            </a:r>
            <a:r>
              <a:rPr lang="en-US" b="1" i="1" u="sng" dirty="0"/>
              <a:t>probably</a:t>
            </a:r>
            <a:r>
              <a:rPr lang="en-US" dirty="0"/>
              <a:t> a contractor </a:t>
            </a:r>
            <a:r>
              <a:rPr lang="en-US" dirty="0" smtClean="0"/>
              <a:t>relationship </a:t>
            </a:r>
            <a:endParaRPr lang="en-US" dirty="0"/>
          </a:p>
          <a:p>
            <a:r>
              <a:rPr lang="en-US" u="sng" dirty="0"/>
              <a:t>The Fix:</a:t>
            </a:r>
            <a:r>
              <a:rPr lang="en-US" dirty="0"/>
              <a:t> It’s always legal to pay employees an hourly rate plus 1.5 the hourly rate for hours worked over 40. Paying a fixed salary is risky and deserves time and attention to the nitty gritty legal details. You can get those here: </a:t>
            </a:r>
            <a:r>
              <a:rPr lang="en-US" u="sng" dirty="0">
                <a:hlinkClick r:id="rId2"/>
              </a:rPr>
              <a:t>https://melissamalcom.lpages.co/salaried-workers-no-overtime-myth/</a:t>
            </a:r>
            <a:r>
              <a:rPr lang="en-US" dirty="0"/>
              <a:t> </a:t>
            </a:r>
          </a:p>
          <a:p>
            <a:r>
              <a:rPr lang="en-US" u="sng" dirty="0"/>
              <a:t>Beware:</a:t>
            </a:r>
            <a:r>
              <a:rPr lang="en-US" dirty="0"/>
              <a:t> Paying contractors by the hour instead of by the project indicates the person is more like an employee than a contractor. </a:t>
            </a:r>
            <a:br>
              <a:rPr lang="en-US" dirty="0"/>
            </a:b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68044" y="4806367"/>
            <a:ext cx="1698571" cy="1698571"/>
          </a:xfrm>
          <a:prstGeom prst="rect">
            <a:avLst/>
          </a:prstGeom>
        </p:spPr>
      </p:pic>
    </p:spTree>
    <p:extLst>
      <p:ext uri="{BB962C8B-B14F-4D97-AF65-F5344CB8AC3E}">
        <p14:creationId xmlns:p14="http://schemas.microsoft.com/office/powerpoint/2010/main" val="19116743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Landmine 3 – Non-Performance and Poor Performance </a:t>
            </a:r>
            <a:endParaRPr lang="en-US" dirty="0"/>
          </a:p>
        </p:txBody>
      </p:sp>
      <p:sp>
        <p:nvSpPr>
          <p:cNvPr id="3" name="Content Placeholder 2"/>
          <p:cNvSpPr>
            <a:spLocks noGrp="1"/>
          </p:cNvSpPr>
          <p:nvPr>
            <p:ph idx="1"/>
          </p:nvPr>
        </p:nvSpPr>
        <p:spPr/>
        <p:txBody>
          <a:bodyPr>
            <a:normAutofit/>
          </a:bodyPr>
          <a:lstStyle/>
          <a:p>
            <a:r>
              <a:rPr lang="en-US" dirty="0" smtClean="0"/>
              <a:t>Setting, discussing and meeting expectations</a:t>
            </a:r>
          </a:p>
          <a:p>
            <a:pPr lvl="1"/>
            <a:r>
              <a:rPr lang="en-US" dirty="0" smtClean="0"/>
              <a:t>Tip 1:  Write it out (bullet list)</a:t>
            </a:r>
          </a:p>
          <a:p>
            <a:pPr lvl="1"/>
            <a:r>
              <a:rPr lang="en-US" dirty="0" smtClean="0"/>
              <a:t>Tip 2: 10 minute discussion based on the list</a:t>
            </a:r>
            <a:r>
              <a:rPr lang="en-US" dirty="0"/>
              <a:t/>
            </a:r>
            <a:br>
              <a:rPr lang="en-US" dirty="0"/>
            </a:br>
            <a:r>
              <a:rPr lang="en-US" dirty="0"/>
              <a:t/>
            </a:r>
            <a:br>
              <a:rPr lang="en-US" dirty="0"/>
            </a:br>
            <a:r>
              <a:rPr lang="en-US" dirty="0" smtClean="0"/>
              <a:t>Pro Tip:  Once </a:t>
            </a:r>
            <a:r>
              <a:rPr lang="en-US" dirty="0"/>
              <a:t>you train someone, verify they are doing the task correctly. Leading is a </a:t>
            </a:r>
            <a:r>
              <a:rPr lang="en-US" sz="1900" i="1" dirty="0" smtClean="0"/>
              <a:t>TRUST, BUT VERIFY </a:t>
            </a:r>
            <a:r>
              <a:rPr lang="en-US" dirty="0" smtClean="0"/>
              <a:t>relationship </a:t>
            </a:r>
            <a:r>
              <a:rPr lang="en-US" dirty="0"/>
              <a:t>until trust is earned. </a:t>
            </a:r>
            <a:endParaRPr lang="en-US" dirty="0" smtClean="0"/>
          </a:p>
          <a:p>
            <a:pPr lvl="1"/>
            <a:r>
              <a:rPr lang="en-US" dirty="0" smtClean="0"/>
              <a:t>Don’t </a:t>
            </a:r>
            <a:r>
              <a:rPr lang="en-US" dirty="0"/>
              <a:t>be too nice. </a:t>
            </a:r>
            <a:br>
              <a:rPr lang="en-US" dirty="0"/>
            </a:b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68044" y="4806367"/>
            <a:ext cx="1698571" cy="1698571"/>
          </a:xfrm>
          <a:prstGeom prst="rect">
            <a:avLst/>
          </a:prstGeom>
        </p:spPr>
      </p:pic>
    </p:spTree>
    <p:extLst>
      <p:ext uri="{BB962C8B-B14F-4D97-AF65-F5344CB8AC3E}">
        <p14:creationId xmlns:p14="http://schemas.microsoft.com/office/powerpoint/2010/main" val="11683302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Landmine 4 – Unemployment and the IRS</a:t>
            </a:r>
            <a:endParaRPr lang="en-US" dirty="0"/>
          </a:p>
        </p:txBody>
      </p:sp>
      <p:sp>
        <p:nvSpPr>
          <p:cNvPr id="3" name="Content Placeholder 2"/>
          <p:cNvSpPr>
            <a:spLocks noGrp="1"/>
          </p:cNvSpPr>
          <p:nvPr>
            <p:ph idx="1"/>
          </p:nvPr>
        </p:nvSpPr>
        <p:spPr/>
        <p:txBody>
          <a:bodyPr>
            <a:normAutofit/>
          </a:bodyPr>
          <a:lstStyle/>
          <a:p>
            <a:r>
              <a:rPr lang="en-US" u="sng" dirty="0" smtClean="0"/>
              <a:t>Regarding your employees</a:t>
            </a:r>
            <a:r>
              <a:rPr lang="en-US" dirty="0"/>
              <a:t>: Avoid tax problems by contracting with a professional payroll company. </a:t>
            </a:r>
            <a:endParaRPr lang="en-US" dirty="0" smtClean="0"/>
          </a:p>
          <a:p>
            <a:r>
              <a:rPr lang="en-US" u="sng" dirty="0" smtClean="0"/>
              <a:t>Regarding your contractors</a:t>
            </a:r>
            <a:r>
              <a:rPr lang="en-US" dirty="0"/>
              <a:t>: </a:t>
            </a:r>
            <a:endParaRPr lang="en-US" dirty="0" smtClean="0"/>
          </a:p>
          <a:p>
            <a:pPr lvl="1"/>
            <a:r>
              <a:rPr lang="en-US" dirty="0" smtClean="0"/>
              <a:t>Contractors </a:t>
            </a:r>
            <a:r>
              <a:rPr lang="en-US" dirty="0"/>
              <a:t>file for unemployment </a:t>
            </a:r>
            <a:r>
              <a:rPr lang="en-US" dirty="0" smtClean="0"/>
              <a:t>(it’s not right, but it happens)</a:t>
            </a:r>
          </a:p>
          <a:p>
            <a:pPr lvl="1"/>
            <a:r>
              <a:rPr lang="en-US" dirty="0" smtClean="0"/>
              <a:t>The Unemployment Questionnaire: DON’T DO IT! </a:t>
            </a:r>
            <a:endParaRPr lang="en-US" dirty="0"/>
          </a:p>
          <a:p>
            <a:pPr marL="0" indent="0">
              <a:buNone/>
            </a:pPr>
            <a:r>
              <a:rPr lang="en-US" dirty="0"/>
              <a:t/>
            </a:r>
            <a:br>
              <a:rPr lang="en-US" dirty="0"/>
            </a:b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68044" y="4806367"/>
            <a:ext cx="1698571" cy="1698571"/>
          </a:xfrm>
          <a:prstGeom prst="rect">
            <a:avLst/>
          </a:prstGeom>
        </p:spPr>
      </p:pic>
    </p:spTree>
    <p:extLst>
      <p:ext uri="{BB962C8B-B14F-4D97-AF65-F5344CB8AC3E}">
        <p14:creationId xmlns:p14="http://schemas.microsoft.com/office/powerpoint/2010/main" val="17253118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Landmine 5 – Workers’ Compensation</a:t>
            </a:r>
            <a:endParaRPr lang="en-US" dirty="0"/>
          </a:p>
        </p:txBody>
      </p:sp>
      <p:sp>
        <p:nvSpPr>
          <p:cNvPr id="3" name="Content Placeholder 2"/>
          <p:cNvSpPr>
            <a:spLocks noGrp="1"/>
          </p:cNvSpPr>
          <p:nvPr>
            <p:ph idx="1"/>
          </p:nvPr>
        </p:nvSpPr>
        <p:spPr/>
        <p:txBody>
          <a:bodyPr>
            <a:normAutofit/>
          </a:bodyPr>
          <a:lstStyle/>
          <a:p>
            <a:r>
              <a:rPr lang="en-US" dirty="0" smtClean="0"/>
              <a:t>Every </a:t>
            </a:r>
            <a:r>
              <a:rPr lang="en-US" dirty="0"/>
              <a:t>state in the US has a workers’ compensation law </a:t>
            </a:r>
            <a:endParaRPr lang="en-US" dirty="0" smtClean="0"/>
          </a:p>
          <a:p>
            <a:pPr lvl="1"/>
            <a:r>
              <a:rPr lang="en-US" dirty="0" smtClean="0"/>
              <a:t>The </a:t>
            </a:r>
            <a:r>
              <a:rPr lang="en-US" dirty="0"/>
              <a:t>mandate kicks in when you hire a certain number of </a:t>
            </a:r>
            <a:r>
              <a:rPr lang="en-US" dirty="0" smtClean="0"/>
              <a:t>employees (in </a:t>
            </a:r>
            <a:r>
              <a:rPr lang="en-US" dirty="0"/>
              <a:t>Georgia, </a:t>
            </a:r>
            <a:r>
              <a:rPr lang="en-US" dirty="0" smtClean="0"/>
              <a:t>it’s </a:t>
            </a:r>
            <a:r>
              <a:rPr lang="en-US" dirty="0"/>
              <a:t>just 3 </a:t>
            </a:r>
            <a:r>
              <a:rPr lang="en-US" dirty="0" smtClean="0"/>
              <a:t>people – full time, part time, whatever time – just 3 people!)</a:t>
            </a:r>
          </a:p>
          <a:p>
            <a:pPr lvl="1"/>
            <a:r>
              <a:rPr lang="en-US" dirty="0" smtClean="0"/>
              <a:t>Insurance and benefits </a:t>
            </a:r>
            <a:endParaRPr lang="en-US" dirty="0"/>
          </a:p>
          <a:p>
            <a:r>
              <a:rPr lang="en-US" dirty="0"/>
              <a:t>Presume this applies to contractors who don’t carry their own </a:t>
            </a:r>
            <a:endParaRPr lang="en-US" dirty="0" smtClean="0"/>
          </a:p>
          <a:p>
            <a:pPr lvl="1"/>
            <a:r>
              <a:rPr lang="en-US" dirty="0" smtClean="0"/>
              <a:t>workers </a:t>
            </a:r>
            <a:r>
              <a:rPr lang="en-US" dirty="0"/>
              <a:t>compensation or </a:t>
            </a:r>
            <a:endParaRPr lang="en-US" dirty="0" smtClean="0"/>
          </a:p>
          <a:p>
            <a:pPr lvl="1"/>
            <a:r>
              <a:rPr lang="en-US" dirty="0" smtClean="0"/>
              <a:t>occupational </a:t>
            </a:r>
            <a:r>
              <a:rPr lang="en-US" dirty="0"/>
              <a:t>accident </a:t>
            </a:r>
            <a:r>
              <a:rPr lang="en-US" dirty="0" smtClean="0"/>
              <a:t>insurance or are</a:t>
            </a:r>
          </a:p>
          <a:p>
            <a:pPr lvl="1"/>
            <a:r>
              <a:rPr lang="en-US" dirty="0" smtClean="0"/>
              <a:t>misclassified</a:t>
            </a:r>
            <a:endParaRPr lang="en-US" dirty="0"/>
          </a:p>
          <a:p>
            <a:r>
              <a:rPr lang="en-US" u="sng" dirty="0"/>
              <a:t>The Fix:</a:t>
            </a:r>
            <a:r>
              <a:rPr lang="en-US" dirty="0"/>
              <a:t> Ask an independent insurance agent </a:t>
            </a:r>
            <a:r>
              <a:rPr lang="en-US" dirty="0" smtClean="0"/>
              <a:t>when </a:t>
            </a:r>
            <a:r>
              <a:rPr lang="en-US" dirty="0"/>
              <a:t>you are legally required to have workers’ comp </a:t>
            </a:r>
            <a:r>
              <a:rPr lang="en-US" dirty="0" smtClean="0"/>
              <a:t>insurance and buy </a:t>
            </a:r>
            <a:r>
              <a:rPr lang="en-US" dirty="0"/>
              <a:t>insurance when you reach </a:t>
            </a:r>
            <a:r>
              <a:rPr lang="en-US" dirty="0" smtClean="0"/>
              <a:t>it</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42211" y="5014185"/>
            <a:ext cx="1698571" cy="1698571"/>
          </a:xfrm>
          <a:prstGeom prst="rect">
            <a:avLst/>
          </a:prstGeom>
        </p:spPr>
      </p:pic>
    </p:spTree>
    <p:extLst>
      <p:ext uri="{BB962C8B-B14F-4D97-AF65-F5344CB8AC3E}">
        <p14:creationId xmlns:p14="http://schemas.microsoft.com/office/powerpoint/2010/main" val="41581395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Practical Landmine – Passwords Held for Ransom</a:t>
            </a:r>
            <a:endParaRPr lang="en-US" dirty="0"/>
          </a:p>
        </p:txBody>
      </p:sp>
      <p:sp>
        <p:nvSpPr>
          <p:cNvPr id="3" name="Content Placeholder 2"/>
          <p:cNvSpPr>
            <a:spLocks noGrp="1"/>
          </p:cNvSpPr>
          <p:nvPr>
            <p:ph idx="1"/>
          </p:nvPr>
        </p:nvSpPr>
        <p:spPr/>
        <p:txBody>
          <a:bodyPr/>
          <a:lstStyle/>
          <a:p>
            <a:r>
              <a:rPr lang="en-US" dirty="0" smtClean="0"/>
              <a:t>Make </a:t>
            </a:r>
            <a:r>
              <a:rPr lang="en-US" dirty="0"/>
              <a:t>sure you control the login details for all accounts set up by employees and </a:t>
            </a:r>
            <a:r>
              <a:rPr lang="en-US" dirty="0" smtClean="0"/>
              <a:t>contractors </a:t>
            </a:r>
          </a:p>
          <a:p>
            <a:r>
              <a:rPr lang="en-US" dirty="0" smtClean="0"/>
              <a:t>Tools </a:t>
            </a:r>
            <a:r>
              <a:rPr lang="en-US" dirty="0"/>
              <a:t>like </a:t>
            </a:r>
            <a:r>
              <a:rPr lang="en-US" dirty="0" err="1"/>
              <a:t>LastPass</a:t>
            </a:r>
            <a:r>
              <a:rPr lang="en-US" dirty="0"/>
              <a:t> can help manage business passwords, even for </a:t>
            </a:r>
            <a:r>
              <a:rPr lang="en-US" dirty="0" smtClean="0"/>
              <a:t>teams</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68044" y="4806367"/>
            <a:ext cx="1698571" cy="1698571"/>
          </a:xfrm>
          <a:prstGeom prst="rect">
            <a:avLst/>
          </a:prstGeom>
        </p:spPr>
      </p:pic>
    </p:spTree>
    <p:extLst>
      <p:ext uri="{BB962C8B-B14F-4D97-AF65-F5344CB8AC3E}">
        <p14:creationId xmlns:p14="http://schemas.microsoft.com/office/powerpoint/2010/main" val="9744741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Melissa Malcolm, Employment </a:t>
            </a:r>
            <a:r>
              <a:rPr lang="en-US" b="1" dirty="0" smtClean="0"/>
              <a:t>Attorney</a:t>
            </a:r>
            <a:br>
              <a:rPr lang="en-US" b="1" dirty="0" smtClean="0"/>
            </a:br>
            <a:r>
              <a:rPr lang="en-US" sz="2700" b="1" dirty="0" smtClean="0"/>
              <a:t>www.melissamalcolm.com </a:t>
            </a:r>
            <a:endParaRPr lang="en-US" sz="2700" dirty="0"/>
          </a:p>
        </p:txBody>
      </p:sp>
      <p:sp>
        <p:nvSpPr>
          <p:cNvPr id="3" name="Content Placeholder 2"/>
          <p:cNvSpPr>
            <a:spLocks noGrp="1"/>
          </p:cNvSpPr>
          <p:nvPr>
            <p:ph idx="1"/>
          </p:nvPr>
        </p:nvSpPr>
        <p:spPr/>
        <p:txBody>
          <a:bodyPr>
            <a:normAutofit fontScale="85000" lnSpcReduction="20000"/>
          </a:bodyPr>
          <a:lstStyle/>
          <a:p>
            <a:r>
              <a:rPr lang="en-US" dirty="0"/>
              <a:t>Melissa Malcom, a Georgia attorney and entrepreneur, turned her relentless passion for entrepreneurs into The Teaching Attorney. Her mission is to prevent HR nightmares </a:t>
            </a:r>
            <a:r>
              <a:rPr lang="en-US" u="sng" dirty="0"/>
              <a:t>before</a:t>
            </a:r>
            <a:r>
              <a:rPr lang="en-US" dirty="0"/>
              <a:t> a business is sued. </a:t>
            </a:r>
          </a:p>
          <a:p>
            <a:r>
              <a:rPr lang="en-US" dirty="0"/>
              <a:t/>
            </a:r>
            <a:br>
              <a:rPr lang="en-US" dirty="0"/>
            </a:br>
            <a:r>
              <a:rPr lang="en-US" dirty="0"/>
              <a:t>Melissa inspires and coaches leaders to get their team to do things right. . . and stop wasting time and money. When an employee can’t be saved, she’ll help you show them door – legally.</a:t>
            </a:r>
          </a:p>
          <a:p>
            <a:r>
              <a:rPr lang="en-US" dirty="0"/>
              <a:t/>
            </a:r>
            <a:br>
              <a:rPr lang="en-US" dirty="0"/>
            </a:br>
            <a:r>
              <a:rPr lang="en-US" dirty="0"/>
              <a:t>In her law practice, Melissa focuses on defending businesses in healthcare, construction and skilled trades, and the staffing industry. She’s successfully litigated federal cases, won 90% of her contested administrative hearings, and advised leaders on hundreds – almost thousands – adverse actions.</a:t>
            </a:r>
          </a:p>
          <a:p>
            <a:r>
              <a:rPr lang="en-US" dirty="0"/>
              <a:t> </a:t>
            </a:r>
          </a:p>
          <a:p>
            <a:r>
              <a:rPr lang="en-US" dirty="0"/>
              <a:t>Named a Top Attorney in 2014 by </a:t>
            </a:r>
            <a:r>
              <a:rPr lang="en-US" i="1" dirty="0"/>
              <a:t>Southern Journal Magazine</a:t>
            </a:r>
            <a:r>
              <a:rPr lang="en-US" dirty="0"/>
              <a:t>, Melissa merged her solo practice with Stanton Law LLC in 2017, which is not associated with her online teaching and consulting business. She earned her law degree from the University of Georgia. Yet she remains a true Auburn Tiger, having earned her journalism degree </a:t>
            </a:r>
            <a:r>
              <a:rPr lang="en-US" i="1" dirty="0"/>
              <a:t>summa cum laude</a:t>
            </a:r>
            <a:r>
              <a:rPr lang="en-US" dirty="0"/>
              <a:t> from Auburn University</a:t>
            </a:r>
            <a:r>
              <a:rPr lang="en-US" dirty="0" smtClean="0"/>
              <a:t>.</a:t>
            </a:r>
            <a:endParaRPr lang="en-US" dirty="0"/>
          </a:p>
        </p:txBody>
      </p:sp>
      <p:pic>
        <p:nvPicPr>
          <p:cNvPr id="1026" name="Picture 2" descr="https://lh4.googleusercontent.com/5sbso2gHKvILwmKsCbe8uBTuf0cBIuGOY0VMPAIhqB7TTyby6sLMuBtU5QZzzmgfIFguCIj7Gqo9gPhrSMEK_2sS2uuSZ-fVhJR2uOYdNnIK0tagePlvGTu5-PPm30KPHTZor6hg"/>
          <p:cNvPicPr>
            <a:picLocks noChangeAspect="1" noChangeArrowheads="1"/>
          </p:cNvPicPr>
          <p:nvPr/>
        </p:nvPicPr>
        <p:blipFill rotWithShape="1">
          <a:blip r:embed="rId2">
            <a:extLst>
              <a:ext uri="{28A0092B-C50C-407E-A947-70E740481C1C}">
                <a14:useLocalDpi xmlns:a14="http://schemas.microsoft.com/office/drawing/2010/main" val="0"/>
              </a:ext>
            </a:extLst>
          </a:blip>
          <a:srcRect l="14874" t="15550" r="18816" b="14873"/>
          <a:stretch/>
        </p:blipFill>
        <p:spPr bwMode="auto">
          <a:xfrm>
            <a:off x="1653062" y="235343"/>
            <a:ext cx="1696968" cy="2401798"/>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50030" y="4955996"/>
            <a:ext cx="1698571" cy="1698571"/>
          </a:xfrm>
          <a:prstGeom prst="rect">
            <a:avLst/>
          </a:prstGeom>
        </p:spPr>
      </p:pic>
    </p:spTree>
    <p:extLst>
      <p:ext uri="{BB962C8B-B14F-4D97-AF65-F5344CB8AC3E}">
        <p14:creationId xmlns:p14="http://schemas.microsoft.com/office/powerpoint/2010/main" val="12289423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We’ve all been “there”:</a:t>
            </a:r>
            <a:endParaRPr lang="en-US" dirty="0"/>
          </a:p>
        </p:txBody>
      </p:sp>
      <p:sp>
        <p:nvSpPr>
          <p:cNvPr id="3" name="Content Placeholder 2"/>
          <p:cNvSpPr>
            <a:spLocks noGrp="1"/>
          </p:cNvSpPr>
          <p:nvPr>
            <p:ph idx="1"/>
          </p:nvPr>
        </p:nvSpPr>
        <p:spPr/>
        <p:txBody>
          <a:bodyPr/>
          <a:lstStyle/>
          <a:p>
            <a:r>
              <a:rPr lang="en-US" dirty="0" smtClean="0"/>
              <a:t>Wishing</a:t>
            </a:r>
            <a:r>
              <a:rPr lang="en-US" dirty="0"/>
              <a:t>, hoping, praying for more business and then when it comes, not having enough hands or time to manage </a:t>
            </a:r>
            <a:r>
              <a:rPr lang="en-US" dirty="0" smtClean="0"/>
              <a:t>it</a:t>
            </a:r>
            <a:endParaRPr lang="en-US" dirty="0"/>
          </a:p>
          <a:p>
            <a:r>
              <a:rPr lang="en-US" dirty="0" smtClean="0"/>
              <a:t>So… NOW WHAT???</a:t>
            </a:r>
            <a:r>
              <a:rPr lang="en-US" dirty="0"/>
              <a:t/>
            </a:r>
            <a:br>
              <a:rPr lang="en-US" dirty="0"/>
            </a:b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68044" y="4806367"/>
            <a:ext cx="1698571" cy="1698571"/>
          </a:xfrm>
          <a:prstGeom prst="rect">
            <a:avLst/>
          </a:prstGeom>
        </p:spPr>
      </p:pic>
    </p:spTree>
    <p:extLst>
      <p:ext uri="{BB962C8B-B14F-4D97-AF65-F5344CB8AC3E}">
        <p14:creationId xmlns:p14="http://schemas.microsoft.com/office/powerpoint/2010/main" val="41590632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It’s time to bring on help! </a:t>
            </a:r>
          </a:p>
        </p:txBody>
      </p:sp>
      <p:sp>
        <p:nvSpPr>
          <p:cNvPr id="3" name="Content Placeholder 2"/>
          <p:cNvSpPr>
            <a:spLocks noGrp="1"/>
          </p:cNvSpPr>
          <p:nvPr>
            <p:ph idx="1"/>
          </p:nvPr>
        </p:nvSpPr>
        <p:spPr/>
        <p:txBody>
          <a:bodyPr/>
          <a:lstStyle/>
          <a:p>
            <a:r>
              <a:rPr lang="en-US" b="1" dirty="0"/>
              <a:t>Contractors and Freelancers are here to HELP.</a:t>
            </a:r>
            <a:endParaRPr lang="en-US" dirty="0"/>
          </a:p>
          <a:p>
            <a:r>
              <a:rPr lang="en-US" dirty="0"/>
              <a:t>C</a:t>
            </a:r>
            <a:r>
              <a:rPr lang="en-US" dirty="0" smtClean="0"/>
              <a:t>onfidence + Talent + Desire for Flexibility = BONUS for YOU</a:t>
            </a:r>
            <a:r>
              <a:rPr lang="en-US" dirty="0"/>
              <a:t/>
            </a:r>
            <a:br>
              <a:rPr lang="en-US" dirty="0"/>
            </a:br>
            <a:r>
              <a:rPr lang="en-US" dirty="0"/>
              <a:t/>
            </a:r>
            <a:br>
              <a:rPr lang="en-US" dirty="0"/>
            </a:b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68044" y="4806367"/>
            <a:ext cx="1698571" cy="1698571"/>
          </a:xfrm>
          <a:prstGeom prst="rect">
            <a:avLst/>
          </a:prstGeom>
        </p:spPr>
      </p:pic>
    </p:spTree>
    <p:extLst>
      <p:ext uri="{BB962C8B-B14F-4D97-AF65-F5344CB8AC3E}">
        <p14:creationId xmlns:p14="http://schemas.microsoft.com/office/powerpoint/2010/main" val="22940021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a:t>
            </a:r>
            <a:r>
              <a:rPr lang="en-US" dirty="0" smtClean="0"/>
              <a:t>to find </a:t>
            </a:r>
            <a:r>
              <a:rPr lang="en-US" dirty="0" smtClean="0"/>
              <a:t>them?</a:t>
            </a:r>
            <a:endParaRPr lang="en-US" dirty="0"/>
          </a:p>
        </p:txBody>
      </p:sp>
      <p:sp>
        <p:nvSpPr>
          <p:cNvPr id="3" name="Content Placeholder 2"/>
          <p:cNvSpPr>
            <a:spLocks noGrp="1"/>
          </p:cNvSpPr>
          <p:nvPr>
            <p:ph idx="1"/>
          </p:nvPr>
        </p:nvSpPr>
        <p:spPr>
          <a:xfrm>
            <a:off x="5118447" y="778248"/>
            <a:ext cx="6281873" cy="5248622"/>
          </a:xfrm>
        </p:spPr>
        <p:txBody>
          <a:bodyPr/>
          <a:lstStyle/>
          <a:p>
            <a:r>
              <a:rPr lang="en-US" dirty="0" smtClean="0"/>
              <a:t>Websites:</a:t>
            </a:r>
          </a:p>
          <a:p>
            <a:pPr lvl="1"/>
            <a:r>
              <a:rPr lang="en-US" dirty="0" smtClean="0"/>
              <a:t>Fiverr.com</a:t>
            </a:r>
          </a:p>
          <a:p>
            <a:pPr lvl="1"/>
            <a:r>
              <a:rPr lang="en-US" dirty="0" smtClean="0"/>
              <a:t>Upwork.com</a:t>
            </a:r>
          </a:p>
          <a:p>
            <a:pPr lvl="1"/>
            <a:r>
              <a:rPr lang="en-US" dirty="0" smtClean="0"/>
              <a:t>Indeed.com</a:t>
            </a:r>
          </a:p>
          <a:p>
            <a:r>
              <a:rPr lang="en-US" dirty="0" smtClean="0"/>
              <a:t>Referrals:</a:t>
            </a:r>
          </a:p>
          <a:p>
            <a:pPr lvl="1"/>
            <a:r>
              <a:rPr lang="en-US" dirty="0" smtClean="0"/>
              <a:t>Friends / Colleagues</a:t>
            </a:r>
          </a:p>
          <a:p>
            <a:pPr lvl="1"/>
            <a:r>
              <a:rPr lang="en-US" dirty="0" smtClean="0"/>
              <a:t>Professional seminars/workshops</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68044" y="4806367"/>
            <a:ext cx="1698571" cy="1698571"/>
          </a:xfrm>
          <a:prstGeom prst="rect">
            <a:avLst/>
          </a:prstGeom>
        </p:spPr>
      </p:pic>
    </p:spTree>
    <p:extLst>
      <p:ext uri="{BB962C8B-B14F-4D97-AF65-F5344CB8AC3E}">
        <p14:creationId xmlns:p14="http://schemas.microsoft.com/office/powerpoint/2010/main" val="3104146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Protect Yourself </a:t>
            </a:r>
            <a:endParaRPr lang="en-US" dirty="0"/>
          </a:p>
        </p:txBody>
      </p:sp>
      <p:sp>
        <p:nvSpPr>
          <p:cNvPr id="3" name="Content Placeholder 2"/>
          <p:cNvSpPr>
            <a:spLocks noGrp="1"/>
          </p:cNvSpPr>
          <p:nvPr>
            <p:ph idx="1"/>
          </p:nvPr>
        </p:nvSpPr>
        <p:spPr/>
        <p:txBody>
          <a:bodyPr/>
          <a:lstStyle/>
          <a:p>
            <a:r>
              <a:rPr lang="en-US" dirty="0" smtClean="0"/>
              <a:t>Check references</a:t>
            </a:r>
          </a:p>
          <a:p>
            <a:r>
              <a:rPr lang="en-US" dirty="0" smtClean="0"/>
              <a:t>Review comparable work</a:t>
            </a:r>
          </a:p>
          <a:p>
            <a:r>
              <a:rPr lang="en-US" dirty="0" smtClean="0"/>
              <a:t>Ensure you’re on the same page</a:t>
            </a:r>
          </a:p>
          <a:p>
            <a:r>
              <a:rPr lang="en-US" dirty="0" smtClean="0"/>
              <a:t>Reward good work</a:t>
            </a:r>
          </a:p>
          <a:p>
            <a:r>
              <a:rPr lang="en-US" dirty="0" smtClean="0"/>
              <a:t>Tell the truth about “meh” work</a:t>
            </a:r>
          </a:p>
          <a:p>
            <a:r>
              <a:rPr lang="en-US" dirty="0" smtClean="0"/>
              <a:t>Demand deliverables as agreed</a:t>
            </a:r>
          </a:p>
          <a:p>
            <a:r>
              <a:rPr lang="en-US" dirty="0" smtClean="0"/>
              <a:t>Treat contractors and freelancers with the same respect you would an employee</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03743" y="4931058"/>
            <a:ext cx="1698571" cy="1698571"/>
          </a:xfrm>
          <a:prstGeom prst="rect">
            <a:avLst/>
          </a:prstGeom>
        </p:spPr>
      </p:pic>
    </p:spTree>
    <p:extLst>
      <p:ext uri="{BB962C8B-B14F-4D97-AF65-F5344CB8AC3E}">
        <p14:creationId xmlns:p14="http://schemas.microsoft.com/office/powerpoint/2010/main" val="614412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Budget / Pay / All that Good Jazz</a:t>
            </a:r>
            <a:endParaRPr lang="en-US" dirty="0"/>
          </a:p>
        </p:txBody>
      </p:sp>
      <p:sp>
        <p:nvSpPr>
          <p:cNvPr id="3" name="Content Placeholder 2"/>
          <p:cNvSpPr>
            <a:spLocks noGrp="1"/>
          </p:cNvSpPr>
          <p:nvPr>
            <p:ph idx="1"/>
          </p:nvPr>
        </p:nvSpPr>
        <p:spPr/>
        <p:txBody>
          <a:bodyPr/>
          <a:lstStyle/>
          <a:p>
            <a:r>
              <a:rPr lang="en-US" dirty="0" smtClean="0"/>
              <a:t>Set A Budget – you know what you have to spend, so be honest about that up front</a:t>
            </a:r>
          </a:p>
          <a:p>
            <a:r>
              <a:rPr lang="en-US" dirty="0" smtClean="0"/>
              <a:t>Pay what you owe, on time, using the agreed upon method</a:t>
            </a:r>
          </a:p>
          <a:p>
            <a:r>
              <a:rPr lang="en-US" dirty="0" smtClean="0"/>
              <a:t>If a project is more involved than anticipated, renegotiate terms (and compensation) as soon as you know that</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68044" y="4806367"/>
            <a:ext cx="1698571" cy="1698571"/>
          </a:xfrm>
          <a:prstGeom prst="rect">
            <a:avLst/>
          </a:prstGeom>
        </p:spPr>
      </p:pic>
    </p:spTree>
    <p:extLst>
      <p:ext uri="{BB962C8B-B14F-4D97-AF65-F5344CB8AC3E}">
        <p14:creationId xmlns:p14="http://schemas.microsoft.com/office/powerpoint/2010/main" val="16386397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Guard your downline</a:t>
            </a:r>
            <a:endParaRPr lang="en-US" dirty="0"/>
          </a:p>
        </p:txBody>
      </p:sp>
      <p:sp>
        <p:nvSpPr>
          <p:cNvPr id="3" name="Content Placeholder 2"/>
          <p:cNvSpPr>
            <a:spLocks noGrp="1"/>
          </p:cNvSpPr>
          <p:nvPr>
            <p:ph idx="1"/>
          </p:nvPr>
        </p:nvSpPr>
        <p:spPr/>
        <p:txBody>
          <a:bodyPr/>
          <a:lstStyle/>
          <a:p>
            <a:r>
              <a:rPr lang="en-US" dirty="0" smtClean="0"/>
              <a:t>Always create new passwords for contractors to utilize your platforms</a:t>
            </a:r>
          </a:p>
          <a:p>
            <a:r>
              <a:rPr lang="en-US" dirty="0" smtClean="0"/>
              <a:t>Always secure client information and proprietary information </a:t>
            </a:r>
          </a:p>
          <a:p>
            <a:r>
              <a:rPr lang="en-US" dirty="0" smtClean="0"/>
              <a:t>Never assume contractors know what is and is not to be shared – always specify</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68044" y="4806367"/>
            <a:ext cx="1698571" cy="1698571"/>
          </a:xfrm>
          <a:prstGeom prst="rect">
            <a:avLst/>
          </a:prstGeom>
        </p:spPr>
      </p:pic>
    </p:spTree>
    <p:extLst>
      <p:ext uri="{BB962C8B-B14F-4D97-AF65-F5344CB8AC3E}">
        <p14:creationId xmlns:p14="http://schemas.microsoft.com/office/powerpoint/2010/main" val="6689784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err="1" smtClean="0"/>
              <a:t>Lynita</a:t>
            </a:r>
            <a:r>
              <a:rPr lang="en-US" sz="2800" dirty="0" smtClean="0"/>
              <a:t> Mitchell-Blackwell, Attorney &amp; CPA</a:t>
            </a:r>
            <a:br>
              <a:rPr lang="en-US" sz="2800" dirty="0" smtClean="0"/>
            </a:br>
            <a:r>
              <a:rPr lang="en-US" sz="2800" dirty="0" smtClean="0"/>
              <a:t>Bestselling Author &amp; Motivational Speaker</a:t>
            </a:r>
            <a:endParaRPr lang="en-US" sz="2800" dirty="0"/>
          </a:p>
        </p:txBody>
      </p:sp>
      <p:sp>
        <p:nvSpPr>
          <p:cNvPr id="3" name="Content Placeholder 2"/>
          <p:cNvSpPr>
            <a:spLocks noGrp="1"/>
          </p:cNvSpPr>
          <p:nvPr>
            <p:ph idx="1"/>
          </p:nvPr>
        </p:nvSpPr>
        <p:spPr/>
        <p:txBody>
          <a:bodyPr>
            <a:normAutofit fontScale="62500" lnSpcReduction="20000"/>
          </a:bodyPr>
          <a:lstStyle/>
          <a:p>
            <a:pPr marL="0" indent="0" fontAlgn="base">
              <a:buNone/>
            </a:pPr>
            <a:r>
              <a:rPr lang="en-US" dirty="0" smtClean="0"/>
              <a:t>Attorney</a:t>
            </a:r>
            <a:r>
              <a:rPr lang="en-US" dirty="0"/>
              <a:t> </a:t>
            </a:r>
            <a:r>
              <a:rPr lang="en-US" dirty="0" err="1"/>
              <a:t>Lynita</a:t>
            </a:r>
            <a:r>
              <a:rPr lang="en-US" dirty="0"/>
              <a:t> Mitchell-Blackwell </a:t>
            </a:r>
            <a:r>
              <a:rPr lang="en-US" dirty="0" smtClean="0"/>
              <a:t>is the Managing Attorney of LMB Law Offices, PC, specializing in residential real estate and  estate planning.  She earned </a:t>
            </a:r>
            <a:r>
              <a:rPr lang="en-US" dirty="0"/>
              <a:t>her Juris Doctor degree from Georgia State University College of Law, Certificate in International Commercial Arbitration from the Johannes </a:t>
            </a:r>
            <a:r>
              <a:rPr lang="en-US" dirty="0" err="1"/>
              <a:t>Keppler</a:t>
            </a:r>
            <a:r>
              <a:rPr lang="en-US" dirty="0"/>
              <a:t> </a:t>
            </a:r>
            <a:r>
              <a:rPr lang="en-US" dirty="0" err="1"/>
              <a:t>Universitat</a:t>
            </a:r>
            <a:r>
              <a:rPr lang="en-US" dirty="0"/>
              <a:t>, and Bachelor of Science in Accounting from Florida A&amp;M University School of Business &amp; Industry.  </a:t>
            </a:r>
            <a:r>
              <a:rPr lang="en-US" dirty="0" smtClean="0"/>
              <a:t>Ms. Mitchell-Blackwell </a:t>
            </a:r>
            <a:r>
              <a:rPr lang="en-US" dirty="0"/>
              <a:t>is admitted to practice law in the states of Georgia and Alabama, and is a licensed Certified Public Accountant in the state of Florida.</a:t>
            </a:r>
          </a:p>
          <a:p>
            <a:pPr marL="0" indent="0" fontAlgn="base">
              <a:buNone/>
            </a:pPr>
            <a:r>
              <a:rPr lang="en-US" dirty="0" smtClean="0"/>
              <a:t>Ms</a:t>
            </a:r>
            <a:r>
              <a:rPr lang="en-US" dirty="0"/>
              <a:t>. Mitchell-Blackwell began her career as an Assurance Advisory professional with PricewaterhouseCoopers, then transitioned to Deloitte.  Upon graduation from law school, she was In-house Counsel with Community Management Associates, the largest privately owned property management company in Georgia, and a C-suite level headhunter with the Staff Financial Group.  </a:t>
            </a:r>
          </a:p>
          <a:p>
            <a:pPr marL="0" indent="0" fontAlgn="base">
              <a:buNone/>
            </a:pPr>
            <a:r>
              <a:rPr lang="en-US" dirty="0"/>
              <a:t>​An active member of the legal community, Ms. Mitchell-Blackwell has served as president of the Georgia Chapter of the American Academy of Attorney CPA's and president of the Georgia Association of Black Women Attorneys Foundation.  She has been recognized as a Top 100 Lawyer in Georgia and named Who's Who of Black Atlanta's Top Counselors At Law.   </a:t>
            </a:r>
          </a:p>
          <a:p>
            <a:pPr marL="0" indent="0" fontAlgn="base">
              <a:buNone/>
            </a:pPr>
            <a:r>
              <a:rPr lang="en-US" dirty="0" smtClean="0"/>
              <a:t>In </a:t>
            </a:r>
            <a:r>
              <a:rPr lang="en-US" dirty="0"/>
              <a:t>addition to her legal practice, Ms. Mitchell-Blackwell is an Amazon #1 Bestselling Author on leadership and entrepreneurship, and co-founder of the Jewell Jackson McCabe Emerging Leaders Institute women’s leadership training and professional development non-profit organization.  She is also a highly sought-after keynote speaker, having served in that role for several notable organizations that included Dixon Hughes Goodman LP accounting firm, Robert W. Baird &amp; Co. financial services firm, and the University of Georgia.</a:t>
            </a:r>
          </a:p>
          <a:p>
            <a:pPr marL="0" indent="0" fontAlgn="base">
              <a:buNone/>
            </a:pPr>
            <a:r>
              <a:rPr lang="en-US" dirty="0" smtClean="0"/>
              <a:t>“</a:t>
            </a:r>
            <a:r>
              <a:rPr lang="en-US" dirty="0"/>
              <a:t>When you wake up early in the morning, don’t roll over – roll out! Your mind is ready, get your body set and let’s GO!”</a:t>
            </a:r>
          </a:p>
          <a:p>
            <a:endParaRPr lang="en-US" dirty="0"/>
          </a:p>
        </p:txBody>
      </p:sp>
      <p:pic>
        <p:nvPicPr>
          <p:cNvPr id="3074" name="Picture 2" descr="https://lh5.googleusercontent.com/v-yrHzKcO5Rg-YIop0YeKMmT31yth2gXk-lpzEMtjyJPt_kR9HsObtR7uk_ah4cBpoWio9Pz2ahqupMW5notL2vUICoFaF8OIsHAMBH263Vfk4CAVFeP9sO-ZEMTOA4qgjut7TGn"/>
          <p:cNvPicPr>
            <a:picLocks noChangeAspect="1" noChangeArrowheads="1"/>
          </p:cNvPicPr>
          <p:nvPr/>
        </p:nvPicPr>
        <p:blipFill rotWithShape="1">
          <a:blip r:embed="rId2">
            <a:extLst>
              <a:ext uri="{28A0092B-C50C-407E-A947-70E740481C1C}">
                <a14:useLocalDpi xmlns:a14="http://schemas.microsoft.com/office/drawing/2010/main" val="0"/>
              </a:ext>
            </a:extLst>
          </a:blip>
          <a:srcRect l="15948" t="14648" r="14157" b="15180"/>
          <a:stretch/>
        </p:blipFill>
        <p:spPr bwMode="auto">
          <a:xfrm>
            <a:off x="1826643" y="803186"/>
            <a:ext cx="1622954" cy="1654233"/>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19876" y="4980934"/>
            <a:ext cx="1698571" cy="1698571"/>
          </a:xfrm>
          <a:prstGeom prst="rect">
            <a:avLst/>
          </a:prstGeom>
        </p:spPr>
      </p:pic>
    </p:spTree>
    <p:extLst>
      <p:ext uri="{BB962C8B-B14F-4D97-AF65-F5344CB8AC3E}">
        <p14:creationId xmlns:p14="http://schemas.microsoft.com/office/powerpoint/2010/main" val="7568995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Landmine 1 – you don’t own the IP rights to your contractor’s work product</a:t>
            </a:r>
            <a:r>
              <a:rPr lang="en-US" sz="3200" dirty="0"/>
              <a:t/>
            </a:r>
            <a:br>
              <a:rPr lang="en-US" sz="3200" dirty="0"/>
            </a:br>
            <a:endParaRPr lang="en-US" sz="3200" dirty="0"/>
          </a:p>
        </p:txBody>
      </p:sp>
      <p:sp>
        <p:nvSpPr>
          <p:cNvPr id="3" name="Content Placeholder 2"/>
          <p:cNvSpPr>
            <a:spLocks noGrp="1"/>
          </p:cNvSpPr>
          <p:nvPr>
            <p:ph idx="1"/>
          </p:nvPr>
        </p:nvSpPr>
        <p:spPr/>
        <p:txBody>
          <a:bodyPr>
            <a:normAutofit/>
          </a:bodyPr>
          <a:lstStyle/>
          <a:p>
            <a:r>
              <a:rPr lang="en-US" u="sng" dirty="0" smtClean="0"/>
              <a:t>The </a:t>
            </a:r>
            <a:r>
              <a:rPr lang="en-US" u="sng" dirty="0"/>
              <a:t>Fix:</a:t>
            </a:r>
            <a:r>
              <a:rPr lang="en-US" dirty="0"/>
              <a:t> Include a “work for hire” provision in your written contract with all independent contractors. </a:t>
            </a:r>
          </a:p>
          <a:p>
            <a:r>
              <a:rPr lang="en-US" u="sng" dirty="0"/>
              <a:t>Another Fix</a:t>
            </a:r>
            <a:r>
              <a:rPr lang="en-US" dirty="0"/>
              <a:t>: Hire w-2 employees; no contract needed. An employer of w-2 employees is presumed to own the IP created by employees in the scope of their employment. With employees, it takes a written contract to change the presumed IP rights in favor of your employee. </a:t>
            </a:r>
            <a:br>
              <a:rPr lang="en-US" dirty="0"/>
            </a:b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68044" y="4806367"/>
            <a:ext cx="1698571" cy="1698571"/>
          </a:xfrm>
          <a:prstGeom prst="rect">
            <a:avLst/>
          </a:prstGeom>
        </p:spPr>
      </p:pic>
    </p:spTree>
    <p:extLst>
      <p:ext uri="{BB962C8B-B14F-4D97-AF65-F5344CB8AC3E}">
        <p14:creationId xmlns:p14="http://schemas.microsoft.com/office/powerpoint/2010/main" val="112771181"/>
      </p:ext>
    </p:extLst>
  </p:cSld>
  <p:clrMapOvr>
    <a:masterClrMapping/>
  </p:clrMapOvr>
  <p:timing>
    <p:tnLst>
      <p:par>
        <p:cTn id="1" dur="indefinite" restart="never" nodeType="tmRoot"/>
      </p:par>
    </p:tnLst>
  </p:timing>
</p:sld>
</file>

<file path=ppt/theme/theme1.xml><?xml version="1.0" encoding="utf-8"?>
<a:theme xmlns:a="http://schemas.openxmlformats.org/drawingml/2006/main" name="Atlas">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C0EF0781-FB17-4F1F-B3B1-699933968CEA}"/>
    </a:ext>
  </a:extLst>
</a:theme>
</file>

<file path=docProps/app.xml><?xml version="1.0" encoding="utf-8"?>
<Properties xmlns="http://schemas.openxmlformats.org/officeDocument/2006/extended-properties" xmlns:vt="http://schemas.openxmlformats.org/officeDocument/2006/docPropsVTypes">
  <Template>TM16401371[[fn=Atlas]]</Template>
  <TotalTime>448</TotalTime>
  <Words>714</Words>
  <Application>Microsoft Office PowerPoint</Application>
  <PresentationFormat>Widescreen</PresentationFormat>
  <Paragraphs>78</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Calibri Light</vt:lpstr>
      <vt:lpstr>Rockwell</vt:lpstr>
      <vt:lpstr>Wingdings</vt:lpstr>
      <vt:lpstr>Atlas</vt:lpstr>
      <vt:lpstr>You’re Hired!</vt:lpstr>
      <vt:lpstr>We’ve all been “there”:</vt:lpstr>
      <vt:lpstr>It’s time to bring on help! </vt:lpstr>
      <vt:lpstr>Where to find them?</vt:lpstr>
      <vt:lpstr>Protect Yourself </vt:lpstr>
      <vt:lpstr>Budget / Pay / All that Good Jazz</vt:lpstr>
      <vt:lpstr>Guard your downline</vt:lpstr>
      <vt:lpstr>Lynita Mitchell-Blackwell, Attorney &amp; CPA Bestselling Author &amp; Motivational Speaker</vt:lpstr>
      <vt:lpstr>Landmine 1 – you don’t own the IP rights to your contractor’s work product </vt:lpstr>
      <vt:lpstr>Landmine 2 – unpaid overtime or minimum wage, even contractors aren’t safe </vt:lpstr>
      <vt:lpstr>Landmine 3 – Non-Performance and Poor Performance </vt:lpstr>
      <vt:lpstr>Landmine 4 – Unemployment and the IRS</vt:lpstr>
      <vt:lpstr>Landmine 5 – Workers’ Compensation</vt:lpstr>
      <vt:lpstr>Practical Landmine – Passwords Held for Ransom</vt:lpstr>
      <vt:lpstr>Melissa Malcolm, Employment Attorney www.melissamalcolm.com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You’re Hired!</dc:title>
  <dc:creator>DP Community Plaza13</dc:creator>
  <cp:lastModifiedBy>DP Community Plaza13</cp:lastModifiedBy>
  <cp:revision>10</cp:revision>
  <dcterms:created xsi:type="dcterms:W3CDTF">2019-06-11T16:46:26Z</dcterms:created>
  <dcterms:modified xsi:type="dcterms:W3CDTF">2019-06-25T10:50:23Z</dcterms:modified>
</cp:coreProperties>
</file>