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x="18288000" cy="10287000"/>
  <p:notesSz cx="6858000" cy="9144000"/>
  <p:embeddedFontLst>
    <p:embeddedFont>
      <p:font typeface="Yanone Kaffeesatz" charset="1" panose="00000500000000000000"/>
      <p:regular r:id="rId28"/>
    </p:embeddedFont>
    <p:embeddedFont>
      <p:font typeface="Yanone Kaffeesatz Bold" charset="1" panose="00000800000000000000"/>
      <p:regular r:id="rId29"/>
    </p:embeddedFont>
    <p:embeddedFont>
      <p:font typeface="Nourd" charset="1" panose="00000500000000000000"/>
      <p:regular r:id="rId30"/>
    </p:embeddedFont>
    <p:embeddedFont>
      <p:font typeface="Open Sans" charset="1" panose="00000000000000000000"/>
      <p:regular r:id="rId31"/>
    </p:embeddedFont>
    <p:embeddedFont>
      <p:font typeface="Montserrat Ultra-Bold" charset="1" panose="0000090000000000000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png" Type="http://schemas.openxmlformats.org/officeDocument/2006/relationships/image"/><Relationship Id="rId4" Target="../media/image23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4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1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Relationship Id="rId3" Target="../media/image27.svg" Type="http://schemas.openxmlformats.org/officeDocument/2006/relationships/image"/><Relationship Id="rId4" Target="../media/image25.png" Type="http://schemas.openxmlformats.org/officeDocument/2006/relationships/image"/><Relationship Id="rId5" Target="../media/image1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1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1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1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1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png" Type="http://schemas.openxmlformats.org/officeDocument/2006/relationships/image"/><Relationship Id="rId11" Target="../media/image12.png" Type="http://schemas.openxmlformats.org/officeDocument/2006/relationships/image"/><Relationship Id="rId12" Target="../media/image13.svg" Type="http://schemas.openxmlformats.org/officeDocument/2006/relationships/image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8.png" Type="http://schemas.openxmlformats.org/officeDocument/2006/relationships/image"/><Relationship Id="rId8" Target="../media/image9.pn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4.png" Type="http://schemas.openxmlformats.org/officeDocument/2006/relationships/image"/><Relationship Id="rId4" Target="../media/image15.png" Type="http://schemas.openxmlformats.org/officeDocument/2006/relationships/image"/><Relationship Id="rId5" Target="../media/image11.png" Type="http://schemas.openxmlformats.org/officeDocument/2006/relationships/image"/><Relationship Id="rId6" Target="../media/image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7.png" Type="http://schemas.openxmlformats.org/officeDocument/2006/relationships/image"/><Relationship Id="rId4" Target="../media/image18.png" Type="http://schemas.openxmlformats.org/officeDocument/2006/relationships/image"/><Relationship Id="rId5" Target="../media/image19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059474" y="1028700"/>
            <a:ext cx="12436722" cy="4688379"/>
            <a:chOff x="0" y="0"/>
            <a:chExt cx="16582296" cy="6251172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4046844" y="-66675"/>
              <a:ext cx="9331770" cy="21974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2636"/>
                </a:lnSpc>
              </a:pPr>
              <a:r>
                <a:rPr lang="en-US" sz="10530">
                  <a:solidFill>
                    <a:srgbClr val="2E2E2E"/>
                  </a:solidFill>
                  <a:latin typeface="Yanone Kaffeesatz"/>
                  <a:ea typeface="Yanone Kaffeesatz"/>
                  <a:cs typeface="Yanone Kaffeesatz"/>
                  <a:sym typeface="Yanone Kaffeesatz"/>
                </a:rPr>
                <a:t>Aplicaciones de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-171450"/>
              <a:ext cx="16582296" cy="642262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7073"/>
                </a:lnSpc>
              </a:pPr>
              <a:r>
                <a:rPr lang="en-US" sz="30894">
                  <a:solidFill>
                    <a:srgbClr val="0E7191"/>
                  </a:solidFill>
                  <a:latin typeface="Yanone Kaffeesatz"/>
                  <a:ea typeface="Yanone Kaffeesatz"/>
                  <a:cs typeface="Yanone Kaffeesatz"/>
                  <a:sym typeface="Yanone Kaffeesatz"/>
                </a:rPr>
                <a:t>Microsoft</a:t>
              </a: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3597997" y="0"/>
            <a:ext cx="4865158" cy="10287000"/>
            <a:chOff x="0" y="0"/>
            <a:chExt cx="1281358" cy="270933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81358" cy="2709333"/>
            </a:xfrm>
            <a:custGeom>
              <a:avLst/>
              <a:gdLst/>
              <a:ahLst/>
              <a:cxnLst/>
              <a:rect r="r" b="b" t="t" l="l"/>
              <a:pathLst>
                <a:path h="2709333" w="1281358">
                  <a:moveTo>
                    <a:pt x="0" y="0"/>
                  </a:moveTo>
                  <a:lnTo>
                    <a:pt x="1281358" y="0"/>
                  </a:lnTo>
                  <a:lnTo>
                    <a:pt x="128135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7A82E9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0"/>
              <a:ext cx="1281358" cy="27093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16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8432121" y="4709687"/>
            <a:ext cx="8396530" cy="38058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973"/>
              </a:lnSpc>
            </a:pPr>
            <a:r>
              <a:rPr lang="en-US" sz="24144">
                <a:solidFill>
                  <a:srgbClr val="2E2E2E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Teams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2059474" y="4739621"/>
            <a:ext cx="4165770" cy="3879373"/>
          </a:xfrm>
          <a:custGeom>
            <a:avLst/>
            <a:gdLst/>
            <a:ahLst/>
            <a:cxnLst/>
            <a:rect r="r" b="b" t="t" l="l"/>
            <a:pathLst>
              <a:path h="3879373" w="4165770">
                <a:moveTo>
                  <a:pt x="0" y="0"/>
                </a:moveTo>
                <a:lnTo>
                  <a:pt x="4165770" y="0"/>
                </a:lnTo>
                <a:lnTo>
                  <a:pt x="4165770" y="3879373"/>
                </a:lnTo>
                <a:lnTo>
                  <a:pt x="0" y="38793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964350" y="2457450"/>
            <a:ext cx="3399822" cy="3221331"/>
          </a:xfrm>
          <a:custGeom>
            <a:avLst/>
            <a:gdLst/>
            <a:ahLst/>
            <a:cxnLst/>
            <a:rect r="r" b="b" t="t" l="l"/>
            <a:pathLst>
              <a:path h="3221331" w="3399822">
                <a:moveTo>
                  <a:pt x="0" y="0"/>
                </a:moveTo>
                <a:lnTo>
                  <a:pt x="3399822" y="0"/>
                </a:lnTo>
                <a:lnTo>
                  <a:pt x="3399822" y="3221331"/>
                </a:lnTo>
                <a:lnTo>
                  <a:pt x="0" y="32213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066610" y="971550"/>
            <a:ext cx="3195303" cy="1485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79"/>
              </a:lnSpc>
            </a:pPr>
            <a:r>
              <a:rPr lang="en-US" sz="9399" b="true">
                <a:solidFill>
                  <a:srgbClr val="5E57A2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Canales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2139722" y="5833034"/>
            <a:ext cx="5421600" cy="2438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00"/>
              </a:lnSpc>
              <a:spcBef>
                <a:spcPct val="0"/>
              </a:spcBef>
            </a:pPr>
            <a:r>
              <a:rPr lang="en-US" sz="5000">
                <a:solidFill>
                  <a:srgbClr val="2E2E2E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S</a:t>
            </a:r>
            <a:r>
              <a:rPr lang="en-US" sz="5000">
                <a:solidFill>
                  <a:srgbClr val="2E2E2E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on subespacios dentro de un equipo, organizados por temas o proyectos.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-6328760" y="-682071"/>
            <a:ext cx="18095959" cy="10969071"/>
            <a:chOff x="0" y="0"/>
            <a:chExt cx="823329" cy="49907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23329" cy="499070"/>
            </a:xfrm>
            <a:custGeom>
              <a:avLst/>
              <a:gdLst/>
              <a:ahLst/>
              <a:cxnLst/>
              <a:rect r="r" b="b" t="t" l="l"/>
              <a:pathLst>
                <a:path h="499070" w="823329">
                  <a:moveTo>
                    <a:pt x="411664" y="0"/>
                  </a:moveTo>
                  <a:cubicBezTo>
                    <a:pt x="184308" y="0"/>
                    <a:pt x="0" y="111721"/>
                    <a:pt x="0" y="249535"/>
                  </a:cubicBezTo>
                  <a:cubicBezTo>
                    <a:pt x="0" y="387349"/>
                    <a:pt x="184308" y="499070"/>
                    <a:pt x="411664" y="499070"/>
                  </a:cubicBezTo>
                  <a:cubicBezTo>
                    <a:pt x="639020" y="499070"/>
                    <a:pt x="823329" y="387349"/>
                    <a:pt x="823329" y="249535"/>
                  </a:cubicBezTo>
                  <a:cubicBezTo>
                    <a:pt x="823329" y="111721"/>
                    <a:pt x="639020" y="0"/>
                    <a:pt x="411664" y="0"/>
                  </a:cubicBezTo>
                  <a:close/>
                </a:path>
              </a:pathLst>
            </a:custGeom>
            <a:solidFill>
              <a:srgbClr val="EBF1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7187" y="18213"/>
              <a:ext cx="668954" cy="4340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47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267804" y="3465852"/>
            <a:ext cx="9056760" cy="3269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83"/>
              </a:lnSpc>
              <a:spcBef>
                <a:spcPct val="0"/>
              </a:spcBef>
            </a:pPr>
            <a:r>
              <a:rPr lang="en-US" sz="6971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 ✅ Chat propio</a:t>
            </a:r>
          </a:p>
          <a:p>
            <a:pPr algn="l">
              <a:lnSpc>
                <a:spcPts val="8783"/>
              </a:lnSpc>
              <a:spcBef>
                <a:spcPct val="0"/>
              </a:spcBef>
            </a:pPr>
            <a:r>
              <a:rPr lang="en-US" sz="6971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 ✅ Archivos compartidos</a:t>
            </a:r>
          </a:p>
          <a:p>
            <a:pPr algn="l">
              <a:lnSpc>
                <a:spcPts val="8783"/>
              </a:lnSpc>
              <a:spcBef>
                <a:spcPct val="0"/>
              </a:spcBef>
            </a:pPr>
            <a:r>
              <a:rPr lang="en-US" sz="6971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 ✅ Aplicaciones personalizadas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691656" y="1597064"/>
            <a:ext cx="3301246" cy="8194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43"/>
              </a:lnSpc>
              <a:spcBef>
                <a:spcPct val="0"/>
              </a:spcBef>
            </a:pPr>
            <a:r>
              <a:rPr lang="en-US" sz="4955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Cada canal tiene: 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083634" y="-4619104"/>
            <a:ext cx="20455267" cy="10969071"/>
            <a:chOff x="0" y="0"/>
            <a:chExt cx="930672" cy="49907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30672" cy="499070"/>
            </a:xfrm>
            <a:custGeom>
              <a:avLst/>
              <a:gdLst/>
              <a:ahLst/>
              <a:cxnLst/>
              <a:rect r="r" b="b" t="t" l="l"/>
              <a:pathLst>
                <a:path h="499070" w="930672">
                  <a:moveTo>
                    <a:pt x="465336" y="0"/>
                  </a:moveTo>
                  <a:cubicBezTo>
                    <a:pt x="208338" y="0"/>
                    <a:pt x="0" y="111721"/>
                    <a:pt x="0" y="249535"/>
                  </a:cubicBezTo>
                  <a:cubicBezTo>
                    <a:pt x="0" y="387349"/>
                    <a:pt x="208338" y="499070"/>
                    <a:pt x="465336" y="499070"/>
                  </a:cubicBezTo>
                  <a:cubicBezTo>
                    <a:pt x="722334" y="499070"/>
                    <a:pt x="930672" y="387349"/>
                    <a:pt x="930672" y="249535"/>
                  </a:cubicBezTo>
                  <a:cubicBezTo>
                    <a:pt x="930672" y="111721"/>
                    <a:pt x="722334" y="0"/>
                    <a:pt x="465336" y="0"/>
                  </a:cubicBezTo>
                  <a:close/>
                </a:path>
              </a:pathLst>
            </a:custGeom>
            <a:solidFill>
              <a:srgbClr val="EBF1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87251" y="18213"/>
              <a:ext cx="756171" cy="4340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47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8589667" y="4228192"/>
            <a:ext cx="1608793" cy="2726768"/>
          </a:xfrm>
          <a:custGeom>
            <a:avLst/>
            <a:gdLst/>
            <a:ahLst/>
            <a:cxnLst/>
            <a:rect r="r" b="b" t="t" l="l"/>
            <a:pathLst>
              <a:path h="2726768" w="1608793">
                <a:moveTo>
                  <a:pt x="0" y="0"/>
                </a:moveTo>
                <a:lnTo>
                  <a:pt x="1608794" y="0"/>
                </a:lnTo>
                <a:lnTo>
                  <a:pt x="1608794" y="2726768"/>
                </a:lnTo>
                <a:lnTo>
                  <a:pt x="0" y="27267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217532" y="3146412"/>
            <a:ext cx="1664284" cy="2857140"/>
          </a:xfrm>
          <a:custGeom>
            <a:avLst/>
            <a:gdLst/>
            <a:ahLst/>
            <a:cxnLst/>
            <a:rect r="r" b="b" t="t" l="l"/>
            <a:pathLst>
              <a:path h="2857140" w="1664284">
                <a:moveTo>
                  <a:pt x="0" y="0"/>
                </a:moveTo>
                <a:lnTo>
                  <a:pt x="1664284" y="0"/>
                </a:lnTo>
                <a:lnTo>
                  <a:pt x="1664284" y="2857140"/>
                </a:lnTo>
                <a:lnTo>
                  <a:pt x="0" y="28571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447853" y="3439628"/>
            <a:ext cx="2597554" cy="2756026"/>
          </a:xfrm>
          <a:custGeom>
            <a:avLst/>
            <a:gdLst/>
            <a:ahLst/>
            <a:cxnLst/>
            <a:rect r="r" b="b" t="t" l="l"/>
            <a:pathLst>
              <a:path h="2756026" w="2597554">
                <a:moveTo>
                  <a:pt x="0" y="0"/>
                </a:moveTo>
                <a:lnTo>
                  <a:pt x="2597554" y="0"/>
                </a:lnTo>
                <a:lnTo>
                  <a:pt x="2597554" y="2756025"/>
                </a:lnTo>
                <a:lnTo>
                  <a:pt x="0" y="27560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4626527" y="6437327"/>
            <a:ext cx="2240205" cy="7463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37"/>
              </a:lnSpc>
              <a:spcBef>
                <a:spcPct val="0"/>
              </a:spcBef>
            </a:pPr>
            <a:r>
              <a:rPr lang="en-US" sz="4553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Compartido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826105" y="7012110"/>
            <a:ext cx="2447138" cy="735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3000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visible para todos en el equipo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528917" y="7930031"/>
            <a:ext cx="3730295" cy="735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3000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solo para personas seleccionadas del equipo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753670" y="6208609"/>
            <a:ext cx="2592008" cy="7463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37"/>
              </a:lnSpc>
              <a:spcBef>
                <a:spcPct val="0"/>
              </a:spcBef>
            </a:pPr>
            <a:r>
              <a:rPr lang="en-US" sz="4553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Estándar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729266" y="7126529"/>
            <a:ext cx="1329595" cy="7463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37"/>
              </a:lnSpc>
              <a:spcBef>
                <a:spcPct val="0"/>
              </a:spcBef>
            </a:pPr>
            <a:r>
              <a:rPr lang="en-US" sz="4553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Privado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995309" y="7362341"/>
            <a:ext cx="3502642" cy="1078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3000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invitados externos sin necesidad de agregarlos al equipo completo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008990" y="2107544"/>
            <a:ext cx="8693635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16"/>
              </a:lnSpc>
              <a:spcBef>
                <a:spcPct val="0"/>
              </a:spcBef>
            </a:pPr>
            <a:r>
              <a:rPr lang="en-US" b="true" sz="6180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¿Qué tipos de canales hay en </a:t>
            </a:r>
            <a:r>
              <a:rPr lang="en-US" b="true" sz="6180">
                <a:solidFill>
                  <a:srgbClr val="5E57A2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Teams</a:t>
            </a:r>
            <a:r>
              <a:rPr lang="en-US" b="true" sz="6180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?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704364" y="1562105"/>
            <a:ext cx="10136597" cy="8239972"/>
            <a:chOff x="0" y="0"/>
            <a:chExt cx="2669721" cy="217019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669721" cy="2170198"/>
            </a:xfrm>
            <a:custGeom>
              <a:avLst/>
              <a:gdLst/>
              <a:ahLst/>
              <a:cxnLst/>
              <a:rect r="r" b="b" t="t" l="l"/>
              <a:pathLst>
                <a:path h="2170198" w="2669721">
                  <a:moveTo>
                    <a:pt x="38952" y="0"/>
                  </a:moveTo>
                  <a:lnTo>
                    <a:pt x="2630769" y="0"/>
                  </a:lnTo>
                  <a:cubicBezTo>
                    <a:pt x="2641100" y="0"/>
                    <a:pt x="2651007" y="4104"/>
                    <a:pt x="2658312" y="11409"/>
                  </a:cubicBezTo>
                  <a:cubicBezTo>
                    <a:pt x="2665617" y="18714"/>
                    <a:pt x="2669721" y="28621"/>
                    <a:pt x="2669721" y="38952"/>
                  </a:cubicBezTo>
                  <a:lnTo>
                    <a:pt x="2669721" y="2131247"/>
                  </a:lnTo>
                  <a:cubicBezTo>
                    <a:pt x="2669721" y="2141577"/>
                    <a:pt x="2665617" y="2151485"/>
                    <a:pt x="2658312" y="2158790"/>
                  </a:cubicBezTo>
                  <a:cubicBezTo>
                    <a:pt x="2651007" y="2166095"/>
                    <a:pt x="2641100" y="2170198"/>
                    <a:pt x="2630769" y="2170198"/>
                  </a:cubicBezTo>
                  <a:lnTo>
                    <a:pt x="38952" y="2170198"/>
                  </a:lnTo>
                  <a:cubicBezTo>
                    <a:pt x="28621" y="2170198"/>
                    <a:pt x="18714" y="2166095"/>
                    <a:pt x="11409" y="2158790"/>
                  </a:cubicBezTo>
                  <a:cubicBezTo>
                    <a:pt x="4104" y="2151485"/>
                    <a:pt x="0" y="2141577"/>
                    <a:pt x="0" y="2131247"/>
                  </a:cubicBezTo>
                  <a:lnTo>
                    <a:pt x="0" y="38952"/>
                  </a:lnTo>
                  <a:cubicBezTo>
                    <a:pt x="0" y="28621"/>
                    <a:pt x="4104" y="18714"/>
                    <a:pt x="11409" y="11409"/>
                  </a:cubicBezTo>
                  <a:cubicBezTo>
                    <a:pt x="18714" y="4104"/>
                    <a:pt x="28621" y="0"/>
                    <a:pt x="38952" y="0"/>
                  </a:cubicBezTo>
                  <a:close/>
                </a:path>
              </a:pathLst>
            </a:custGeom>
            <a:solidFill>
              <a:srgbClr val="4C5193">
                <a:alpha val="15686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0"/>
              <a:ext cx="2669721" cy="21701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16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028640" y="499782"/>
            <a:ext cx="9973780" cy="881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92"/>
              </a:lnSpc>
              <a:spcBef>
                <a:spcPct val="0"/>
              </a:spcBef>
            </a:pPr>
            <a:r>
              <a:rPr lang="en-US" b="true" sz="5391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📅 ¿Cómo crear una reunión en </a:t>
            </a:r>
            <a:r>
              <a:rPr lang="en-US" b="true" sz="5391">
                <a:solidFill>
                  <a:srgbClr val="5E57A2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Microsoft Teams</a:t>
            </a:r>
            <a:r>
              <a:rPr lang="en-US" b="true" sz="5391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?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17990" y="2541268"/>
            <a:ext cx="7527579" cy="67170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82925" indent="-291463" lvl="1">
              <a:lnSpc>
                <a:spcPts val="5399"/>
              </a:lnSpc>
              <a:buAutoNum type="arabicPeriod" startAt="1"/>
            </a:pPr>
            <a:r>
              <a:rPr lang="en-US" sz="2699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Abre Microsoft Teams.</a:t>
            </a:r>
          </a:p>
          <a:p>
            <a:pPr algn="l" marL="582925" indent="-291463" lvl="1">
              <a:lnSpc>
                <a:spcPts val="5399"/>
              </a:lnSpc>
              <a:buAutoNum type="arabicPeriod" startAt="1"/>
            </a:pPr>
            <a:r>
              <a:rPr lang="en-US" sz="2699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Ve al menú lateral izquierdo y haz clic en "Calendario".</a:t>
            </a:r>
          </a:p>
          <a:p>
            <a:pPr algn="l" marL="582925" indent="-291463" lvl="1">
              <a:lnSpc>
                <a:spcPts val="5399"/>
              </a:lnSpc>
              <a:buAutoNum type="arabicPeriod" startAt="1"/>
            </a:pPr>
            <a:r>
              <a:rPr lang="en-US" sz="2699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En la esquina superior derecha, haz clic en "Nueva reunión".</a:t>
            </a:r>
          </a:p>
          <a:p>
            <a:pPr algn="l" marL="582925" indent="-291463" lvl="1">
              <a:lnSpc>
                <a:spcPts val="5399"/>
              </a:lnSpc>
              <a:buAutoNum type="arabicPeriod" startAt="1"/>
            </a:pPr>
            <a:r>
              <a:rPr lang="en-US" sz="2699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Rellena los datos:</a:t>
            </a:r>
          </a:p>
          <a:p>
            <a:pPr algn="l" marL="1165850" indent="-388617" lvl="2">
              <a:lnSpc>
                <a:spcPts val="5399"/>
              </a:lnSpc>
              <a:buAutoNum type="alphaLcPeriod" startAt="1"/>
            </a:pPr>
            <a:r>
              <a:rPr lang="en-US" sz="2699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Título de la reunión.</a:t>
            </a:r>
          </a:p>
          <a:p>
            <a:pPr algn="l" marL="1165850" indent="-388617" lvl="2">
              <a:lnSpc>
                <a:spcPts val="5399"/>
              </a:lnSpc>
              <a:buAutoNum type="alphaLcPeriod" startAt="1"/>
            </a:pPr>
            <a:r>
              <a:rPr lang="en-US" sz="2699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Asistentes (puedes añadir correos electrónicos).</a:t>
            </a:r>
          </a:p>
          <a:p>
            <a:pPr algn="l" marL="1165850" indent="-388617" lvl="2">
              <a:lnSpc>
                <a:spcPts val="5399"/>
              </a:lnSpc>
              <a:buAutoNum type="alphaLcPeriod" startAt="1"/>
            </a:pPr>
            <a:r>
              <a:rPr lang="en-US" sz="2699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Fecha y hora.</a:t>
            </a:r>
          </a:p>
          <a:p>
            <a:pPr algn="l" marL="1165850" indent="-388617" lvl="2">
              <a:lnSpc>
                <a:spcPts val="5399"/>
              </a:lnSpc>
              <a:buAutoNum type="alphaLcPeriod" startAt="1"/>
            </a:pPr>
            <a:r>
              <a:rPr lang="en-US" sz="2699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Canal del equipo (si quieres que esté asociada a un canal).</a:t>
            </a:r>
          </a:p>
          <a:p>
            <a:pPr algn="l" marL="1165850" indent="-388617" lvl="2">
              <a:lnSpc>
                <a:spcPts val="5399"/>
              </a:lnSpc>
              <a:buAutoNum type="alphaLcPeriod" startAt="1"/>
            </a:pPr>
            <a:r>
              <a:rPr lang="en-US" sz="2699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Descripción o agenda de la reunión.</a:t>
            </a:r>
          </a:p>
          <a:p>
            <a:pPr algn="l" marL="582925" indent="-291463" lvl="1">
              <a:lnSpc>
                <a:spcPts val="5399"/>
              </a:lnSpc>
              <a:buAutoNum type="arabicPeriod" startAt="1"/>
            </a:pPr>
            <a:r>
              <a:rPr lang="en-US" sz="2699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Haz clic en "Guardar". Se enviarán invitaciones por correo.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0085628" y="1562105"/>
            <a:ext cx="10136597" cy="8239972"/>
            <a:chOff x="0" y="0"/>
            <a:chExt cx="2669721" cy="217019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669721" cy="2170198"/>
            </a:xfrm>
            <a:custGeom>
              <a:avLst/>
              <a:gdLst/>
              <a:ahLst/>
              <a:cxnLst/>
              <a:rect r="r" b="b" t="t" l="l"/>
              <a:pathLst>
                <a:path h="2170198" w="2669721">
                  <a:moveTo>
                    <a:pt x="38952" y="0"/>
                  </a:moveTo>
                  <a:lnTo>
                    <a:pt x="2630769" y="0"/>
                  </a:lnTo>
                  <a:cubicBezTo>
                    <a:pt x="2641100" y="0"/>
                    <a:pt x="2651007" y="4104"/>
                    <a:pt x="2658312" y="11409"/>
                  </a:cubicBezTo>
                  <a:cubicBezTo>
                    <a:pt x="2665617" y="18714"/>
                    <a:pt x="2669721" y="28621"/>
                    <a:pt x="2669721" y="38952"/>
                  </a:cubicBezTo>
                  <a:lnTo>
                    <a:pt x="2669721" y="2131247"/>
                  </a:lnTo>
                  <a:cubicBezTo>
                    <a:pt x="2669721" y="2141577"/>
                    <a:pt x="2665617" y="2151485"/>
                    <a:pt x="2658312" y="2158790"/>
                  </a:cubicBezTo>
                  <a:cubicBezTo>
                    <a:pt x="2651007" y="2166095"/>
                    <a:pt x="2641100" y="2170198"/>
                    <a:pt x="2630769" y="2170198"/>
                  </a:cubicBezTo>
                  <a:lnTo>
                    <a:pt x="38952" y="2170198"/>
                  </a:lnTo>
                  <a:cubicBezTo>
                    <a:pt x="28621" y="2170198"/>
                    <a:pt x="18714" y="2166095"/>
                    <a:pt x="11409" y="2158790"/>
                  </a:cubicBezTo>
                  <a:cubicBezTo>
                    <a:pt x="4104" y="2151485"/>
                    <a:pt x="0" y="2141577"/>
                    <a:pt x="0" y="2131247"/>
                  </a:cubicBezTo>
                  <a:lnTo>
                    <a:pt x="0" y="38952"/>
                  </a:lnTo>
                  <a:cubicBezTo>
                    <a:pt x="0" y="28621"/>
                    <a:pt x="4104" y="18714"/>
                    <a:pt x="11409" y="11409"/>
                  </a:cubicBezTo>
                  <a:cubicBezTo>
                    <a:pt x="18714" y="4104"/>
                    <a:pt x="28621" y="0"/>
                    <a:pt x="38952" y="0"/>
                  </a:cubicBezTo>
                  <a:close/>
                </a:path>
              </a:pathLst>
            </a:custGeom>
            <a:solidFill>
              <a:srgbClr val="96B54A">
                <a:alpha val="15686"/>
              </a:srgbClr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0"/>
              <a:ext cx="2669721" cy="21701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16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0619778" y="2531743"/>
            <a:ext cx="7069560" cy="2707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82930" indent="-291465" lvl="1">
              <a:lnSpc>
                <a:spcPts val="5400"/>
              </a:lnSpc>
              <a:buAutoNum type="arabicPeriod" startAt="1"/>
            </a:pPr>
            <a:r>
              <a:rPr lang="en-US" sz="2700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Entra a un canal de tu equipo.</a:t>
            </a:r>
          </a:p>
          <a:p>
            <a:pPr algn="l" marL="582930" indent="-291465" lvl="1">
              <a:lnSpc>
                <a:spcPts val="5400"/>
              </a:lnSpc>
              <a:buAutoNum type="arabicPeriod" startAt="1"/>
            </a:pPr>
            <a:r>
              <a:rPr lang="en-US" sz="2700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En la parte superior derecha, haz clic en "Reunirse ahora" o selecciona "Programar reunión".</a:t>
            </a:r>
          </a:p>
          <a:p>
            <a:pPr algn="l" marL="582930" indent="-291465" lvl="1">
              <a:lnSpc>
                <a:spcPts val="5400"/>
              </a:lnSpc>
              <a:buAutoNum type="arabicPeriod" startAt="1"/>
            </a:pPr>
            <a:r>
              <a:rPr lang="en-US" sz="2700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Se abre el mismo formulario para programar la reunión.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79890" y="1912053"/>
            <a:ext cx="5995631" cy="6918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91"/>
              </a:lnSpc>
              <a:spcBef>
                <a:spcPct val="0"/>
              </a:spcBef>
            </a:pPr>
            <a:r>
              <a:rPr lang="en-US" b="true" sz="4199">
                <a:solidFill>
                  <a:srgbClr val="5E57A2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Opción 1: Desde el Calendario de Teams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619778" y="1912053"/>
            <a:ext cx="6643015" cy="6918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92"/>
              </a:lnSpc>
              <a:spcBef>
                <a:spcPct val="0"/>
              </a:spcBef>
            </a:pPr>
            <a:r>
              <a:rPr lang="en-US" b="true" sz="4200">
                <a:solidFill>
                  <a:srgbClr val="96B54A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Opción 2: Desde un canal de un equipo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3941286" y="6282590"/>
            <a:ext cx="4346714" cy="4004410"/>
          </a:xfrm>
          <a:custGeom>
            <a:avLst/>
            <a:gdLst/>
            <a:ahLst/>
            <a:cxnLst/>
            <a:rect r="r" b="b" t="t" l="l"/>
            <a:pathLst>
              <a:path h="4004410" w="4346714">
                <a:moveTo>
                  <a:pt x="0" y="0"/>
                </a:moveTo>
                <a:lnTo>
                  <a:pt x="4346714" y="0"/>
                </a:lnTo>
                <a:lnTo>
                  <a:pt x="4346714" y="4004410"/>
                </a:lnTo>
                <a:lnTo>
                  <a:pt x="0" y="40044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44995" y="1962150"/>
            <a:ext cx="3895258" cy="3627459"/>
          </a:xfrm>
          <a:custGeom>
            <a:avLst/>
            <a:gdLst/>
            <a:ahLst/>
            <a:cxnLst/>
            <a:rect r="r" b="b" t="t" l="l"/>
            <a:pathLst>
              <a:path h="3627459" w="3895258">
                <a:moveTo>
                  <a:pt x="0" y="0"/>
                </a:moveTo>
                <a:lnTo>
                  <a:pt x="3895258" y="0"/>
                </a:lnTo>
                <a:lnTo>
                  <a:pt x="3895258" y="3627459"/>
                </a:lnTo>
                <a:lnTo>
                  <a:pt x="0" y="3627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37050" y="2193775"/>
            <a:ext cx="8816922" cy="7825019"/>
          </a:xfrm>
          <a:custGeom>
            <a:avLst/>
            <a:gdLst/>
            <a:ahLst/>
            <a:cxnLst/>
            <a:rect r="r" b="b" t="t" l="l"/>
            <a:pathLst>
              <a:path h="7825019" w="8816922">
                <a:moveTo>
                  <a:pt x="0" y="0"/>
                </a:moveTo>
                <a:lnTo>
                  <a:pt x="8816922" y="0"/>
                </a:lnTo>
                <a:lnTo>
                  <a:pt x="8816922" y="7825019"/>
                </a:lnTo>
                <a:lnTo>
                  <a:pt x="0" y="78250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59424" y="3864012"/>
            <a:ext cx="7248224" cy="37987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10"/>
              </a:lnSpc>
              <a:spcBef>
                <a:spcPct val="0"/>
              </a:spcBef>
            </a:pPr>
            <a:r>
              <a:rPr lang="en-US" sz="3976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✔️ Crea canales por temas, no por personas</a:t>
            </a:r>
          </a:p>
          <a:p>
            <a:pPr algn="l">
              <a:lnSpc>
                <a:spcPts val="5010"/>
              </a:lnSpc>
              <a:spcBef>
                <a:spcPct val="0"/>
              </a:spcBef>
            </a:pPr>
            <a:r>
              <a:rPr lang="en-US" sz="3976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 ✔️ Usa nombres claros y consistentes</a:t>
            </a:r>
          </a:p>
          <a:p>
            <a:pPr algn="l">
              <a:lnSpc>
                <a:spcPts val="5010"/>
              </a:lnSpc>
              <a:spcBef>
                <a:spcPct val="0"/>
              </a:spcBef>
            </a:pPr>
            <a:r>
              <a:rPr lang="en-US" sz="3976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 ✔️ Fija los canales más usados</a:t>
            </a:r>
          </a:p>
          <a:p>
            <a:pPr algn="l">
              <a:lnSpc>
                <a:spcPts val="5010"/>
              </a:lnSpc>
              <a:spcBef>
                <a:spcPct val="0"/>
              </a:spcBef>
            </a:pPr>
            <a:r>
              <a:rPr lang="en-US" sz="3976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 ✔️ No sobrecargues de canales innecesarios</a:t>
            </a:r>
          </a:p>
          <a:p>
            <a:pPr algn="l">
              <a:lnSpc>
                <a:spcPts val="5010"/>
              </a:lnSpc>
              <a:spcBef>
                <a:spcPct val="0"/>
              </a:spcBef>
            </a:pPr>
            <a:r>
              <a:rPr lang="en-US" sz="3976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 ✔️ Agrega pestañas útiles como Planner, OneNote, o Forms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37050" y="518964"/>
            <a:ext cx="12820057" cy="1443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37"/>
              </a:lnSpc>
              <a:spcBef>
                <a:spcPct val="0"/>
              </a:spcBef>
            </a:pPr>
            <a:r>
              <a:rPr lang="en-US" b="true" sz="9114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Tips de buenas prácticas en </a:t>
            </a:r>
            <a:r>
              <a:rPr lang="en-US" b="true" sz="9114">
                <a:solidFill>
                  <a:srgbClr val="5E57A2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Teams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597997" y="0"/>
            <a:ext cx="4865158" cy="10287000"/>
            <a:chOff x="0" y="0"/>
            <a:chExt cx="1281358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81358" cy="2709333"/>
            </a:xfrm>
            <a:custGeom>
              <a:avLst/>
              <a:gdLst/>
              <a:ahLst/>
              <a:cxnLst/>
              <a:rect r="r" b="b" t="t" l="l"/>
              <a:pathLst>
                <a:path h="2709333" w="1281358">
                  <a:moveTo>
                    <a:pt x="0" y="0"/>
                  </a:moveTo>
                  <a:lnTo>
                    <a:pt x="1281358" y="0"/>
                  </a:lnTo>
                  <a:lnTo>
                    <a:pt x="128135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AD4C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0"/>
              <a:ext cx="1281358" cy="27093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16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9733496" y="1166104"/>
            <a:ext cx="7949294" cy="7183724"/>
          </a:xfrm>
          <a:custGeom>
            <a:avLst/>
            <a:gdLst/>
            <a:ahLst/>
            <a:cxnLst/>
            <a:rect r="r" b="b" t="t" l="l"/>
            <a:pathLst>
              <a:path h="7183724" w="7949294">
                <a:moveTo>
                  <a:pt x="0" y="0"/>
                </a:moveTo>
                <a:lnTo>
                  <a:pt x="7949294" y="0"/>
                </a:lnTo>
                <a:lnTo>
                  <a:pt x="7949294" y="7183724"/>
                </a:lnTo>
                <a:lnTo>
                  <a:pt x="0" y="71837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4" r="0" b="-384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28700" y="3623259"/>
            <a:ext cx="9227469" cy="3478559"/>
            <a:chOff x="0" y="0"/>
            <a:chExt cx="12303292" cy="4638079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3002570" y="-47625"/>
              <a:ext cx="6923740" cy="16285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375"/>
                </a:lnSpc>
              </a:pPr>
              <a:r>
                <a:rPr lang="en-US" sz="7813">
                  <a:solidFill>
                    <a:srgbClr val="2E2E2E"/>
                  </a:solidFill>
                  <a:latin typeface="Yanone Kaffeesatz"/>
                  <a:ea typeface="Yanone Kaffeesatz"/>
                  <a:cs typeface="Yanone Kaffeesatz"/>
                  <a:sym typeface="Yanone Kaffeesatz"/>
                </a:rPr>
                <a:t>Aplicaciones de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-142875"/>
              <a:ext cx="12303292" cy="478095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7506"/>
                </a:lnSpc>
              </a:pPr>
              <a:r>
                <a:rPr lang="en-US" sz="22922">
                  <a:solidFill>
                    <a:srgbClr val="0E7191"/>
                  </a:solidFill>
                  <a:latin typeface="Yanone Kaffeesatz"/>
                  <a:ea typeface="Yanone Kaffeesatz"/>
                  <a:cs typeface="Yanone Kaffeesatz"/>
                  <a:sym typeface="Yanone Kaffeesatz"/>
                </a:rPr>
                <a:t>Microsoft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152393" y="6111218"/>
            <a:ext cx="8321455" cy="2152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318"/>
              </a:lnSpc>
            </a:pPr>
            <a:r>
              <a:rPr lang="en-US" sz="13598">
                <a:solidFill>
                  <a:srgbClr val="2E2E2E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Teams y Copilot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3754001" y="812373"/>
            <a:ext cx="2870852" cy="2673481"/>
          </a:xfrm>
          <a:custGeom>
            <a:avLst/>
            <a:gdLst/>
            <a:ahLst/>
            <a:cxnLst/>
            <a:rect r="r" b="b" t="t" l="l"/>
            <a:pathLst>
              <a:path h="2673481" w="2870852">
                <a:moveTo>
                  <a:pt x="0" y="0"/>
                </a:moveTo>
                <a:lnTo>
                  <a:pt x="2870853" y="0"/>
                </a:lnTo>
                <a:lnTo>
                  <a:pt x="2870853" y="2673482"/>
                </a:lnTo>
                <a:lnTo>
                  <a:pt x="0" y="26734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1ED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980128" y="0"/>
            <a:ext cx="9483027" cy="10287000"/>
            <a:chOff x="0" y="0"/>
            <a:chExt cx="2497587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97587" cy="2709333"/>
            </a:xfrm>
            <a:custGeom>
              <a:avLst/>
              <a:gdLst/>
              <a:ahLst/>
              <a:cxnLst/>
              <a:rect r="r" b="b" t="t" l="l"/>
              <a:pathLst>
                <a:path h="2709333" w="2497587">
                  <a:moveTo>
                    <a:pt x="0" y="0"/>
                  </a:moveTo>
                  <a:lnTo>
                    <a:pt x="2497587" y="0"/>
                  </a:lnTo>
                  <a:lnTo>
                    <a:pt x="249758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5F6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0"/>
              <a:ext cx="2497587" cy="27093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16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1195074" y="1123316"/>
            <a:ext cx="5468173" cy="4114800"/>
          </a:xfrm>
          <a:custGeom>
            <a:avLst/>
            <a:gdLst/>
            <a:ahLst/>
            <a:cxnLst/>
            <a:rect r="r" b="b" t="t" l="l"/>
            <a:pathLst>
              <a:path h="4114800" w="5468173">
                <a:moveTo>
                  <a:pt x="0" y="0"/>
                </a:moveTo>
                <a:lnTo>
                  <a:pt x="5468172" y="0"/>
                </a:lnTo>
                <a:lnTo>
                  <a:pt x="54681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372746" y="5395862"/>
            <a:ext cx="7112828" cy="36169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313"/>
              </a:lnSpc>
            </a:pPr>
            <a:r>
              <a:rPr lang="en-US" sz="10223" b="true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¿Qué puede hacer Copilot en </a:t>
            </a:r>
            <a:r>
              <a:rPr lang="en-US" sz="10223" b="true">
                <a:solidFill>
                  <a:srgbClr val="5E57A2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Teams</a:t>
            </a:r>
            <a:r>
              <a:rPr lang="en-US" sz="10223" b="true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?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544087" y="2375403"/>
            <a:ext cx="5119338" cy="4626312"/>
          </a:xfrm>
          <a:custGeom>
            <a:avLst/>
            <a:gdLst/>
            <a:ahLst/>
            <a:cxnLst/>
            <a:rect r="r" b="b" t="t" l="l"/>
            <a:pathLst>
              <a:path h="4626312" w="5119338">
                <a:moveTo>
                  <a:pt x="0" y="0"/>
                </a:moveTo>
                <a:lnTo>
                  <a:pt x="5119338" y="0"/>
                </a:lnTo>
                <a:lnTo>
                  <a:pt x="5119338" y="4626311"/>
                </a:lnTo>
                <a:lnTo>
                  <a:pt x="0" y="46263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84" r="0" b="-384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808947" y="5238116"/>
            <a:ext cx="2870852" cy="2673481"/>
          </a:xfrm>
          <a:custGeom>
            <a:avLst/>
            <a:gdLst/>
            <a:ahLst/>
            <a:cxnLst/>
            <a:rect r="r" b="b" t="t" l="l"/>
            <a:pathLst>
              <a:path h="2673481" w="2870852">
                <a:moveTo>
                  <a:pt x="0" y="0"/>
                </a:moveTo>
                <a:lnTo>
                  <a:pt x="2870852" y="0"/>
                </a:lnTo>
                <a:lnTo>
                  <a:pt x="2870852" y="2673481"/>
                </a:lnTo>
                <a:lnTo>
                  <a:pt x="0" y="26734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005020" y="3503490"/>
            <a:ext cx="6729535" cy="2665632"/>
            <a:chOff x="0" y="0"/>
            <a:chExt cx="1848649" cy="7322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848649" cy="732267"/>
            </a:xfrm>
            <a:custGeom>
              <a:avLst/>
              <a:gdLst/>
              <a:ahLst/>
              <a:cxnLst/>
              <a:rect r="r" b="b" t="t" l="l"/>
              <a:pathLst>
                <a:path h="732267" w="1848649">
                  <a:moveTo>
                    <a:pt x="58672" y="0"/>
                  </a:moveTo>
                  <a:lnTo>
                    <a:pt x="1789977" y="0"/>
                  </a:lnTo>
                  <a:cubicBezTo>
                    <a:pt x="1822381" y="0"/>
                    <a:pt x="1848649" y="26269"/>
                    <a:pt x="1848649" y="58672"/>
                  </a:cubicBezTo>
                  <a:lnTo>
                    <a:pt x="1848649" y="673595"/>
                  </a:lnTo>
                  <a:cubicBezTo>
                    <a:pt x="1848649" y="705999"/>
                    <a:pt x="1822381" y="732267"/>
                    <a:pt x="1789977" y="732267"/>
                  </a:cubicBezTo>
                  <a:lnTo>
                    <a:pt x="58672" y="732267"/>
                  </a:lnTo>
                  <a:cubicBezTo>
                    <a:pt x="26269" y="732267"/>
                    <a:pt x="0" y="705999"/>
                    <a:pt x="0" y="673595"/>
                  </a:cubicBezTo>
                  <a:lnTo>
                    <a:pt x="0" y="58672"/>
                  </a:lnTo>
                  <a:cubicBezTo>
                    <a:pt x="0" y="26269"/>
                    <a:pt x="26269" y="0"/>
                    <a:pt x="58672" y="0"/>
                  </a:cubicBezTo>
                  <a:close/>
                </a:path>
              </a:pathLst>
            </a:custGeom>
            <a:solidFill>
              <a:srgbClr val="5E57A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0"/>
              <a:ext cx="1848649" cy="7322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16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6236989" y="2808754"/>
            <a:ext cx="1262457" cy="1140874"/>
          </a:xfrm>
          <a:custGeom>
            <a:avLst/>
            <a:gdLst/>
            <a:ahLst/>
            <a:cxnLst/>
            <a:rect r="r" b="b" t="t" l="l"/>
            <a:pathLst>
              <a:path h="1140874" w="1262457">
                <a:moveTo>
                  <a:pt x="0" y="0"/>
                </a:moveTo>
                <a:lnTo>
                  <a:pt x="1262456" y="0"/>
                </a:lnTo>
                <a:lnTo>
                  <a:pt x="1262456" y="1140874"/>
                </a:lnTo>
                <a:lnTo>
                  <a:pt x="0" y="11408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4" r="0" b="-384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20120" y="1182097"/>
            <a:ext cx="1527503" cy="1422487"/>
          </a:xfrm>
          <a:custGeom>
            <a:avLst/>
            <a:gdLst/>
            <a:ahLst/>
            <a:cxnLst/>
            <a:rect r="r" b="b" t="t" l="l"/>
            <a:pathLst>
              <a:path h="1422487" w="1527503">
                <a:moveTo>
                  <a:pt x="0" y="0"/>
                </a:moveTo>
                <a:lnTo>
                  <a:pt x="1527503" y="0"/>
                </a:lnTo>
                <a:lnTo>
                  <a:pt x="1527503" y="1422487"/>
                </a:lnTo>
                <a:lnTo>
                  <a:pt x="0" y="14224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090416" y="1003090"/>
            <a:ext cx="7219279" cy="20186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16"/>
              </a:lnSpc>
            </a:pPr>
            <a:r>
              <a:rPr lang="en-US" sz="8725" b="true">
                <a:solidFill>
                  <a:srgbClr val="93B44F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Resumen de reuniones</a:t>
            </a:r>
          </a:p>
          <a:p>
            <a:pPr algn="l">
              <a:lnSpc>
                <a:spcPts val="7416"/>
              </a:lnSpc>
            </a:pPr>
            <a:r>
              <a:rPr lang="en-US" sz="8725" b="true">
                <a:solidFill>
                  <a:srgbClr val="93B44F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EN TIEMPO REAL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1005020" y="6273044"/>
            <a:ext cx="6729535" cy="2665632"/>
            <a:chOff x="0" y="0"/>
            <a:chExt cx="1848649" cy="73226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848649" cy="732267"/>
            </a:xfrm>
            <a:custGeom>
              <a:avLst/>
              <a:gdLst/>
              <a:ahLst/>
              <a:cxnLst/>
              <a:rect r="r" b="b" t="t" l="l"/>
              <a:pathLst>
                <a:path h="732267" w="1848649">
                  <a:moveTo>
                    <a:pt x="58672" y="0"/>
                  </a:moveTo>
                  <a:lnTo>
                    <a:pt x="1789977" y="0"/>
                  </a:lnTo>
                  <a:cubicBezTo>
                    <a:pt x="1822381" y="0"/>
                    <a:pt x="1848649" y="26269"/>
                    <a:pt x="1848649" y="58672"/>
                  </a:cubicBezTo>
                  <a:lnTo>
                    <a:pt x="1848649" y="673595"/>
                  </a:lnTo>
                  <a:cubicBezTo>
                    <a:pt x="1848649" y="705999"/>
                    <a:pt x="1822381" y="732267"/>
                    <a:pt x="1789977" y="732267"/>
                  </a:cubicBezTo>
                  <a:lnTo>
                    <a:pt x="58672" y="732267"/>
                  </a:lnTo>
                  <a:cubicBezTo>
                    <a:pt x="26269" y="732267"/>
                    <a:pt x="0" y="705999"/>
                    <a:pt x="0" y="673595"/>
                  </a:cubicBezTo>
                  <a:lnTo>
                    <a:pt x="0" y="58672"/>
                  </a:lnTo>
                  <a:cubicBezTo>
                    <a:pt x="0" y="26269"/>
                    <a:pt x="26269" y="0"/>
                    <a:pt x="58672" y="0"/>
                  </a:cubicBezTo>
                  <a:close/>
                </a:path>
              </a:pathLst>
            </a:custGeom>
            <a:solidFill>
              <a:srgbClr val="7A82E9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0"/>
              <a:ext cx="1848649" cy="7322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16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11091392" y="4020870"/>
            <a:ext cx="6556791" cy="1539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44"/>
              </a:lnSpc>
              <a:spcBef>
                <a:spcPct val="0"/>
              </a:spcBef>
            </a:pPr>
            <a:r>
              <a:rPr lang="en-US" b="true" sz="4717">
                <a:solidFill>
                  <a:srgbClr val="FFFFFF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"Copilot, ¿cuáles fueron las conclusiones de la reunión de hoy?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2083872" y="3503490"/>
            <a:ext cx="8225823" cy="1614426"/>
            <a:chOff x="0" y="0"/>
            <a:chExt cx="2166472" cy="42519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166472" cy="425199"/>
            </a:xfrm>
            <a:custGeom>
              <a:avLst/>
              <a:gdLst/>
              <a:ahLst/>
              <a:cxnLst/>
              <a:rect r="r" b="b" t="t" l="l"/>
              <a:pathLst>
                <a:path h="425199" w="2166472">
                  <a:moveTo>
                    <a:pt x="53647" y="0"/>
                  </a:moveTo>
                  <a:lnTo>
                    <a:pt x="2112825" y="0"/>
                  </a:lnTo>
                  <a:cubicBezTo>
                    <a:pt x="2127053" y="0"/>
                    <a:pt x="2140698" y="5652"/>
                    <a:pt x="2150759" y="15713"/>
                  </a:cubicBezTo>
                  <a:cubicBezTo>
                    <a:pt x="2160820" y="25774"/>
                    <a:pt x="2166472" y="39419"/>
                    <a:pt x="2166472" y="53647"/>
                  </a:cubicBezTo>
                  <a:lnTo>
                    <a:pt x="2166472" y="371552"/>
                  </a:lnTo>
                  <a:cubicBezTo>
                    <a:pt x="2166472" y="385780"/>
                    <a:pt x="2160820" y="399425"/>
                    <a:pt x="2150759" y="409486"/>
                  </a:cubicBezTo>
                  <a:cubicBezTo>
                    <a:pt x="2140698" y="419547"/>
                    <a:pt x="2127053" y="425199"/>
                    <a:pt x="2112825" y="425199"/>
                  </a:cubicBezTo>
                  <a:lnTo>
                    <a:pt x="53647" y="425199"/>
                  </a:lnTo>
                  <a:cubicBezTo>
                    <a:pt x="24019" y="425199"/>
                    <a:pt x="0" y="401180"/>
                    <a:pt x="0" y="371552"/>
                  </a:cubicBezTo>
                  <a:lnTo>
                    <a:pt x="0" y="53647"/>
                  </a:lnTo>
                  <a:cubicBezTo>
                    <a:pt x="0" y="24019"/>
                    <a:pt x="24019" y="0"/>
                    <a:pt x="53647" y="0"/>
                  </a:cubicBezTo>
                  <a:close/>
                </a:path>
              </a:pathLst>
            </a:custGeom>
            <a:solidFill>
              <a:srgbClr val="D05C96">
                <a:alpha val="14902"/>
              </a:srgbClr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47625"/>
              <a:ext cx="2166472" cy="4728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9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2083872" y="5413870"/>
            <a:ext cx="8225823" cy="1614426"/>
            <a:chOff x="0" y="0"/>
            <a:chExt cx="2166472" cy="425199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166472" cy="425199"/>
            </a:xfrm>
            <a:custGeom>
              <a:avLst/>
              <a:gdLst/>
              <a:ahLst/>
              <a:cxnLst/>
              <a:rect r="r" b="b" t="t" l="l"/>
              <a:pathLst>
                <a:path h="425199" w="2166472">
                  <a:moveTo>
                    <a:pt x="53647" y="0"/>
                  </a:moveTo>
                  <a:lnTo>
                    <a:pt x="2112825" y="0"/>
                  </a:lnTo>
                  <a:cubicBezTo>
                    <a:pt x="2127053" y="0"/>
                    <a:pt x="2140698" y="5652"/>
                    <a:pt x="2150759" y="15713"/>
                  </a:cubicBezTo>
                  <a:cubicBezTo>
                    <a:pt x="2160820" y="25774"/>
                    <a:pt x="2166472" y="39419"/>
                    <a:pt x="2166472" y="53647"/>
                  </a:cubicBezTo>
                  <a:lnTo>
                    <a:pt x="2166472" y="371552"/>
                  </a:lnTo>
                  <a:cubicBezTo>
                    <a:pt x="2166472" y="385780"/>
                    <a:pt x="2160820" y="399425"/>
                    <a:pt x="2150759" y="409486"/>
                  </a:cubicBezTo>
                  <a:cubicBezTo>
                    <a:pt x="2140698" y="419547"/>
                    <a:pt x="2127053" y="425199"/>
                    <a:pt x="2112825" y="425199"/>
                  </a:cubicBezTo>
                  <a:lnTo>
                    <a:pt x="53647" y="425199"/>
                  </a:lnTo>
                  <a:cubicBezTo>
                    <a:pt x="24019" y="425199"/>
                    <a:pt x="0" y="401180"/>
                    <a:pt x="0" y="371552"/>
                  </a:cubicBezTo>
                  <a:lnTo>
                    <a:pt x="0" y="53647"/>
                  </a:lnTo>
                  <a:cubicBezTo>
                    <a:pt x="0" y="24019"/>
                    <a:pt x="24019" y="0"/>
                    <a:pt x="53647" y="0"/>
                  </a:cubicBezTo>
                  <a:close/>
                </a:path>
              </a:pathLst>
            </a:custGeom>
            <a:solidFill>
              <a:srgbClr val="3E9BC4">
                <a:alpha val="14902"/>
              </a:srgbClr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47625"/>
              <a:ext cx="2166472" cy="4728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9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028700" y="3766282"/>
            <a:ext cx="1795570" cy="1059788"/>
            <a:chOff x="0" y="0"/>
            <a:chExt cx="921211" cy="54372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24168" y="0"/>
              <a:ext cx="884435" cy="543720"/>
            </a:xfrm>
            <a:custGeom>
              <a:avLst/>
              <a:gdLst/>
              <a:ahLst/>
              <a:cxnLst/>
              <a:rect r="r" b="b" t="t" l="l"/>
              <a:pathLst>
                <a:path h="543720" w="884435">
                  <a:moveTo>
                    <a:pt x="27572" y="0"/>
                  </a:moveTo>
                  <a:lnTo>
                    <a:pt x="642103" y="0"/>
                  </a:lnTo>
                  <a:cubicBezTo>
                    <a:pt x="674667" y="0"/>
                    <a:pt x="705323" y="15360"/>
                    <a:pt x="724819" y="41443"/>
                  </a:cubicBezTo>
                  <a:lnTo>
                    <a:pt x="866067" y="230417"/>
                  </a:lnTo>
                  <a:cubicBezTo>
                    <a:pt x="884435" y="254993"/>
                    <a:pt x="884435" y="288728"/>
                    <a:pt x="866067" y="313303"/>
                  </a:cubicBezTo>
                  <a:lnTo>
                    <a:pt x="724819" y="502278"/>
                  </a:lnTo>
                  <a:cubicBezTo>
                    <a:pt x="705323" y="528361"/>
                    <a:pt x="674667" y="543720"/>
                    <a:pt x="642103" y="543720"/>
                  </a:cubicBezTo>
                  <a:lnTo>
                    <a:pt x="27572" y="543720"/>
                  </a:lnTo>
                  <a:cubicBezTo>
                    <a:pt x="17761" y="543720"/>
                    <a:pt x="8790" y="538181"/>
                    <a:pt x="4395" y="529409"/>
                  </a:cubicBezTo>
                  <a:cubicBezTo>
                    <a:pt x="0" y="520638"/>
                    <a:pt x="934" y="510136"/>
                    <a:pt x="6808" y="502278"/>
                  </a:cubicBezTo>
                  <a:lnTo>
                    <a:pt x="148056" y="313303"/>
                  </a:lnTo>
                  <a:cubicBezTo>
                    <a:pt x="166425" y="288728"/>
                    <a:pt x="166425" y="254993"/>
                    <a:pt x="148056" y="230417"/>
                  </a:cubicBezTo>
                  <a:lnTo>
                    <a:pt x="6808" y="41443"/>
                  </a:lnTo>
                  <a:cubicBezTo>
                    <a:pt x="934" y="33584"/>
                    <a:pt x="0" y="23083"/>
                    <a:pt x="4395" y="14311"/>
                  </a:cubicBezTo>
                  <a:cubicBezTo>
                    <a:pt x="8790" y="5539"/>
                    <a:pt x="17761" y="0"/>
                    <a:pt x="27572" y="0"/>
                  </a:cubicBezTo>
                  <a:close/>
                </a:path>
              </a:pathLst>
            </a:custGeom>
            <a:solidFill>
              <a:srgbClr val="D05C96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177800" y="-38100"/>
              <a:ext cx="667211" cy="5818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1564208" y="3863903"/>
            <a:ext cx="724554" cy="7788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22"/>
              </a:lnSpc>
            </a:pPr>
            <a:r>
              <a:rPr lang="en-US" b="true" sz="4587" spc="192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01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1028700" y="5691189"/>
            <a:ext cx="1795570" cy="1059788"/>
            <a:chOff x="0" y="0"/>
            <a:chExt cx="921211" cy="54372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24168" y="0"/>
              <a:ext cx="884435" cy="543720"/>
            </a:xfrm>
            <a:custGeom>
              <a:avLst/>
              <a:gdLst/>
              <a:ahLst/>
              <a:cxnLst/>
              <a:rect r="r" b="b" t="t" l="l"/>
              <a:pathLst>
                <a:path h="543720" w="884435">
                  <a:moveTo>
                    <a:pt x="27572" y="0"/>
                  </a:moveTo>
                  <a:lnTo>
                    <a:pt x="642103" y="0"/>
                  </a:lnTo>
                  <a:cubicBezTo>
                    <a:pt x="674667" y="0"/>
                    <a:pt x="705323" y="15360"/>
                    <a:pt x="724819" y="41443"/>
                  </a:cubicBezTo>
                  <a:lnTo>
                    <a:pt x="866067" y="230417"/>
                  </a:lnTo>
                  <a:cubicBezTo>
                    <a:pt x="884435" y="254993"/>
                    <a:pt x="884435" y="288728"/>
                    <a:pt x="866067" y="313303"/>
                  </a:cubicBezTo>
                  <a:lnTo>
                    <a:pt x="724819" y="502278"/>
                  </a:lnTo>
                  <a:cubicBezTo>
                    <a:pt x="705323" y="528361"/>
                    <a:pt x="674667" y="543720"/>
                    <a:pt x="642103" y="543720"/>
                  </a:cubicBezTo>
                  <a:lnTo>
                    <a:pt x="27572" y="543720"/>
                  </a:lnTo>
                  <a:cubicBezTo>
                    <a:pt x="17761" y="543720"/>
                    <a:pt x="8790" y="538181"/>
                    <a:pt x="4395" y="529409"/>
                  </a:cubicBezTo>
                  <a:cubicBezTo>
                    <a:pt x="0" y="520638"/>
                    <a:pt x="934" y="510136"/>
                    <a:pt x="6808" y="502278"/>
                  </a:cubicBezTo>
                  <a:lnTo>
                    <a:pt x="148056" y="313303"/>
                  </a:lnTo>
                  <a:cubicBezTo>
                    <a:pt x="166425" y="288728"/>
                    <a:pt x="166425" y="254993"/>
                    <a:pt x="148056" y="230417"/>
                  </a:cubicBezTo>
                  <a:lnTo>
                    <a:pt x="6808" y="41443"/>
                  </a:lnTo>
                  <a:cubicBezTo>
                    <a:pt x="934" y="33584"/>
                    <a:pt x="0" y="23083"/>
                    <a:pt x="4395" y="14311"/>
                  </a:cubicBezTo>
                  <a:cubicBezTo>
                    <a:pt x="8790" y="5539"/>
                    <a:pt x="17761" y="0"/>
                    <a:pt x="27572" y="0"/>
                  </a:cubicBezTo>
                  <a:close/>
                </a:path>
              </a:pathLst>
            </a:custGeom>
            <a:solidFill>
              <a:srgbClr val="3E9BC4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177800" y="-38100"/>
              <a:ext cx="667211" cy="5818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1469390" y="5804559"/>
            <a:ext cx="925026" cy="780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6422"/>
              </a:lnSpc>
              <a:spcBef>
                <a:spcPct val="0"/>
              </a:spcBef>
            </a:pPr>
            <a:r>
              <a:rPr lang="en-US" b="true" sz="4587" spc="192" strike="noStrike" u="none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02</a:t>
            </a:r>
          </a:p>
        </p:txBody>
      </p:sp>
      <p:grpSp>
        <p:nvGrpSpPr>
          <p:cNvPr name="Group 26" id="26"/>
          <p:cNvGrpSpPr/>
          <p:nvPr/>
        </p:nvGrpSpPr>
        <p:grpSpPr>
          <a:xfrm rot="0">
            <a:off x="2083872" y="7324250"/>
            <a:ext cx="8225823" cy="1614426"/>
            <a:chOff x="0" y="0"/>
            <a:chExt cx="2166472" cy="425199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2166472" cy="425199"/>
            </a:xfrm>
            <a:custGeom>
              <a:avLst/>
              <a:gdLst/>
              <a:ahLst/>
              <a:cxnLst/>
              <a:rect r="r" b="b" t="t" l="l"/>
              <a:pathLst>
                <a:path h="425199" w="2166472">
                  <a:moveTo>
                    <a:pt x="53647" y="0"/>
                  </a:moveTo>
                  <a:lnTo>
                    <a:pt x="2112825" y="0"/>
                  </a:lnTo>
                  <a:cubicBezTo>
                    <a:pt x="2127053" y="0"/>
                    <a:pt x="2140698" y="5652"/>
                    <a:pt x="2150759" y="15713"/>
                  </a:cubicBezTo>
                  <a:cubicBezTo>
                    <a:pt x="2160820" y="25774"/>
                    <a:pt x="2166472" y="39419"/>
                    <a:pt x="2166472" y="53647"/>
                  </a:cubicBezTo>
                  <a:lnTo>
                    <a:pt x="2166472" y="371552"/>
                  </a:lnTo>
                  <a:cubicBezTo>
                    <a:pt x="2166472" y="385780"/>
                    <a:pt x="2160820" y="399425"/>
                    <a:pt x="2150759" y="409486"/>
                  </a:cubicBezTo>
                  <a:cubicBezTo>
                    <a:pt x="2140698" y="419547"/>
                    <a:pt x="2127053" y="425199"/>
                    <a:pt x="2112825" y="425199"/>
                  </a:cubicBezTo>
                  <a:lnTo>
                    <a:pt x="53647" y="425199"/>
                  </a:lnTo>
                  <a:cubicBezTo>
                    <a:pt x="24019" y="425199"/>
                    <a:pt x="0" y="401180"/>
                    <a:pt x="0" y="371552"/>
                  </a:cubicBezTo>
                  <a:lnTo>
                    <a:pt x="0" y="53647"/>
                  </a:lnTo>
                  <a:cubicBezTo>
                    <a:pt x="0" y="24019"/>
                    <a:pt x="24019" y="0"/>
                    <a:pt x="53647" y="0"/>
                  </a:cubicBezTo>
                  <a:close/>
                </a:path>
              </a:pathLst>
            </a:custGeom>
            <a:solidFill>
              <a:srgbClr val="ED7D5C">
                <a:alpha val="14902"/>
              </a:srgbClr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47625"/>
              <a:ext cx="2166472" cy="4728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99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1028700" y="7601569"/>
            <a:ext cx="1795570" cy="1059788"/>
            <a:chOff x="0" y="0"/>
            <a:chExt cx="921211" cy="54372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24168" y="0"/>
              <a:ext cx="884435" cy="543720"/>
            </a:xfrm>
            <a:custGeom>
              <a:avLst/>
              <a:gdLst/>
              <a:ahLst/>
              <a:cxnLst/>
              <a:rect r="r" b="b" t="t" l="l"/>
              <a:pathLst>
                <a:path h="543720" w="884435">
                  <a:moveTo>
                    <a:pt x="27572" y="0"/>
                  </a:moveTo>
                  <a:lnTo>
                    <a:pt x="642103" y="0"/>
                  </a:lnTo>
                  <a:cubicBezTo>
                    <a:pt x="674667" y="0"/>
                    <a:pt x="705323" y="15360"/>
                    <a:pt x="724819" y="41443"/>
                  </a:cubicBezTo>
                  <a:lnTo>
                    <a:pt x="866067" y="230417"/>
                  </a:lnTo>
                  <a:cubicBezTo>
                    <a:pt x="884435" y="254993"/>
                    <a:pt x="884435" y="288728"/>
                    <a:pt x="866067" y="313303"/>
                  </a:cubicBezTo>
                  <a:lnTo>
                    <a:pt x="724819" y="502278"/>
                  </a:lnTo>
                  <a:cubicBezTo>
                    <a:pt x="705323" y="528361"/>
                    <a:pt x="674667" y="543720"/>
                    <a:pt x="642103" y="543720"/>
                  </a:cubicBezTo>
                  <a:lnTo>
                    <a:pt x="27572" y="543720"/>
                  </a:lnTo>
                  <a:cubicBezTo>
                    <a:pt x="17761" y="543720"/>
                    <a:pt x="8790" y="538181"/>
                    <a:pt x="4395" y="529409"/>
                  </a:cubicBezTo>
                  <a:cubicBezTo>
                    <a:pt x="0" y="520638"/>
                    <a:pt x="934" y="510136"/>
                    <a:pt x="6808" y="502278"/>
                  </a:cubicBezTo>
                  <a:lnTo>
                    <a:pt x="148056" y="313303"/>
                  </a:lnTo>
                  <a:cubicBezTo>
                    <a:pt x="166425" y="288728"/>
                    <a:pt x="166425" y="254993"/>
                    <a:pt x="148056" y="230417"/>
                  </a:cubicBezTo>
                  <a:lnTo>
                    <a:pt x="6808" y="41443"/>
                  </a:lnTo>
                  <a:cubicBezTo>
                    <a:pt x="934" y="33584"/>
                    <a:pt x="0" y="23083"/>
                    <a:pt x="4395" y="14311"/>
                  </a:cubicBezTo>
                  <a:cubicBezTo>
                    <a:pt x="8790" y="5539"/>
                    <a:pt x="17761" y="0"/>
                    <a:pt x="27572" y="0"/>
                  </a:cubicBezTo>
                  <a:close/>
                </a:path>
              </a:pathLst>
            </a:custGeom>
            <a:solidFill>
              <a:srgbClr val="ED7D5C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177800" y="-38100"/>
              <a:ext cx="667211" cy="5818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TextBox 32" id="32"/>
          <p:cNvSpPr txBox="true"/>
          <p:nvPr/>
        </p:nvSpPr>
        <p:spPr>
          <a:xfrm rot="0">
            <a:off x="1469390" y="7714939"/>
            <a:ext cx="925026" cy="780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6422"/>
              </a:lnSpc>
              <a:spcBef>
                <a:spcPct val="0"/>
              </a:spcBef>
            </a:pPr>
            <a:r>
              <a:rPr lang="en-US" b="true" sz="4587" spc="192" strike="noStrike" u="none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03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3090416" y="3735437"/>
            <a:ext cx="4673519" cy="6089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759"/>
              </a:lnSpc>
              <a:spcBef>
                <a:spcPct val="0"/>
              </a:spcBef>
            </a:pPr>
            <a:r>
              <a:rPr lang="en-US" b="true" sz="3399">
                <a:solidFill>
                  <a:srgbClr val="D05C96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Resume puntos clave 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3090416" y="5646568"/>
            <a:ext cx="4673519" cy="6089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759"/>
              </a:lnSpc>
              <a:spcBef>
                <a:spcPct val="0"/>
              </a:spcBef>
            </a:pPr>
            <a:r>
              <a:rPr lang="en-US" b="true" sz="3399">
                <a:solidFill>
                  <a:srgbClr val="3E9BC4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Extrae decisiones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3090416" y="7523596"/>
            <a:ext cx="4673519" cy="6089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759"/>
              </a:lnSpc>
              <a:spcBef>
                <a:spcPct val="0"/>
              </a:spcBef>
            </a:pPr>
            <a:r>
              <a:rPr lang="en-US" b="true" sz="3399">
                <a:solidFill>
                  <a:srgbClr val="ED7D5C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Genera un acta de reunión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090416" y="4296778"/>
            <a:ext cx="6265545" cy="5646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83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de reuniones en Teams, incluso si llegaste tarde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3090416" y="6207910"/>
            <a:ext cx="4939665" cy="5646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83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y tareas asignadas automáticamente.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3090416" y="8115046"/>
            <a:ext cx="3928586" cy="5646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83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sin necesidad de tomar notas.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1091392" y="6994836"/>
            <a:ext cx="6556791" cy="12003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84"/>
              </a:lnSpc>
              <a:spcBef>
                <a:spcPct val="0"/>
              </a:spcBef>
            </a:pPr>
            <a:r>
              <a:rPr lang="en-US" b="true" sz="3717">
                <a:solidFill>
                  <a:srgbClr val="FFFFFF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Copilot te dará un resumen con las decisiones tomadas y las acciones pendientes.</a:t>
            </a:r>
          </a:p>
        </p:txBody>
      </p:sp>
      <p:grpSp>
        <p:nvGrpSpPr>
          <p:cNvPr name="Group 40" id="40"/>
          <p:cNvGrpSpPr/>
          <p:nvPr/>
        </p:nvGrpSpPr>
        <p:grpSpPr>
          <a:xfrm rot="0">
            <a:off x="-2498543" y="-310856"/>
            <a:ext cx="3086100" cy="11012547"/>
            <a:chOff x="0" y="0"/>
            <a:chExt cx="812800" cy="2900424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812800" cy="2900424"/>
            </a:xfrm>
            <a:custGeom>
              <a:avLst/>
              <a:gdLst/>
              <a:ahLst/>
              <a:cxnLst/>
              <a:rect r="r" b="b" t="t" l="l"/>
              <a:pathLst>
                <a:path h="2900424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900424"/>
                  </a:lnTo>
                  <a:lnTo>
                    <a:pt x="0" y="2900424"/>
                  </a:lnTo>
                  <a:close/>
                </a:path>
              </a:pathLst>
            </a:custGeom>
            <a:solidFill>
              <a:srgbClr val="ED7D5D"/>
            </a:solidFill>
          </p:spPr>
        </p:sp>
        <p:sp>
          <p:nvSpPr>
            <p:cNvPr name="TextBox 42" id="42"/>
            <p:cNvSpPr txBox="true"/>
            <p:nvPr/>
          </p:nvSpPr>
          <p:spPr>
            <a:xfrm>
              <a:off x="0" y="0"/>
              <a:ext cx="812800" cy="29004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16"/>
                </a:lnSpc>
              </a:pPr>
            </a:p>
          </p:txBody>
        </p:sp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005020" y="3503490"/>
            <a:ext cx="6729535" cy="2665632"/>
            <a:chOff x="0" y="0"/>
            <a:chExt cx="1848649" cy="7322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848649" cy="732267"/>
            </a:xfrm>
            <a:custGeom>
              <a:avLst/>
              <a:gdLst/>
              <a:ahLst/>
              <a:cxnLst/>
              <a:rect r="r" b="b" t="t" l="l"/>
              <a:pathLst>
                <a:path h="732267" w="1848649">
                  <a:moveTo>
                    <a:pt x="58672" y="0"/>
                  </a:moveTo>
                  <a:lnTo>
                    <a:pt x="1789977" y="0"/>
                  </a:lnTo>
                  <a:cubicBezTo>
                    <a:pt x="1822381" y="0"/>
                    <a:pt x="1848649" y="26269"/>
                    <a:pt x="1848649" y="58672"/>
                  </a:cubicBezTo>
                  <a:lnTo>
                    <a:pt x="1848649" y="673595"/>
                  </a:lnTo>
                  <a:cubicBezTo>
                    <a:pt x="1848649" y="705999"/>
                    <a:pt x="1822381" y="732267"/>
                    <a:pt x="1789977" y="732267"/>
                  </a:cubicBezTo>
                  <a:lnTo>
                    <a:pt x="58672" y="732267"/>
                  </a:lnTo>
                  <a:cubicBezTo>
                    <a:pt x="26269" y="732267"/>
                    <a:pt x="0" y="705999"/>
                    <a:pt x="0" y="673595"/>
                  </a:cubicBezTo>
                  <a:lnTo>
                    <a:pt x="0" y="58672"/>
                  </a:lnTo>
                  <a:cubicBezTo>
                    <a:pt x="0" y="26269"/>
                    <a:pt x="26269" y="0"/>
                    <a:pt x="58672" y="0"/>
                  </a:cubicBezTo>
                  <a:close/>
                </a:path>
              </a:pathLst>
            </a:custGeom>
            <a:solidFill>
              <a:srgbClr val="5E57A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0"/>
              <a:ext cx="1848649" cy="7322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16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6236989" y="2808754"/>
            <a:ext cx="1262457" cy="1140874"/>
          </a:xfrm>
          <a:custGeom>
            <a:avLst/>
            <a:gdLst/>
            <a:ahLst/>
            <a:cxnLst/>
            <a:rect r="r" b="b" t="t" l="l"/>
            <a:pathLst>
              <a:path h="1140874" w="1262457">
                <a:moveTo>
                  <a:pt x="0" y="0"/>
                </a:moveTo>
                <a:lnTo>
                  <a:pt x="1262456" y="0"/>
                </a:lnTo>
                <a:lnTo>
                  <a:pt x="1262456" y="1140874"/>
                </a:lnTo>
                <a:lnTo>
                  <a:pt x="0" y="11408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4" r="0" b="-384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20120" y="1182097"/>
            <a:ext cx="1527503" cy="1422487"/>
          </a:xfrm>
          <a:custGeom>
            <a:avLst/>
            <a:gdLst/>
            <a:ahLst/>
            <a:cxnLst/>
            <a:rect r="r" b="b" t="t" l="l"/>
            <a:pathLst>
              <a:path h="1422487" w="1527503">
                <a:moveTo>
                  <a:pt x="0" y="0"/>
                </a:moveTo>
                <a:lnTo>
                  <a:pt x="1527503" y="0"/>
                </a:lnTo>
                <a:lnTo>
                  <a:pt x="1527503" y="1422487"/>
                </a:lnTo>
                <a:lnTo>
                  <a:pt x="0" y="14224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1005020" y="6273044"/>
            <a:ext cx="6729535" cy="2665632"/>
            <a:chOff x="0" y="0"/>
            <a:chExt cx="1848649" cy="73226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848649" cy="732267"/>
            </a:xfrm>
            <a:custGeom>
              <a:avLst/>
              <a:gdLst/>
              <a:ahLst/>
              <a:cxnLst/>
              <a:rect r="r" b="b" t="t" l="l"/>
              <a:pathLst>
                <a:path h="732267" w="1848649">
                  <a:moveTo>
                    <a:pt x="58672" y="0"/>
                  </a:moveTo>
                  <a:lnTo>
                    <a:pt x="1789977" y="0"/>
                  </a:lnTo>
                  <a:cubicBezTo>
                    <a:pt x="1822381" y="0"/>
                    <a:pt x="1848649" y="26269"/>
                    <a:pt x="1848649" y="58672"/>
                  </a:cubicBezTo>
                  <a:lnTo>
                    <a:pt x="1848649" y="673595"/>
                  </a:lnTo>
                  <a:cubicBezTo>
                    <a:pt x="1848649" y="705999"/>
                    <a:pt x="1822381" y="732267"/>
                    <a:pt x="1789977" y="732267"/>
                  </a:cubicBezTo>
                  <a:lnTo>
                    <a:pt x="58672" y="732267"/>
                  </a:lnTo>
                  <a:cubicBezTo>
                    <a:pt x="26269" y="732267"/>
                    <a:pt x="0" y="705999"/>
                    <a:pt x="0" y="673595"/>
                  </a:cubicBezTo>
                  <a:lnTo>
                    <a:pt x="0" y="58672"/>
                  </a:lnTo>
                  <a:cubicBezTo>
                    <a:pt x="0" y="26269"/>
                    <a:pt x="26269" y="0"/>
                    <a:pt x="58672" y="0"/>
                  </a:cubicBezTo>
                  <a:close/>
                </a:path>
              </a:pathLst>
            </a:custGeom>
            <a:solidFill>
              <a:srgbClr val="7A82E9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0"/>
              <a:ext cx="1848649" cy="7322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16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2083872" y="3503490"/>
            <a:ext cx="8225823" cy="1614426"/>
            <a:chOff x="0" y="0"/>
            <a:chExt cx="2166472" cy="42519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166472" cy="425199"/>
            </a:xfrm>
            <a:custGeom>
              <a:avLst/>
              <a:gdLst/>
              <a:ahLst/>
              <a:cxnLst/>
              <a:rect r="r" b="b" t="t" l="l"/>
              <a:pathLst>
                <a:path h="425199" w="2166472">
                  <a:moveTo>
                    <a:pt x="53647" y="0"/>
                  </a:moveTo>
                  <a:lnTo>
                    <a:pt x="2112825" y="0"/>
                  </a:lnTo>
                  <a:cubicBezTo>
                    <a:pt x="2127053" y="0"/>
                    <a:pt x="2140698" y="5652"/>
                    <a:pt x="2150759" y="15713"/>
                  </a:cubicBezTo>
                  <a:cubicBezTo>
                    <a:pt x="2160820" y="25774"/>
                    <a:pt x="2166472" y="39419"/>
                    <a:pt x="2166472" y="53647"/>
                  </a:cubicBezTo>
                  <a:lnTo>
                    <a:pt x="2166472" y="371552"/>
                  </a:lnTo>
                  <a:cubicBezTo>
                    <a:pt x="2166472" y="385780"/>
                    <a:pt x="2160820" y="399425"/>
                    <a:pt x="2150759" y="409486"/>
                  </a:cubicBezTo>
                  <a:cubicBezTo>
                    <a:pt x="2140698" y="419547"/>
                    <a:pt x="2127053" y="425199"/>
                    <a:pt x="2112825" y="425199"/>
                  </a:cubicBezTo>
                  <a:lnTo>
                    <a:pt x="53647" y="425199"/>
                  </a:lnTo>
                  <a:cubicBezTo>
                    <a:pt x="24019" y="425199"/>
                    <a:pt x="0" y="401180"/>
                    <a:pt x="0" y="371552"/>
                  </a:cubicBezTo>
                  <a:lnTo>
                    <a:pt x="0" y="53647"/>
                  </a:lnTo>
                  <a:cubicBezTo>
                    <a:pt x="0" y="24019"/>
                    <a:pt x="24019" y="0"/>
                    <a:pt x="53647" y="0"/>
                  </a:cubicBezTo>
                  <a:close/>
                </a:path>
              </a:pathLst>
            </a:custGeom>
            <a:solidFill>
              <a:srgbClr val="93B44F">
                <a:alpha val="14902"/>
              </a:srgbClr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2166472" cy="4728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9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2083872" y="5413870"/>
            <a:ext cx="8225823" cy="1614426"/>
            <a:chOff x="0" y="0"/>
            <a:chExt cx="2166472" cy="42519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166472" cy="425199"/>
            </a:xfrm>
            <a:custGeom>
              <a:avLst/>
              <a:gdLst/>
              <a:ahLst/>
              <a:cxnLst/>
              <a:rect r="r" b="b" t="t" l="l"/>
              <a:pathLst>
                <a:path h="425199" w="2166472">
                  <a:moveTo>
                    <a:pt x="53647" y="0"/>
                  </a:moveTo>
                  <a:lnTo>
                    <a:pt x="2112825" y="0"/>
                  </a:lnTo>
                  <a:cubicBezTo>
                    <a:pt x="2127053" y="0"/>
                    <a:pt x="2140698" y="5652"/>
                    <a:pt x="2150759" y="15713"/>
                  </a:cubicBezTo>
                  <a:cubicBezTo>
                    <a:pt x="2160820" y="25774"/>
                    <a:pt x="2166472" y="39419"/>
                    <a:pt x="2166472" y="53647"/>
                  </a:cubicBezTo>
                  <a:lnTo>
                    <a:pt x="2166472" y="371552"/>
                  </a:lnTo>
                  <a:cubicBezTo>
                    <a:pt x="2166472" y="385780"/>
                    <a:pt x="2160820" y="399425"/>
                    <a:pt x="2150759" y="409486"/>
                  </a:cubicBezTo>
                  <a:cubicBezTo>
                    <a:pt x="2140698" y="419547"/>
                    <a:pt x="2127053" y="425199"/>
                    <a:pt x="2112825" y="425199"/>
                  </a:cubicBezTo>
                  <a:lnTo>
                    <a:pt x="53647" y="425199"/>
                  </a:lnTo>
                  <a:cubicBezTo>
                    <a:pt x="24019" y="425199"/>
                    <a:pt x="0" y="401180"/>
                    <a:pt x="0" y="371552"/>
                  </a:cubicBezTo>
                  <a:lnTo>
                    <a:pt x="0" y="53647"/>
                  </a:lnTo>
                  <a:cubicBezTo>
                    <a:pt x="0" y="24019"/>
                    <a:pt x="24019" y="0"/>
                    <a:pt x="53647" y="0"/>
                  </a:cubicBezTo>
                  <a:close/>
                </a:path>
              </a:pathLst>
            </a:custGeom>
            <a:solidFill>
              <a:srgbClr val="C95D98">
                <a:alpha val="14902"/>
              </a:srgbClr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47625"/>
              <a:ext cx="2166472" cy="4728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9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028700" y="3766282"/>
            <a:ext cx="1795570" cy="1059788"/>
            <a:chOff x="0" y="0"/>
            <a:chExt cx="921211" cy="54372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24168" y="0"/>
              <a:ext cx="884435" cy="543720"/>
            </a:xfrm>
            <a:custGeom>
              <a:avLst/>
              <a:gdLst/>
              <a:ahLst/>
              <a:cxnLst/>
              <a:rect r="r" b="b" t="t" l="l"/>
              <a:pathLst>
                <a:path h="543720" w="884435">
                  <a:moveTo>
                    <a:pt x="27572" y="0"/>
                  </a:moveTo>
                  <a:lnTo>
                    <a:pt x="642103" y="0"/>
                  </a:lnTo>
                  <a:cubicBezTo>
                    <a:pt x="674667" y="0"/>
                    <a:pt x="705323" y="15360"/>
                    <a:pt x="724819" y="41443"/>
                  </a:cubicBezTo>
                  <a:lnTo>
                    <a:pt x="866067" y="230417"/>
                  </a:lnTo>
                  <a:cubicBezTo>
                    <a:pt x="884435" y="254993"/>
                    <a:pt x="884435" y="288728"/>
                    <a:pt x="866067" y="313303"/>
                  </a:cubicBezTo>
                  <a:lnTo>
                    <a:pt x="724819" y="502278"/>
                  </a:lnTo>
                  <a:cubicBezTo>
                    <a:pt x="705323" y="528361"/>
                    <a:pt x="674667" y="543720"/>
                    <a:pt x="642103" y="543720"/>
                  </a:cubicBezTo>
                  <a:lnTo>
                    <a:pt x="27572" y="543720"/>
                  </a:lnTo>
                  <a:cubicBezTo>
                    <a:pt x="17761" y="543720"/>
                    <a:pt x="8790" y="538181"/>
                    <a:pt x="4395" y="529409"/>
                  </a:cubicBezTo>
                  <a:cubicBezTo>
                    <a:pt x="0" y="520638"/>
                    <a:pt x="934" y="510136"/>
                    <a:pt x="6808" y="502278"/>
                  </a:cubicBezTo>
                  <a:lnTo>
                    <a:pt x="148056" y="313303"/>
                  </a:lnTo>
                  <a:cubicBezTo>
                    <a:pt x="166425" y="288728"/>
                    <a:pt x="166425" y="254993"/>
                    <a:pt x="148056" y="230417"/>
                  </a:cubicBezTo>
                  <a:lnTo>
                    <a:pt x="6808" y="41443"/>
                  </a:lnTo>
                  <a:cubicBezTo>
                    <a:pt x="934" y="33584"/>
                    <a:pt x="0" y="23083"/>
                    <a:pt x="4395" y="14311"/>
                  </a:cubicBezTo>
                  <a:cubicBezTo>
                    <a:pt x="8790" y="5539"/>
                    <a:pt x="17761" y="0"/>
                    <a:pt x="27572" y="0"/>
                  </a:cubicBezTo>
                  <a:close/>
                </a:path>
              </a:pathLst>
            </a:custGeom>
            <a:solidFill>
              <a:srgbClr val="93B44F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177800" y="-38100"/>
              <a:ext cx="667211" cy="5818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028700" y="5691189"/>
            <a:ext cx="1795570" cy="1059788"/>
            <a:chOff x="0" y="0"/>
            <a:chExt cx="921211" cy="54372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24168" y="0"/>
              <a:ext cx="884435" cy="543720"/>
            </a:xfrm>
            <a:custGeom>
              <a:avLst/>
              <a:gdLst/>
              <a:ahLst/>
              <a:cxnLst/>
              <a:rect r="r" b="b" t="t" l="l"/>
              <a:pathLst>
                <a:path h="543720" w="884435">
                  <a:moveTo>
                    <a:pt x="27572" y="0"/>
                  </a:moveTo>
                  <a:lnTo>
                    <a:pt x="642103" y="0"/>
                  </a:lnTo>
                  <a:cubicBezTo>
                    <a:pt x="674667" y="0"/>
                    <a:pt x="705323" y="15360"/>
                    <a:pt x="724819" y="41443"/>
                  </a:cubicBezTo>
                  <a:lnTo>
                    <a:pt x="866067" y="230417"/>
                  </a:lnTo>
                  <a:cubicBezTo>
                    <a:pt x="884435" y="254993"/>
                    <a:pt x="884435" y="288728"/>
                    <a:pt x="866067" y="313303"/>
                  </a:cubicBezTo>
                  <a:lnTo>
                    <a:pt x="724819" y="502278"/>
                  </a:lnTo>
                  <a:cubicBezTo>
                    <a:pt x="705323" y="528361"/>
                    <a:pt x="674667" y="543720"/>
                    <a:pt x="642103" y="543720"/>
                  </a:cubicBezTo>
                  <a:lnTo>
                    <a:pt x="27572" y="543720"/>
                  </a:lnTo>
                  <a:cubicBezTo>
                    <a:pt x="17761" y="543720"/>
                    <a:pt x="8790" y="538181"/>
                    <a:pt x="4395" y="529409"/>
                  </a:cubicBezTo>
                  <a:cubicBezTo>
                    <a:pt x="0" y="520638"/>
                    <a:pt x="934" y="510136"/>
                    <a:pt x="6808" y="502278"/>
                  </a:cubicBezTo>
                  <a:lnTo>
                    <a:pt x="148056" y="313303"/>
                  </a:lnTo>
                  <a:cubicBezTo>
                    <a:pt x="166425" y="288728"/>
                    <a:pt x="166425" y="254993"/>
                    <a:pt x="148056" y="230417"/>
                  </a:cubicBezTo>
                  <a:lnTo>
                    <a:pt x="6808" y="41443"/>
                  </a:lnTo>
                  <a:cubicBezTo>
                    <a:pt x="934" y="33584"/>
                    <a:pt x="0" y="23083"/>
                    <a:pt x="4395" y="14311"/>
                  </a:cubicBezTo>
                  <a:cubicBezTo>
                    <a:pt x="8790" y="5539"/>
                    <a:pt x="17761" y="0"/>
                    <a:pt x="27572" y="0"/>
                  </a:cubicBezTo>
                  <a:close/>
                </a:path>
              </a:pathLst>
            </a:custGeom>
            <a:solidFill>
              <a:srgbClr val="C95D98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177800" y="-38100"/>
              <a:ext cx="667211" cy="5818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083872" y="7324250"/>
            <a:ext cx="8225823" cy="1614426"/>
            <a:chOff x="0" y="0"/>
            <a:chExt cx="2166472" cy="425199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166472" cy="425199"/>
            </a:xfrm>
            <a:custGeom>
              <a:avLst/>
              <a:gdLst/>
              <a:ahLst/>
              <a:cxnLst/>
              <a:rect r="r" b="b" t="t" l="l"/>
              <a:pathLst>
                <a:path h="425199" w="2166472">
                  <a:moveTo>
                    <a:pt x="53647" y="0"/>
                  </a:moveTo>
                  <a:lnTo>
                    <a:pt x="2112825" y="0"/>
                  </a:lnTo>
                  <a:cubicBezTo>
                    <a:pt x="2127053" y="0"/>
                    <a:pt x="2140698" y="5652"/>
                    <a:pt x="2150759" y="15713"/>
                  </a:cubicBezTo>
                  <a:cubicBezTo>
                    <a:pt x="2160820" y="25774"/>
                    <a:pt x="2166472" y="39419"/>
                    <a:pt x="2166472" y="53647"/>
                  </a:cubicBezTo>
                  <a:lnTo>
                    <a:pt x="2166472" y="371552"/>
                  </a:lnTo>
                  <a:cubicBezTo>
                    <a:pt x="2166472" y="385780"/>
                    <a:pt x="2160820" y="399425"/>
                    <a:pt x="2150759" y="409486"/>
                  </a:cubicBezTo>
                  <a:cubicBezTo>
                    <a:pt x="2140698" y="419547"/>
                    <a:pt x="2127053" y="425199"/>
                    <a:pt x="2112825" y="425199"/>
                  </a:cubicBezTo>
                  <a:lnTo>
                    <a:pt x="53647" y="425199"/>
                  </a:lnTo>
                  <a:cubicBezTo>
                    <a:pt x="24019" y="425199"/>
                    <a:pt x="0" y="401180"/>
                    <a:pt x="0" y="371552"/>
                  </a:cubicBezTo>
                  <a:lnTo>
                    <a:pt x="0" y="53647"/>
                  </a:lnTo>
                  <a:cubicBezTo>
                    <a:pt x="0" y="24019"/>
                    <a:pt x="24019" y="0"/>
                    <a:pt x="53647" y="0"/>
                  </a:cubicBezTo>
                  <a:close/>
                </a:path>
              </a:pathLst>
            </a:custGeom>
            <a:solidFill>
              <a:srgbClr val="ED7D5C">
                <a:alpha val="14902"/>
              </a:srgbClr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47625"/>
              <a:ext cx="2166472" cy="4728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99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1028700" y="7601569"/>
            <a:ext cx="1795570" cy="1059788"/>
            <a:chOff x="0" y="0"/>
            <a:chExt cx="921211" cy="54372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24168" y="0"/>
              <a:ext cx="884435" cy="543720"/>
            </a:xfrm>
            <a:custGeom>
              <a:avLst/>
              <a:gdLst/>
              <a:ahLst/>
              <a:cxnLst/>
              <a:rect r="r" b="b" t="t" l="l"/>
              <a:pathLst>
                <a:path h="543720" w="884435">
                  <a:moveTo>
                    <a:pt x="27572" y="0"/>
                  </a:moveTo>
                  <a:lnTo>
                    <a:pt x="642103" y="0"/>
                  </a:lnTo>
                  <a:cubicBezTo>
                    <a:pt x="674667" y="0"/>
                    <a:pt x="705323" y="15360"/>
                    <a:pt x="724819" y="41443"/>
                  </a:cubicBezTo>
                  <a:lnTo>
                    <a:pt x="866067" y="230417"/>
                  </a:lnTo>
                  <a:cubicBezTo>
                    <a:pt x="884435" y="254993"/>
                    <a:pt x="884435" y="288728"/>
                    <a:pt x="866067" y="313303"/>
                  </a:cubicBezTo>
                  <a:lnTo>
                    <a:pt x="724819" y="502278"/>
                  </a:lnTo>
                  <a:cubicBezTo>
                    <a:pt x="705323" y="528361"/>
                    <a:pt x="674667" y="543720"/>
                    <a:pt x="642103" y="543720"/>
                  </a:cubicBezTo>
                  <a:lnTo>
                    <a:pt x="27572" y="543720"/>
                  </a:lnTo>
                  <a:cubicBezTo>
                    <a:pt x="17761" y="543720"/>
                    <a:pt x="8790" y="538181"/>
                    <a:pt x="4395" y="529409"/>
                  </a:cubicBezTo>
                  <a:cubicBezTo>
                    <a:pt x="0" y="520638"/>
                    <a:pt x="934" y="510136"/>
                    <a:pt x="6808" y="502278"/>
                  </a:cubicBezTo>
                  <a:lnTo>
                    <a:pt x="148056" y="313303"/>
                  </a:lnTo>
                  <a:cubicBezTo>
                    <a:pt x="166425" y="288728"/>
                    <a:pt x="166425" y="254993"/>
                    <a:pt x="148056" y="230417"/>
                  </a:cubicBezTo>
                  <a:lnTo>
                    <a:pt x="6808" y="41443"/>
                  </a:lnTo>
                  <a:cubicBezTo>
                    <a:pt x="934" y="33584"/>
                    <a:pt x="0" y="23083"/>
                    <a:pt x="4395" y="14311"/>
                  </a:cubicBezTo>
                  <a:cubicBezTo>
                    <a:pt x="8790" y="5539"/>
                    <a:pt x="17761" y="0"/>
                    <a:pt x="27572" y="0"/>
                  </a:cubicBezTo>
                  <a:close/>
                </a:path>
              </a:pathLst>
            </a:custGeom>
            <a:solidFill>
              <a:srgbClr val="ED7D5C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177800" y="-38100"/>
              <a:ext cx="667211" cy="5818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-2498543" y="-310856"/>
            <a:ext cx="3086100" cy="11012547"/>
            <a:chOff x="0" y="0"/>
            <a:chExt cx="812800" cy="2900424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2900424"/>
            </a:xfrm>
            <a:custGeom>
              <a:avLst/>
              <a:gdLst/>
              <a:ahLst/>
              <a:cxnLst/>
              <a:rect r="r" b="b" t="t" l="l"/>
              <a:pathLst>
                <a:path h="2900424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900424"/>
                  </a:lnTo>
                  <a:lnTo>
                    <a:pt x="0" y="2900424"/>
                  </a:lnTo>
                  <a:close/>
                </a:path>
              </a:pathLst>
            </a:custGeom>
            <a:solidFill>
              <a:srgbClr val="93B44F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0"/>
              <a:ext cx="812800" cy="29004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16"/>
                </a:lnSpc>
              </a:pPr>
            </a:p>
          </p:txBody>
        </p:sp>
      </p:grpSp>
      <p:sp>
        <p:nvSpPr>
          <p:cNvPr name="TextBox 31" id="31"/>
          <p:cNvSpPr txBox="true"/>
          <p:nvPr/>
        </p:nvSpPr>
        <p:spPr>
          <a:xfrm rot="0">
            <a:off x="3090416" y="1004099"/>
            <a:ext cx="5588913" cy="20166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16"/>
              </a:lnSpc>
            </a:pPr>
            <a:r>
              <a:rPr lang="en-US" sz="8725" b="true">
                <a:solidFill>
                  <a:srgbClr val="4186BD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Resumen de </a:t>
            </a:r>
          </a:p>
          <a:p>
            <a:pPr algn="l">
              <a:lnSpc>
                <a:spcPts val="7416"/>
              </a:lnSpc>
            </a:pPr>
            <a:r>
              <a:rPr lang="en-US" sz="8725" b="true">
                <a:solidFill>
                  <a:srgbClr val="4186BD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CHATS Y CANALES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1091392" y="4039920"/>
            <a:ext cx="6556791" cy="1987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88"/>
              </a:lnSpc>
              <a:spcBef>
                <a:spcPct val="0"/>
              </a:spcBef>
            </a:pPr>
            <a:r>
              <a:rPr lang="en-US" b="true" sz="4117">
                <a:solidFill>
                  <a:srgbClr val="FFFFFF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S</a:t>
            </a:r>
            <a:r>
              <a:rPr lang="en-US" b="true" sz="4117">
                <a:solidFill>
                  <a:srgbClr val="FFFFFF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i vuelves de vacaciones y el chat de tu equipo tiene 200 mensajes, puedes preguntar: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564208" y="3863903"/>
            <a:ext cx="724554" cy="7788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22"/>
              </a:lnSpc>
            </a:pPr>
            <a:r>
              <a:rPr lang="en-US" b="true" sz="4587" spc="192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01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469390" y="5804559"/>
            <a:ext cx="925026" cy="780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6422"/>
              </a:lnSpc>
              <a:spcBef>
                <a:spcPct val="0"/>
              </a:spcBef>
            </a:pPr>
            <a:r>
              <a:rPr lang="en-US" b="true" sz="4587" spc="192" strike="noStrike" u="none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02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469390" y="7714939"/>
            <a:ext cx="925026" cy="780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6422"/>
              </a:lnSpc>
              <a:spcBef>
                <a:spcPct val="0"/>
              </a:spcBef>
            </a:pPr>
            <a:r>
              <a:rPr lang="en-US" b="true" sz="4587" spc="192" strike="noStrike" u="none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03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090416" y="3735437"/>
            <a:ext cx="4673519" cy="6089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759"/>
              </a:lnSpc>
              <a:spcBef>
                <a:spcPct val="0"/>
              </a:spcBef>
            </a:pPr>
            <a:r>
              <a:rPr lang="en-US" b="true" sz="3399">
                <a:solidFill>
                  <a:srgbClr val="93B44F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Extrae 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3090416" y="5646568"/>
            <a:ext cx="4673519" cy="6089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759"/>
              </a:lnSpc>
              <a:spcBef>
                <a:spcPct val="0"/>
              </a:spcBef>
            </a:pPr>
            <a:r>
              <a:rPr lang="en-US" b="true" sz="3399">
                <a:solidFill>
                  <a:srgbClr val="C95D98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Identifica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3090416" y="7523596"/>
            <a:ext cx="4673519" cy="6089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759"/>
              </a:lnSpc>
              <a:spcBef>
                <a:spcPct val="0"/>
              </a:spcBef>
            </a:pPr>
            <a:r>
              <a:rPr lang="en-US" b="true" sz="3399">
                <a:solidFill>
                  <a:srgbClr val="ED7D5C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Sugiere respuestas rápida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3090416" y="4296778"/>
            <a:ext cx="6868607" cy="5395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75"/>
              </a:lnSpc>
              <a:spcBef>
                <a:spcPct val="0"/>
              </a:spcBef>
            </a:pPr>
            <a:r>
              <a:rPr lang="en-US" sz="3234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lo más importante de una conversación larga en Teams.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3090416" y="6217435"/>
            <a:ext cx="6868607" cy="5073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88"/>
              </a:lnSpc>
              <a:spcBef>
                <a:spcPct val="0"/>
              </a:spcBef>
            </a:pPr>
            <a:r>
              <a:rPr lang="en-US" sz="3085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 temas clave, preguntas sin respuesta y próximos pasos.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3090416" y="8115046"/>
            <a:ext cx="6868607" cy="5646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83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basadas en el contexto del chat.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1091392" y="6703352"/>
            <a:ext cx="6556791" cy="23814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84"/>
              </a:lnSpc>
              <a:spcBef>
                <a:spcPct val="0"/>
              </a:spcBef>
            </a:pPr>
            <a:r>
              <a:rPr lang="en-US" b="true" sz="3717">
                <a:solidFill>
                  <a:srgbClr val="FFFFFF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"</a:t>
            </a:r>
            <a:r>
              <a:rPr lang="en-US" b="true" sz="3717">
                <a:solidFill>
                  <a:srgbClr val="FFFFFF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Copilot, dime lo más importante del chat de esta semana."</a:t>
            </a:r>
          </a:p>
          <a:p>
            <a:pPr algn="ctr">
              <a:lnSpc>
                <a:spcPts val="4684"/>
              </a:lnSpc>
              <a:spcBef>
                <a:spcPct val="0"/>
              </a:spcBef>
            </a:pPr>
            <a:r>
              <a:rPr lang="en-US" b="true" sz="3717">
                <a:solidFill>
                  <a:srgbClr val="FFFFFF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 Y obtendrás un resumen con los puntos clave.</a:t>
            </a:r>
          </a:p>
          <a:p>
            <a:pPr algn="ctr">
              <a:lnSpc>
                <a:spcPts val="4684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005020" y="3503490"/>
            <a:ext cx="6729535" cy="2665632"/>
            <a:chOff x="0" y="0"/>
            <a:chExt cx="1848649" cy="7322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848649" cy="732267"/>
            </a:xfrm>
            <a:custGeom>
              <a:avLst/>
              <a:gdLst/>
              <a:ahLst/>
              <a:cxnLst/>
              <a:rect r="r" b="b" t="t" l="l"/>
              <a:pathLst>
                <a:path h="732267" w="1848649">
                  <a:moveTo>
                    <a:pt x="58672" y="0"/>
                  </a:moveTo>
                  <a:lnTo>
                    <a:pt x="1789977" y="0"/>
                  </a:lnTo>
                  <a:cubicBezTo>
                    <a:pt x="1822381" y="0"/>
                    <a:pt x="1848649" y="26269"/>
                    <a:pt x="1848649" y="58672"/>
                  </a:cubicBezTo>
                  <a:lnTo>
                    <a:pt x="1848649" y="673595"/>
                  </a:lnTo>
                  <a:cubicBezTo>
                    <a:pt x="1848649" y="705999"/>
                    <a:pt x="1822381" y="732267"/>
                    <a:pt x="1789977" y="732267"/>
                  </a:cubicBezTo>
                  <a:lnTo>
                    <a:pt x="58672" y="732267"/>
                  </a:lnTo>
                  <a:cubicBezTo>
                    <a:pt x="26269" y="732267"/>
                    <a:pt x="0" y="705999"/>
                    <a:pt x="0" y="673595"/>
                  </a:cubicBezTo>
                  <a:lnTo>
                    <a:pt x="0" y="58672"/>
                  </a:lnTo>
                  <a:cubicBezTo>
                    <a:pt x="0" y="26269"/>
                    <a:pt x="26269" y="0"/>
                    <a:pt x="58672" y="0"/>
                  </a:cubicBezTo>
                  <a:close/>
                </a:path>
              </a:pathLst>
            </a:custGeom>
            <a:solidFill>
              <a:srgbClr val="5E57A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0"/>
              <a:ext cx="1848649" cy="7322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16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6236989" y="2808754"/>
            <a:ext cx="1262457" cy="1140874"/>
          </a:xfrm>
          <a:custGeom>
            <a:avLst/>
            <a:gdLst/>
            <a:ahLst/>
            <a:cxnLst/>
            <a:rect r="r" b="b" t="t" l="l"/>
            <a:pathLst>
              <a:path h="1140874" w="1262457">
                <a:moveTo>
                  <a:pt x="0" y="0"/>
                </a:moveTo>
                <a:lnTo>
                  <a:pt x="1262456" y="0"/>
                </a:lnTo>
                <a:lnTo>
                  <a:pt x="1262456" y="1140874"/>
                </a:lnTo>
                <a:lnTo>
                  <a:pt x="0" y="11408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4" r="0" b="-384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20120" y="1182097"/>
            <a:ext cx="1527503" cy="1422487"/>
          </a:xfrm>
          <a:custGeom>
            <a:avLst/>
            <a:gdLst/>
            <a:ahLst/>
            <a:cxnLst/>
            <a:rect r="r" b="b" t="t" l="l"/>
            <a:pathLst>
              <a:path h="1422487" w="1527503">
                <a:moveTo>
                  <a:pt x="0" y="0"/>
                </a:moveTo>
                <a:lnTo>
                  <a:pt x="1527503" y="0"/>
                </a:lnTo>
                <a:lnTo>
                  <a:pt x="1527503" y="1422487"/>
                </a:lnTo>
                <a:lnTo>
                  <a:pt x="0" y="14224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1005020" y="6273044"/>
            <a:ext cx="6729535" cy="2665632"/>
            <a:chOff x="0" y="0"/>
            <a:chExt cx="1848649" cy="73226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848649" cy="732267"/>
            </a:xfrm>
            <a:custGeom>
              <a:avLst/>
              <a:gdLst/>
              <a:ahLst/>
              <a:cxnLst/>
              <a:rect r="r" b="b" t="t" l="l"/>
              <a:pathLst>
                <a:path h="732267" w="1848649">
                  <a:moveTo>
                    <a:pt x="58672" y="0"/>
                  </a:moveTo>
                  <a:lnTo>
                    <a:pt x="1789977" y="0"/>
                  </a:lnTo>
                  <a:cubicBezTo>
                    <a:pt x="1822381" y="0"/>
                    <a:pt x="1848649" y="26269"/>
                    <a:pt x="1848649" y="58672"/>
                  </a:cubicBezTo>
                  <a:lnTo>
                    <a:pt x="1848649" y="673595"/>
                  </a:lnTo>
                  <a:cubicBezTo>
                    <a:pt x="1848649" y="705999"/>
                    <a:pt x="1822381" y="732267"/>
                    <a:pt x="1789977" y="732267"/>
                  </a:cubicBezTo>
                  <a:lnTo>
                    <a:pt x="58672" y="732267"/>
                  </a:lnTo>
                  <a:cubicBezTo>
                    <a:pt x="26269" y="732267"/>
                    <a:pt x="0" y="705999"/>
                    <a:pt x="0" y="673595"/>
                  </a:cubicBezTo>
                  <a:lnTo>
                    <a:pt x="0" y="58672"/>
                  </a:lnTo>
                  <a:cubicBezTo>
                    <a:pt x="0" y="26269"/>
                    <a:pt x="26269" y="0"/>
                    <a:pt x="58672" y="0"/>
                  </a:cubicBezTo>
                  <a:close/>
                </a:path>
              </a:pathLst>
            </a:custGeom>
            <a:solidFill>
              <a:srgbClr val="7A82E9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0"/>
              <a:ext cx="1848649" cy="7322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16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2083872" y="3503490"/>
            <a:ext cx="8225823" cy="1614426"/>
            <a:chOff x="0" y="0"/>
            <a:chExt cx="2166472" cy="42519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166472" cy="425199"/>
            </a:xfrm>
            <a:custGeom>
              <a:avLst/>
              <a:gdLst/>
              <a:ahLst/>
              <a:cxnLst/>
              <a:rect r="r" b="b" t="t" l="l"/>
              <a:pathLst>
                <a:path h="425199" w="2166472">
                  <a:moveTo>
                    <a:pt x="53647" y="0"/>
                  </a:moveTo>
                  <a:lnTo>
                    <a:pt x="2112825" y="0"/>
                  </a:lnTo>
                  <a:cubicBezTo>
                    <a:pt x="2127053" y="0"/>
                    <a:pt x="2140698" y="5652"/>
                    <a:pt x="2150759" y="15713"/>
                  </a:cubicBezTo>
                  <a:cubicBezTo>
                    <a:pt x="2160820" y="25774"/>
                    <a:pt x="2166472" y="39419"/>
                    <a:pt x="2166472" y="53647"/>
                  </a:cubicBezTo>
                  <a:lnTo>
                    <a:pt x="2166472" y="371552"/>
                  </a:lnTo>
                  <a:cubicBezTo>
                    <a:pt x="2166472" y="385780"/>
                    <a:pt x="2160820" y="399425"/>
                    <a:pt x="2150759" y="409486"/>
                  </a:cubicBezTo>
                  <a:cubicBezTo>
                    <a:pt x="2140698" y="419547"/>
                    <a:pt x="2127053" y="425199"/>
                    <a:pt x="2112825" y="425199"/>
                  </a:cubicBezTo>
                  <a:lnTo>
                    <a:pt x="53647" y="425199"/>
                  </a:lnTo>
                  <a:cubicBezTo>
                    <a:pt x="24019" y="425199"/>
                    <a:pt x="0" y="401180"/>
                    <a:pt x="0" y="371552"/>
                  </a:cubicBezTo>
                  <a:lnTo>
                    <a:pt x="0" y="53647"/>
                  </a:lnTo>
                  <a:cubicBezTo>
                    <a:pt x="0" y="24019"/>
                    <a:pt x="24019" y="0"/>
                    <a:pt x="53647" y="0"/>
                  </a:cubicBezTo>
                  <a:close/>
                </a:path>
              </a:pathLst>
            </a:custGeom>
            <a:solidFill>
              <a:srgbClr val="4186BD">
                <a:alpha val="14902"/>
              </a:srgbClr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2166472" cy="4728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9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2083872" y="5413870"/>
            <a:ext cx="8225823" cy="1614426"/>
            <a:chOff x="0" y="0"/>
            <a:chExt cx="2166472" cy="42519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166472" cy="425199"/>
            </a:xfrm>
            <a:custGeom>
              <a:avLst/>
              <a:gdLst/>
              <a:ahLst/>
              <a:cxnLst/>
              <a:rect r="r" b="b" t="t" l="l"/>
              <a:pathLst>
                <a:path h="425199" w="2166472">
                  <a:moveTo>
                    <a:pt x="53647" y="0"/>
                  </a:moveTo>
                  <a:lnTo>
                    <a:pt x="2112825" y="0"/>
                  </a:lnTo>
                  <a:cubicBezTo>
                    <a:pt x="2127053" y="0"/>
                    <a:pt x="2140698" y="5652"/>
                    <a:pt x="2150759" y="15713"/>
                  </a:cubicBezTo>
                  <a:cubicBezTo>
                    <a:pt x="2160820" y="25774"/>
                    <a:pt x="2166472" y="39419"/>
                    <a:pt x="2166472" y="53647"/>
                  </a:cubicBezTo>
                  <a:lnTo>
                    <a:pt x="2166472" y="371552"/>
                  </a:lnTo>
                  <a:cubicBezTo>
                    <a:pt x="2166472" y="385780"/>
                    <a:pt x="2160820" y="399425"/>
                    <a:pt x="2150759" y="409486"/>
                  </a:cubicBezTo>
                  <a:cubicBezTo>
                    <a:pt x="2140698" y="419547"/>
                    <a:pt x="2127053" y="425199"/>
                    <a:pt x="2112825" y="425199"/>
                  </a:cubicBezTo>
                  <a:lnTo>
                    <a:pt x="53647" y="425199"/>
                  </a:lnTo>
                  <a:cubicBezTo>
                    <a:pt x="24019" y="425199"/>
                    <a:pt x="0" y="401180"/>
                    <a:pt x="0" y="371552"/>
                  </a:cubicBezTo>
                  <a:lnTo>
                    <a:pt x="0" y="53647"/>
                  </a:lnTo>
                  <a:cubicBezTo>
                    <a:pt x="0" y="24019"/>
                    <a:pt x="24019" y="0"/>
                    <a:pt x="53647" y="0"/>
                  </a:cubicBezTo>
                  <a:close/>
                </a:path>
              </a:pathLst>
            </a:custGeom>
            <a:solidFill>
              <a:srgbClr val="C95D98">
                <a:alpha val="14902"/>
              </a:srgbClr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47625"/>
              <a:ext cx="2166472" cy="4728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9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028700" y="3766282"/>
            <a:ext cx="1795570" cy="1059788"/>
            <a:chOff x="0" y="0"/>
            <a:chExt cx="921211" cy="54372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24168" y="0"/>
              <a:ext cx="884435" cy="543720"/>
            </a:xfrm>
            <a:custGeom>
              <a:avLst/>
              <a:gdLst/>
              <a:ahLst/>
              <a:cxnLst/>
              <a:rect r="r" b="b" t="t" l="l"/>
              <a:pathLst>
                <a:path h="543720" w="884435">
                  <a:moveTo>
                    <a:pt x="27572" y="0"/>
                  </a:moveTo>
                  <a:lnTo>
                    <a:pt x="642103" y="0"/>
                  </a:lnTo>
                  <a:cubicBezTo>
                    <a:pt x="674667" y="0"/>
                    <a:pt x="705323" y="15360"/>
                    <a:pt x="724819" y="41443"/>
                  </a:cubicBezTo>
                  <a:lnTo>
                    <a:pt x="866067" y="230417"/>
                  </a:lnTo>
                  <a:cubicBezTo>
                    <a:pt x="884435" y="254993"/>
                    <a:pt x="884435" y="288728"/>
                    <a:pt x="866067" y="313303"/>
                  </a:cubicBezTo>
                  <a:lnTo>
                    <a:pt x="724819" y="502278"/>
                  </a:lnTo>
                  <a:cubicBezTo>
                    <a:pt x="705323" y="528361"/>
                    <a:pt x="674667" y="543720"/>
                    <a:pt x="642103" y="543720"/>
                  </a:cubicBezTo>
                  <a:lnTo>
                    <a:pt x="27572" y="543720"/>
                  </a:lnTo>
                  <a:cubicBezTo>
                    <a:pt x="17761" y="543720"/>
                    <a:pt x="8790" y="538181"/>
                    <a:pt x="4395" y="529409"/>
                  </a:cubicBezTo>
                  <a:cubicBezTo>
                    <a:pt x="0" y="520638"/>
                    <a:pt x="934" y="510136"/>
                    <a:pt x="6808" y="502278"/>
                  </a:cubicBezTo>
                  <a:lnTo>
                    <a:pt x="148056" y="313303"/>
                  </a:lnTo>
                  <a:cubicBezTo>
                    <a:pt x="166425" y="288728"/>
                    <a:pt x="166425" y="254993"/>
                    <a:pt x="148056" y="230417"/>
                  </a:cubicBezTo>
                  <a:lnTo>
                    <a:pt x="6808" y="41443"/>
                  </a:lnTo>
                  <a:cubicBezTo>
                    <a:pt x="934" y="33584"/>
                    <a:pt x="0" y="23083"/>
                    <a:pt x="4395" y="14311"/>
                  </a:cubicBezTo>
                  <a:cubicBezTo>
                    <a:pt x="8790" y="5539"/>
                    <a:pt x="17761" y="0"/>
                    <a:pt x="27572" y="0"/>
                  </a:cubicBezTo>
                  <a:close/>
                </a:path>
              </a:pathLst>
            </a:custGeom>
            <a:solidFill>
              <a:srgbClr val="4186BD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177800" y="-38100"/>
              <a:ext cx="667211" cy="5818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028700" y="5691189"/>
            <a:ext cx="1795570" cy="1059788"/>
            <a:chOff x="0" y="0"/>
            <a:chExt cx="921211" cy="54372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24168" y="0"/>
              <a:ext cx="884435" cy="543720"/>
            </a:xfrm>
            <a:custGeom>
              <a:avLst/>
              <a:gdLst/>
              <a:ahLst/>
              <a:cxnLst/>
              <a:rect r="r" b="b" t="t" l="l"/>
              <a:pathLst>
                <a:path h="543720" w="884435">
                  <a:moveTo>
                    <a:pt x="27572" y="0"/>
                  </a:moveTo>
                  <a:lnTo>
                    <a:pt x="642103" y="0"/>
                  </a:lnTo>
                  <a:cubicBezTo>
                    <a:pt x="674667" y="0"/>
                    <a:pt x="705323" y="15360"/>
                    <a:pt x="724819" y="41443"/>
                  </a:cubicBezTo>
                  <a:lnTo>
                    <a:pt x="866067" y="230417"/>
                  </a:lnTo>
                  <a:cubicBezTo>
                    <a:pt x="884435" y="254993"/>
                    <a:pt x="884435" y="288728"/>
                    <a:pt x="866067" y="313303"/>
                  </a:cubicBezTo>
                  <a:lnTo>
                    <a:pt x="724819" y="502278"/>
                  </a:lnTo>
                  <a:cubicBezTo>
                    <a:pt x="705323" y="528361"/>
                    <a:pt x="674667" y="543720"/>
                    <a:pt x="642103" y="543720"/>
                  </a:cubicBezTo>
                  <a:lnTo>
                    <a:pt x="27572" y="543720"/>
                  </a:lnTo>
                  <a:cubicBezTo>
                    <a:pt x="17761" y="543720"/>
                    <a:pt x="8790" y="538181"/>
                    <a:pt x="4395" y="529409"/>
                  </a:cubicBezTo>
                  <a:cubicBezTo>
                    <a:pt x="0" y="520638"/>
                    <a:pt x="934" y="510136"/>
                    <a:pt x="6808" y="502278"/>
                  </a:cubicBezTo>
                  <a:lnTo>
                    <a:pt x="148056" y="313303"/>
                  </a:lnTo>
                  <a:cubicBezTo>
                    <a:pt x="166425" y="288728"/>
                    <a:pt x="166425" y="254993"/>
                    <a:pt x="148056" y="230417"/>
                  </a:cubicBezTo>
                  <a:lnTo>
                    <a:pt x="6808" y="41443"/>
                  </a:lnTo>
                  <a:cubicBezTo>
                    <a:pt x="934" y="33584"/>
                    <a:pt x="0" y="23083"/>
                    <a:pt x="4395" y="14311"/>
                  </a:cubicBezTo>
                  <a:cubicBezTo>
                    <a:pt x="8790" y="5539"/>
                    <a:pt x="17761" y="0"/>
                    <a:pt x="27572" y="0"/>
                  </a:cubicBezTo>
                  <a:close/>
                </a:path>
              </a:pathLst>
            </a:custGeom>
            <a:solidFill>
              <a:srgbClr val="C95D98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177800" y="-38100"/>
              <a:ext cx="667211" cy="5818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083872" y="7324250"/>
            <a:ext cx="8225823" cy="1614426"/>
            <a:chOff x="0" y="0"/>
            <a:chExt cx="2166472" cy="425199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166472" cy="425199"/>
            </a:xfrm>
            <a:custGeom>
              <a:avLst/>
              <a:gdLst/>
              <a:ahLst/>
              <a:cxnLst/>
              <a:rect r="r" b="b" t="t" l="l"/>
              <a:pathLst>
                <a:path h="425199" w="2166472">
                  <a:moveTo>
                    <a:pt x="53647" y="0"/>
                  </a:moveTo>
                  <a:lnTo>
                    <a:pt x="2112825" y="0"/>
                  </a:lnTo>
                  <a:cubicBezTo>
                    <a:pt x="2127053" y="0"/>
                    <a:pt x="2140698" y="5652"/>
                    <a:pt x="2150759" y="15713"/>
                  </a:cubicBezTo>
                  <a:cubicBezTo>
                    <a:pt x="2160820" y="25774"/>
                    <a:pt x="2166472" y="39419"/>
                    <a:pt x="2166472" y="53647"/>
                  </a:cubicBezTo>
                  <a:lnTo>
                    <a:pt x="2166472" y="371552"/>
                  </a:lnTo>
                  <a:cubicBezTo>
                    <a:pt x="2166472" y="385780"/>
                    <a:pt x="2160820" y="399425"/>
                    <a:pt x="2150759" y="409486"/>
                  </a:cubicBezTo>
                  <a:cubicBezTo>
                    <a:pt x="2140698" y="419547"/>
                    <a:pt x="2127053" y="425199"/>
                    <a:pt x="2112825" y="425199"/>
                  </a:cubicBezTo>
                  <a:lnTo>
                    <a:pt x="53647" y="425199"/>
                  </a:lnTo>
                  <a:cubicBezTo>
                    <a:pt x="24019" y="425199"/>
                    <a:pt x="0" y="401180"/>
                    <a:pt x="0" y="371552"/>
                  </a:cubicBezTo>
                  <a:lnTo>
                    <a:pt x="0" y="53647"/>
                  </a:lnTo>
                  <a:cubicBezTo>
                    <a:pt x="0" y="24019"/>
                    <a:pt x="24019" y="0"/>
                    <a:pt x="53647" y="0"/>
                  </a:cubicBezTo>
                  <a:close/>
                </a:path>
              </a:pathLst>
            </a:custGeom>
            <a:solidFill>
              <a:srgbClr val="93B44F">
                <a:alpha val="14902"/>
              </a:srgbClr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47625"/>
              <a:ext cx="2166472" cy="4728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99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1028700" y="7601569"/>
            <a:ext cx="1795570" cy="1059788"/>
            <a:chOff x="0" y="0"/>
            <a:chExt cx="921211" cy="54372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24168" y="0"/>
              <a:ext cx="884435" cy="543720"/>
            </a:xfrm>
            <a:custGeom>
              <a:avLst/>
              <a:gdLst/>
              <a:ahLst/>
              <a:cxnLst/>
              <a:rect r="r" b="b" t="t" l="l"/>
              <a:pathLst>
                <a:path h="543720" w="884435">
                  <a:moveTo>
                    <a:pt x="27572" y="0"/>
                  </a:moveTo>
                  <a:lnTo>
                    <a:pt x="642103" y="0"/>
                  </a:lnTo>
                  <a:cubicBezTo>
                    <a:pt x="674667" y="0"/>
                    <a:pt x="705323" y="15360"/>
                    <a:pt x="724819" y="41443"/>
                  </a:cubicBezTo>
                  <a:lnTo>
                    <a:pt x="866067" y="230417"/>
                  </a:lnTo>
                  <a:cubicBezTo>
                    <a:pt x="884435" y="254993"/>
                    <a:pt x="884435" y="288728"/>
                    <a:pt x="866067" y="313303"/>
                  </a:cubicBezTo>
                  <a:lnTo>
                    <a:pt x="724819" y="502278"/>
                  </a:lnTo>
                  <a:cubicBezTo>
                    <a:pt x="705323" y="528361"/>
                    <a:pt x="674667" y="543720"/>
                    <a:pt x="642103" y="543720"/>
                  </a:cubicBezTo>
                  <a:lnTo>
                    <a:pt x="27572" y="543720"/>
                  </a:lnTo>
                  <a:cubicBezTo>
                    <a:pt x="17761" y="543720"/>
                    <a:pt x="8790" y="538181"/>
                    <a:pt x="4395" y="529409"/>
                  </a:cubicBezTo>
                  <a:cubicBezTo>
                    <a:pt x="0" y="520638"/>
                    <a:pt x="934" y="510136"/>
                    <a:pt x="6808" y="502278"/>
                  </a:cubicBezTo>
                  <a:lnTo>
                    <a:pt x="148056" y="313303"/>
                  </a:lnTo>
                  <a:cubicBezTo>
                    <a:pt x="166425" y="288728"/>
                    <a:pt x="166425" y="254993"/>
                    <a:pt x="148056" y="230417"/>
                  </a:cubicBezTo>
                  <a:lnTo>
                    <a:pt x="6808" y="41443"/>
                  </a:lnTo>
                  <a:cubicBezTo>
                    <a:pt x="934" y="33584"/>
                    <a:pt x="0" y="23083"/>
                    <a:pt x="4395" y="14311"/>
                  </a:cubicBezTo>
                  <a:cubicBezTo>
                    <a:pt x="8790" y="5539"/>
                    <a:pt x="17761" y="0"/>
                    <a:pt x="27572" y="0"/>
                  </a:cubicBezTo>
                  <a:close/>
                </a:path>
              </a:pathLst>
            </a:custGeom>
            <a:solidFill>
              <a:srgbClr val="93B44F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177800" y="-38100"/>
              <a:ext cx="667211" cy="5818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-2498543" y="-310856"/>
            <a:ext cx="3086100" cy="11012547"/>
            <a:chOff x="0" y="0"/>
            <a:chExt cx="812800" cy="2900424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2900424"/>
            </a:xfrm>
            <a:custGeom>
              <a:avLst/>
              <a:gdLst/>
              <a:ahLst/>
              <a:cxnLst/>
              <a:rect r="r" b="b" t="t" l="l"/>
              <a:pathLst>
                <a:path h="2900424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900424"/>
                  </a:lnTo>
                  <a:lnTo>
                    <a:pt x="0" y="2900424"/>
                  </a:lnTo>
                  <a:close/>
                </a:path>
              </a:pathLst>
            </a:custGeom>
            <a:solidFill>
              <a:srgbClr val="C95D98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0"/>
              <a:ext cx="812800" cy="29004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16"/>
                </a:lnSpc>
              </a:pPr>
            </a:p>
          </p:txBody>
        </p:sp>
      </p:grpSp>
      <p:sp>
        <p:nvSpPr>
          <p:cNvPr name="TextBox 31" id="31"/>
          <p:cNvSpPr txBox="true"/>
          <p:nvPr/>
        </p:nvSpPr>
        <p:spPr>
          <a:xfrm rot="0">
            <a:off x="3090416" y="1004099"/>
            <a:ext cx="8348067" cy="20166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16"/>
              </a:lnSpc>
            </a:pPr>
            <a:r>
              <a:rPr lang="en-US" sz="8725" b="true">
                <a:solidFill>
                  <a:srgbClr val="ED7D5D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Automatización de tareas </a:t>
            </a:r>
          </a:p>
          <a:p>
            <a:pPr algn="l">
              <a:lnSpc>
                <a:spcPts val="7416"/>
              </a:lnSpc>
            </a:pPr>
            <a:r>
              <a:rPr lang="en-US" sz="8725" b="true">
                <a:solidFill>
                  <a:srgbClr val="ED7D5D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Y FLUJOS DE TRABAJO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1091392" y="4030395"/>
            <a:ext cx="6556791" cy="12655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36"/>
              </a:lnSpc>
              <a:spcBef>
                <a:spcPct val="0"/>
              </a:spcBef>
            </a:pPr>
            <a:r>
              <a:rPr lang="en-US" b="true" sz="3917">
                <a:solidFill>
                  <a:srgbClr val="FFFFFF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"Cop</a:t>
            </a:r>
            <a:r>
              <a:rPr lang="en-US" b="true" sz="3917">
                <a:solidFill>
                  <a:srgbClr val="FFFFFF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ilot, asigna a Juan la tarea de revisar el informe y fija el plazo para el viernes."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564208" y="3863903"/>
            <a:ext cx="724554" cy="7788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22"/>
              </a:lnSpc>
            </a:pPr>
            <a:r>
              <a:rPr lang="en-US" b="true" sz="4587" spc="192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01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469390" y="5804559"/>
            <a:ext cx="925026" cy="780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6422"/>
              </a:lnSpc>
              <a:spcBef>
                <a:spcPct val="0"/>
              </a:spcBef>
            </a:pPr>
            <a:r>
              <a:rPr lang="en-US" b="true" sz="4587" spc="192" strike="noStrike" u="none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02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469390" y="7714939"/>
            <a:ext cx="925026" cy="780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6422"/>
              </a:lnSpc>
              <a:spcBef>
                <a:spcPct val="0"/>
              </a:spcBef>
            </a:pPr>
            <a:r>
              <a:rPr lang="en-US" b="true" sz="4587" spc="192" strike="noStrike" u="none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03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090416" y="3735437"/>
            <a:ext cx="4673519" cy="6089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759"/>
              </a:lnSpc>
              <a:spcBef>
                <a:spcPct val="0"/>
              </a:spcBef>
            </a:pPr>
            <a:r>
              <a:rPr lang="en-US" b="true" sz="3399">
                <a:solidFill>
                  <a:srgbClr val="93B44F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Crea tareas en Planner o To Do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3090416" y="5646568"/>
            <a:ext cx="4673519" cy="6089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759"/>
              </a:lnSpc>
              <a:spcBef>
                <a:spcPct val="0"/>
              </a:spcBef>
            </a:pPr>
            <a:r>
              <a:rPr lang="en-US" b="true" sz="3399">
                <a:solidFill>
                  <a:srgbClr val="C95D98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Sugiere correos electrónicos 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3090416" y="7523596"/>
            <a:ext cx="4673519" cy="6089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759"/>
              </a:lnSpc>
              <a:spcBef>
                <a:spcPct val="0"/>
              </a:spcBef>
            </a:pPr>
            <a:r>
              <a:rPr lang="en-US" b="true" sz="3399">
                <a:solidFill>
                  <a:srgbClr val="ED7D5C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Conecta con Power Automate 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3090416" y="4296778"/>
            <a:ext cx="6868607" cy="537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75"/>
              </a:lnSpc>
              <a:spcBef>
                <a:spcPct val="0"/>
              </a:spcBef>
            </a:pPr>
            <a:r>
              <a:rPr lang="en-US" sz="3234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 automáticamente desde reuniones o chats.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3090416" y="6217435"/>
            <a:ext cx="6868607" cy="5073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88"/>
              </a:lnSpc>
              <a:spcBef>
                <a:spcPct val="0"/>
              </a:spcBef>
            </a:pPr>
            <a:r>
              <a:rPr lang="en-US" sz="3085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basados en conversaciones en Teams.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3090416" y="8115046"/>
            <a:ext cx="6868607" cy="5646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83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para generar flujos de trabajo inteligentes.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1091392" y="6994836"/>
            <a:ext cx="6556791" cy="12003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84"/>
              </a:lnSpc>
              <a:spcBef>
                <a:spcPct val="0"/>
              </a:spcBef>
            </a:pPr>
            <a:r>
              <a:rPr lang="en-US" b="true" sz="3717">
                <a:solidFill>
                  <a:srgbClr val="FFFFFF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Copilot lo añadirá directamente a Microsoft Planner o To Do.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005020" y="3503490"/>
            <a:ext cx="6729535" cy="2665632"/>
            <a:chOff x="0" y="0"/>
            <a:chExt cx="1848649" cy="7322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848649" cy="732267"/>
            </a:xfrm>
            <a:custGeom>
              <a:avLst/>
              <a:gdLst/>
              <a:ahLst/>
              <a:cxnLst/>
              <a:rect r="r" b="b" t="t" l="l"/>
              <a:pathLst>
                <a:path h="732267" w="1848649">
                  <a:moveTo>
                    <a:pt x="58672" y="0"/>
                  </a:moveTo>
                  <a:lnTo>
                    <a:pt x="1789977" y="0"/>
                  </a:lnTo>
                  <a:cubicBezTo>
                    <a:pt x="1822381" y="0"/>
                    <a:pt x="1848649" y="26269"/>
                    <a:pt x="1848649" y="58672"/>
                  </a:cubicBezTo>
                  <a:lnTo>
                    <a:pt x="1848649" y="673595"/>
                  </a:lnTo>
                  <a:cubicBezTo>
                    <a:pt x="1848649" y="705999"/>
                    <a:pt x="1822381" y="732267"/>
                    <a:pt x="1789977" y="732267"/>
                  </a:cubicBezTo>
                  <a:lnTo>
                    <a:pt x="58672" y="732267"/>
                  </a:lnTo>
                  <a:cubicBezTo>
                    <a:pt x="26269" y="732267"/>
                    <a:pt x="0" y="705999"/>
                    <a:pt x="0" y="673595"/>
                  </a:cubicBezTo>
                  <a:lnTo>
                    <a:pt x="0" y="58672"/>
                  </a:lnTo>
                  <a:cubicBezTo>
                    <a:pt x="0" y="26269"/>
                    <a:pt x="26269" y="0"/>
                    <a:pt x="58672" y="0"/>
                  </a:cubicBezTo>
                  <a:close/>
                </a:path>
              </a:pathLst>
            </a:custGeom>
            <a:solidFill>
              <a:srgbClr val="5E57A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0"/>
              <a:ext cx="1848649" cy="7322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16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6236989" y="2808754"/>
            <a:ext cx="1262457" cy="1140874"/>
          </a:xfrm>
          <a:custGeom>
            <a:avLst/>
            <a:gdLst/>
            <a:ahLst/>
            <a:cxnLst/>
            <a:rect r="r" b="b" t="t" l="l"/>
            <a:pathLst>
              <a:path h="1140874" w="1262457">
                <a:moveTo>
                  <a:pt x="0" y="0"/>
                </a:moveTo>
                <a:lnTo>
                  <a:pt x="1262456" y="0"/>
                </a:lnTo>
                <a:lnTo>
                  <a:pt x="1262456" y="1140874"/>
                </a:lnTo>
                <a:lnTo>
                  <a:pt x="0" y="11408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4" r="0" b="-384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20120" y="1182097"/>
            <a:ext cx="1527503" cy="1422487"/>
          </a:xfrm>
          <a:custGeom>
            <a:avLst/>
            <a:gdLst/>
            <a:ahLst/>
            <a:cxnLst/>
            <a:rect r="r" b="b" t="t" l="l"/>
            <a:pathLst>
              <a:path h="1422487" w="1527503">
                <a:moveTo>
                  <a:pt x="0" y="0"/>
                </a:moveTo>
                <a:lnTo>
                  <a:pt x="1527503" y="0"/>
                </a:lnTo>
                <a:lnTo>
                  <a:pt x="1527503" y="1422487"/>
                </a:lnTo>
                <a:lnTo>
                  <a:pt x="0" y="14224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1005020" y="6273044"/>
            <a:ext cx="6729535" cy="2665632"/>
            <a:chOff x="0" y="0"/>
            <a:chExt cx="1848649" cy="73226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848649" cy="732267"/>
            </a:xfrm>
            <a:custGeom>
              <a:avLst/>
              <a:gdLst/>
              <a:ahLst/>
              <a:cxnLst/>
              <a:rect r="r" b="b" t="t" l="l"/>
              <a:pathLst>
                <a:path h="732267" w="1848649">
                  <a:moveTo>
                    <a:pt x="58672" y="0"/>
                  </a:moveTo>
                  <a:lnTo>
                    <a:pt x="1789977" y="0"/>
                  </a:lnTo>
                  <a:cubicBezTo>
                    <a:pt x="1822381" y="0"/>
                    <a:pt x="1848649" y="26269"/>
                    <a:pt x="1848649" y="58672"/>
                  </a:cubicBezTo>
                  <a:lnTo>
                    <a:pt x="1848649" y="673595"/>
                  </a:lnTo>
                  <a:cubicBezTo>
                    <a:pt x="1848649" y="705999"/>
                    <a:pt x="1822381" y="732267"/>
                    <a:pt x="1789977" y="732267"/>
                  </a:cubicBezTo>
                  <a:lnTo>
                    <a:pt x="58672" y="732267"/>
                  </a:lnTo>
                  <a:cubicBezTo>
                    <a:pt x="26269" y="732267"/>
                    <a:pt x="0" y="705999"/>
                    <a:pt x="0" y="673595"/>
                  </a:cubicBezTo>
                  <a:lnTo>
                    <a:pt x="0" y="58672"/>
                  </a:lnTo>
                  <a:cubicBezTo>
                    <a:pt x="0" y="26269"/>
                    <a:pt x="26269" y="0"/>
                    <a:pt x="58672" y="0"/>
                  </a:cubicBezTo>
                  <a:close/>
                </a:path>
              </a:pathLst>
            </a:custGeom>
            <a:solidFill>
              <a:srgbClr val="7A82E9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0"/>
              <a:ext cx="1848649" cy="7322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16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2083872" y="3503490"/>
            <a:ext cx="8225823" cy="1614426"/>
            <a:chOff x="0" y="0"/>
            <a:chExt cx="2166472" cy="42519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166472" cy="425199"/>
            </a:xfrm>
            <a:custGeom>
              <a:avLst/>
              <a:gdLst/>
              <a:ahLst/>
              <a:cxnLst/>
              <a:rect r="r" b="b" t="t" l="l"/>
              <a:pathLst>
                <a:path h="425199" w="2166472">
                  <a:moveTo>
                    <a:pt x="53647" y="0"/>
                  </a:moveTo>
                  <a:lnTo>
                    <a:pt x="2112825" y="0"/>
                  </a:lnTo>
                  <a:cubicBezTo>
                    <a:pt x="2127053" y="0"/>
                    <a:pt x="2140698" y="5652"/>
                    <a:pt x="2150759" y="15713"/>
                  </a:cubicBezTo>
                  <a:cubicBezTo>
                    <a:pt x="2160820" y="25774"/>
                    <a:pt x="2166472" y="39419"/>
                    <a:pt x="2166472" y="53647"/>
                  </a:cubicBezTo>
                  <a:lnTo>
                    <a:pt x="2166472" y="371552"/>
                  </a:lnTo>
                  <a:cubicBezTo>
                    <a:pt x="2166472" y="385780"/>
                    <a:pt x="2160820" y="399425"/>
                    <a:pt x="2150759" y="409486"/>
                  </a:cubicBezTo>
                  <a:cubicBezTo>
                    <a:pt x="2140698" y="419547"/>
                    <a:pt x="2127053" y="425199"/>
                    <a:pt x="2112825" y="425199"/>
                  </a:cubicBezTo>
                  <a:lnTo>
                    <a:pt x="53647" y="425199"/>
                  </a:lnTo>
                  <a:cubicBezTo>
                    <a:pt x="24019" y="425199"/>
                    <a:pt x="0" y="401180"/>
                    <a:pt x="0" y="371552"/>
                  </a:cubicBezTo>
                  <a:lnTo>
                    <a:pt x="0" y="53647"/>
                  </a:lnTo>
                  <a:cubicBezTo>
                    <a:pt x="0" y="24019"/>
                    <a:pt x="24019" y="0"/>
                    <a:pt x="53647" y="0"/>
                  </a:cubicBezTo>
                  <a:close/>
                </a:path>
              </a:pathLst>
            </a:custGeom>
            <a:solidFill>
              <a:srgbClr val="ED7D5D">
                <a:alpha val="14902"/>
              </a:srgbClr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2166472" cy="4728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9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2083872" y="5413870"/>
            <a:ext cx="8225823" cy="1614426"/>
            <a:chOff x="0" y="0"/>
            <a:chExt cx="2166472" cy="42519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166472" cy="425199"/>
            </a:xfrm>
            <a:custGeom>
              <a:avLst/>
              <a:gdLst/>
              <a:ahLst/>
              <a:cxnLst/>
              <a:rect r="r" b="b" t="t" l="l"/>
              <a:pathLst>
                <a:path h="425199" w="2166472">
                  <a:moveTo>
                    <a:pt x="53647" y="0"/>
                  </a:moveTo>
                  <a:lnTo>
                    <a:pt x="2112825" y="0"/>
                  </a:lnTo>
                  <a:cubicBezTo>
                    <a:pt x="2127053" y="0"/>
                    <a:pt x="2140698" y="5652"/>
                    <a:pt x="2150759" y="15713"/>
                  </a:cubicBezTo>
                  <a:cubicBezTo>
                    <a:pt x="2160820" y="25774"/>
                    <a:pt x="2166472" y="39419"/>
                    <a:pt x="2166472" y="53647"/>
                  </a:cubicBezTo>
                  <a:lnTo>
                    <a:pt x="2166472" y="371552"/>
                  </a:lnTo>
                  <a:cubicBezTo>
                    <a:pt x="2166472" y="385780"/>
                    <a:pt x="2160820" y="399425"/>
                    <a:pt x="2150759" y="409486"/>
                  </a:cubicBezTo>
                  <a:cubicBezTo>
                    <a:pt x="2140698" y="419547"/>
                    <a:pt x="2127053" y="425199"/>
                    <a:pt x="2112825" y="425199"/>
                  </a:cubicBezTo>
                  <a:lnTo>
                    <a:pt x="53647" y="425199"/>
                  </a:lnTo>
                  <a:cubicBezTo>
                    <a:pt x="24019" y="425199"/>
                    <a:pt x="0" y="401180"/>
                    <a:pt x="0" y="371552"/>
                  </a:cubicBezTo>
                  <a:lnTo>
                    <a:pt x="0" y="53647"/>
                  </a:lnTo>
                  <a:cubicBezTo>
                    <a:pt x="0" y="24019"/>
                    <a:pt x="24019" y="0"/>
                    <a:pt x="53647" y="0"/>
                  </a:cubicBezTo>
                  <a:close/>
                </a:path>
              </a:pathLst>
            </a:custGeom>
            <a:solidFill>
              <a:srgbClr val="4C5193">
                <a:alpha val="14902"/>
              </a:srgbClr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47625"/>
              <a:ext cx="2166472" cy="4728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9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028700" y="3766282"/>
            <a:ext cx="1795570" cy="1059788"/>
            <a:chOff x="0" y="0"/>
            <a:chExt cx="921211" cy="54372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24168" y="0"/>
              <a:ext cx="884435" cy="543720"/>
            </a:xfrm>
            <a:custGeom>
              <a:avLst/>
              <a:gdLst/>
              <a:ahLst/>
              <a:cxnLst/>
              <a:rect r="r" b="b" t="t" l="l"/>
              <a:pathLst>
                <a:path h="543720" w="884435">
                  <a:moveTo>
                    <a:pt x="27572" y="0"/>
                  </a:moveTo>
                  <a:lnTo>
                    <a:pt x="642103" y="0"/>
                  </a:lnTo>
                  <a:cubicBezTo>
                    <a:pt x="674667" y="0"/>
                    <a:pt x="705323" y="15360"/>
                    <a:pt x="724819" y="41443"/>
                  </a:cubicBezTo>
                  <a:lnTo>
                    <a:pt x="866067" y="230417"/>
                  </a:lnTo>
                  <a:cubicBezTo>
                    <a:pt x="884435" y="254993"/>
                    <a:pt x="884435" y="288728"/>
                    <a:pt x="866067" y="313303"/>
                  </a:cubicBezTo>
                  <a:lnTo>
                    <a:pt x="724819" y="502278"/>
                  </a:lnTo>
                  <a:cubicBezTo>
                    <a:pt x="705323" y="528361"/>
                    <a:pt x="674667" y="543720"/>
                    <a:pt x="642103" y="543720"/>
                  </a:cubicBezTo>
                  <a:lnTo>
                    <a:pt x="27572" y="543720"/>
                  </a:lnTo>
                  <a:cubicBezTo>
                    <a:pt x="17761" y="543720"/>
                    <a:pt x="8790" y="538181"/>
                    <a:pt x="4395" y="529409"/>
                  </a:cubicBezTo>
                  <a:cubicBezTo>
                    <a:pt x="0" y="520638"/>
                    <a:pt x="934" y="510136"/>
                    <a:pt x="6808" y="502278"/>
                  </a:cubicBezTo>
                  <a:lnTo>
                    <a:pt x="148056" y="313303"/>
                  </a:lnTo>
                  <a:cubicBezTo>
                    <a:pt x="166425" y="288728"/>
                    <a:pt x="166425" y="254993"/>
                    <a:pt x="148056" y="230417"/>
                  </a:cubicBezTo>
                  <a:lnTo>
                    <a:pt x="6808" y="41443"/>
                  </a:lnTo>
                  <a:cubicBezTo>
                    <a:pt x="934" y="33584"/>
                    <a:pt x="0" y="23083"/>
                    <a:pt x="4395" y="14311"/>
                  </a:cubicBezTo>
                  <a:cubicBezTo>
                    <a:pt x="8790" y="5539"/>
                    <a:pt x="17761" y="0"/>
                    <a:pt x="27572" y="0"/>
                  </a:cubicBezTo>
                  <a:close/>
                </a:path>
              </a:pathLst>
            </a:custGeom>
            <a:solidFill>
              <a:srgbClr val="ED7D5D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177800" y="-38100"/>
              <a:ext cx="667211" cy="5818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028700" y="5691189"/>
            <a:ext cx="1795570" cy="1059788"/>
            <a:chOff x="0" y="0"/>
            <a:chExt cx="921211" cy="54372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24168" y="0"/>
              <a:ext cx="884435" cy="543720"/>
            </a:xfrm>
            <a:custGeom>
              <a:avLst/>
              <a:gdLst/>
              <a:ahLst/>
              <a:cxnLst/>
              <a:rect r="r" b="b" t="t" l="l"/>
              <a:pathLst>
                <a:path h="543720" w="884435">
                  <a:moveTo>
                    <a:pt x="27572" y="0"/>
                  </a:moveTo>
                  <a:lnTo>
                    <a:pt x="642103" y="0"/>
                  </a:lnTo>
                  <a:cubicBezTo>
                    <a:pt x="674667" y="0"/>
                    <a:pt x="705323" y="15360"/>
                    <a:pt x="724819" y="41443"/>
                  </a:cubicBezTo>
                  <a:lnTo>
                    <a:pt x="866067" y="230417"/>
                  </a:lnTo>
                  <a:cubicBezTo>
                    <a:pt x="884435" y="254993"/>
                    <a:pt x="884435" y="288728"/>
                    <a:pt x="866067" y="313303"/>
                  </a:cubicBezTo>
                  <a:lnTo>
                    <a:pt x="724819" y="502278"/>
                  </a:lnTo>
                  <a:cubicBezTo>
                    <a:pt x="705323" y="528361"/>
                    <a:pt x="674667" y="543720"/>
                    <a:pt x="642103" y="543720"/>
                  </a:cubicBezTo>
                  <a:lnTo>
                    <a:pt x="27572" y="543720"/>
                  </a:lnTo>
                  <a:cubicBezTo>
                    <a:pt x="17761" y="543720"/>
                    <a:pt x="8790" y="538181"/>
                    <a:pt x="4395" y="529409"/>
                  </a:cubicBezTo>
                  <a:cubicBezTo>
                    <a:pt x="0" y="520638"/>
                    <a:pt x="934" y="510136"/>
                    <a:pt x="6808" y="502278"/>
                  </a:cubicBezTo>
                  <a:lnTo>
                    <a:pt x="148056" y="313303"/>
                  </a:lnTo>
                  <a:cubicBezTo>
                    <a:pt x="166425" y="288728"/>
                    <a:pt x="166425" y="254993"/>
                    <a:pt x="148056" y="230417"/>
                  </a:cubicBezTo>
                  <a:lnTo>
                    <a:pt x="6808" y="41443"/>
                  </a:lnTo>
                  <a:cubicBezTo>
                    <a:pt x="934" y="33584"/>
                    <a:pt x="0" y="23083"/>
                    <a:pt x="4395" y="14311"/>
                  </a:cubicBezTo>
                  <a:cubicBezTo>
                    <a:pt x="8790" y="5539"/>
                    <a:pt x="17761" y="0"/>
                    <a:pt x="27572" y="0"/>
                  </a:cubicBezTo>
                  <a:close/>
                </a:path>
              </a:pathLst>
            </a:custGeom>
            <a:solidFill>
              <a:srgbClr val="4C5193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177800" y="-38100"/>
              <a:ext cx="667211" cy="5818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083872" y="7324250"/>
            <a:ext cx="8225823" cy="1614426"/>
            <a:chOff x="0" y="0"/>
            <a:chExt cx="2166472" cy="425199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166472" cy="425199"/>
            </a:xfrm>
            <a:custGeom>
              <a:avLst/>
              <a:gdLst/>
              <a:ahLst/>
              <a:cxnLst/>
              <a:rect r="r" b="b" t="t" l="l"/>
              <a:pathLst>
                <a:path h="425199" w="2166472">
                  <a:moveTo>
                    <a:pt x="53647" y="0"/>
                  </a:moveTo>
                  <a:lnTo>
                    <a:pt x="2112825" y="0"/>
                  </a:lnTo>
                  <a:cubicBezTo>
                    <a:pt x="2127053" y="0"/>
                    <a:pt x="2140698" y="5652"/>
                    <a:pt x="2150759" y="15713"/>
                  </a:cubicBezTo>
                  <a:cubicBezTo>
                    <a:pt x="2160820" y="25774"/>
                    <a:pt x="2166472" y="39419"/>
                    <a:pt x="2166472" y="53647"/>
                  </a:cubicBezTo>
                  <a:lnTo>
                    <a:pt x="2166472" y="371552"/>
                  </a:lnTo>
                  <a:cubicBezTo>
                    <a:pt x="2166472" y="385780"/>
                    <a:pt x="2160820" y="399425"/>
                    <a:pt x="2150759" y="409486"/>
                  </a:cubicBezTo>
                  <a:cubicBezTo>
                    <a:pt x="2140698" y="419547"/>
                    <a:pt x="2127053" y="425199"/>
                    <a:pt x="2112825" y="425199"/>
                  </a:cubicBezTo>
                  <a:lnTo>
                    <a:pt x="53647" y="425199"/>
                  </a:lnTo>
                  <a:cubicBezTo>
                    <a:pt x="24019" y="425199"/>
                    <a:pt x="0" y="401180"/>
                    <a:pt x="0" y="371552"/>
                  </a:cubicBezTo>
                  <a:lnTo>
                    <a:pt x="0" y="53647"/>
                  </a:lnTo>
                  <a:cubicBezTo>
                    <a:pt x="0" y="24019"/>
                    <a:pt x="24019" y="0"/>
                    <a:pt x="53647" y="0"/>
                  </a:cubicBezTo>
                  <a:close/>
                </a:path>
              </a:pathLst>
            </a:custGeom>
            <a:solidFill>
              <a:srgbClr val="7A82E9">
                <a:alpha val="14902"/>
              </a:srgbClr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47625"/>
              <a:ext cx="2166472" cy="4728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99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1028700" y="7601569"/>
            <a:ext cx="1795570" cy="1059788"/>
            <a:chOff x="0" y="0"/>
            <a:chExt cx="921211" cy="54372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24168" y="0"/>
              <a:ext cx="884435" cy="543720"/>
            </a:xfrm>
            <a:custGeom>
              <a:avLst/>
              <a:gdLst/>
              <a:ahLst/>
              <a:cxnLst/>
              <a:rect r="r" b="b" t="t" l="l"/>
              <a:pathLst>
                <a:path h="543720" w="884435">
                  <a:moveTo>
                    <a:pt x="27572" y="0"/>
                  </a:moveTo>
                  <a:lnTo>
                    <a:pt x="642103" y="0"/>
                  </a:lnTo>
                  <a:cubicBezTo>
                    <a:pt x="674667" y="0"/>
                    <a:pt x="705323" y="15360"/>
                    <a:pt x="724819" y="41443"/>
                  </a:cubicBezTo>
                  <a:lnTo>
                    <a:pt x="866067" y="230417"/>
                  </a:lnTo>
                  <a:cubicBezTo>
                    <a:pt x="884435" y="254993"/>
                    <a:pt x="884435" y="288728"/>
                    <a:pt x="866067" y="313303"/>
                  </a:cubicBezTo>
                  <a:lnTo>
                    <a:pt x="724819" y="502278"/>
                  </a:lnTo>
                  <a:cubicBezTo>
                    <a:pt x="705323" y="528361"/>
                    <a:pt x="674667" y="543720"/>
                    <a:pt x="642103" y="543720"/>
                  </a:cubicBezTo>
                  <a:lnTo>
                    <a:pt x="27572" y="543720"/>
                  </a:lnTo>
                  <a:cubicBezTo>
                    <a:pt x="17761" y="543720"/>
                    <a:pt x="8790" y="538181"/>
                    <a:pt x="4395" y="529409"/>
                  </a:cubicBezTo>
                  <a:cubicBezTo>
                    <a:pt x="0" y="520638"/>
                    <a:pt x="934" y="510136"/>
                    <a:pt x="6808" y="502278"/>
                  </a:cubicBezTo>
                  <a:lnTo>
                    <a:pt x="148056" y="313303"/>
                  </a:lnTo>
                  <a:cubicBezTo>
                    <a:pt x="166425" y="288728"/>
                    <a:pt x="166425" y="254993"/>
                    <a:pt x="148056" y="230417"/>
                  </a:cubicBezTo>
                  <a:lnTo>
                    <a:pt x="6808" y="41443"/>
                  </a:lnTo>
                  <a:cubicBezTo>
                    <a:pt x="934" y="33584"/>
                    <a:pt x="0" y="23083"/>
                    <a:pt x="4395" y="14311"/>
                  </a:cubicBezTo>
                  <a:cubicBezTo>
                    <a:pt x="8790" y="5539"/>
                    <a:pt x="17761" y="0"/>
                    <a:pt x="27572" y="0"/>
                  </a:cubicBezTo>
                  <a:close/>
                </a:path>
              </a:pathLst>
            </a:custGeom>
            <a:solidFill>
              <a:srgbClr val="7A82E9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177800" y="-38100"/>
              <a:ext cx="667211" cy="5818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-2498543" y="-310856"/>
            <a:ext cx="3086100" cy="11012547"/>
            <a:chOff x="0" y="0"/>
            <a:chExt cx="812800" cy="2900424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2900424"/>
            </a:xfrm>
            <a:custGeom>
              <a:avLst/>
              <a:gdLst/>
              <a:ahLst/>
              <a:cxnLst/>
              <a:rect r="r" b="b" t="t" l="l"/>
              <a:pathLst>
                <a:path h="2900424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900424"/>
                  </a:lnTo>
                  <a:lnTo>
                    <a:pt x="0" y="2900424"/>
                  </a:lnTo>
                  <a:close/>
                </a:path>
              </a:pathLst>
            </a:custGeom>
            <a:solidFill>
              <a:srgbClr val="4186BD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0"/>
              <a:ext cx="812800" cy="29004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16"/>
                </a:lnSpc>
              </a:pPr>
            </a:p>
          </p:txBody>
        </p:sp>
      </p:grpSp>
      <p:sp>
        <p:nvSpPr>
          <p:cNvPr name="TextBox 31" id="31"/>
          <p:cNvSpPr txBox="true"/>
          <p:nvPr/>
        </p:nvSpPr>
        <p:spPr>
          <a:xfrm rot="0">
            <a:off x="3090416" y="1004099"/>
            <a:ext cx="8898612" cy="20166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16"/>
              </a:lnSpc>
            </a:pPr>
            <a:r>
              <a:rPr lang="en-US" sz="8725" b="true">
                <a:solidFill>
                  <a:srgbClr val="C95D98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Creación de mensajes </a:t>
            </a:r>
          </a:p>
          <a:p>
            <a:pPr algn="l">
              <a:lnSpc>
                <a:spcPts val="7416"/>
              </a:lnSpc>
            </a:pPr>
            <a:r>
              <a:rPr lang="en-US" sz="8725" b="true">
                <a:solidFill>
                  <a:srgbClr val="C95D98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Y RESPUESTAS INTELIGENTES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1091392" y="4178745"/>
            <a:ext cx="6556791" cy="12003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84"/>
              </a:lnSpc>
              <a:spcBef>
                <a:spcPct val="0"/>
              </a:spcBef>
            </a:pPr>
            <a:r>
              <a:rPr lang="en-US" b="true" sz="3717">
                <a:solidFill>
                  <a:srgbClr val="FFFFFF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S</a:t>
            </a:r>
            <a:r>
              <a:rPr lang="en-US" b="true" sz="3717">
                <a:solidFill>
                  <a:srgbClr val="FFFFFF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i necesitas responder un mensaje formal en Teams, puedes pedir: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564208" y="3863903"/>
            <a:ext cx="724554" cy="7788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22"/>
              </a:lnSpc>
            </a:pPr>
            <a:r>
              <a:rPr lang="en-US" b="true" sz="4587" spc="192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01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469390" y="5804559"/>
            <a:ext cx="925026" cy="780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6422"/>
              </a:lnSpc>
              <a:spcBef>
                <a:spcPct val="0"/>
              </a:spcBef>
            </a:pPr>
            <a:r>
              <a:rPr lang="en-US" b="true" sz="4587" spc="192" strike="noStrike" u="none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02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469390" y="7714939"/>
            <a:ext cx="925026" cy="780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6422"/>
              </a:lnSpc>
              <a:spcBef>
                <a:spcPct val="0"/>
              </a:spcBef>
            </a:pPr>
            <a:r>
              <a:rPr lang="en-US" b="true" sz="4587" spc="192" strike="noStrike" u="none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03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090416" y="3735437"/>
            <a:ext cx="4673519" cy="6089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759"/>
              </a:lnSpc>
              <a:spcBef>
                <a:spcPct val="0"/>
              </a:spcBef>
            </a:pPr>
            <a:r>
              <a:rPr lang="en-US" b="true" sz="3399">
                <a:solidFill>
                  <a:srgbClr val="FF6854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Redacta mensajes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3090416" y="5646568"/>
            <a:ext cx="4673519" cy="6089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759"/>
              </a:lnSpc>
              <a:spcBef>
                <a:spcPct val="0"/>
              </a:spcBef>
            </a:pPr>
            <a:r>
              <a:rPr lang="en-US" b="true" sz="3399">
                <a:solidFill>
                  <a:srgbClr val="5E57A2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Sugiere respuestas rápidas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3090416" y="7523596"/>
            <a:ext cx="4673519" cy="6089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759"/>
              </a:lnSpc>
              <a:spcBef>
                <a:spcPct val="0"/>
              </a:spcBef>
            </a:pPr>
            <a:r>
              <a:rPr lang="en-US" b="true" sz="3399">
                <a:solidFill>
                  <a:srgbClr val="9366E4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Adapta el tono del mensaje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3090416" y="4296778"/>
            <a:ext cx="6868607" cy="537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75"/>
              </a:lnSpc>
              <a:spcBef>
                <a:spcPct val="0"/>
              </a:spcBef>
            </a:pPr>
            <a:r>
              <a:rPr lang="en-US" sz="3234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profesionales en segundos.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3090416" y="6217435"/>
            <a:ext cx="6868607" cy="5073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88"/>
              </a:lnSpc>
              <a:spcBef>
                <a:spcPct val="0"/>
              </a:spcBef>
            </a:pPr>
            <a:r>
              <a:rPr lang="en-US" sz="3085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en chats y correos.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3090416" y="8115046"/>
            <a:ext cx="6868607" cy="5646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83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según la audiencia.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1091392" y="6537180"/>
            <a:ext cx="6556791" cy="21932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06"/>
              </a:lnSpc>
              <a:spcBef>
                <a:spcPct val="0"/>
              </a:spcBef>
            </a:pPr>
            <a:r>
              <a:rPr lang="en-US" b="true" sz="3417">
                <a:solidFill>
                  <a:srgbClr val="FFFFFF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"</a:t>
            </a:r>
            <a:r>
              <a:rPr lang="en-US" b="true" sz="3417">
                <a:solidFill>
                  <a:srgbClr val="FFFFFF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Copilot, escribe una respuesta profesional agradeciendo el informe y sugiriendo mejoras."</a:t>
            </a:r>
          </a:p>
          <a:p>
            <a:pPr algn="ctr">
              <a:lnSpc>
                <a:spcPts val="4306"/>
              </a:lnSpc>
              <a:spcBef>
                <a:spcPct val="0"/>
              </a:spcBef>
            </a:pPr>
            <a:r>
              <a:rPr lang="en-US" b="true" sz="3417">
                <a:solidFill>
                  <a:srgbClr val="FFFFFF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 Y recibirás un mensaje bien estructurado al instante.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13479" y="1028700"/>
            <a:ext cx="8528083" cy="8229600"/>
          </a:xfrm>
          <a:custGeom>
            <a:avLst/>
            <a:gdLst/>
            <a:ahLst/>
            <a:cxnLst/>
            <a:rect r="r" b="b" t="t" l="l"/>
            <a:pathLst>
              <a:path h="8229600" w="8528083">
                <a:moveTo>
                  <a:pt x="0" y="0"/>
                </a:moveTo>
                <a:lnTo>
                  <a:pt x="8528083" y="0"/>
                </a:lnTo>
                <a:lnTo>
                  <a:pt x="85280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62110" y="1227485"/>
            <a:ext cx="6005751" cy="1666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10"/>
              </a:lnSpc>
              <a:spcBef>
                <a:spcPct val="0"/>
              </a:spcBef>
            </a:pPr>
            <a:r>
              <a:rPr lang="en-US" b="true" sz="10508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¿Qué es </a:t>
            </a:r>
            <a:r>
              <a:rPr lang="en-US" b="true" sz="10508">
                <a:solidFill>
                  <a:srgbClr val="5E57A2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Teams</a:t>
            </a:r>
            <a:r>
              <a:rPr lang="en-US" b="true" sz="10508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?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62110" y="2962275"/>
            <a:ext cx="7285890" cy="4229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48"/>
              </a:lnSpc>
              <a:spcBef>
                <a:spcPct val="0"/>
              </a:spcBef>
            </a:pPr>
            <a:r>
              <a:rPr lang="en-US" sz="5540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es una plataforma d</a:t>
            </a:r>
            <a:r>
              <a:rPr lang="en-US" sz="5540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e</a:t>
            </a:r>
            <a:r>
              <a:rPr lang="en-US" sz="5540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 co</a:t>
            </a:r>
            <a:r>
              <a:rPr lang="en-US" sz="5540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l</a:t>
            </a:r>
            <a:r>
              <a:rPr lang="en-US" sz="5540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a</a:t>
            </a:r>
            <a:r>
              <a:rPr lang="en-US" sz="5540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bo</a:t>
            </a:r>
            <a:r>
              <a:rPr lang="en-US" sz="5540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rac</a:t>
            </a:r>
            <a:r>
              <a:rPr lang="en-US" sz="5540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ión </a:t>
            </a:r>
            <a:r>
              <a:rPr lang="en-US" sz="5540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e</a:t>
            </a:r>
            <a:r>
              <a:rPr lang="en-US" sz="5540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n</a:t>
            </a:r>
            <a:r>
              <a:rPr lang="en-US" sz="5540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 </a:t>
            </a:r>
            <a:r>
              <a:rPr lang="en-US" sz="5540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líne</a:t>
            </a:r>
            <a:r>
              <a:rPr lang="en-US" sz="5540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a de Microsoft 365 que permite la comunicación, la compartición y edición de archivos en tiempo real.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005020" y="3503490"/>
            <a:ext cx="6729535" cy="2665632"/>
            <a:chOff x="0" y="0"/>
            <a:chExt cx="1848649" cy="7322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848649" cy="732267"/>
            </a:xfrm>
            <a:custGeom>
              <a:avLst/>
              <a:gdLst/>
              <a:ahLst/>
              <a:cxnLst/>
              <a:rect r="r" b="b" t="t" l="l"/>
              <a:pathLst>
                <a:path h="732267" w="1848649">
                  <a:moveTo>
                    <a:pt x="58672" y="0"/>
                  </a:moveTo>
                  <a:lnTo>
                    <a:pt x="1789977" y="0"/>
                  </a:lnTo>
                  <a:cubicBezTo>
                    <a:pt x="1822381" y="0"/>
                    <a:pt x="1848649" y="26269"/>
                    <a:pt x="1848649" y="58672"/>
                  </a:cubicBezTo>
                  <a:lnTo>
                    <a:pt x="1848649" y="673595"/>
                  </a:lnTo>
                  <a:cubicBezTo>
                    <a:pt x="1848649" y="705999"/>
                    <a:pt x="1822381" y="732267"/>
                    <a:pt x="1789977" y="732267"/>
                  </a:cubicBezTo>
                  <a:lnTo>
                    <a:pt x="58672" y="732267"/>
                  </a:lnTo>
                  <a:cubicBezTo>
                    <a:pt x="26269" y="732267"/>
                    <a:pt x="0" y="705999"/>
                    <a:pt x="0" y="673595"/>
                  </a:cubicBezTo>
                  <a:lnTo>
                    <a:pt x="0" y="58672"/>
                  </a:lnTo>
                  <a:cubicBezTo>
                    <a:pt x="0" y="26269"/>
                    <a:pt x="26269" y="0"/>
                    <a:pt x="58672" y="0"/>
                  </a:cubicBezTo>
                  <a:close/>
                </a:path>
              </a:pathLst>
            </a:custGeom>
            <a:solidFill>
              <a:srgbClr val="5E57A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0"/>
              <a:ext cx="1848649" cy="7322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16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6236989" y="2808754"/>
            <a:ext cx="1262457" cy="1140874"/>
          </a:xfrm>
          <a:custGeom>
            <a:avLst/>
            <a:gdLst/>
            <a:ahLst/>
            <a:cxnLst/>
            <a:rect r="r" b="b" t="t" l="l"/>
            <a:pathLst>
              <a:path h="1140874" w="1262457">
                <a:moveTo>
                  <a:pt x="0" y="0"/>
                </a:moveTo>
                <a:lnTo>
                  <a:pt x="1262456" y="0"/>
                </a:lnTo>
                <a:lnTo>
                  <a:pt x="1262456" y="1140874"/>
                </a:lnTo>
                <a:lnTo>
                  <a:pt x="0" y="11408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4" r="0" b="-384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20120" y="1182097"/>
            <a:ext cx="1527503" cy="1422487"/>
          </a:xfrm>
          <a:custGeom>
            <a:avLst/>
            <a:gdLst/>
            <a:ahLst/>
            <a:cxnLst/>
            <a:rect r="r" b="b" t="t" l="l"/>
            <a:pathLst>
              <a:path h="1422487" w="1527503">
                <a:moveTo>
                  <a:pt x="0" y="0"/>
                </a:moveTo>
                <a:lnTo>
                  <a:pt x="1527503" y="0"/>
                </a:lnTo>
                <a:lnTo>
                  <a:pt x="1527503" y="1422487"/>
                </a:lnTo>
                <a:lnTo>
                  <a:pt x="0" y="14224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1005020" y="6273044"/>
            <a:ext cx="6729535" cy="2665632"/>
            <a:chOff x="0" y="0"/>
            <a:chExt cx="1848649" cy="73226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848649" cy="732267"/>
            </a:xfrm>
            <a:custGeom>
              <a:avLst/>
              <a:gdLst/>
              <a:ahLst/>
              <a:cxnLst/>
              <a:rect r="r" b="b" t="t" l="l"/>
              <a:pathLst>
                <a:path h="732267" w="1848649">
                  <a:moveTo>
                    <a:pt x="58672" y="0"/>
                  </a:moveTo>
                  <a:lnTo>
                    <a:pt x="1789977" y="0"/>
                  </a:lnTo>
                  <a:cubicBezTo>
                    <a:pt x="1822381" y="0"/>
                    <a:pt x="1848649" y="26269"/>
                    <a:pt x="1848649" y="58672"/>
                  </a:cubicBezTo>
                  <a:lnTo>
                    <a:pt x="1848649" y="673595"/>
                  </a:lnTo>
                  <a:cubicBezTo>
                    <a:pt x="1848649" y="705999"/>
                    <a:pt x="1822381" y="732267"/>
                    <a:pt x="1789977" y="732267"/>
                  </a:cubicBezTo>
                  <a:lnTo>
                    <a:pt x="58672" y="732267"/>
                  </a:lnTo>
                  <a:cubicBezTo>
                    <a:pt x="26269" y="732267"/>
                    <a:pt x="0" y="705999"/>
                    <a:pt x="0" y="673595"/>
                  </a:cubicBezTo>
                  <a:lnTo>
                    <a:pt x="0" y="58672"/>
                  </a:lnTo>
                  <a:cubicBezTo>
                    <a:pt x="0" y="26269"/>
                    <a:pt x="26269" y="0"/>
                    <a:pt x="58672" y="0"/>
                  </a:cubicBezTo>
                  <a:close/>
                </a:path>
              </a:pathLst>
            </a:custGeom>
            <a:solidFill>
              <a:srgbClr val="7A82E9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0"/>
              <a:ext cx="1848649" cy="7322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16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2083872" y="3503490"/>
            <a:ext cx="8225823" cy="1614426"/>
            <a:chOff x="0" y="0"/>
            <a:chExt cx="2166472" cy="42519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166472" cy="425199"/>
            </a:xfrm>
            <a:custGeom>
              <a:avLst/>
              <a:gdLst/>
              <a:ahLst/>
              <a:cxnLst/>
              <a:rect r="r" b="b" t="t" l="l"/>
              <a:pathLst>
                <a:path h="425199" w="2166472">
                  <a:moveTo>
                    <a:pt x="53647" y="0"/>
                  </a:moveTo>
                  <a:lnTo>
                    <a:pt x="2112825" y="0"/>
                  </a:lnTo>
                  <a:cubicBezTo>
                    <a:pt x="2127053" y="0"/>
                    <a:pt x="2140698" y="5652"/>
                    <a:pt x="2150759" y="15713"/>
                  </a:cubicBezTo>
                  <a:cubicBezTo>
                    <a:pt x="2160820" y="25774"/>
                    <a:pt x="2166472" y="39419"/>
                    <a:pt x="2166472" y="53647"/>
                  </a:cubicBezTo>
                  <a:lnTo>
                    <a:pt x="2166472" y="371552"/>
                  </a:lnTo>
                  <a:cubicBezTo>
                    <a:pt x="2166472" y="385780"/>
                    <a:pt x="2160820" y="399425"/>
                    <a:pt x="2150759" y="409486"/>
                  </a:cubicBezTo>
                  <a:cubicBezTo>
                    <a:pt x="2140698" y="419547"/>
                    <a:pt x="2127053" y="425199"/>
                    <a:pt x="2112825" y="425199"/>
                  </a:cubicBezTo>
                  <a:lnTo>
                    <a:pt x="53647" y="425199"/>
                  </a:lnTo>
                  <a:cubicBezTo>
                    <a:pt x="24019" y="425199"/>
                    <a:pt x="0" y="401180"/>
                    <a:pt x="0" y="371552"/>
                  </a:cubicBezTo>
                  <a:lnTo>
                    <a:pt x="0" y="53647"/>
                  </a:lnTo>
                  <a:cubicBezTo>
                    <a:pt x="0" y="24019"/>
                    <a:pt x="24019" y="0"/>
                    <a:pt x="53647" y="0"/>
                  </a:cubicBezTo>
                  <a:close/>
                </a:path>
              </a:pathLst>
            </a:custGeom>
            <a:solidFill>
              <a:srgbClr val="93B44F">
                <a:alpha val="14902"/>
              </a:srgbClr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2166472" cy="4728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9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2083872" y="5413870"/>
            <a:ext cx="8225823" cy="1614426"/>
            <a:chOff x="0" y="0"/>
            <a:chExt cx="2166472" cy="42519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166472" cy="425199"/>
            </a:xfrm>
            <a:custGeom>
              <a:avLst/>
              <a:gdLst/>
              <a:ahLst/>
              <a:cxnLst/>
              <a:rect r="r" b="b" t="t" l="l"/>
              <a:pathLst>
                <a:path h="425199" w="2166472">
                  <a:moveTo>
                    <a:pt x="53647" y="0"/>
                  </a:moveTo>
                  <a:lnTo>
                    <a:pt x="2112825" y="0"/>
                  </a:lnTo>
                  <a:cubicBezTo>
                    <a:pt x="2127053" y="0"/>
                    <a:pt x="2140698" y="5652"/>
                    <a:pt x="2150759" y="15713"/>
                  </a:cubicBezTo>
                  <a:cubicBezTo>
                    <a:pt x="2160820" y="25774"/>
                    <a:pt x="2166472" y="39419"/>
                    <a:pt x="2166472" y="53647"/>
                  </a:cubicBezTo>
                  <a:lnTo>
                    <a:pt x="2166472" y="371552"/>
                  </a:lnTo>
                  <a:cubicBezTo>
                    <a:pt x="2166472" y="385780"/>
                    <a:pt x="2160820" y="399425"/>
                    <a:pt x="2150759" y="409486"/>
                  </a:cubicBezTo>
                  <a:cubicBezTo>
                    <a:pt x="2140698" y="419547"/>
                    <a:pt x="2127053" y="425199"/>
                    <a:pt x="2112825" y="425199"/>
                  </a:cubicBezTo>
                  <a:lnTo>
                    <a:pt x="53647" y="425199"/>
                  </a:lnTo>
                  <a:cubicBezTo>
                    <a:pt x="24019" y="425199"/>
                    <a:pt x="0" y="401180"/>
                    <a:pt x="0" y="371552"/>
                  </a:cubicBezTo>
                  <a:lnTo>
                    <a:pt x="0" y="53647"/>
                  </a:lnTo>
                  <a:cubicBezTo>
                    <a:pt x="0" y="24019"/>
                    <a:pt x="24019" y="0"/>
                    <a:pt x="53647" y="0"/>
                  </a:cubicBezTo>
                  <a:close/>
                </a:path>
              </a:pathLst>
            </a:custGeom>
            <a:solidFill>
              <a:srgbClr val="C95D98">
                <a:alpha val="14902"/>
              </a:srgbClr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47625"/>
              <a:ext cx="2166472" cy="4728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9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028700" y="3766282"/>
            <a:ext cx="1795570" cy="1059788"/>
            <a:chOff x="0" y="0"/>
            <a:chExt cx="921211" cy="54372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24168" y="0"/>
              <a:ext cx="884435" cy="543720"/>
            </a:xfrm>
            <a:custGeom>
              <a:avLst/>
              <a:gdLst/>
              <a:ahLst/>
              <a:cxnLst/>
              <a:rect r="r" b="b" t="t" l="l"/>
              <a:pathLst>
                <a:path h="543720" w="884435">
                  <a:moveTo>
                    <a:pt x="27572" y="0"/>
                  </a:moveTo>
                  <a:lnTo>
                    <a:pt x="642103" y="0"/>
                  </a:lnTo>
                  <a:cubicBezTo>
                    <a:pt x="674667" y="0"/>
                    <a:pt x="705323" y="15360"/>
                    <a:pt x="724819" y="41443"/>
                  </a:cubicBezTo>
                  <a:lnTo>
                    <a:pt x="866067" y="230417"/>
                  </a:lnTo>
                  <a:cubicBezTo>
                    <a:pt x="884435" y="254993"/>
                    <a:pt x="884435" y="288728"/>
                    <a:pt x="866067" y="313303"/>
                  </a:cubicBezTo>
                  <a:lnTo>
                    <a:pt x="724819" y="502278"/>
                  </a:lnTo>
                  <a:cubicBezTo>
                    <a:pt x="705323" y="528361"/>
                    <a:pt x="674667" y="543720"/>
                    <a:pt x="642103" y="543720"/>
                  </a:cubicBezTo>
                  <a:lnTo>
                    <a:pt x="27572" y="543720"/>
                  </a:lnTo>
                  <a:cubicBezTo>
                    <a:pt x="17761" y="543720"/>
                    <a:pt x="8790" y="538181"/>
                    <a:pt x="4395" y="529409"/>
                  </a:cubicBezTo>
                  <a:cubicBezTo>
                    <a:pt x="0" y="520638"/>
                    <a:pt x="934" y="510136"/>
                    <a:pt x="6808" y="502278"/>
                  </a:cubicBezTo>
                  <a:lnTo>
                    <a:pt x="148056" y="313303"/>
                  </a:lnTo>
                  <a:cubicBezTo>
                    <a:pt x="166425" y="288728"/>
                    <a:pt x="166425" y="254993"/>
                    <a:pt x="148056" y="230417"/>
                  </a:cubicBezTo>
                  <a:lnTo>
                    <a:pt x="6808" y="41443"/>
                  </a:lnTo>
                  <a:cubicBezTo>
                    <a:pt x="934" y="33584"/>
                    <a:pt x="0" y="23083"/>
                    <a:pt x="4395" y="14311"/>
                  </a:cubicBezTo>
                  <a:cubicBezTo>
                    <a:pt x="8790" y="5539"/>
                    <a:pt x="17761" y="0"/>
                    <a:pt x="27572" y="0"/>
                  </a:cubicBezTo>
                  <a:close/>
                </a:path>
              </a:pathLst>
            </a:custGeom>
            <a:solidFill>
              <a:srgbClr val="93B44F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177800" y="-38100"/>
              <a:ext cx="667211" cy="5818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028700" y="5691189"/>
            <a:ext cx="1795570" cy="1059788"/>
            <a:chOff x="0" y="0"/>
            <a:chExt cx="921211" cy="54372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24168" y="0"/>
              <a:ext cx="884435" cy="543720"/>
            </a:xfrm>
            <a:custGeom>
              <a:avLst/>
              <a:gdLst/>
              <a:ahLst/>
              <a:cxnLst/>
              <a:rect r="r" b="b" t="t" l="l"/>
              <a:pathLst>
                <a:path h="543720" w="884435">
                  <a:moveTo>
                    <a:pt x="27572" y="0"/>
                  </a:moveTo>
                  <a:lnTo>
                    <a:pt x="642103" y="0"/>
                  </a:lnTo>
                  <a:cubicBezTo>
                    <a:pt x="674667" y="0"/>
                    <a:pt x="705323" y="15360"/>
                    <a:pt x="724819" y="41443"/>
                  </a:cubicBezTo>
                  <a:lnTo>
                    <a:pt x="866067" y="230417"/>
                  </a:lnTo>
                  <a:cubicBezTo>
                    <a:pt x="884435" y="254993"/>
                    <a:pt x="884435" y="288728"/>
                    <a:pt x="866067" y="313303"/>
                  </a:cubicBezTo>
                  <a:lnTo>
                    <a:pt x="724819" y="502278"/>
                  </a:lnTo>
                  <a:cubicBezTo>
                    <a:pt x="705323" y="528361"/>
                    <a:pt x="674667" y="543720"/>
                    <a:pt x="642103" y="543720"/>
                  </a:cubicBezTo>
                  <a:lnTo>
                    <a:pt x="27572" y="543720"/>
                  </a:lnTo>
                  <a:cubicBezTo>
                    <a:pt x="17761" y="543720"/>
                    <a:pt x="8790" y="538181"/>
                    <a:pt x="4395" y="529409"/>
                  </a:cubicBezTo>
                  <a:cubicBezTo>
                    <a:pt x="0" y="520638"/>
                    <a:pt x="934" y="510136"/>
                    <a:pt x="6808" y="502278"/>
                  </a:cubicBezTo>
                  <a:lnTo>
                    <a:pt x="148056" y="313303"/>
                  </a:lnTo>
                  <a:cubicBezTo>
                    <a:pt x="166425" y="288728"/>
                    <a:pt x="166425" y="254993"/>
                    <a:pt x="148056" y="230417"/>
                  </a:cubicBezTo>
                  <a:lnTo>
                    <a:pt x="6808" y="41443"/>
                  </a:lnTo>
                  <a:cubicBezTo>
                    <a:pt x="934" y="33584"/>
                    <a:pt x="0" y="23083"/>
                    <a:pt x="4395" y="14311"/>
                  </a:cubicBezTo>
                  <a:cubicBezTo>
                    <a:pt x="8790" y="5539"/>
                    <a:pt x="17761" y="0"/>
                    <a:pt x="27572" y="0"/>
                  </a:cubicBezTo>
                  <a:close/>
                </a:path>
              </a:pathLst>
            </a:custGeom>
            <a:solidFill>
              <a:srgbClr val="C95D98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177800" y="-38100"/>
              <a:ext cx="667211" cy="5818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083872" y="7324250"/>
            <a:ext cx="8225823" cy="1614426"/>
            <a:chOff x="0" y="0"/>
            <a:chExt cx="2166472" cy="425199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166472" cy="425199"/>
            </a:xfrm>
            <a:custGeom>
              <a:avLst/>
              <a:gdLst/>
              <a:ahLst/>
              <a:cxnLst/>
              <a:rect r="r" b="b" t="t" l="l"/>
              <a:pathLst>
                <a:path h="425199" w="2166472">
                  <a:moveTo>
                    <a:pt x="53647" y="0"/>
                  </a:moveTo>
                  <a:lnTo>
                    <a:pt x="2112825" y="0"/>
                  </a:lnTo>
                  <a:cubicBezTo>
                    <a:pt x="2127053" y="0"/>
                    <a:pt x="2140698" y="5652"/>
                    <a:pt x="2150759" y="15713"/>
                  </a:cubicBezTo>
                  <a:cubicBezTo>
                    <a:pt x="2160820" y="25774"/>
                    <a:pt x="2166472" y="39419"/>
                    <a:pt x="2166472" y="53647"/>
                  </a:cubicBezTo>
                  <a:lnTo>
                    <a:pt x="2166472" y="371552"/>
                  </a:lnTo>
                  <a:cubicBezTo>
                    <a:pt x="2166472" y="385780"/>
                    <a:pt x="2160820" y="399425"/>
                    <a:pt x="2150759" y="409486"/>
                  </a:cubicBezTo>
                  <a:cubicBezTo>
                    <a:pt x="2140698" y="419547"/>
                    <a:pt x="2127053" y="425199"/>
                    <a:pt x="2112825" y="425199"/>
                  </a:cubicBezTo>
                  <a:lnTo>
                    <a:pt x="53647" y="425199"/>
                  </a:lnTo>
                  <a:cubicBezTo>
                    <a:pt x="24019" y="425199"/>
                    <a:pt x="0" y="401180"/>
                    <a:pt x="0" y="371552"/>
                  </a:cubicBezTo>
                  <a:lnTo>
                    <a:pt x="0" y="53647"/>
                  </a:lnTo>
                  <a:cubicBezTo>
                    <a:pt x="0" y="24019"/>
                    <a:pt x="24019" y="0"/>
                    <a:pt x="53647" y="0"/>
                  </a:cubicBezTo>
                  <a:close/>
                </a:path>
              </a:pathLst>
            </a:custGeom>
            <a:solidFill>
              <a:srgbClr val="ED7D5D">
                <a:alpha val="14902"/>
              </a:srgbClr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47625"/>
              <a:ext cx="2166472" cy="4728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99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1028700" y="7601569"/>
            <a:ext cx="1795570" cy="1059788"/>
            <a:chOff x="0" y="0"/>
            <a:chExt cx="921211" cy="54372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24168" y="0"/>
              <a:ext cx="884435" cy="543720"/>
            </a:xfrm>
            <a:custGeom>
              <a:avLst/>
              <a:gdLst/>
              <a:ahLst/>
              <a:cxnLst/>
              <a:rect r="r" b="b" t="t" l="l"/>
              <a:pathLst>
                <a:path h="543720" w="884435">
                  <a:moveTo>
                    <a:pt x="27572" y="0"/>
                  </a:moveTo>
                  <a:lnTo>
                    <a:pt x="642103" y="0"/>
                  </a:lnTo>
                  <a:cubicBezTo>
                    <a:pt x="674667" y="0"/>
                    <a:pt x="705323" y="15360"/>
                    <a:pt x="724819" y="41443"/>
                  </a:cubicBezTo>
                  <a:lnTo>
                    <a:pt x="866067" y="230417"/>
                  </a:lnTo>
                  <a:cubicBezTo>
                    <a:pt x="884435" y="254993"/>
                    <a:pt x="884435" y="288728"/>
                    <a:pt x="866067" y="313303"/>
                  </a:cubicBezTo>
                  <a:lnTo>
                    <a:pt x="724819" y="502278"/>
                  </a:lnTo>
                  <a:cubicBezTo>
                    <a:pt x="705323" y="528361"/>
                    <a:pt x="674667" y="543720"/>
                    <a:pt x="642103" y="543720"/>
                  </a:cubicBezTo>
                  <a:lnTo>
                    <a:pt x="27572" y="543720"/>
                  </a:lnTo>
                  <a:cubicBezTo>
                    <a:pt x="17761" y="543720"/>
                    <a:pt x="8790" y="538181"/>
                    <a:pt x="4395" y="529409"/>
                  </a:cubicBezTo>
                  <a:cubicBezTo>
                    <a:pt x="0" y="520638"/>
                    <a:pt x="934" y="510136"/>
                    <a:pt x="6808" y="502278"/>
                  </a:cubicBezTo>
                  <a:lnTo>
                    <a:pt x="148056" y="313303"/>
                  </a:lnTo>
                  <a:cubicBezTo>
                    <a:pt x="166425" y="288728"/>
                    <a:pt x="166425" y="254993"/>
                    <a:pt x="148056" y="230417"/>
                  </a:cubicBezTo>
                  <a:lnTo>
                    <a:pt x="6808" y="41443"/>
                  </a:lnTo>
                  <a:cubicBezTo>
                    <a:pt x="934" y="33584"/>
                    <a:pt x="0" y="23083"/>
                    <a:pt x="4395" y="14311"/>
                  </a:cubicBezTo>
                  <a:cubicBezTo>
                    <a:pt x="8790" y="5539"/>
                    <a:pt x="17761" y="0"/>
                    <a:pt x="27572" y="0"/>
                  </a:cubicBezTo>
                  <a:close/>
                </a:path>
              </a:pathLst>
            </a:custGeom>
            <a:solidFill>
              <a:srgbClr val="ED7D5D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177800" y="-38100"/>
              <a:ext cx="667211" cy="5818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-2498543" y="-310856"/>
            <a:ext cx="3086100" cy="11012547"/>
            <a:chOff x="0" y="0"/>
            <a:chExt cx="812800" cy="2900424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2900424"/>
            </a:xfrm>
            <a:custGeom>
              <a:avLst/>
              <a:gdLst/>
              <a:ahLst/>
              <a:cxnLst/>
              <a:rect r="r" b="b" t="t" l="l"/>
              <a:pathLst>
                <a:path h="2900424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900424"/>
                  </a:lnTo>
                  <a:lnTo>
                    <a:pt x="0" y="2900424"/>
                  </a:lnTo>
                  <a:close/>
                </a:path>
              </a:pathLst>
            </a:custGeom>
            <a:solidFill>
              <a:srgbClr val="93B44F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0"/>
              <a:ext cx="812800" cy="29004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16"/>
                </a:lnSpc>
              </a:pPr>
            </a:p>
          </p:txBody>
        </p:sp>
      </p:grpSp>
      <p:sp>
        <p:nvSpPr>
          <p:cNvPr name="TextBox 31" id="31"/>
          <p:cNvSpPr txBox="true"/>
          <p:nvPr/>
        </p:nvSpPr>
        <p:spPr>
          <a:xfrm rot="0">
            <a:off x="3090416" y="1004099"/>
            <a:ext cx="6982896" cy="20166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16"/>
              </a:lnSpc>
            </a:pPr>
            <a:r>
              <a:rPr lang="en-US" sz="8725" b="true">
                <a:solidFill>
                  <a:srgbClr val="4C5193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Búsqueda inteligente </a:t>
            </a:r>
          </a:p>
          <a:p>
            <a:pPr algn="l">
              <a:lnSpc>
                <a:spcPts val="7416"/>
              </a:lnSpc>
            </a:pPr>
            <a:r>
              <a:rPr lang="en-US" sz="8725" b="true">
                <a:solidFill>
                  <a:srgbClr val="4C5193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Y ANÁLISIS DE DATOS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1091392" y="4178745"/>
            <a:ext cx="6556791" cy="12003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84"/>
              </a:lnSpc>
              <a:spcBef>
                <a:spcPct val="0"/>
              </a:spcBef>
            </a:pPr>
            <a:r>
              <a:rPr lang="en-US" b="true" sz="3717">
                <a:solidFill>
                  <a:srgbClr val="FFFFFF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"Cop</a:t>
            </a:r>
            <a:r>
              <a:rPr lang="en-US" b="true" sz="3717">
                <a:solidFill>
                  <a:srgbClr val="FFFFFF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ilot, ¿dónde está el informe de ventas del último trimestre?"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564208" y="3863903"/>
            <a:ext cx="724554" cy="7788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22"/>
              </a:lnSpc>
            </a:pPr>
            <a:r>
              <a:rPr lang="en-US" b="true" sz="4587" spc="192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01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469390" y="5804559"/>
            <a:ext cx="925026" cy="780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6422"/>
              </a:lnSpc>
              <a:spcBef>
                <a:spcPct val="0"/>
              </a:spcBef>
            </a:pPr>
            <a:r>
              <a:rPr lang="en-US" b="true" sz="4587" spc="192" strike="noStrike" u="none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02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469390" y="7714939"/>
            <a:ext cx="925026" cy="780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6422"/>
              </a:lnSpc>
              <a:spcBef>
                <a:spcPct val="0"/>
              </a:spcBef>
            </a:pPr>
            <a:r>
              <a:rPr lang="en-US" b="true" sz="4587" spc="192" strike="noStrike" u="none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03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090416" y="3735437"/>
            <a:ext cx="6204999" cy="6089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759"/>
              </a:lnSpc>
              <a:spcBef>
                <a:spcPct val="0"/>
              </a:spcBef>
            </a:pPr>
            <a:r>
              <a:rPr lang="en-US" b="true" sz="3399">
                <a:solidFill>
                  <a:srgbClr val="93B44F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Encuentra archivos, documentos o información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3090416" y="5646568"/>
            <a:ext cx="4673519" cy="6089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759"/>
              </a:lnSpc>
              <a:spcBef>
                <a:spcPct val="0"/>
              </a:spcBef>
            </a:pPr>
            <a:r>
              <a:rPr lang="en-US" b="true" sz="3399">
                <a:solidFill>
                  <a:srgbClr val="C95D98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Responde preguntas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3090416" y="7523596"/>
            <a:ext cx="4673519" cy="6089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759"/>
              </a:lnSpc>
              <a:spcBef>
                <a:spcPct val="0"/>
              </a:spcBef>
            </a:pPr>
            <a:r>
              <a:rPr lang="en-US" b="true" sz="3399">
                <a:solidFill>
                  <a:srgbClr val="ED7D5D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Extrae información clave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3090416" y="4296778"/>
            <a:ext cx="6868607" cy="537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75"/>
              </a:lnSpc>
              <a:spcBef>
                <a:spcPct val="0"/>
              </a:spcBef>
            </a:pPr>
            <a:r>
              <a:rPr lang="en-US" sz="3234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 sin buscarlos manualmente.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3090416" y="6217435"/>
            <a:ext cx="6868607" cy="5073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88"/>
              </a:lnSpc>
              <a:spcBef>
                <a:spcPct val="0"/>
              </a:spcBef>
            </a:pPr>
            <a:r>
              <a:rPr lang="en-US" sz="3085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sobre proyectos, tareas o conversaciones pasadas.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3090416" y="8115046"/>
            <a:ext cx="6868607" cy="5646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83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de documentos compartidos en Teams.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1091392" y="6980671"/>
            <a:ext cx="6556791" cy="11630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8"/>
              </a:lnSpc>
              <a:spcBef>
                <a:spcPct val="0"/>
              </a:spcBef>
            </a:pPr>
            <a:r>
              <a:rPr lang="en-US" b="true" sz="3617">
                <a:solidFill>
                  <a:srgbClr val="FFFFFF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 Te proporcionará el documento correcto sin que tengas que buscarlo manualmente.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204" r="0" b="-2690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919746" y="817359"/>
            <a:ext cx="5368254" cy="9332593"/>
            <a:chOff x="0" y="0"/>
            <a:chExt cx="1413861" cy="245796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13861" cy="2457967"/>
            </a:xfrm>
            <a:custGeom>
              <a:avLst/>
              <a:gdLst/>
              <a:ahLst/>
              <a:cxnLst/>
              <a:rect r="r" b="b" t="t" l="l"/>
              <a:pathLst>
                <a:path h="2457967" w="1413861">
                  <a:moveTo>
                    <a:pt x="73551" y="0"/>
                  </a:moveTo>
                  <a:lnTo>
                    <a:pt x="1340311" y="0"/>
                  </a:lnTo>
                  <a:cubicBezTo>
                    <a:pt x="1359817" y="0"/>
                    <a:pt x="1378525" y="7749"/>
                    <a:pt x="1392319" y="21542"/>
                  </a:cubicBezTo>
                  <a:cubicBezTo>
                    <a:pt x="1406112" y="35336"/>
                    <a:pt x="1413861" y="54044"/>
                    <a:pt x="1413861" y="73551"/>
                  </a:cubicBezTo>
                  <a:lnTo>
                    <a:pt x="1413861" y="2384416"/>
                  </a:lnTo>
                  <a:cubicBezTo>
                    <a:pt x="1413861" y="2425037"/>
                    <a:pt x="1380932" y="2457967"/>
                    <a:pt x="1340311" y="2457967"/>
                  </a:cubicBezTo>
                  <a:lnTo>
                    <a:pt x="73551" y="2457967"/>
                  </a:lnTo>
                  <a:cubicBezTo>
                    <a:pt x="54044" y="2457967"/>
                    <a:pt x="35336" y="2450218"/>
                    <a:pt x="21542" y="2436424"/>
                  </a:cubicBezTo>
                  <a:cubicBezTo>
                    <a:pt x="7749" y="2422631"/>
                    <a:pt x="0" y="2403923"/>
                    <a:pt x="0" y="2384416"/>
                  </a:cubicBezTo>
                  <a:lnTo>
                    <a:pt x="0" y="73551"/>
                  </a:lnTo>
                  <a:cubicBezTo>
                    <a:pt x="0" y="54044"/>
                    <a:pt x="7749" y="35336"/>
                    <a:pt x="21542" y="21542"/>
                  </a:cubicBezTo>
                  <a:cubicBezTo>
                    <a:pt x="35336" y="7749"/>
                    <a:pt x="54044" y="0"/>
                    <a:pt x="7355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0A0A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0"/>
              <a:ext cx="1413861" cy="24579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16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3466514" y="0"/>
            <a:ext cx="1492542" cy="817359"/>
            <a:chOff x="0" y="0"/>
            <a:chExt cx="393098" cy="21527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93098" cy="215272"/>
            </a:xfrm>
            <a:custGeom>
              <a:avLst/>
              <a:gdLst/>
              <a:ahLst/>
              <a:cxnLst/>
              <a:rect r="r" b="b" t="t" l="l"/>
              <a:pathLst>
                <a:path h="215272" w="393098">
                  <a:moveTo>
                    <a:pt x="93367" y="0"/>
                  </a:moveTo>
                  <a:lnTo>
                    <a:pt x="299730" y="0"/>
                  </a:lnTo>
                  <a:cubicBezTo>
                    <a:pt x="351296" y="0"/>
                    <a:pt x="393098" y="41802"/>
                    <a:pt x="393098" y="93367"/>
                  </a:cubicBezTo>
                  <a:lnTo>
                    <a:pt x="393098" y="121904"/>
                  </a:lnTo>
                  <a:cubicBezTo>
                    <a:pt x="393098" y="173470"/>
                    <a:pt x="351296" y="215272"/>
                    <a:pt x="299730" y="215272"/>
                  </a:cubicBezTo>
                  <a:lnTo>
                    <a:pt x="93367" y="215272"/>
                  </a:lnTo>
                  <a:cubicBezTo>
                    <a:pt x="41802" y="215272"/>
                    <a:pt x="0" y="173470"/>
                    <a:pt x="0" y="121904"/>
                  </a:cubicBezTo>
                  <a:lnTo>
                    <a:pt x="0" y="93367"/>
                  </a:lnTo>
                  <a:cubicBezTo>
                    <a:pt x="0" y="41802"/>
                    <a:pt x="41802" y="0"/>
                    <a:pt x="9336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71450" cap="sq">
              <a:solidFill>
                <a:srgbClr val="FF0A0A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0"/>
              <a:ext cx="393098" cy="2152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16"/>
                </a:lnSpc>
              </a:pPr>
            </a:p>
          </p:txBody>
        </p:sp>
      </p:grp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2739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2958036" y="2562378"/>
            <a:ext cx="20341369" cy="19805380"/>
            <a:chOff x="0" y="0"/>
            <a:chExt cx="834797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34797" cy="812800"/>
            </a:xfrm>
            <a:custGeom>
              <a:avLst/>
              <a:gdLst/>
              <a:ahLst/>
              <a:cxnLst/>
              <a:rect r="r" b="b" t="t" l="l"/>
              <a:pathLst>
                <a:path h="812800" w="834797">
                  <a:moveTo>
                    <a:pt x="417398" y="0"/>
                  </a:moveTo>
                  <a:cubicBezTo>
                    <a:pt x="186876" y="0"/>
                    <a:pt x="0" y="181951"/>
                    <a:pt x="0" y="406400"/>
                  </a:cubicBezTo>
                  <a:cubicBezTo>
                    <a:pt x="0" y="630849"/>
                    <a:pt x="186876" y="812800"/>
                    <a:pt x="417398" y="812800"/>
                  </a:cubicBezTo>
                  <a:cubicBezTo>
                    <a:pt x="647921" y="812800"/>
                    <a:pt x="834797" y="630849"/>
                    <a:pt x="834797" y="406400"/>
                  </a:cubicBezTo>
                  <a:cubicBezTo>
                    <a:pt x="834797" y="181951"/>
                    <a:pt x="647921" y="0"/>
                    <a:pt x="417398" y="0"/>
                  </a:cubicBezTo>
                  <a:close/>
                </a:path>
              </a:pathLst>
            </a:custGeom>
            <a:solidFill>
              <a:srgbClr val="FF685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8262" y="47625"/>
              <a:ext cx="678272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47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598241" y="1860947"/>
            <a:ext cx="8093984" cy="1327646"/>
            <a:chOff x="0" y="0"/>
            <a:chExt cx="2566788" cy="42102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66788" cy="421027"/>
            </a:xfrm>
            <a:custGeom>
              <a:avLst/>
              <a:gdLst/>
              <a:ahLst/>
              <a:cxnLst/>
              <a:rect r="r" b="b" t="t" l="l"/>
              <a:pathLst>
                <a:path h="421027" w="2566788">
                  <a:moveTo>
                    <a:pt x="48782" y="0"/>
                  </a:moveTo>
                  <a:lnTo>
                    <a:pt x="2518006" y="0"/>
                  </a:lnTo>
                  <a:cubicBezTo>
                    <a:pt x="2530944" y="0"/>
                    <a:pt x="2543352" y="5139"/>
                    <a:pt x="2552500" y="14288"/>
                  </a:cubicBezTo>
                  <a:cubicBezTo>
                    <a:pt x="2561648" y="23436"/>
                    <a:pt x="2566788" y="35844"/>
                    <a:pt x="2566788" y="48782"/>
                  </a:cubicBezTo>
                  <a:lnTo>
                    <a:pt x="2566788" y="372245"/>
                  </a:lnTo>
                  <a:cubicBezTo>
                    <a:pt x="2566788" y="399187"/>
                    <a:pt x="2544947" y="421027"/>
                    <a:pt x="2518006" y="421027"/>
                  </a:cubicBezTo>
                  <a:lnTo>
                    <a:pt x="48782" y="421027"/>
                  </a:lnTo>
                  <a:cubicBezTo>
                    <a:pt x="21840" y="421027"/>
                    <a:pt x="0" y="399187"/>
                    <a:pt x="0" y="372245"/>
                  </a:cubicBezTo>
                  <a:lnTo>
                    <a:pt x="0" y="48782"/>
                  </a:lnTo>
                  <a:cubicBezTo>
                    <a:pt x="0" y="21840"/>
                    <a:pt x="21840" y="0"/>
                    <a:pt x="48782" y="0"/>
                  </a:cubicBezTo>
                  <a:close/>
                </a:path>
              </a:pathLst>
            </a:custGeom>
            <a:solidFill>
              <a:srgbClr val="EBF1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0"/>
              <a:ext cx="2566788" cy="4210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16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9598241" y="3356479"/>
            <a:ext cx="8093984" cy="1327646"/>
            <a:chOff x="0" y="0"/>
            <a:chExt cx="2566788" cy="42102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566788" cy="421027"/>
            </a:xfrm>
            <a:custGeom>
              <a:avLst/>
              <a:gdLst/>
              <a:ahLst/>
              <a:cxnLst/>
              <a:rect r="r" b="b" t="t" l="l"/>
              <a:pathLst>
                <a:path h="421027" w="2566788">
                  <a:moveTo>
                    <a:pt x="48782" y="0"/>
                  </a:moveTo>
                  <a:lnTo>
                    <a:pt x="2518006" y="0"/>
                  </a:lnTo>
                  <a:cubicBezTo>
                    <a:pt x="2530944" y="0"/>
                    <a:pt x="2543352" y="5139"/>
                    <a:pt x="2552500" y="14288"/>
                  </a:cubicBezTo>
                  <a:cubicBezTo>
                    <a:pt x="2561648" y="23436"/>
                    <a:pt x="2566788" y="35844"/>
                    <a:pt x="2566788" y="48782"/>
                  </a:cubicBezTo>
                  <a:lnTo>
                    <a:pt x="2566788" y="372245"/>
                  </a:lnTo>
                  <a:cubicBezTo>
                    <a:pt x="2566788" y="399187"/>
                    <a:pt x="2544947" y="421027"/>
                    <a:pt x="2518006" y="421027"/>
                  </a:cubicBezTo>
                  <a:lnTo>
                    <a:pt x="48782" y="421027"/>
                  </a:lnTo>
                  <a:cubicBezTo>
                    <a:pt x="21840" y="421027"/>
                    <a:pt x="0" y="399187"/>
                    <a:pt x="0" y="372245"/>
                  </a:cubicBezTo>
                  <a:lnTo>
                    <a:pt x="0" y="48782"/>
                  </a:lnTo>
                  <a:cubicBezTo>
                    <a:pt x="0" y="21840"/>
                    <a:pt x="21840" y="0"/>
                    <a:pt x="48782" y="0"/>
                  </a:cubicBezTo>
                  <a:close/>
                </a:path>
              </a:pathLst>
            </a:custGeom>
            <a:solidFill>
              <a:srgbClr val="EBF1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0"/>
              <a:ext cx="2566788" cy="4210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16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598241" y="4850249"/>
            <a:ext cx="8093984" cy="1327646"/>
            <a:chOff x="0" y="0"/>
            <a:chExt cx="2566788" cy="42102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566788" cy="421027"/>
            </a:xfrm>
            <a:custGeom>
              <a:avLst/>
              <a:gdLst/>
              <a:ahLst/>
              <a:cxnLst/>
              <a:rect r="r" b="b" t="t" l="l"/>
              <a:pathLst>
                <a:path h="421027" w="2566788">
                  <a:moveTo>
                    <a:pt x="48782" y="0"/>
                  </a:moveTo>
                  <a:lnTo>
                    <a:pt x="2518006" y="0"/>
                  </a:lnTo>
                  <a:cubicBezTo>
                    <a:pt x="2530944" y="0"/>
                    <a:pt x="2543352" y="5139"/>
                    <a:pt x="2552500" y="14288"/>
                  </a:cubicBezTo>
                  <a:cubicBezTo>
                    <a:pt x="2561648" y="23436"/>
                    <a:pt x="2566788" y="35844"/>
                    <a:pt x="2566788" y="48782"/>
                  </a:cubicBezTo>
                  <a:lnTo>
                    <a:pt x="2566788" y="372245"/>
                  </a:lnTo>
                  <a:cubicBezTo>
                    <a:pt x="2566788" y="399187"/>
                    <a:pt x="2544947" y="421027"/>
                    <a:pt x="2518006" y="421027"/>
                  </a:cubicBezTo>
                  <a:lnTo>
                    <a:pt x="48782" y="421027"/>
                  </a:lnTo>
                  <a:cubicBezTo>
                    <a:pt x="21840" y="421027"/>
                    <a:pt x="0" y="399187"/>
                    <a:pt x="0" y="372245"/>
                  </a:cubicBezTo>
                  <a:lnTo>
                    <a:pt x="0" y="48782"/>
                  </a:lnTo>
                  <a:cubicBezTo>
                    <a:pt x="0" y="21840"/>
                    <a:pt x="21840" y="0"/>
                    <a:pt x="48782" y="0"/>
                  </a:cubicBezTo>
                  <a:close/>
                </a:path>
              </a:pathLst>
            </a:custGeom>
            <a:solidFill>
              <a:srgbClr val="EBF1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0"/>
              <a:ext cx="2566788" cy="4210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16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9853204" y="2079500"/>
            <a:ext cx="890541" cy="907106"/>
            <a:chOff x="0" y="0"/>
            <a:chExt cx="812800" cy="82791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27919"/>
            </a:xfrm>
            <a:custGeom>
              <a:avLst/>
              <a:gdLst/>
              <a:ahLst/>
              <a:cxnLst/>
              <a:rect r="r" b="b" t="t" l="l"/>
              <a:pathLst>
                <a:path h="827919" w="812800">
                  <a:moveTo>
                    <a:pt x="406400" y="0"/>
                  </a:moveTo>
                  <a:cubicBezTo>
                    <a:pt x="181951" y="0"/>
                    <a:pt x="0" y="185336"/>
                    <a:pt x="0" y="413960"/>
                  </a:cubicBezTo>
                  <a:cubicBezTo>
                    <a:pt x="0" y="642583"/>
                    <a:pt x="181951" y="827919"/>
                    <a:pt x="406400" y="827919"/>
                  </a:cubicBezTo>
                  <a:cubicBezTo>
                    <a:pt x="630849" y="827919"/>
                    <a:pt x="812800" y="642583"/>
                    <a:pt x="812800" y="413960"/>
                  </a:cubicBezTo>
                  <a:cubicBezTo>
                    <a:pt x="812800" y="18533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68092"/>
              <a:ext cx="660400" cy="6822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536"/>
                </a:lnSpc>
              </a:pPr>
              <a:r>
                <a:rPr lang="en-US" sz="3600" spc="485">
                  <a:solidFill>
                    <a:srgbClr val="000000"/>
                  </a:solidFill>
                  <a:latin typeface="Nourd"/>
                  <a:ea typeface="Nourd"/>
                  <a:cs typeface="Nourd"/>
                  <a:sym typeface="Nourd"/>
                </a:rPr>
                <a:t>1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9853204" y="3567379"/>
            <a:ext cx="890541" cy="907106"/>
            <a:chOff x="0" y="0"/>
            <a:chExt cx="812800" cy="827919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27919"/>
            </a:xfrm>
            <a:custGeom>
              <a:avLst/>
              <a:gdLst/>
              <a:ahLst/>
              <a:cxnLst/>
              <a:rect r="r" b="b" t="t" l="l"/>
              <a:pathLst>
                <a:path h="827919" w="812800">
                  <a:moveTo>
                    <a:pt x="406400" y="0"/>
                  </a:moveTo>
                  <a:cubicBezTo>
                    <a:pt x="181951" y="0"/>
                    <a:pt x="0" y="185336"/>
                    <a:pt x="0" y="413960"/>
                  </a:cubicBezTo>
                  <a:cubicBezTo>
                    <a:pt x="0" y="642583"/>
                    <a:pt x="181951" y="827919"/>
                    <a:pt x="406400" y="827919"/>
                  </a:cubicBezTo>
                  <a:cubicBezTo>
                    <a:pt x="630849" y="827919"/>
                    <a:pt x="812800" y="642583"/>
                    <a:pt x="812800" y="413960"/>
                  </a:cubicBezTo>
                  <a:cubicBezTo>
                    <a:pt x="812800" y="18533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68092"/>
              <a:ext cx="660400" cy="6822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536"/>
                </a:lnSpc>
              </a:pPr>
              <a:r>
                <a:rPr lang="en-US" sz="3600" spc="485">
                  <a:solidFill>
                    <a:srgbClr val="000000"/>
                  </a:solidFill>
                  <a:latin typeface="Nourd"/>
                  <a:ea typeface="Nourd"/>
                  <a:cs typeface="Nourd"/>
                  <a:sym typeface="Nourd"/>
                </a:rPr>
                <a:t>2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9853204" y="5065126"/>
            <a:ext cx="890541" cy="907106"/>
            <a:chOff x="0" y="0"/>
            <a:chExt cx="812800" cy="827919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27919"/>
            </a:xfrm>
            <a:custGeom>
              <a:avLst/>
              <a:gdLst/>
              <a:ahLst/>
              <a:cxnLst/>
              <a:rect r="r" b="b" t="t" l="l"/>
              <a:pathLst>
                <a:path h="827919" w="812800">
                  <a:moveTo>
                    <a:pt x="406400" y="0"/>
                  </a:moveTo>
                  <a:cubicBezTo>
                    <a:pt x="181951" y="0"/>
                    <a:pt x="0" y="185336"/>
                    <a:pt x="0" y="413960"/>
                  </a:cubicBezTo>
                  <a:cubicBezTo>
                    <a:pt x="0" y="642583"/>
                    <a:pt x="181951" y="827919"/>
                    <a:pt x="406400" y="827919"/>
                  </a:cubicBezTo>
                  <a:cubicBezTo>
                    <a:pt x="630849" y="827919"/>
                    <a:pt x="812800" y="642583"/>
                    <a:pt x="812800" y="413960"/>
                  </a:cubicBezTo>
                  <a:cubicBezTo>
                    <a:pt x="812800" y="18533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76200" y="68092"/>
              <a:ext cx="660400" cy="6822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536"/>
                </a:lnSpc>
              </a:pPr>
              <a:r>
                <a:rPr lang="en-US" sz="3600" spc="485">
                  <a:solidFill>
                    <a:srgbClr val="000000"/>
                  </a:solidFill>
                  <a:latin typeface="Nourd"/>
                  <a:ea typeface="Nourd"/>
                  <a:cs typeface="Nourd"/>
                  <a:sym typeface="Nourd"/>
                </a:rPr>
                <a:t>3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9598241" y="6339820"/>
            <a:ext cx="8093984" cy="1327646"/>
            <a:chOff x="0" y="0"/>
            <a:chExt cx="2566788" cy="421027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2566788" cy="421027"/>
            </a:xfrm>
            <a:custGeom>
              <a:avLst/>
              <a:gdLst/>
              <a:ahLst/>
              <a:cxnLst/>
              <a:rect r="r" b="b" t="t" l="l"/>
              <a:pathLst>
                <a:path h="421027" w="2566788">
                  <a:moveTo>
                    <a:pt x="48782" y="0"/>
                  </a:moveTo>
                  <a:lnTo>
                    <a:pt x="2518006" y="0"/>
                  </a:lnTo>
                  <a:cubicBezTo>
                    <a:pt x="2530944" y="0"/>
                    <a:pt x="2543352" y="5139"/>
                    <a:pt x="2552500" y="14288"/>
                  </a:cubicBezTo>
                  <a:cubicBezTo>
                    <a:pt x="2561648" y="23436"/>
                    <a:pt x="2566788" y="35844"/>
                    <a:pt x="2566788" y="48782"/>
                  </a:cubicBezTo>
                  <a:lnTo>
                    <a:pt x="2566788" y="372245"/>
                  </a:lnTo>
                  <a:cubicBezTo>
                    <a:pt x="2566788" y="399187"/>
                    <a:pt x="2544947" y="421027"/>
                    <a:pt x="2518006" y="421027"/>
                  </a:cubicBezTo>
                  <a:lnTo>
                    <a:pt x="48782" y="421027"/>
                  </a:lnTo>
                  <a:cubicBezTo>
                    <a:pt x="21840" y="421027"/>
                    <a:pt x="0" y="399187"/>
                    <a:pt x="0" y="372245"/>
                  </a:cubicBezTo>
                  <a:lnTo>
                    <a:pt x="0" y="48782"/>
                  </a:lnTo>
                  <a:cubicBezTo>
                    <a:pt x="0" y="21840"/>
                    <a:pt x="21840" y="0"/>
                    <a:pt x="48782" y="0"/>
                  </a:cubicBezTo>
                  <a:close/>
                </a:path>
              </a:pathLst>
            </a:custGeom>
            <a:solidFill>
              <a:srgbClr val="EBF1FF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0"/>
              <a:ext cx="2566788" cy="4210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16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9853204" y="6558373"/>
            <a:ext cx="890541" cy="907106"/>
            <a:chOff x="0" y="0"/>
            <a:chExt cx="812800" cy="827919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27919"/>
            </a:xfrm>
            <a:custGeom>
              <a:avLst/>
              <a:gdLst/>
              <a:ahLst/>
              <a:cxnLst/>
              <a:rect r="r" b="b" t="t" l="l"/>
              <a:pathLst>
                <a:path h="827919" w="812800">
                  <a:moveTo>
                    <a:pt x="406400" y="0"/>
                  </a:moveTo>
                  <a:cubicBezTo>
                    <a:pt x="181951" y="0"/>
                    <a:pt x="0" y="185336"/>
                    <a:pt x="0" y="413960"/>
                  </a:cubicBezTo>
                  <a:cubicBezTo>
                    <a:pt x="0" y="642583"/>
                    <a:pt x="181951" y="827919"/>
                    <a:pt x="406400" y="827919"/>
                  </a:cubicBezTo>
                  <a:cubicBezTo>
                    <a:pt x="630849" y="827919"/>
                    <a:pt x="812800" y="642583"/>
                    <a:pt x="812800" y="413960"/>
                  </a:cubicBezTo>
                  <a:cubicBezTo>
                    <a:pt x="812800" y="18533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76200" y="68092"/>
              <a:ext cx="660400" cy="6822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536"/>
                </a:lnSpc>
              </a:pPr>
              <a:r>
                <a:rPr lang="en-US" sz="3600" spc="485">
                  <a:solidFill>
                    <a:srgbClr val="000000"/>
                  </a:solidFill>
                  <a:latin typeface="Nourd"/>
                  <a:ea typeface="Nourd"/>
                  <a:cs typeface="Nourd"/>
                  <a:sym typeface="Nourd"/>
                </a:rPr>
                <a:t>4</a:t>
              </a: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9598241" y="7829391"/>
            <a:ext cx="8093984" cy="1327646"/>
            <a:chOff x="0" y="0"/>
            <a:chExt cx="2566788" cy="421027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2566788" cy="421027"/>
            </a:xfrm>
            <a:custGeom>
              <a:avLst/>
              <a:gdLst/>
              <a:ahLst/>
              <a:cxnLst/>
              <a:rect r="r" b="b" t="t" l="l"/>
              <a:pathLst>
                <a:path h="421027" w="2566788">
                  <a:moveTo>
                    <a:pt x="48782" y="0"/>
                  </a:moveTo>
                  <a:lnTo>
                    <a:pt x="2518006" y="0"/>
                  </a:lnTo>
                  <a:cubicBezTo>
                    <a:pt x="2530944" y="0"/>
                    <a:pt x="2543352" y="5139"/>
                    <a:pt x="2552500" y="14288"/>
                  </a:cubicBezTo>
                  <a:cubicBezTo>
                    <a:pt x="2561648" y="23436"/>
                    <a:pt x="2566788" y="35844"/>
                    <a:pt x="2566788" y="48782"/>
                  </a:cubicBezTo>
                  <a:lnTo>
                    <a:pt x="2566788" y="372245"/>
                  </a:lnTo>
                  <a:cubicBezTo>
                    <a:pt x="2566788" y="399187"/>
                    <a:pt x="2544947" y="421027"/>
                    <a:pt x="2518006" y="421027"/>
                  </a:cubicBezTo>
                  <a:lnTo>
                    <a:pt x="48782" y="421027"/>
                  </a:lnTo>
                  <a:cubicBezTo>
                    <a:pt x="21840" y="421027"/>
                    <a:pt x="0" y="399187"/>
                    <a:pt x="0" y="372245"/>
                  </a:cubicBezTo>
                  <a:lnTo>
                    <a:pt x="0" y="48782"/>
                  </a:lnTo>
                  <a:cubicBezTo>
                    <a:pt x="0" y="21840"/>
                    <a:pt x="21840" y="0"/>
                    <a:pt x="48782" y="0"/>
                  </a:cubicBezTo>
                  <a:close/>
                </a:path>
              </a:pathLst>
            </a:custGeom>
            <a:solidFill>
              <a:srgbClr val="EBF1FF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0"/>
              <a:ext cx="2566788" cy="4210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16"/>
                </a:lnSpc>
              </a:pP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9853204" y="8044268"/>
            <a:ext cx="890541" cy="907106"/>
            <a:chOff x="0" y="0"/>
            <a:chExt cx="812800" cy="827919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812800" cy="827919"/>
            </a:xfrm>
            <a:custGeom>
              <a:avLst/>
              <a:gdLst/>
              <a:ahLst/>
              <a:cxnLst/>
              <a:rect r="r" b="b" t="t" l="l"/>
              <a:pathLst>
                <a:path h="827919" w="812800">
                  <a:moveTo>
                    <a:pt x="406400" y="0"/>
                  </a:moveTo>
                  <a:cubicBezTo>
                    <a:pt x="181951" y="0"/>
                    <a:pt x="0" y="185336"/>
                    <a:pt x="0" y="413960"/>
                  </a:cubicBezTo>
                  <a:cubicBezTo>
                    <a:pt x="0" y="642583"/>
                    <a:pt x="181951" y="827919"/>
                    <a:pt x="406400" y="827919"/>
                  </a:cubicBezTo>
                  <a:cubicBezTo>
                    <a:pt x="630849" y="827919"/>
                    <a:pt x="812800" y="642583"/>
                    <a:pt x="812800" y="413960"/>
                  </a:cubicBezTo>
                  <a:cubicBezTo>
                    <a:pt x="812800" y="18533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76200" y="68092"/>
              <a:ext cx="660400" cy="6822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536"/>
                </a:lnSpc>
              </a:pPr>
              <a:r>
                <a:rPr lang="en-US" sz="3600" spc="485">
                  <a:solidFill>
                    <a:srgbClr val="000000"/>
                  </a:solidFill>
                  <a:latin typeface="Nourd"/>
                  <a:ea typeface="Nourd"/>
                  <a:cs typeface="Nourd"/>
                  <a:sym typeface="Nourd"/>
                </a:rPr>
                <a:t>5</a:t>
              </a:r>
            </a:p>
          </p:txBody>
        </p:sp>
      </p:grpSp>
      <p:sp>
        <p:nvSpPr>
          <p:cNvPr name="Freeform 35" id="35"/>
          <p:cNvSpPr/>
          <p:nvPr/>
        </p:nvSpPr>
        <p:spPr>
          <a:xfrm flipH="false" flipV="false" rot="0">
            <a:off x="646892" y="2756404"/>
            <a:ext cx="6251758" cy="5821949"/>
          </a:xfrm>
          <a:custGeom>
            <a:avLst/>
            <a:gdLst/>
            <a:ahLst/>
            <a:cxnLst/>
            <a:rect r="r" b="b" t="t" l="l"/>
            <a:pathLst>
              <a:path h="5821949" w="6251758">
                <a:moveTo>
                  <a:pt x="0" y="0"/>
                </a:moveTo>
                <a:lnTo>
                  <a:pt x="6251758" y="0"/>
                </a:lnTo>
                <a:lnTo>
                  <a:pt x="6251758" y="5821950"/>
                </a:lnTo>
                <a:lnTo>
                  <a:pt x="0" y="58219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646892" y="5508992"/>
            <a:ext cx="8168838" cy="4656238"/>
          </a:xfrm>
          <a:custGeom>
            <a:avLst/>
            <a:gdLst/>
            <a:ahLst/>
            <a:cxnLst/>
            <a:rect r="r" b="b" t="t" l="l"/>
            <a:pathLst>
              <a:path h="4656238" w="8168838">
                <a:moveTo>
                  <a:pt x="0" y="0"/>
                </a:moveTo>
                <a:lnTo>
                  <a:pt x="8168838" y="0"/>
                </a:lnTo>
                <a:lnTo>
                  <a:pt x="8168838" y="4656238"/>
                </a:lnTo>
                <a:lnTo>
                  <a:pt x="0" y="46562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37" id="37"/>
          <p:cNvSpPr txBox="true"/>
          <p:nvPr/>
        </p:nvSpPr>
        <p:spPr>
          <a:xfrm rot="0">
            <a:off x="11201051" y="2335780"/>
            <a:ext cx="5920604" cy="4206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93"/>
              </a:lnSpc>
            </a:pPr>
            <a:r>
              <a:rPr lang="en-US" sz="2900">
                <a:solidFill>
                  <a:srgbClr val="2E2E2E"/>
                </a:solidFill>
                <a:latin typeface="Nourd"/>
                <a:ea typeface="Nourd"/>
                <a:cs typeface="Nourd"/>
                <a:sym typeface="Nourd"/>
              </a:rPr>
              <a:t>Reuniones virtuales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1201051" y="3839534"/>
            <a:ext cx="6023992" cy="4206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93"/>
              </a:lnSpc>
            </a:pPr>
            <a:r>
              <a:rPr lang="en-US" sz="2900">
                <a:solidFill>
                  <a:srgbClr val="2E2E2E"/>
                </a:solidFill>
                <a:latin typeface="Nourd"/>
                <a:ea typeface="Nourd"/>
                <a:cs typeface="Nourd"/>
                <a:sym typeface="Nourd"/>
              </a:rPr>
              <a:t>Chat fluido entre equipos de trabajo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1201051" y="5342868"/>
            <a:ext cx="6212595" cy="4206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93"/>
              </a:lnSpc>
            </a:pPr>
            <a:r>
              <a:rPr lang="en-US" sz="2900">
                <a:solidFill>
                  <a:srgbClr val="2E2E2E"/>
                </a:solidFill>
                <a:latin typeface="Nourd"/>
                <a:ea typeface="Nourd"/>
                <a:cs typeface="Nourd"/>
                <a:sym typeface="Nourd"/>
              </a:rPr>
              <a:t>Compartir archivos sin utilizar el mail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1201051" y="6811139"/>
            <a:ext cx="5920604" cy="4206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93"/>
              </a:lnSpc>
            </a:pPr>
            <a:r>
              <a:rPr lang="en-US" sz="2900">
                <a:solidFill>
                  <a:srgbClr val="2E2E2E"/>
                </a:solidFill>
                <a:latin typeface="Nourd"/>
                <a:ea typeface="Nourd"/>
                <a:cs typeface="Nourd"/>
                <a:sym typeface="Nourd"/>
              </a:rPr>
              <a:t>Colaboración en tiempo real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1201051" y="8107698"/>
            <a:ext cx="6212595" cy="8492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93"/>
              </a:lnSpc>
            </a:pPr>
            <a:r>
              <a:rPr lang="en-US" sz="2900">
                <a:solidFill>
                  <a:srgbClr val="2E2E2E"/>
                </a:solidFill>
                <a:latin typeface="Nourd"/>
                <a:ea typeface="Nourd"/>
                <a:cs typeface="Nourd"/>
                <a:sym typeface="Nourd"/>
              </a:rPr>
              <a:t>Gestionar proyectos por canales temáticos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646892" y="649855"/>
            <a:ext cx="8785863" cy="1565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11"/>
              </a:lnSpc>
              <a:spcBef>
                <a:spcPct val="0"/>
              </a:spcBef>
            </a:pPr>
            <a:r>
              <a:rPr lang="en-US" b="true" sz="9843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¿Qué nos ofrece </a:t>
            </a:r>
            <a:r>
              <a:rPr lang="en-US" b="true" sz="9843">
                <a:solidFill>
                  <a:srgbClr val="5E57A2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Teams</a:t>
            </a:r>
            <a:r>
              <a:rPr lang="en-US" b="true" sz="9843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?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4965899">
            <a:off x="-13966502" y="2937764"/>
            <a:ext cx="27878967" cy="14950007"/>
            <a:chOff x="0" y="0"/>
            <a:chExt cx="930672" cy="49907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30672" cy="499070"/>
            </a:xfrm>
            <a:custGeom>
              <a:avLst/>
              <a:gdLst/>
              <a:ahLst/>
              <a:cxnLst/>
              <a:rect r="r" b="b" t="t" l="l"/>
              <a:pathLst>
                <a:path h="499070" w="930672">
                  <a:moveTo>
                    <a:pt x="465336" y="0"/>
                  </a:moveTo>
                  <a:cubicBezTo>
                    <a:pt x="208338" y="0"/>
                    <a:pt x="0" y="111721"/>
                    <a:pt x="0" y="249535"/>
                  </a:cubicBezTo>
                  <a:cubicBezTo>
                    <a:pt x="0" y="387349"/>
                    <a:pt x="208338" y="499070"/>
                    <a:pt x="465336" y="499070"/>
                  </a:cubicBezTo>
                  <a:cubicBezTo>
                    <a:pt x="722334" y="499070"/>
                    <a:pt x="930672" y="387349"/>
                    <a:pt x="930672" y="249535"/>
                  </a:cubicBezTo>
                  <a:cubicBezTo>
                    <a:pt x="930672" y="111721"/>
                    <a:pt x="722334" y="0"/>
                    <a:pt x="465336" y="0"/>
                  </a:cubicBezTo>
                  <a:close/>
                </a:path>
              </a:pathLst>
            </a:custGeom>
            <a:solidFill>
              <a:srgbClr val="FF66C4">
                <a:alpha val="17647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87251" y="18213"/>
              <a:ext cx="756171" cy="4340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47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7179281" y="783902"/>
            <a:ext cx="2286386" cy="2129197"/>
          </a:xfrm>
          <a:custGeom>
            <a:avLst/>
            <a:gdLst/>
            <a:ahLst/>
            <a:cxnLst/>
            <a:rect r="r" b="b" t="t" l="l"/>
            <a:pathLst>
              <a:path h="2129197" w="2286386">
                <a:moveTo>
                  <a:pt x="0" y="0"/>
                </a:moveTo>
                <a:lnTo>
                  <a:pt x="2286386" y="0"/>
                </a:lnTo>
                <a:lnTo>
                  <a:pt x="2286386" y="2129197"/>
                </a:lnTo>
                <a:lnTo>
                  <a:pt x="0" y="21291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632906" y="1712833"/>
            <a:ext cx="3119833" cy="1076343"/>
          </a:xfrm>
          <a:custGeom>
            <a:avLst/>
            <a:gdLst/>
            <a:ahLst/>
            <a:cxnLst/>
            <a:rect r="r" b="b" t="t" l="l"/>
            <a:pathLst>
              <a:path h="1076343" w="3119833">
                <a:moveTo>
                  <a:pt x="0" y="0"/>
                </a:moveTo>
                <a:lnTo>
                  <a:pt x="3119833" y="0"/>
                </a:lnTo>
                <a:lnTo>
                  <a:pt x="3119833" y="1076343"/>
                </a:lnTo>
                <a:lnTo>
                  <a:pt x="0" y="10763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919978" y="960001"/>
            <a:ext cx="1784644" cy="1953098"/>
          </a:xfrm>
          <a:custGeom>
            <a:avLst/>
            <a:gdLst/>
            <a:ahLst/>
            <a:cxnLst/>
            <a:rect r="r" b="b" t="t" l="l"/>
            <a:pathLst>
              <a:path h="1953098" w="1784644">
                <a:moveTo>
                  <a:pt x="0" y="0"/>
                </a:moveTo>
                <a:lnTo>
                  <a:pt x="1784643" y="0"/>
                </a:lnTo>
                <a:lnTo>
                  <a:pt x="1784643" y="1953098"/>
                </a:lnTo>
                <a:lnTo>
                  <a:pt x="0" y="1953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212590" y="3248760"/>
            <a:ext cx="587329" cy="459585"/>
          </a:xfrm>
          <a:custGeom>
            <a:avLst/>
            <a:gdLst/>
            <a:ahLst/>
            <a:cxnLst/>
            <a:rect r="r" b="b" t="t" l="l"/>
            <a:pathLst>
              <a:path h="459585" w="587329">
                <a:moveTo>
                  <a:pt x="0" y="0"/>
                </a:moveTo>
                <a:lnTo>
                  <a:pt x="587328" y="0"/>
                </a:lnTo>
                <a:lnTo>
                  <a:pt x="587328" y="459585"/>
                </a:lnTo>
                <a:lnTo>
                  <a:pt x="0" y="4595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212590" y="4529608"/>
            <a:ext cx="587329" cy="459585"/>
          </a:xfrm>
          <a:custGeom>
            <a:avLst/>
            <a:gdLst/>
            <a:ahLst/>
            <a:cxnLst/>
            <a:rect r="r" b="b" t="t" l="l"/>
            <a:pathLst>
              <a:path h="459585" w="587329">
                <a:moveTo>
                  <a:pt x="0" y="0"/>
                </a:moveTo>
                <a:lnTo>
                  <a:pt x="587328" y="0"/>
                </a:lnTo>
                <a:lnTo>
                  <a:pt x="587328" y="459585"/>
                </a:lnTo>
                <a:lnTo>
                  <a:pt x="0" y="4595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212590" y="5795953"/>
            <a:ext cx="587329" cy="459585"/>
          </a:xfrm>
          <a:custGeom>
            <a:avLst/>
            <a:gdLst/>
            <a:ahLst/>
            <a:cxnLst/>
            <a:rect r="r" b="b" t="t" l="l"/>
            <a:pathLst>
              <a:path h="459585" w="587329">
                <a:moveTo>
                  <a:pt x="0" y="0"/>
                </a:moveTo>
                <a:lnTo>
                  <a:pt x="587328" y="0"/>
                </a:lnTo>
                <a:lnTo>
                  <a:pt x="587328" y="459585"/>
                </a:lnTo>
                <a:lnTo>
                  <a:pt x="0" y="4595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212590" y="7072303"/>
            <a:ext cx="587329" cy="459585"/>
          </a:xfrm>
          <a:custGeom>
            <a:avLst/>
            <a:gdLst/>
            <a:ahLst/>
            <a:cxnLst/>
            <a:rect r="r" b="b" t="t" l="l"/>
            <a:pathLst>
              <a:path h="459585" w="587329">
                <a:moveTo>
                  <a:pt x="0" y="0"/>
                </a:moveTo>
                <a:lnTo>
                  <a:pt x="587328" y="0"/>
                </a:lnTo>
                <a:lnTo>
                  <a:pt x="587328" y="459585"/>
                </a:lnTo>
                <a:lnTo>
                  <a:pt x="0" y="4595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212590" y="8344843"/>
            <a:ext cx="587329" cy="459585"/>
          </a:xfrm>
          <a:custGeom>
            <a:avLst/>
            <a:gdLst/>
            <a:ahLst/>
            <a:cxnLst/>
            <a:rect r="r" b="b" t="t" l="l"/>
            <a:pathLst>
              <a:path h="459585" w="587329">
                <a:moveTo>
                  <a:pt x="0" y="0"/>
                </a:moveTo>
                <a:lnTo>
                  <a:pt x="587328" y="0"/>
                </a:lnTo>
                <a:lnTo>
                  <a:pt x="587328" y="459585"/>
                </a:lnTo>
                <a:lnTo>
                  <a:pt x="0" y="4595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574694" y="2832591"/>
            <a:ext cx="1652566" cy="919169"/>
          </a:xfrm>
          <a:custGeom>
            <a:avLst/>
            <a:gdLst/>
            <a:ahLst/>
            <a:cxnLst/>
            <a:rect r="r" b="b" t="t" l="l"/>
            <a:pathLst>
              <a:path h="919169" w="1652566">
                <a:moveTo>
                  <a:pt x="0" y="0"/>
                </a:moveTo>
                <a:lnTo>
                  <a:pt x="1652566" y="0"/>
                </a:lnTo>
                <a:lnTo>
                  <a:pt x="1652566" y="919169"/>
                </a:lnTo>
                <a:lnTo>
                  <a:pt x="0" y="9191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226" t="0" r="-2226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844511" y="4269724"/>
            <a:ext cx="1064242" cy="969891"/>
          </a:xfrm>
          <a:custGeom>
            <a:avLst/>
            <a:gdLst/>
            <a:ahLst/>
            <a:cxnLst/>
            <a:rect r="r" b="b" t="t" l="l"/>
            <a:pathLst>
              <a:path h="969891" w="1064242">
                <a:moveTo>
                  <a:pt x="0" y="0"/>
                </a:moveTo>
                <a:lnTo>
                  <a:pt x="1064242" y="0"/>
                </a:lnTo>
                <a:lnTo>
                  <a:pt x="1064242" y="969892"/>
                </a:lnTo>
                <a:lnTo>
                  <a:pt x="0" y="9698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226" t="0" r="-2226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777066" y="5468216"/>
            <a:ext cx="1426644" cy="1182814"/>
          </a:xfrm>
          <a:custGeom>
            <a:avLst/>
            <a:gdLst/>
            <a:ahLst/>
            <a:cxnLst/>
            <a:rect r="r" b="b" t="t" l="l"/>
            <a:pathLst>
              <a:path h="1182814" w="1426644">
                <a:moveTo>
                  <a:pt x="0" y="0"/>
                </a:moveTo>
                <a:lnTo>
                  <a:pt x="1426645" y="0"/>
                </a:lnTo>
                <a:lnTo>
                  <a:pt x="1426645" y="1182814"/>
                </a:lnTo>
                <a:lnTo>
                  <a:pt x="0" y="11828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226" t="0" r="-2226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3000628" y="6833734"/>
            <a:ext cx="979521" cy="1096316"/>
          </a:xfrm>
          <a:custGeom>
            <a:avLst/>
            <a:gdLst/>
            <a:ahLst/>
            <a:cxnLst/>
            <a:rect r="r" b="b" t="t" l="l"/>
            <a:pathLst>
              <a:path h="1096316" w="979521">
                <a:moveTo>
                  <a:pt x="0" y="0"/>
                </a:moveTo>
                <a:lnTo>
                  <a:pt x="979521" y="0"/>
                </a:lnTo>
                <a:lnTo>
                  <a:pt x="979521" y="1096316"/>
                </a:lnTo>
                <a:lnTo>
                  <a:pt x="0" y="10963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2059" t="-57395" r="-82061" b="-3552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3400977" y="8112754"/>
            <a:ext cx="1243065" cy="1177804"/>
          </a:xfrm>
          <a:custGeom>
            <a:avLst/>
            <a:gdLst/>
            <a:ahLst/>
            <a:cxnLst/>
            <a:rect r="r" b="b" t="t" l="l"/>
            <a:pathLst>
              <a:path h="1177804" w="1243065">
                <a:moveTo>
                  <a:pt x="0" y="0"/>
                </a:moveTo>
                <a:lnTo>
                  <a:pt x="1243065" y="0"/>
                </a:lnTo>
                <a:lnTo>
                  <a:pt x="1243065" y="1177805"/>
                </a:lnTo>
                <a:lnTo>
                  <a:pt x="0" y="11778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203823" y="5802148"/>
            <a:ext cx="519994" cy="471222"/>
          </a:xfrm>
          <a:custGeom>
            <a:avLst/>
            <a:gdLst/>
            <a:ahLst/>
            <a:cxnLst/>
            <a:rect r="r" b="b" t="t" l="l"/>
            <a:pathLst>
              <a:path h="471222" w="519994">
                <a:moveTo>
                  <a:pt x="0" y="0"/>
                </a:moveTo>
                <a:lnTo>
                  <a:pt x="519995" y="0"/>
                </a:lnTo>
                <a:lnTo>
                  <a:pt x="519995" y="471222"/>
                </a:lnTo>
                <a:lnTo>
                  <a:pt x="0" y="4712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2203823" y="7060665"/>
            <a:ext cx="519994" cy="471222"/>
          </a:xfrm>
          <a:custGeom>
            <a:avLst/>
            <a:gdLst/>
            <a:ahLst/>
            <a:cxnLst/>
            <a:rect r="r" b="b" t="t" l="l"/>
            <a:pathLst>
              <a:path h="471222" w="519994">
                <a:moveTo>
                  <a:pt x="0" y="0"/>
                </a:moveTo>
                <a:lnTo>
                  <a:pt x="519995" y="0"/>
                </a:lnTo>
                <a:lnTo>
                  <a:pt x="519995" y="471223"/>
                </a:lnTo>
                <a:lnTo>
                  <a:pt x="0" y="4712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2203823" y="8351038"/>
            <a:ext cx="519994" cy="471222"/>
          </a:xfrm>
          <a:custGeom>
            <a:avLst/>
            <a:gdLst/>
            <a:ahLst/>
            <a:cxnLst/>
            <a:rect r="r" b="b" t="t" l="l"/>
            <a:pathLst>
              <a:path h="471222" w="519994">
                <a:moveTo>
                  <a:pt x="0" y="0"/>
                </a:moveTo>
                <a:lnTo>
                  <a:pt x="519995" y="0"/>
                </a:lnTo>
                <a:lnTo>
                  <a:pt x="519995" y="471222"/>
                </a:lnTo>
                <a:lnTo>
                  <a:pt x="0" y="4712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5552302" y="5802148"/>
            <a:ext cx="519994" cy="471222"/>
          </a:xfrm>
          <a:custGeom>
            <a:avLst/>
            <a:gdLst/>
            <a:ahLst/>
            <a:cxnLst/>
            <a:rect r="r" b="b" t="t" l="l"/>
            <a:pathLst>
              <a:path h="471222" w="519994">
                <a:moveTo>
                  <a:pt x="0" y="0"/>
                </a:moveTo>
                <a:lnTo>
                  <a:pt x="519995" y="0"/>
                </a:lnTo>
                <a:lnTo>
                  <a:pt x="519995" y="471222"/>
                </a:lnTo>
                <a:lnTo>
                  <a:pt x="0" y="4712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5552302" y="7060665"/>
            <a:ext cx="519994" cy="471222"/>
          </a:xfrm>
          <a:custGeom>
            <a:avLst/>
            <a:gdLst/>
            <a:ahLst/>
            <a:cxnLst/>
            <a:rect r="r" b="b" t="t" l="l"/>
            <a:pathLst>
              <a:path h="471222" w="519994">
                <a:moveTo>
                  <a:pt x="0" y="0"/>
                </a:moveTo>
                <a:lnTo>
                  <a:pt x="519995" y="0"/>
                </a:lnTo>
                <a:lnTo>
                  <a:pt x="519995" y="471223"/>
                </a:lnTo>
                <a:lnTo>
                  <a:pt x="0" y="4712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5552302" y="8351038"/>
            <a:ext cx="519994" cy="471222"/>
          </a:xfrm>
          <a:custGeom>
            <a:avLst/>
            <a:gdLst/>
            <a:ahLst/>
            <a:cxnLst/>
            <a:rect r="r" b="b" t="t" l="l"/>
            <a:pathLst>
              <a:path h="471222" w="519994">
                <a:moveTo>
                  <a:pt x="0" y="0"/>
                </a:moveTo>
                <a:lnTo>
                  <a:pt x="519995" y="0"/>
                </a:lnTo>
                <a:lnTo>
                  <a:pt x="519995" y="471222"/>
                </a:lnTo>
                <a:lnTo>
                  <a:pt x="0" y="4712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5518635" y="3292175"/>
            <a:ext cx="587329" cy="459585"/>
          </a:xfrm>
          <a:custGeom>
            <a:avLst/>
            <a:gdLst/>
            <a:ahLst/>
            <a:cxnLst/>
            <a:rect r="r" b="b" t="t" l="l"/>
            <a:pathLst>
              <a:path h="459585" w="587329">
                <a:moveTo>
                  <a:pt x="0" y="0"/>
                </a:moveTo>
                <a:lnTo>
                  <a:pt x="587329" y="0"/>
                </a:lnTo>
                <a:lnTo>
                  <a:pt x="587329" y="459585"/>
                </a:lnTo>
                <a:lnTo>
                  <a:pt x="0" y="4595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5518635" y="4573023"/>
            <a:ext cx="587329" cy="459585"/>
          </a:xfrm>
          <a:custGeom>
            <a:avLst/>
            <a:gdLst/>
            <a:ahLst/>
            <a:cxnLst/>
            <a:rect r="r" b="b" t="t" l="l"/>
            <a:pathLst>
              <a:path h="459585" w="587329">
                <a:moveTo>
                  <a:pt x="0" y="0"/>
                </a:moveTo>
                <a:lnTo>
                  <a:pt x="587329" y="0"/>
                </a:lnTo>
                <a:lnTo>
                  <a:pt x="587329" y="459584"/>
                </a:lnTo>
                <a:lnTo>
                  <a:pt x="0" y="4595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2136489" y="3248760"/>
            <a:ext cx="587329" cy="459585"/>
          </a:xfrm>
          <a:custGeom>
            <a:avLst/>
            <a:gdLst/>
            <a:ahLst/>
            <a:cxnLst/>
            <a:rect r="r" b="b" t="t" l="l"/>
            <a:pathLst>
              <a:path h="459585" w="587329">
                <a:moveTo>
                  <a:pt x="0" y="0"/>
                </a:moveTo>
                <a:lnTo>
                  <a:pt x="587329" y="0"/>
                </a:lnTo>
                <a:lnTo>
                  <a:pt x="587329" y="459585"/>
                </a:lnTo>
                <a:lnTo>
                  <a:pt x="0" y="4595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27" id="27"/>
          <p:cNvGrpSpPr/>
          <p:nvPr/>
        </p:nvGrpSpPr>
        <p:grpSpPr>
          <a:xfrm rot="0">
            <a:off x="3654845" y="3151749"/>
            <a:ext cx="2718435" cy="515844"/>
            <a:chOff x="0" y="0"/>
            <a:chExt cx="715966" cy="13586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715966" cy="135860"/>
            </a:xfrm>
            <a:custGeom>
              <a:avLst/>
              <a:gdLst/>
              <a:ahLst/>
              <a:cxnLst/>
              <a:rect r="r" b="b" t="t" l="l"/>
              <a:pathLst>
                <a:path h="135860" w="715966">
                  <a:moveTo>
                    <a:pt x="67930" y="0"/>
                  </a:moveTo>
                  <a:lnTo>
                    <a:pt x="648036" y="0"/>
                  </a:lnTo>
                  <a:cubicBezTo>
                    <a:pt x="685553" y="0"/>
                    <a:pt x="715966" y="30413"/>
                    <a:pt x="715966" y="67930"/>
                  </a:cubicBezTo>
                  <a:lnTo>
                    <a:pt x="715966" y="67930"/>
                  </a:lnTo>
                  <a:cubicBezTo>
                    <a:pt x="715966" y="85946"/>
                    <a:pt x="708810" y="103225"/>
                    <a:pt x="696070" y="115964"/>
                  </a:cubicBezTo>
                  <a:cubicBezTo>
                    <a:pt x="683331" y="128703"/>
                    <a:pt x="666053" y="135860"/>
                    <a:pt x="648036" y="135860"/>
                  </a:cubicBezTo>
                  <a:lnTo>
                    <a:pt x="67930" y="135860"/>
                  </a:lnTo>
                  <a:cubicBezTo>
                    <a:pt x="30413" y="135860"/>
                    <a:pt x="0" y="105447"/>
                    <a:pt x="0" y="67930"/>
                  </a:cubicBezTo>
                  <a:lnTo>
                    <a:pt x="0" y="67930"/>
                  </a:lnTo>
                  <a:cubicBezTo>
                    <a:pt x="0" y="30413"/>
                    <a:pt x="30413" y="0"/>
                    <a:pt x="67930" y="0"/>
                  </a:cubicBezTo>
                  <a:close/>
                </a:path>
              </a:pathLst>
            </a:custGeom>
            <a:solidFill>
              <a:srgbClr val="4C5193"/>
            </a:solidFill>
            <a:ln cap="rnd">
              <a:noFill/>
              <a:prstDash val="solid"/>
              <a:round/>
            </a:ln>
          </p:spPr>
        </p:sp>
        <p:sp>
          <p:nvSpPr>
            <p:cNvPr name="TextBox 29" id="29"/>
            <p:cNvSpPr txBox="true"/>
            <p:nvPr/>
          </p:nvSpPr>
          <p:spPr>
            <a:xfrm>
              <a:off x="0" y="0"/>
              <a:ext cx="715966" cy="1358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16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3781174" y="7193955"/>
            <a:ext cx="3398107" cy="515844"/>
            <a:chOff x="0" y="0"/>
            <a:chExt cx="894975" cy="13586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94975" cy="135860"/>
            </a:xfrm>
            <a:custGeom>
              <a:avLst/>
              <a:gdLst/>
              <a:ahLst/>
              <a:cxnLst/>
              <a:rect r="r" b="b" t="t" l="l"/>
              <a:pathLst>
                <a:path h="135860" w="894975">
                  <a:moveTo>
                    <a:pt x="67930" y="0"/>
                  </a:moveTo>
                  <a:lnTo>
                    <a:pt x="827045" y="0"/>
                  </a:lnTo>
                  <a:cubicBezTo>
                    <a:pt x="845061" y="0"/>
                    <a:pt x="862339" y="7157"/>
                    <a:pt x="875078" y="19896"/>
                  </a:cubicBezTo>
                  <a:cubicBezTo>
                    <a:pt x="887818" y="32636"/>
                    <a:pt x="894975" y="49914"/>
                    <a:pt x="894975" y="67930"/>
                  </a:cubicBezTo>
                  <a:lnTo>
                    <a:pt x="894975" y="67930"/>
                  </a:lnTo>
                  <a:cubicBezTo>
                    <a:pt x="894975" y="105447"/>
                    <a:pt x="864561" y="135860"/>
                    <a:pt x="827045" y="135860"/>
                  </a:cubicBezTo>
                  <a:lnTo>
                    <a:pt x="67930" y="135860"/>
                  </a:lnTo>
                  <a:cubicBezTo>
                    <a:pt x="30413" y="135860"/>
                    <a:pt x="0" y="105447"/>
                    <a:pt x="0" y="67930"/>
                  </a:cubicBezTo>
                  <a:lnTo>
                    <a:pt x="0" y="67930"/>
                  </a:lnTo>
                  <a:cubicBezTo>
                    <a:pt x="0" y="30413"/>
                    <a:pt x="30413" y="0"/>
                    <a:pt x="67930" y="0"/>
                  </a:cubicBezTo>
                  <a:close/>
                </a:path>
              </a:pathLst>
            </a:custGeom>
            <a:solidFill>
              <a:srgbClr val="4C5193"/>
            </a:solidFill>
            <a:ln cap="rnd">
              <a:noFill/>
              <a:prstDash val="solid"/>
              <a:round/>
            </a:ln>
          </p:spPr>
        </p:sp>
        <p:sp>
          <p:nvSpPr>
            <p:cNvPr name="TextBox 32" id="32"/>
            <p:cNvSpPr txBox="true"/>
            <p:nvPr/>
          </p:nvSpPr>
          <p:spPr>
            <a:xfrm>
              <a:off x="0" y="0"/>
              <a:ext cx="894975" cy="1358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16"/>
                </a:lnSpc>
              </a:pPr>
            </a:p>
          </p:txBody>
        </p:sp>
      </p:grpSp>
      <p:sp>
        <p:nvSpPr>
          <p:cNvPr name="TextBox 33" id="33"/>
          <p:cNvSpPr txBox="true"/>
          <p:nvPr/>
        </p:nvSpPr>
        <p:spPr>
          <a:xfrm rot="0">
            <a:off x="3950113" y="7204227"/>
            <a:ext cx="2927628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b="true" sz="3000">
                <a:solidFill>
                  <a:srgbClr val="FFFFFF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Integración con Office 365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4022510" y="3144876"/>
            <a:ext cx="1618536" cy="491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b="true" sz="3000">
                <a:solidFill>
                  <a:srgbClr val="FFFFFF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Videollamadas</a:t>
            </a:r>
          </a:p>
        </p:txBody>
      </p:sp>
      <p:grpSp>
        <p:nvGrpSpPr>
          <p:cNvPr name="Group 35" id="35"/>
          <p:cNvGrpSpPr/>
          <p:nvPr/>
        </p:nvGrpSpPr>
        <p:grpSpPr>
          <a:xfrm rot="0">
            <a:off x="3781174" y="4501478"/>
            <a:ext cx="2718435" cy="515844"/>
            <a:chOff x="0" y="0"/>
            <a:chExt cx="715966" cy="13586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715966" cy="135860"/>
            </a:xfrm>
            <a:custGeom>
              <a:avLst/>
              <a:gdLst/>
              <a:ahLst/>
              <a:cxnLst/>
              <a:rect r="r" b="b" t="t" l="l"/>
              <a:pathLst>
                <a:path h="135860" w="715966">
                  <a:moveTo>
                    <a:pt x="67930" y="0"/>
                  </a:moveTo>
                  <a:lnTo>
                    <a:pt x="648036" y="0"/>
                  </a:lnTo>
                  <a:cubicBezTo>
                    <a:pt x="685553" y="0"/>
                    <a:pt x="715966" y="30413"/>
                    <a:pt x="715966" y="67930"/>
                  </a:cubicBezTo>
                  <a:lnTo>
                    <a:pt x="715966" y="67930"/>
                  </a:lnTo>
                  <a:cubicBezTo>
                    <a:pt x="715966" y="85946"/>
                    <a:pt x="708810" y="103225"/>
                    <a:pt x="696070" y="115964"/>
                  </a:cubicBezTo>
                  <a:cubicBezTo>
                    <a:pt x="683331" y="128703"/>
                    <a:pt x="666053" y="135860"/>
                    <a:pt x="648036" y="135860"/>
                  </a:cubicBezTo>
                  <a:lnTo>
                    <a:pt x="67930" y="135860"/>
                  </a:lnTo>
                  <a:cubicBezTo>
                    <a:pt x="30413" y="135860"/>
                    <a:pt x="0" y="105447"/>
                    <a:pt x="0" y="67930"/>
                  </a:cubicBezTo>
                  <a:lnTo>
                    <a:pt x="0" y="67930"/>
                  </a:lnTo>
                  <a:cubicBezTo>
                    <a:pt x="0" y="30413"/>
                    <a:pt x="30413" y="0"/>
                    <a:pt x="67930" y="0"/>
                  </a:cubicBezTo>
                  <a:close/>
                </a:path>
              </a:pathLst>
            </a:custGeom>
            <a:solidFill>
              <a:srgbClr val="4C5193"/>
            </a:solidFill>
            <a:ln cap="rnd">
              <a:noFill/>
              <a:prstDash val="solid"/>
              <a:round/>
            </a:ln>
          </p:spPr>
        </p:sp>
        <p:sp>
          <p:nvSpPr>
            <p:cNvPr name="TextBox 37" id="37"/>
            <p:cNvSpPr txBox="true"/>
            <p:nvPr/>
          </p:nvSpPr>
          <p:spPr>
            <a:xfrm>
              <a:off x="0" y="0"/>
              <a:ext cx="715966" cy="1358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16"/>
                </a:lnSpc>
              </a:pPr>
            </a:p>
          </p:txBody>
        </p:sp>
      </p:grpSp>
      <p:sp>
        <p:nvSpPr>
          <p:cNvPr name="TextBox 38" id="38"/>
          <p:cNvSpPr txBox="true"/>
          <p:nvPr/>
        </p:nvSpPr>
        <p:spPr>
          <a:xfrm rot="0">
            <a:off x="3950113" y="4521363"/>
            <a:ext cx="1623893" cy="491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b="true" sz="3000">
                <a:solidFill>
                  <a:srgbClr val="FFFFFF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Chat en equipo</a:t>
            </a:r>
          </a:p>
        </p:txBody>
      </p:sp>
      <p:grpSp>
        <p:nvGrpSpPr>
          <p:cNvPr name="Group 39" id="39"/>
          <p:cNvGrpSpPr/>
          <p:nvPr/>
        </p:nvGrpSpPr>
        <p:grpSpPr>
          <a:xfrm rot="0">
            <a:off x="3781174" y="5782184"/>
            <a:ext cx="2718435" cy="515844"/>
            <a:chOff x="0" y="0"/>
            <a:chExt cx="715966" cy="13586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715966" cy="135860"/>
            </a:xfrm>
            <a:custGeom>
              <a:avLst/>
              <a:gdLst/>
              <a:ahLst/>
              <a:cxnLst/>
              <a:rect r="r" b="b" t="t" l="l"/>
              <a:pathLst>
                <a:path h="135860" w="715966">
                  <a:moveTo>
                    <a:pt x="67930" y="0"/>
                  </a:moveTo>
                  <a:lnTo>
                    <a:pt x="648036" y="0"/>
                  </a:lnTo>
                  <a:cubicBezTo>
                    <a:pt x="685553" y="0"/>
                    <a:pt x="715966" y="30413"/>
                    <a:pt x="715966" y="67930"/>
                  </a:cubicBezTo>
                  <a:lnTo>
                    <a:pt x="715966" y="67930"/>
                  </a:lnTo>
                  <a:cubicBezTo>
                    <a:pt x="715966" y="85946"/>
                    <a:pt x="708810" y="103225"/>
                    <a:pt x="696070" y="115964"/>
                  </a:cubicBezTo>
                  <a:cubicBezTo>
                    <a:pt x="683331" y="128703"/>
                    <a:pt x="666053" y="135860"/>
                    <a:pt x="648036" y="135860"/>
                  </a:cubicBezTo>
                  <a:lnTo>
                    <a:pt x="67930" y="135860"/>
                  </a:lnTo>
                  <a:cubicBezTo>
                    <a:pt x="30413" y="135860"/>
                    <a:pt x="0" y="105447"/>
                    <a:pt x="0" y="67930"/>
                  </a:cubicBezTo>
                  <a:lnTo>
                    <a:pt x="0" y="67930"/>
                  </a:lnTo>
                  <a:cubicBezTo>
                    <a:pt x="0" y="30413"/>
                    <a:pt x="30413" y="0"/>
                    <a:pt x="67930" y="0"/>
                  </a:cubicBezTo>
                  <a:close/>
                </a:path>
              </a:pathLst>
            </a:custGeom>
            <a:solidFill>
              <a:srgbClr val="4C5193"/>
            </a:solidFill>
            <a:ln cap="rnd">
              <a:noFill/>
              <a:prstDash val="solid"/>
              <a:round/>
            </a:ln>
          </p:spPr>
        </p:sp>
        <p:sp>
          <p:nvSpPr>
            <p:cNvPr name="TextBox 41" id="41"/>
            <p:cNvSpPr txBox="true"/>
            <p:nvPr/>
          </p:nvSpPr>
          <p:spPr>
            <a:xfrm>
              <a:off x="0" y="0"/>
              <a:ext cx="715966" cy="1358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16"/>
                </a:lnSpc>
              </a:pPr>
            </a:p>
          </p:txBody>
        </p:sp>
      </p:grpSp>
      <p:sp>
        <p:nvSpPr>
          <p:cNvPr name="TextBox 42" id="42"/>
          <p:cNvSpPr txBox="true"/>
          <p:nvPr/>
        </p:nvSpPr>
        <p:spPr>
          <a:xfrm rot="0">
            <a:off x="3933098" y="5793310"/>
            <a:ext cx="2566511" cy="455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02"/>
              </a:lnSpc>
              <a:spcBef>
                <a:spcPct val="0"/>
              </a:spcBef>
            </a:pPr>
            <a:r>
              <a:rPr lang="en-US" b="true" sz="2700">
                <a:solidFill>
                  <a:srgbClr val="FFFFFF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Trabajo en documentos</a:t>
            </a:r>
          </a:p>
        </p:txBody>
      </p:sp>
      <p:grpSp>
        <p:nvGrpSpPr>
          <p:cNvPr name="Group 43" id="43"/>
          <p:cNvGrpSpPr/>
          <p:nvPr/>
        </p:nvGrpSpPr>
        <p:grpSpPr>
          <a:xfrm rot="0">
            <a:off x="3874953" y="8472975"/>
            <a:ext cx="3398107" cy="515844"/>
            <a:chOff x="0" y="0"/>
            <a:chExt cx="894975" cy="135860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894975" cy="135860"/>
            </a:xfrm>
            <a:custGeom>
              <a:avLst/>
              <a:gdLst/>
              <a:ahLst/>
              <a:cxnLst/>
              <a:rect r="r" b="b" t="t" l="l"/>
              <a:pathLst>
                <a:path h="135860" w="894975">
                  <a:moveTo>
                    <a:pt x="67930" y="0"/>
                  </a:moveTo>
                  <a:lnTo>
                    <a:pt x="827045" y="0"/>
                  </a:lnTo>
                  <a:cubicBezTo>
                    <a:pt x="845061" y="0"/>
                    <a:pt x="862339" y="7157"/>
                    <a:pt x="875078" y="19896"/>
                  </a:cubicBezTo>
                  <a:cubicBezTo>
                    <a:pt x="887818" y="32636"/>
                    <a:pt x="894975" y="49914"/>
                    <a:pt x="894975" y="67930"/>
                  </a:cubicBezTo>
                  <a:lnTo>
                    <a:pt x="894975" y="67930"/>
                  </a:lnTo>
                  <a:cubicBezTo>
                    <a:pt x="894975" y="105447"/>
                    <a:pt x="864561" y="135860"/>
                    <a:pt x="827045" y="135860"/>
                  </a:cubicBezTo>
                  <a:lnTo>
                    <a:pt x="67930" y="135860"/>
                  </a:lnTo>
                  <a:cubicBezTo>
                    <a:pt x="30413" y="135860"/>
                    <a:pt x="0" y="105447"/>
                    <a:pt x="0" y="67930"/>
                  </a:cubicBezTo>
                  <a:lnTo>
                    <a:pt x="0" y="67930"/>
                  </a:lnTo>
                  <a:cubicBezTo>
                    <a:pt x="0" y="30413"/>
                    <a:pt x="30413" y="0"/>
                    <a:pt x="67930" y="0"/>
                  </a:cubicBezTo>
                  <a:close/>
                </a:path>
              </a:pathLst>
            </a:custGeom>
            <a:solidFill>
              <a:srgbClr val="4C5193"/>
            </a:solidFill>
            <a:ln cap="rnd">
              <a:noFill/>
              <a:prstDash val="solid"/>
              <a:round/>
            </a:ln>
          </p:spPr>
        </p:sp>
        <p:sp>
          <p:nvSpPr>
            <p:cNvPr name="TextBox 45" id="45"/>
            <p:cNvSpPr txBox="true"/>
            <p:nvPr/>
          </p:nvSpPr>
          <p:spPr>
            <a:xfrm>
              <a:off x="0" y="0"/>
              <a:ext cx="894975" cy="1358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16"/>
                </a:lnSpc>
              </a:pPr>
            </a:p>
          </p:txBody>
        </p:sp>
      </p:grpSp>
      <p:sp>
        <p:nvSpPr>
          <p:cNvPr name="TextBox 46" id="46"/>
          <p:cNvSpPr txBox="true"/>
          <p:nvPr/>
        </p:nvSpPr>
        <p:spPr>
          <a:xfrm rot="0">
            <a:off x="4022510" y="8518295"/>
            <a:ext cx="2350770" cy="491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b="true" sz="3000">
                <a:solidFill>
                  <a:srgbClr val="FFFFFF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Espacios organizados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1941699" y="4490452"/>
            <a:ext cx="976908" cy="491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Limitado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6385619" y="8330770"/>
            <a:ext cx="770453" cy="491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Grupos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9144000" y="8330770"/>
            <a:ext cx="1818561" cy="491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Equipos/Canales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374964" y="1493382"/>
            <a:ext cx="6230849" cy="110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76"/>
              </a:lnSpc>
              <a:spcBef>
                <a:spcPct val="0"/>
              </a:spcBef>
            </a:pPr>
            <a:r>
              <a:rPr lang="en-US" b="true" sz="6980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¿Tiene </a:t>
            </a:r>
            <a:r>
              <a:rPr lang="en-US" b="true" sz="6980">
                <a:solidFill>
                  <a:srgbClr val="8B4ED4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competencia</a:t>
            </a:r>
            <a:r>
              <a:rPr lang="en-US" b="true" sz="6980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?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083634" y="-4619104"/>
            <a:ext cx="20455267" cy="10969071"/>
            <a:chOff x="0" y="0"/>
            <a:chExt cx="930672" cy="49907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30672" cy="499070"/>
            </a:xfrm>
            <a:custGeom>
              <a:avLst/>
              <a:gdLst/>
              <a:ahLst/>
              <a:cxnLst/>
              <a:rect r="r" b="b" t="t" l="l"/>
              <a:pathLst>
                <a:path h="499070" w="930672">
                  <a:moveTo>
                    <a:pt x="465336" y="0"/>
                  </a:moveTo>
                  <a:cubicBezTo>
                    <a:pt x="208338" y="0"/>
                    <a:pt x="0" y="111721"/>
                    <a:pt x="0" y="249535"/>
                  </a:cubicBezTo>
                  <a:cubicBezTo>
                    <a:pt x="0" y="387349"/>
                    <a:pt x="208338" y="499070"/>
                    <a:pt x="465336" y="499070"/>
                  </a:cubicBezTo>
                  <a:cubicBezTo>
                    <a:pt x="722334" y="499070"/>
                    <a:pt x="930672" y="387349"/>
                    <a:pt x="930672" y="249535"/>
                  </a:cubicBezTo>
                  <a:cubicBezTo>
                    <a:pt x="930672" y="111721"/>
                    <a:pt x="722334" y="0"/>
                    <a:pt x="465336" y="0"/>
                  </a:cubicBezTo>
                  <a:close/>
                </a:path>
              </a:pathLst>
            </a:custGeom>
            <a:solidFill>
              <a:srgbClr val="EBF1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87251" y="18213"/>
              <a:ext cx="756171" cy="4340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47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8377732" y="279175"/>
            <a:ext cx="1956151" cy="1821666"/>
          </a:xfrm>
          <a:custGeom>
            <a:avLst/>
            <a:gdLst/>
            <a:ahLst/>
            <a:cxnLst/>
            <a:rect r="r" b="b" t="t" l="l"/>
            <a:pathLst>
              <a:path h="1821666" w="1956151">
                <a:moveTo>
                  <a:pt x="0" y="0"/>
                </a:moveTo>
                <a:lnTo>
                  <a:pt x="1956151" y="0"/>
                </a:lnTo>
                <a:lnTo>
                  <a:pt x="1956151" y="1821666"/>
                </a:lnTo>
                <a:lnTo>
                  <a:pt x="0" y="18216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233062" y="3072391"/>
            <a:ext cx="3249234" cy="2993357"/>
          </a:xfrm>
          <a:custGeom>
            <a:avLst/>
            <a:gdLst/>
            <a:ahLst/>
            <a:cxnLst/>
            <a:rect r="r" b="b" t="t" l="l"/>
            <a:pathLst>
              <a:path h="2993357" w="3249234">
                <a:moveTo>
                  <a:pt x="0" y="0"/>
                </a:moveTo>
                <a:lnTo>
                  <a:pt x="3249235" y="0"/>
                </a:lnTo>
                <a:lnTo>
                  <a:pt x="3249235" y="2993357"/>
                </a:lnTo>
                <a:lnTo>
                  <a:pt x="0" y="29933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58590" y="2330717"/>
            <a:ext cx="3651213" cy="2546721"/>
          </a:xfrm>
          <a:custGeom>
            <a:avLst/>
            <a:gdLst/>
            <a:ahLst/>
            <a:cxnLst/>
            <a:rect r="r" b="b" t="t" l="l"/>
            <a:pathLst>
              <a:path h="2546721" w="3651213">
                <a:moveTo>
                  <a:pt x="0" y="0"/>
                </a:moveTo>
                <a:lnTo>
                  <a:pt x="3651213" y="0"/>
                </a:lnTo>
                <a:lnTo>
                  <a:pt x="3651213" y="2546721"/>
                </a:lnTo>
                <a:lnTo>
                  <a:pt x="0" y="25467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259075" y="3266772"/>
            <a:ext cx="3399822" cy="3221331"/>
          </a:xfrm>
          <a:custGeom>
            <a:avLst/>
            <a:gdLst/>
            <a:ahLst/>
            <a:cxnLst/>
            <a:rect r="r" b="b" t="t" l="l"/>
            <a:pathLst>
              <a:path h="3221331" w="3399822">
                <a:moveTo>
                  <a:pt x="0" y="0"/>
                </a:moveTo>
                <a:lnTo>
                  <a:pt x="3399822" y="0"/>
                </a:lnTo>
                <a:lnTo>
                  <a:pt x="3399822" y="3221332"/>
                </a:lnTo>
                <a:lnTo>
                  <a:pt x="0" y="32213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333883" y="4762513"/>
            <a:ext cx="2502068" cy="2183054"/>
          </a:xfrm>
          <a:custGeom>
            <a:avLst/>
            <a:gdLst/>
            <a:ahLst/>
            <a:cxnLst/>
            <a:rect r="r" b="b" t="t" l="l"/>
            <a:pathLst>
              <a:path h="2183054" w="2502068">
                <a:moveTo>
                  <a:pt x="0" y="0"/>
                </a:moveTo>
                <a:lnTo>
                  <a:pt x="2502068" y="0"/>
                </a:lnTo>
                <a:lnTo>
                  <a:pt x="2502068" y="2183054"/>
                </a:lnTo>
                <a:lnTo>
                  <a:pt x="0" y="21830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463595" y="6718058"/>
            <a:ext cx="3195303" cy="676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4199" b="true">
                <a:solidFill>
                  <a:srgbClr val="2E2E2E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Canales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96742" y="5945760"/>
            <a:ext cx="3185105" cy="1323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Grupos organizados por departamentos, proyectos o temáticas. Cada equipo puede tener varios canales.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86545" y="5144460"/>
            <a:ext cx="3195303" cy="676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4199" b="true">
                <a:solidFill>
                  <a:srgbClr val="2E2E2E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Equipos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473792" y="7518476"/>
            <a:ext cx="3185105" cy="1656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Espacios dentro de un equipo para tratar temas específicos (por ejemplo: “General”, “Diseño”, “Reuniones”).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630447" y="8083242"/>
            <a:ext cx="3185105" cy="989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Conversaciones privadas o grupales fuera de los canales.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620250" y="7356233"/>
            <a:ext cx="3195303" cy="676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4199" b="true">
                <a:solidFill>
                  <a:srgbClr val="2E2E2E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Chat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074195" y="7042543"/>
            <a:ext cx="3185105" cy="989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Videollamadas o eventos que puedes agendar o lanzar en tiempo real.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940096" y="6269292"/>
            <a:ext cx="3195303" cy="676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4199" b="true">
                <a:solidFill>
                  <a:srgbClr val="2E2E2E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Reuniones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008990" y="2107544"/>
            <a:ext cx="8693635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16"/>
              </a:lnSpc>
              <a:spcBef>
                <a:spcPct val="0"/>
              </a:spcBef>
            </a:pPr>
            <a:r>
              <a:rPr lang="en-US" b="true" sz="6180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¿Qué encontraremos en </a:t>
            </a:r>
            <a:r>
              <a:rPr lang="en-US" b="true" sz="6180">
                <a:solidFill>
                  <a:srgbClr val="5E57A2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Teams</a:t>
            </a:r>
            <a:r>
              <a:rPr lang="en-US" b="true" sz="6180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?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262232" y="1794045"/>
            <a:ext cx="15995065" cy="8997224"/>
            <a:chOff x="0" y="0"/>
            <a:chExt cx="21326753" cy="1199629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326753" cy="11996298"/>
            </a:xfrm>
            <a:custGeom>
              <a:avLst/>
              <a:gdLst/>
              <a:ahLst/>
              <a:cxnLst/>
              <a:rect r="r" b="b" t="t" l="l"/>
              <a:pathLst>
                <a:path h="11996298" w="21326753">
                  <a:moveTo>
                    <a:pt x="0" y="0"/>
                  </a:moveTo>
                  <a:lnTo>
                    <a:pt x="21326753" y="0"/>
                  </a:lnTo>
                  <a:lnTo>
                    <a:pt x="21326753" y="11996298"/>
                  </a:lnTo>
                  <a:lnTo>
                    <a:pt x="0" y="119962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grpSp>
          <p:nvGrpSpPr>
            <p:cNvPr name="Group 4" id="4"/>
            <p:cNvGrpSpPr/>
            <p:nvPr/>
          </p:nvGrpSpPr>
          <p:grpSpPr>
            <a:xfrm rot="0">
              <a:off x="2389245" y="1696624"/>
              <a:ext cx="703831" cy="5823819"/>
              <a:chOff x="0" y="0"/>
              <a:chExt cx="98230" cy="81280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9823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98230">
                    <a:moveTo>
                      <a:pt x="0" y="0"/>
                    </a:moveTo>
                    <a:lnTo>
                      <a:pt x="98230" y="0"/>
                    </a:lnTo>
                    <a:lnTo>
                      <a:pt x="9823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F0A0A"/>
                </a:solidFill>
                <a:prstDash val="solid"/>
                <a:miter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0"/>
                <a:ext cx="98230" cy="8128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016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9616328" y="1696624"/>
              <a:ext cx="2438703" cy="640361"/>
              <a:chOff x="0" y="0"/>
              <a:chExt cx="340357" cy="89372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340357" cy="89372"/>
              </a:xfrm>
              <a:custGeom>
                <a:avLst/>
                <a:gdLst/>
                <a:ahLst/>
                <a:cxnLst/>
                <a:rect r="r" b="b" t="t" l="l"/>
                <a:pathLst>
                  <a:path h="89372" w="340357">
                    <a:moveTo>
                      <a:pt x="0" y="0"/>
                    </a:moveTo>
                    <a:lnTo>
                      <a:pt x="340357" y="0"/>
                    </a:lnTo>
                    <a:lnTo>
                      <a:pt x="340357" y="89372"/>
                    </a:lnTo>
                    <a:lnTo>
                      <a:pt x="0" y="89372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FF0A0A"/>
                </a:solidFill>
                <a:prstDash val="solid"/>
                <a:miter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0"/>
                <a:ext cx="340357" cy="8937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016"/>
                  </a:lnSpc>
                </a:pPr>
              </a:p>
            </p:txBody>
          </p:sp>
        </p:grpSp>
      </p:grpSp>
      <p:grpSp>
        <p:nvGrpSpPr>
          <p:cNvPr name="Group 10" id="10"/>
          <p:cNvGrpSpPr/>
          <p:nvPr/>
        </p:nvGrpSpPr>
        <p:grpSpPr>
          <a:xfrm rot="0">
            <a:off x="8728354" y="407434"/>
            <a:ext cx="10752526" cy="9497782"/>
            <a:chOff x="0" y="0"/>
            <a:chExt cx="2375446" cy="209824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375446" cy="2098248"/>
            </a:xfrm>
            <a:custGeom>
              <a:avLst/>
              <a:gdLst/>
              <a:ahLst/>
              <a:cxnLst/>
              <a:rect r="r" b="b" t="t" l="l"/>
              <a:pathLst>
                <a:path h="2098248" w="2375446">
                  <a:moveTo>
                    <a:pt x="36720" y="0"/>
                  </a:moveTo>
                  <a:lnTo>
                    <a:pt x="2338725" y="0"/>
                  </a:lnTo>
                  <a:cubicBezTo>
                    <a:pt x="2359005" y="0"/>
                    <a:pt x="2375446" y="16440"/>
                    <a:pt x="2375446" y="36720"/>
                  </a:cubicBezTo>
                  <a:lnTo>
                    <a:pt x="2375446" y="2061527"/>
                  </a:lnTo>
                  <a:cubicBezTo>
                    <a:pt x="2375446" y="2081808"/>
                    <a:pt x="2359005" y="2098248"/>
                    <a:pt x="2338725" y="2098248"/>
                  </a:cubicBezTo>
                  <a:lnTo>
                    <a:pt x="36720" y="2098248"/>
                  </a:lnTo>
                  <a:cubicBezTo>
                    <a:pt x="16440" y="2098248"/>
                    <a:pt x="0" y="2081808"/>
                    <a:pt x="0" y="2061527"/>
                  </a:cubicBezTo>
                  <a:lnTo>
                    <a:pt x="0" y="36720"/>
                  </a:lnTo>
                  <a:cubicBezTo>
                    <a:pt x="0" y="16440"/>
                    <a:pt x="16440" y="0"/>
                    <a:pt x="36720" y="0"/>
                  </a:cubicBezTo>
                  <a:close/>
                </a:path>
              </a:pathLst>
            </a:custGeom>
            <a:solidFill>
              <a:srgbClr val="8B4ED4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0"/>
              <a:ext cx="2375446" cy="20982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16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9962092" y="599404"/>
            <a:ext cx="7524685" cy="8743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47"/>
              </a:lnSpc>
              <a:spcBef>
                <a:spcPct val="0"/>
              </a:spcBef>
            </a:pPr>
            <a:r>
              <a:rPr lang="en-US" sz="4561" b="true">
                <a:solidFill>
                  <a:srgbClr val="FFFFFF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🔸 Barra lateral izquierda</a:t>
            </a:r>
          </a:p>
          <a:p>
            <a:pPr algn="l">
              <a:lnSpc>
                <a:spcPts val="5747"/>
              </a:lnSpc>
              <a:spcBef>
                <a:spcPct val="0"/>
              </a:spcBef>
            </a:pPr>
            <a:r>
              <a:rPr lang="en-US" sz="4561" b="true">
                <a:solidFill>
                  <a:srgbClr val="FFFFFF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Actividad 🔔</a:t>
            </a:r>
          </a:p>
          <a:p>
            <a:pPr algn="l">
              <a:lnSpc>
                <a:spcPts val="5747"/>
              </a:lnSpc>
              <a:spcBef>
                <a:spcPct val="0"/>
              </a:spcBef>
            </a:pPr>
            <a:r>
              <a:rPr lang="en-US" sz="4561" b="true">
                <a:solidFill>
                  <a:srgbClr val="FFFFFF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Chat 💬</a:t>
            </a:r>
          </a:p>
          <a:p>
            <a:pPr algn="l">
              <a:lnSpc>
                <a:spcPts val="5747"/>
              </a:lnSpc>
              <a:spcBef>
                <a:spcPct val="0"/>
              </a:spcBef>
            </a:pPr>
            <a:r>
              <a:rPr lang="en-US" sz="4561" b="true">
                <a:solidFill>
                  <a:srgbClr val="FFFFFF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Equipos 🧩</a:t>
            </a:r>
          </a:p>
          <a:p>
            <a:pPr algn="l">
              <a:lnSpc>
                <a:spcPts val="5747"/>
              </a:lnSpc>
              <a:spcBef>
                <a:spcPct val="0"/>
              </a:spcBef>
            </a:pPr>
            <a:r>
              <a:rPr lang="en-US" sz="4561" b="true">
                <a:solidFill>
                  <a:srgbClr val="FFFFFF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Reuniones 📅</a:t>
            </a:r>
          </a:p>
          <a:p>
            <a:pPr algn="l">
              <a:lnSpc>
                <a:spcPts val="5747"/>
              </a:lnSpc>
              <a:spcBef>
                <a:spcPct val="0"/>
              </a:spcBef>
            </a:pPr>
            <a:r>
              <a:rPr lang="en-US" sz="4561" b="true">
                <a:solidFill>
                  <a:srgbClr val="FFFFFF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Archivos 📁</a:t>
            </a:r>
          </a:p>
          <a:p>
            <a:pPr algn="l">
              <a:lnSpc>
                <a:spcPts val="5747"/>
              </a:lnSpc>
              <a:spcBef>
                <a:spcPct val="0"/>
              </a:spcBef>
            </a:pPr>
            <a:r>
              <a:rPr lang="en-US" sz="4561" b="true">
                <a:solidFill>
                  <a:srgbClr val="FFFFFF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Más apps ➕</a:t>
            </a:r>
          </a:p>
          <a:p>
            <a:pPr algn="l">
              <a:lnSpc>
                <a:spcPts val="5747"/>
              </a:lnSpc>
              <a:spcBef>
                <a:spcPct val="0"/>
              </a:spcBef>
            </a:pPr>
            <a:r>
              <a:rPr lang="en-US" sz="4561" b="true">
                <a:solidFill>
                  <a:srgbClr val="FFFFFF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🔸 Panel central</a:t>
            </a:r>
          </a:p>
          <a:p>
            <a:pPr algn="l">
              <a:lnSpc>
                <a:spcPts val="5747"/>
              </a:lnSpc>
              <a:spcBef>
                <a:spcPct val="0"/>
              </a:spcBef>
            </a:pPr>
            <a:r>
              <a:rPr lang="en-US" sz="4561" b="true">
                <a:solidFill>
                  <a:srgbClr val="FFFFFF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Muestra los contenidos del área seleccionada</a:t>
            </a:r>
          </a:p>
          <a:p>
            <a:pPr algn="l">
              <a:lnSpc>
                <a:spcPts val="5747"/>
              </a:lnSpc>
              <a:spcBef>
                <a:spcPct val="0"/>
              </a:spcBef>
            </a:pPr>
            <a:r>
              <a:rPr lang="en-US" sz="4561" b="true">
                <a:solidFill>
                  <a:srgbClr val="FFFFFF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🔸 Barra superior</a:t>
            </a:r>
          </a:p>
          <a:p>
            <a:pPr algn="l">
              <a:lnSpc>
                <a:spcPts val="5747"/>
              </a:lnSpc>
              <a:spcBef>
                <a:spcPct val="0"/>
              </a:spcBef>
            </a:pPr>
            <a:r>
              <a:rPr lang="en-US" sz="4561" b="true">
                <a:solidFill>
                  <a:srgbClr val="FFFFFF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Búsqueda inteligente</a:t>
            </a:r>
          </a:p>
          <a:p>
            <a:pPr algn="l">
              <a:lnSpc>
                <a:spcPts val="5747"/>
              </a:lnSpc>
              <a:spcBef>
                <a:spcPct val="0"/>
              </a:spcBef>
            </a:pPr>
            <a:r>
              <a:rPr lang="en-US" sz="4561" b="true">
                <a:solidFill>
                  <a:srgbClr val="FFFFFF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Accesos a configuraciones y perfil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484646" y="-1027814"/>
            <a:ext cx="18095959" cy="10969071"/>
            <a:chOff x="0" y="0"/>
            <a:chExt cx="823329" cy="49907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23329" cy="499070"/>
            </a:xfrm>
            <a:custGeom>
              <a:avLst/>
              <a:gdLst/>
              <a:ahLst/>
              <a:cxnLst/>
              <a:rect r="r" b="b" t="t" l="l"/>
              <a:pathLst>
                <a:path h="499070" w="823329">
                  <a:moveTo>
                    <a:pt x="411664" y="0"/>
                  </a:moveTo>
                  <a:cubicBezTo>
                    <a:pt x="184308" y="0"/>
                    <a:pt x="0" y="111721"/>
                    <a:pt x="0" y="249535"/>
                  </a:cubicBezTo>
                  <a:cubicBezTo>
                    <a:pt x="0" y="387349"/>
                    <a:pt x="184308" y="499070"/>
                    <a:pt x="411664" y="499070"/>
                  </a:cubicBezTo>
                  <a:cubicBezTo>
                    <a:pt x="639020" y="499070"/>
                    <a:pt x="823329" y="387349"/>
                    <a:pt x="823329" y="249535"/>
                  </a:cubicBezTo>
                  <a:cubicBezTo>
                    <a:pt x="823329" y="111721"/>
                    <a:pt x="639020" y="0"/>
                    <a:pt x="411664" y="0"/>
                  </a:cubicBezTo>
                  <a:close/>
                </a:path>
              </a:pathLst>
            </a:custGeom>
            <a:solidFill>
              <a:srgbClr val="EBF1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7187" y="18213"/>
              <a:ext cx="668954" cy="4340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47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2077114" y="2919523"/>
            <a:ext cx="3651213" cy="2546721"/>
          </a:xfrm>
          <a:custGeom>
            <a:avLst/>
            <a:gdLst/>
            <a:ahLst/>
            <a:cxnLst/>
            <a:rect r="r" b="b" t="t" l="l"/>
            <a:pathLst>
              <a:path h="2546721" w="3651213">
                <a:moveTo>
                  <a:pt x="0" y="0"/>
                </a:moveTo>
                <a:lnTo>
                  <a:pt x="3651213" y="0"/>
                </a:lnTo>
                <a:lnTo>
                  <a:pt x="3651213" y="2546721"/>
                </a:lnTo>
                <a:lnTo>
                  <a:pt x="0" y="25467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060497" y="2425562"/>
            <a:ext cx="1099082" cy="1103219"/>
          </a:xfrm>
          <a:custGeom>
            <a:avLst/>
            <a:gdLst/>
            <a:ahLst/>
            <a:cxnLst/>
            <a:rect r="r" b="b" t="t" l="l"/>
            <a:pathLst>
              <a:path h="1103219" w="1099082">
                <a:moveTo>
                  <a:pt x="0" y="0"/>
                </a:moveTo>
                <a:lnTo>
                  <a:pt x="1099082" y="0"/>
                </a:lnTo>
                <a:lnTo>
                  <a:pt x="1099082" y="1103219"/>
                </a:lnTo>
                <a:lnTo>
                  <a:pt x="0" y="11032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759300" y="4606085"/>
            <a:ext cx="1140403" cy="1074830"/>
          </a:xfrm>
          <a:custGeom>
            <a:avLst/>
            <a:gdLst/>
            <a:ahLst/>
            <a:cxnLst/>
            <a:rect r="r" b="b" t="t" l="l"/>
            <a:pathLst>
              <a:path h="1074830" w="1140403">
                <a:moveTo>
                  <a:pt x="0" y="0"/>
                </a:moveTo>
                <a:lnTo>
                  <a:pt x="1140403" y="0"/>
                </a:lnTo>
                <a:lnTo>
                  <a:pt x="1140403" y="1074830"/>
                </a:lnTo>
                <a:lnTo>
                  <a:pt x="0" y="10748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556608" y="6595712"/>
            <a:ext cx="1151253" cy="1141952"/>
          </a:xfrm>
          <a:custGeom>
            <a:avLst/>
            <a:gdLst/>
            <a:ahLst/>
            <a:cxnLst/>
            <a:rect r="r" b="b" t="t" l="l"/>
            <a:pathLst>
              <a:path h="1141952" w="1151253">
                <a:moveTo>
                  <a:pt x="0" y="0"/>
                </a:moveTo>
                <a:lnTo>
                  <a:pt x="1151253" y="0"/>
                </a:lnTo>
                <a:lnTo>
                  <a:pt x="1151253" y="1141952"/>
                </a:lnTo>
                <a:lnTo>
                  <a:pt x="0" y="11419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077114" y="1242433"/>
            <a:ext cx="3651213" cy="1485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79"/>
              </a:lnSpc>
            </a:pPr>
            <a:r>
              <a:rPr lang="en-US" sz="9399" b="true">
                <a:solidFill>
                  <a:srgbClr val="5E57A2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Equipos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20795" y="5981380"/>
            <a:ext cx="5163850" cy="22899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47"/>
              </a:lnSpc>
              <a:spcBef>
                <a:spcPct val="0"/>
              </a:spcBef>
            </a:pPr>
            <a:r>
              <a:rPr lang="en-US" b="true" sz="4955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Espacio de trabajo </a:t>
            </a:r>
            <a:r>
              <a:rPr lang="en-US" b="true" sz="4955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co</a:t>
            </a:r>
            <a:r>
              <a:rPr lang="en-US" b="true" sz="4955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laborativo donde un gru</a:t>
            </a:r>
            <a:r>
              <a:rPr lang="en-US" b="true" sz="4955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p</a:t>
            </a:r>
            <a:r>
              <a:rPr lang="en-US" b="true" sz="4955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o d</a:t>
            </a:r>
            <a:r>
              <a:rPr lang="en-US" b="true" sz="4955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e</a:t>
            </a:r>
            <a:r>
              <a:rPr lang="en-US" b="true" sz="4955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 p</a:t>
            </a:r>
            <a:r>
              <a:rPr lang="en-US" b="true" sz="4955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e</a:t>
            </a:r>
            <a:r>
              <a:rPr lang="en-US" b="true" sz="4955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rso</a:t>
            </a:r>
            <a:r>
              <a:rPr lang="en-US" b="true" sz="4955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na</a:t>
            </a:r>
            <a:r>
              <a:rPr lang="en-US" b="true" sz="4955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s puede: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393315" y="2604856"/>
            <a:ext cx="8193218" cy="923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06"/>
              </a:lnSpc>
              <a:spcBef>
                <a:spcPct val="0"/>
              </a:spcBef>
            </a:pPr>
            <a:r>
              <a:rPr lang="en-US" sz="5755">
                <a:solidFill>
                  <a:srgbClr val="5E57A2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Compartir archivos y mensajes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159579" y="4737813"/>
            <a:ext cx="15815061" cy="923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06"/>
              </a:lnSpc>
              <a:spcBef>
                <a:spcPct val="0"/>
              </a:spcBef>
            </a:pPr>
            <a:r>
              <a:rPr lang="en-US" sz="5755">
                <a:solidFill>
                  <a:srgbClr val="5E57A2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Participar en reuniones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872885" y="6680913"/>
            <a:ext cx="15815061" cy="923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06"/>
              </a:lnSpc>
              <a:spcBef>
                <a:spcPct val="0"/>
              </a:spcBef>
            </a:pPr>
            <a:r>
              <a:rPr lang="en-US" sz="5755">
                <a:solidFill>
                  <a:srgbClr val="5E57A2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Organizar tareas y proyectos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590870" y="-4157373"/>
            <a:ext cx="24514680" cy="13145918"/>
            <a:chOff x="0" y="0"/>
            <a:chExt cx="930672" cy="49907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30672" cy="499070"/>
            </a:xfrm>
            <a:custGeom>
              <a:avLst/>
              <a:gdLst/>
              <a:ahLst/>
              <a:cxnLst/>
              <a:rect r="r" b="b" t="t" l="l"/>
              <a:pathLst>
                <a:path h="499070" w="930672">
                  <a:moveTo>
                    <a:pt x="465336" y="0"/>
                  </a:moveTo>
                  <a:cubicBezTo>
                    <a:pt x="208338" y="0"/>
                    <a:pt x="0" y="111721"/>
                    <a:pt x="0" y="249535"/>
                  </a:cubicBezTo>
                  <a:cubicBezTo>
                    <a:pt x="0" y="387349"/>
                    <a:pt x="208338" y="499070"/>
                    <a:pt x="465336" y="499070"/>
                  </a:cubicBezTo>
                  <a:cubicBezTo>
                    <a:pt x="722334" y="499070"/>
                    <a:pt x="930672" y="387349"/>
                    <a:pt x="930672" y="249535"/>
                  </a:cubicBezTo>
                  <a:cubicBezTo>
                    <a:pt x="930672" y="111721"/>
                    <a:pt x="722334" y="0"/>
                    <a:pt x="465336" y="0"/>
                  </a:cubicBezTo>
                  <a:close/>
                </a:path>
              </a:pathLst>
            </a:custGeom>
            <a:solidFill>
              <a:srgbClr val="EBF1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87251" y="18213"/>
              <a:ext cx="756171" cy="4340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47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5600124" y="2851668"/>
            <a:ext cx="5320224" cy="8229600"/>
          </a:xfrm>
          <a:custGeom>
            <a:avLst/>
            <a:gdLst/>
            <a:ahLst/>
            <a:cxnLst/>
            <a:rect r="r" b="b" t="t" l="l"/>
            <a:pathLst>
              <a:path h="8229600" w="5320224">
                <a:moveTo>
                  <a:pt x="0" y="0"/>
                </a:moveTo>
                <a:lnTo>
                  <a:pt x="5320224" y="0"/>
                </a:lnTo>
                <a:lnTo>
                  <a:pt x="53202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65059" y="4406931"/>
            <a:ext cx="5260587" cy="6099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74"/>
              </a:lnSpc>
              <a:spcBef>
                <a:spcPct val="0"/>
              </a:spcBef>
            </a:pPr>
            <a:r>
              <a:rPr lang="en-US" sz="3709" b="true">
                <a:solidFill>
                  <a:srgbClr val="5E57A2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✅ Unirte a un equipo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1822041"/>
            <a:ext cx="5130179" cy="6099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74"/>
              </a:lnSpc>
              <a:spcBef>
                <a:spcPct val="0"/>
              </a:spcBef>
            </a:pPr>
            <a:r>
              <a:rPr lang="en-US" sz="3709" b="true">
                <a:solidFill>
                  <a:srgbClr val="5E57A2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✅ Crear un equipo nuevo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65059" y="5234073"/>
            <a:ext cx="7785688" cy="2033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82941" indent="-341471" lvl="1">
              <a:lnSpc>
                <a:spcPts val="3985"/>
              </a:lnSpc>
              <a:buFont typeface="Arial"/>
              <a:buChar char="•"/>
            </a:pPr>
            <a:r>
              <a:rPr lang="en-US" sz="3163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Por código</a:t>
            </a:r>
          </a:p>
          <a:p>
            <a:pPr algn="l" marL="682941" indent="-341471" lvl="1">
              <a:lnSpc>
                <a:spcPts val="3985"/>
              </a:lnSpc>
              <a:buFont typeface="Arial"/>
              <a:buChar char="•"/>
            </a:pPr>
            <a:r>
              <a:rPr lang="en-US" sz="3163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A través de invitación</a:t>
            </a:r>
          </a:p>
          <a:p>
            <a:pPr algn="l" marL="682941" indent="-341471" lvl="1">
              <a:lnSpc>
                <a:spcPts val="3985"/>
              </a:lnSpc>
              <a:buFont typeface="Arial"/>
              <a:buChar char="•"/>
            </a:pPr>
            <a:r>
              <a:rPr lang="en-US" sz="3163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Desde la galería de equipos disponibles (si está habilitada)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52874" y="2549513"/>
            <a:ext cx="5130179" cy="11677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74"/>
              </a:lnSpc>
              <a:spcBef>
                <a:spcPct val="0"/>
              </a:spcBef>
            </a:pPr>
            <a:r>
              <a:rPr lang="en-US" sz="3709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Desde cero o a partir de un grupo existente de Microsoft 365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906859" y="1905105"/>
            <a:ext cx="8146873" cy="7752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69289" indent="-334645" lvl="1">
              <a:lnSpc>
                <a:spcPts val="6199"/>
              </a:lnSpc>
              <a:buAutoNum type="arabicPeriod" startAt="1"/>
            </a:pPr>
            <a:r>
              <a:rPr lang="en-US" sz="3099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Haz clic en "Equipos" en el menú lateral izquierdo.</a:t>
            </a:r>
          </a:p>
          <a:p>
            <a:pPr algn="l" marL="669289" indent="-334645" lvl="1">
              <a:lnSpc>
                <a:spcPts val="6199"/>
              </a:lnSpc>
              <a:buAutoNum type="arabicPeriod" startAt="1"/>
            </a:pPr>
            <a:r>
              <a:rPr lang="en-US" sz="3099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En la parte inferior, haz clic en "Unirse a un equipo o crear uno".</a:t>
            </a:r>
          </a:p>
          <a:p>
            <a:pPr algn="l" marL="669289" indent="-334645" lvl="1">
              <a:lnSpc>
                <a:spcPts val="6199"/>
              </a:lnSpc>
              <a:buAutoNum type="arabicPeriod" startAt="1"/>
            </a:pPr>
            <a:r>
              <a:rPr lang="en-US" sz="3099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Selecciona "Crear un equipo".</a:t>
            </a:r>
          </a:p>
          <a:p>
            <a:pPr algn="l" marL="669289" indent="-334645" lvl="1">
              <a:lnSpc>
                <a:spcPts val="6199"/>
              </a:lnSpc>
              <a:buAutoNum type="arabicPeriod" startAt="1"/>
            </a:pPr>
            <a:r>
              <a:rPr lang="en-US" sz="3099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Elige una opción:</a:t>
            </a:r>
          </a:p>
          <a:p>
            <a:pPr algn="l" marL="1338579" indent="-446193" lvl="2">
              <a:lnSpc>
                <a:spcPts val="6199"/>
              </a:lnSpc>
              <a:buAutoNum type="alphaLcPeriod" startAt="1"/>
            </a:pPr>
            <a:r>
              <a:rPr lang="en-US" sz="3099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Desde cero: Empiezas con un equipo en blanco.</a:t>
            </a:r>
          </a:p>
          <a:p>
            <a:pPr algn="l" marL="1338579" indent="-446193" lvl="2">
              <a:lnSpc>
                <a:spcPts val="6199"/>
              </a:lnSpc>
              <a:buAutoNum type="alphaLcPeriod" startAt="1"/>
            </a:pPr>
            <a:r>
              <a:rPr lang="en-US" sz="3099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Desde un grupo existente de Microsoft 365.</a:t>
            </a:r>
          </a:p>
          <a:p>
            <a:pPr algn="l" marL="669289" indent="-334645" lvl="1">
              <a:lnSpc>
                <a:spcPts val="6199"/>
              </a:lnSpc>
              <a:buAutoNum type="arabicPeriod" startAt="1"/>
            </a:pPr>
            <a:r>
              <a:rPr lang="en-US" sz="3099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Elige el tipo:</a:t>
            </a:r>
          </a:p>
          <a:p>
            <a:pPr algn="l" marL="1338579" indent="-446193" lvl="2">
              <a:lnSpc>
                <a:spcPts val="6199"/>
              </a:lnSpc>
              <a:buAutoNum type="alphaLcPeriod" startAt="1"/>
            </a:pPr>
            <a:r>
              <a:rPr lang="en-US" sz="3099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Privado: Solo con invitación.</a:t>
            </a:r>
          </a:p>
          <a:p>
            <a:pPr algn="l" marL="1338579" indent="-446193" lvl="2">
              <a:lnSpc>
                <a:spcPts val="6199"/>
              </a:lnSpc>
              <a:buAutoNum type="alphaLcPeriod" startAt="1"/>
            </a:pPr>
            <a:r>
              <a:rPr lang="en-US" sz="3099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Público: Cualquiera de la organización puede unirse.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7976" y="781192"/>
            <a:ext cx="11272242" cy="10106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06"/>
              </a:lnSpc>
              <a:spcBef>
                <a:spcPct val="0"/>
              </a:spcBef>
            </a:pPr>
            <a:r>
              <a:rPr lang="en-US" sz="6116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👥 ¿Cómo crear un </a:t>
            </a:r>
            <a:r>
              <a:rPr lang="en-US" b="true" sz="6116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equipo </a:t>
            </a:r>
            <a:r>
              <a:rPr lang="en-US" sz="6116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en </a:t>
            </a:r>
            <a:r>
              <a:rPr lang="en-US" sz="6116">
                <a:solidFill>
                  <a:srgbClr val="5E57A2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Microsoft Teams</a:t>
            </a:r>
            <a:r>
              <a:rPr lang="en-US" sz="6116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?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2884695" y="6869614"/>
            <a:ext cx="4204248" cy="2932463"/>
          </a:xfrm>
          <a:custGeom>
            <a:avLst/>
            <a:gdLst/>
            <a:ahLst/>
            <a:cxnLst/>
            <a:rect r="r" b="b" t="t" l="l"/>
            <a:pathLst>
              <a:path h="2932463" w="4204248">
                <a:moveTo>
                  <a:pt x="0" y="0"/>
                </a:moveTo>
                <a:lnTo>
                  <a:pt x="4204248" y="0"/>
                </a:lnTo>
                <a:lnTo>
                  <a:pt x="4204248" y="2932463"/>
                </a:lnTo>
                <a:lnTo>
                  <a:pt x="0" y="29324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-704364" y="1562105"/>
            <a:ext cx="1189475" cy="8239972"/>
            <a:chOff x="0" y="0"/>
            <a:chExt cx="313277" cy="217019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13277" cy="2170198"/>
            </a:xfrm>
            <a:custGeom>
              <a:avLst/>
              <a:gdLst/>
              <a:ahLst/>
              <a:cxnLst/>
              <a:rect r="r" b="b" t="t" l="l"/>
              <a:pathLst>
                <a:path h="2170198" w="313277">
                  <a:moveTo>
                    <a:pt x="156639" y="0"/>
                  </a:moveTo>
                  <a:lnTo>
                    <a:pt x="156639" y="0"/>
                  </a:lnTo>
                  <a:cubicBezTo>
                    <a:pt x="198182" y="0"/>
                    <a:pt x="238024" y="16503"/>
                    <a:pt x="267399" y="45878"/>
                  </a:cubicBezTo>
                  <a:cubicBezTo>
                    <a:pt x="296774" y="75254"/>
                    <a:pt x="313277" y="115096"/>
                    <a:pt x="313277" y="156639"/>
                  </a:cubicBezTo>
                  <a:lnTo>
                    <a:pt x="313277" y="2013560"/>
                  </a:lnTo>
                  <a:cubicBezTo>
                    <a:pt x="313277" y="2055103"/>
                    <a:pt x="296774" y="2094944"/>
                    <a:pt x="267399" y="2124320"/>
                  </a:cubicBezTo>
                  <a:cubicBezTo>
                    <a:pt x="238024" y="2153695"/>
                    <a:pt x="198182" y="2170198"/>
                    <a:pt x="156639" y="2170198"/>
                  </a:cubicBezTo>
                  <a:lnTo>
                    <a:pt x="156639" y="2170198"/>
                  </a:lnTo>
                  <a:cubicBezTo>
                    <a:pt x="115096" y="2170198"/>
                    <a:pt x="75254" y="2153695"/>
                    <a:pt x="45878" y="2124320"/>
                  </a:cubicBezTo>
                  <a:cubicBezTo>
                    <a:pt x="16503" y="2094944"/>
                    <a:pt x="0" y="2055103"/>
                    <a:pt x="0" y="2013560"/>
                  </a:cubicBezTo>
                  <a:lnTo>
                    <a:pt x="0" y="156639"/>
                  </a:lnTo>
                  <a:cubicBezTo>
                    <a:pt x="0" y="115096"/>
                    <a:pt x="16503" y="75254"/>
                    <a:pt x="45878" y="45878"/>
                  </a:cubicBezTo>
                  <a:cubicBezTo>
                    <a:pt x="75254" y="16503"/>
                    <a:pt x="115096" y="0"/>
                    <a:pt x="156639" y="0"/>
                  </a:cubicBezTo>
                  <a:close/>
                </a:path>
              </a:pathLst>
            </a:custGeom>
            <a:solidFill>
              <a:srgbClr val="4C519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0"/>
              <a:ext cx="313277" cy="21701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16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9144000" y="1905105"/>
            <a:ext cx="7944943" cy="5409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69289" indent="-334645" lvl="1">
              <a:lnSpc>
                <a:spcPts val="619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Asigna un nombre y una descripción al equipo (por ejemplo: “Proyecto Zona Norte”).</a:t>
            </a:r>
          </a:p>
          <a:p>
            <a:pPr algn="l" marL="669289" indent="-334645" lvl="1">
              <a:lnSpc>
                <a:spcPts val="619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Agrega miembros manualmente (puedes añadir tanto personas internas como externas si tu organización lo permite).</a:t>
            </a:r>
          </a:p>
          <a:p>
            <a:pPr algn="l" marL="669289" indent="-334645" lvl="1">
              <a:lnSpc>
                <a:spcPts val="619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¡Listo! Puedes empezar a crear canales para organizar la conversación.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DAGjW93D4cw</dc:identifier>
  <dcterms:modified xsi:type="dcterms:W3CDTF">2011-08-01T06:04:30Z</dcterms:modified>
  <cp:revision>1</cp:revision>
  <dc:title>Teams y Copilot</dc:title>
</cp:coreProperties>
</file>