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2105" autoAdjust="0"/>
  </p:normalViewPr>
  <p:slideViewPr>
    <p:cSldViewPr snapToGrid="0">
      <p:cViewPr varScale="1">
        <p:scale>
          <a:sx n="107" d="100"/>
          <a:sy n="107" d="100"/>
        </p:scale>
        <p:origin x="-46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B46C5-6003-43A5-B9EC-8A58BCCD9D20}" type="datetimeFigureOut">
              <a:rPr lang="en-US" smtClean="0"/>
              <a:t>11/19/2019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05668-18EF-4F3B-A0DF-21AF5458957F}" type="slidenum">
              <a:rPr lang="en-US" smtClean="0"/>
              <a:t>‹#›</a:t>
            </a:fld>
            <a:endParaRPr lang="en-US"/>
          </a:p>
        </p:txBody>
      </p:sp>
    </p:spTree>
    <p:extLst>
      <p:ext uri="{BB962C8B-B14F-4D97-AF65-F5344CB8AC3E}">
        <p14:creationId xmlns:p14="http://schemas.microsoft.com/office/powerpoint/2010/main" val="296835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05668-18EF-4F3B-A0DF-21AF5458957F}" type="slidenum">
              <a:rPr lang="en-US" smtClean="0"/>
              <a:t>3</a:t>
            </a:fld>
            <a:endParaRPr lang="en-US"/>
          </a:p>
        </p:txBody>
      </p:sp>
    </p:spTree>
    <p:extLst>
      <p:ext uri="{BB962C8B-B14F-4D97-AF65-F5344CB8AC3E}">
        <p14:creationId xmlns:p14="http://schemas.microsoft.com/office/powerpoint/2010/main" val="292853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11/19/2019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11/19/2019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11/19/2019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11/19/2019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11/19/2019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11/19/2019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11/19/2019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11/19/2019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Blue Team: Defending Against Hackers</a:t>
            </a:r>
            <a:endParaRPr lang="en-US" sz="6000" dirty="0"/>
          </a:p>
        </p:txBody>
      </p:sp>
      <p:sp>
        <p:nvSpPr>
          <p:cNvPr id="3" name="Subtitle 2"/>
          <p:cNvSpPr>
            <a:spLocks noGrp="1"/>
          </p:cNvSpPr>
          <p:nvPr>
            <p:ph type="subTitle" idx="1"/>
          </p:nvPr>
        </p:nvSpPr>
        <p:spPr/>
        <p:txBody>
          <a:bodyPr/>
          <a:lstStyle/>
          <a:p>
            <a:r>
              <a:rPr lang="en-US" dirty="0" smtClean="0"/>
              <a:t>Introduction</a:t>
            </a:r>
            <a:endParaRPr lang="en-US" dirty="0"/>
          </a:p>
        </p:txBody>
      </p:sp>
      <p:pic>
        <p:nvPicPr>
          <p:cNvPr id="4" name="Picture 3"/>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757903" y="-161089"/>
            <a:ext cx="6858000" cy="6858000"/>
          </a:xfrm>
          <a:prstGeom prst="rect">
            <a:avLst/>
          </a:prstGeom>
        </p:spPr>
      </p:pic>
    </p:spTree>
    <p:extLst>
      <p:ext uri="{BB962C8B-B14F-4D97-AF65-F5344CB8AC3E}">
        <p14:creationId xmlns:p14="http://schemas.microsoft.com/office/powerpoint/2010/main" val="756256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969" y="385011"/>
            <a:ext cx="9144000" cy="1641490"/>
          </a:xfrm>
        </p:spPr>
        <p:txBody>
          <a:bodyPr>
            <a:normAutofit fontScale="90000"/>
          </a:bodyPr>
          <a:lstStyle/>
          <a:p>
            <a:pPr algn="l"/>
            <a:r>
              <a:rPr lang="en-US" sz="6600" dirty="0"/>
              <a:t>:~# </a:t>
            </a:r>
            <a:r>
              <a:rPr lang="en-US" sz="6600" dirty="0" err="1"/>
              <a:t>whoami</a:t>
            </a:r>
            <a:r>
              <a:rPr lang="en-US" sz="6600" dirty="0"/>
              <a:t/>
            </a:r>
            <a:br>
              <a:rPr lang="en-US" sz="6600" dirty="0"/>
            </a:br>
            <a:endParaRPr lang="en-US" dirty="0"/>
          </a:p>
        </p:txBody>
      </p:sp>
      <p:sp>
        <p:nvSpPr>
          <p:cNvPr id="3" name="Subtitle 2"/>
          <p:cNvSpPr>
            <a:spLocks noGrp="1"/>
          </p:cNvSpPr>
          <p:nvPr>
            <p:ph type="subTitle" idx="1"/>
          </p:nvPr>
        </p:nvSpPr>
        <p:spPr>
          <a:xfrm>
            <a:off x="501316" y="1207850"/>
            <a:ext cx="9144000" cy="754025"/>
          </a:xfrm>
        </p:spPr>
        <p:txBody>
          <a:bodyPr/>
          <a:lstStyle/>
          <a:p>
            <a:pPr algn="l"/>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29648" y="2335996"/>
            <a:ext cx="2823411" cy="2823411"/>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TextBox 5"/>
          <p:cNvSpPr txBox="1"/>
          <p:nvPr/>
        </p:nvSpPr>
        <p:spPr>
          <a:xfrm>
            <a:off x="3737810" y="1829966"/>
            <a:ext cx="7692190"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t>B</a:t>
            </a:r>
            <a:r>
              <a:rPr lang="en-US" sz="2800" dirty="0" smtClean="0"/>
              <a:t>achelor’s degree in Security and Risk Analysis at Pennsylvania State University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Apart of the information security field for 10+ years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Currently hold Security+ with plans to acquire more certifications soon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 Specialize in defensive security but spent many years practicing offensive security as well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4106403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969" y="385011"/>
            <a:ext cx="9144000" cy="1641490"/>
          </a:xfrm>
        </p:spPr>
        <p:txBody>
          <a:bodyPr/>
          <a:lstStyle/>
          <a:p>
            <a:pPr algn="l"/>
            <a:r>
              <a:rPr lang="en-US" sz="6600" dirty="0" smtClean="0"/>
              <a:t>Target Audience</a:t>
            </a:r>
            <a:endParaRPr lang="en-US" dirty="0"/>
          </a:p>
        </p:txBody>
      </p:sp>
      <p:sp>
        <p:nvSpPr>
          <p:cNvPr id="3" name="Subtitle 2"/>
          <p:cNvSpPr>
            <a:spLocks noGrp="1"/>
          </p:cNvSpPr>
          <p:nvPr>
            <p:ph type="subTitle" idx="1"/>
          </p:nvPr>
        </p:nvSpPr>
        <p:spPr>
          <a:xfrm>
            <a:off x="621630" y="1087534"/>
            <a:ext cx="9144000" cy="754025"/>
          </a:xfrm>
        </p:spPr>
        <p:txBody>
          <a:bodyPr/>
          <a:lstStyle/>
          <a:p>
            <a:pPr algn="l"/>
            <a:r>
              <a:rPr lang="en-US" i="1" dirty="0" smtClean="0"/>
              <a:t>Who is this course for?</a:t>
            </a:r>
            <a:endParaRPr lang="en-US" i="1" dirty="0"/>
          </a:p>
        </p:txBody>
      </p:sp>
      <p:sp>
        <p:nvSpPr>
          <p:cNvPr id="6" name="TextBox 5"/>
          <p:cNvSpPr txBox="1"/>
          <p:nvPr/>
        </p:nvSpPr>
        <p:spPr>
          <a:xfrm>
            <a:off x="537409" y="2077923"/>
            <a:ext cx="9825791" cy="1631216"/>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Minimum Requirements</a:t>
            </a:r>
            <a:r>
              <a:rPr lang="en-US" sz="2000" dirty="0" smtClean="0">
                <a:latin typeface="Calibri" panose="020F0502020204030204" pitchFamily="34" charset="0"/>
                <a:cs typeface="Calibri" panose="020F0502020204030204" pitchFamily="34" charset="0"/>
              </a:rPr>
              <a:t>: Basic understanding of operating systems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and networking    </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Recommended Requirements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Experience with Windows/Linux, networking, and some basic programming knowledge. Any </a:t>
            </a:r>
            <a:r>
              <a:rPr lang="en-US" sz="2000" dirty="0" err="1" smtClean="0">
                <a:latin typeface="Calibri" panose="020F0502020204030204" pitchFamily="34" charset="0"/>
                <a:cs typeface="Calibri" panose="020F0502020204030204" pitchFamily="34" charset="0"/>
              </a:rPr>
              <a:t>infosec</a:t>
            </a:r>
            <a:r>
              <a:rPr lang="en-US" sz="2000" dirty="0" smtClean="0">
                <a:latin typeface="Calibri" panose="020F0502020204030204" pitchFamily="34" charset="0"/>
                <a:cs typeface="Calibri" panose="020F0502020204030204" pitchFamily="34" charset="0"/>
              </a:rPr>
              <a:t> experience is very helpful.     </a:t>
            </a: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p:txBody>
      </p:sp>
      <p:cxnSp>
        <p:nvCxnSpPr>
          <p:cNvPr id="7" name="Straight Connector 6"/>
          <p:cNvCxnSpPr/>
          <p:nvPr/>
        </p:nvCxnSpPr>
        <p:spPr>
          <a:xfrm>
            <a:off x="417095" y="3593432"/>
            <a:ext cx="1075623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9809" y="3827129"/>
            <a:ext cx="10547686" cy="2677656"/>
          </a:xfrm>
          <a:prstGeom prst="rect">
            <a:avLst/>
          </a:prstGeom>
          <a:noFill/>
        </p:spPr>
        <p:txBody>
          <a:bodyPr wrap="square" rtlCol="0">
            <a:spAutoFit/>
          </a:bodyPr>
          <a:lstStyle/>
          <a:p>
            <a:r>
              <a:rPr lang="en-US" sz="2400" dirty="0" smtClean="0"/>
              <a:t>I designed this course for individuals who are novice to intermediate in cybersecurity. I found a solid balance between older security principles and newer technologies. Information security encompasses a vast amount of topics and subfield so I boiled it down to what I believe is the most important and actionable information.</a:t>
            </a:r>
          </a:p>
          <a:p>
            <a:endParaRPr lang="en-US" sz="2400" dirty="0"/>
          </a:p>
          <a:p>
            <a:pPr algn="ctr"/>
            <a:r>
              <a:rPr lang="en-US" sz="2400" b="1" i="1" dirty="0" smtClean="0"/>
              <a:t>Note: </a:t>
            </a:r>
            <a:r>
              <a:rPr lang="en-US" sz="2400" i="1" dirty="0" smtClean="0"/>
              <a:t>the original syllabus for this class was longer, but had to reduce size      </a:t>
            </a:r>
          </a:p>
        </p:txBody>
      </p:sp>
    </p:spTree>
    <p:extLst>
      <p:ext uri="{BB962C8B-B14F-4D97-AF65-F5344CB8AC3E}">
        <p14:creationId xmlns:p14="http://schemas.microsoft.com/office/powerpoint/2010/main" val="4248261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969" y="385011"/>
            <a:ext cx="9144000" cy="1641490"/>
          </a:xfrm>
        </p:spPr>
        <p:txBody>
          <a:bodyPr/>
          <a:lstStyle/>
          <a:p>
            <a:pPr algn="l"/>
            <a:r>
              <a:rPr lang="en-US" sz="6600" dirty="0" smtClean="0"/>
              <a:t>Recommendations</a:t>
            </a:r>
            <a:endParaRPr lang="en-US" dirty="0"/>
          </a:p>
        </p:txBody>
      </p:sp>
      <p:sp>
        <p:nvSpPr>
          <p:cNvPr id="3" name="Subtitle 2"/>
          <p:cNvSpPr>
            <a:spLocks noGrp="1"/>
          </p:cNvSpPr>
          <p:nvPr>
            <p:ph type="subTitle" idx="1"/>
          </p:nvPr>
        </p:nvSpPr>
        <p:spPr>
          <a:xfrm>
            <a:off x="621630" y="1087534"/>
            <a:ext cx="9144000" cy="754025"/>
          </a:xfrm>
        </p:spPr>
        <p:txBody>
          <a:bodyPr/>
          <a:lstStyle/>
          <a:p>
            <a:pPr algn="l"/>
            <a:endParaRPr lang="en-US" i="1" dirty="0"/>
          </a:p>
        </p:txBody>
      </p:sp>
      <p:sp>
        <p:nvSpPr>
          <p:cNvPr id="8" name="TextBox 7"/>
          <p:cNvSpPr txBox="1"/>
          <p:nvPr/>
        </p:nvSpPr>
        <p:spPr>
          <a:xfrm>
            <a:off x="417093" y="1435217"/>
            <a:ext cx="10547686" cy="6093976"/>
          </a:xfrm>
          <a:prstGeom prst="rect">
            <a:avLst/>
          </a:prstGeom>
          <a:noFill/>
        </p:spPr>
        <p:txBody>
          <a:bodyPr wrap="square" rtlCol="0">
            <a:spAutoFit/>
          </a:bodyPr>
          <a:lstStyle/>
          <a:p>
            <a:pPr marL="342900" indent="-342900">
              <a:buFont typeface="Arial" panose="020B0604020202020204" pitchFamily="34" charset="0"/>
              <a:buChar char="•"/>
            </a:pPr>
            <a:r>
              <a:rPr lang="en-US" sz="2600" dirty="0" smtClean="0"/>
              <a:t>Focusing on free/open-source products </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I am not affiliated with any of the recommendations in any direct or indirect way</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My opinions are my own and do not reflect any institution that I am affiliated with</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Technology changes quickly. One recommendation today might not be the best one by tomorrow. However, I will do my best to continually update the content </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smtClean="0"/>
              <a:t> Do your homework</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endParaRPr lang="en-US" sz="2600" dirty="0" smtClean="0"/>
          </a:p>
        </p:txBody>
      </p:sp>
    </p:spTree>
    <p:extLst>
      <p:ext uri="{BB962C8B-B14F-4D97-AF65-F5344CB8AC3E}">
        <p14:creationId xmlns:p14="http://schemas.microsoft.com/office/powerpoint/2010/main" val="3754222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969" y="385011"/>
            <a:ext cx="9144000" cy="1641490"/>
          </a:xfrm>
        </p:spPr>
        <p:txBody>
          <a:bodyPr/>
          <a:lstStyle/>
          <a:p>
            <a:pPr algn="l"/>
            <a:r>
              <a:rPr lang="en-US" sz="6600" dirty="0" smtClean="0"/>
              <a:t>CIA Triad</a:t>
            </a:r>
            <a:endParaRPr lang="en-US" dirty="0"/>
          </a:p>
        </p:txBody>
      </p:sp>
      <p:sp>
        <p:nvSpPr>
          <p:cNvPr id="3" name="Subtitle 2"/>
          <p:cNvSpPr>
            <a:spLocks noGrp="1"/>
          </p:cNvSpPr>
          <p:nvPr>
            <p:ph type="subTitle" idx="1"/>
          </p:nvPr>
        </p:nvSpPr>
        <p:spPr>
          <a:xfrm>
            <a:off x="621630" y="1087534"/>
            <a:ext cx="9144000" cy="754025"/>
          </a:xfrm>
        </p:spPr>
        <p:txBody>
          <a:bodyPr/>
          <a:lstStyle/>
          <a:p>
            <a:pPr algn="l"/>
            <a:r>
              <a:rPr lang="en-US" i="1" dirty="0" smtClean="0"/>
              <a:t>Confidentiality, Integrity, Availability/Accountability  </a:t>
            </a:r>
            <a:endParaRPr lang="en-US" i="1" dirty="0"/>
          </a:p>
        </p:txBody>
      </p:sp>
      <p:sp>
        <p:nvSpPr>
          <p:cNvPr id="4" name="Isosceles Triangle 3"/>
          <p:cNvSpPr/>
          <p:nvPr/>
        </p:nvSpPr>
        <p:spPr>
          <a:xfrm>
            <a:off x="631767" y="2219498"/>
            <a:ext cx="3931920" cy="3067396"/>
          </a:xfrm>
          <a:prstGeom prst="triangle">
            <a:avLst/>
          </a:prstGeom>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TextBox 4"/>
          <p:cNvSpPr txBox="1"/>
          <p:nvPr/>
        </p:nvSpPr>
        <p:spPr>
          <a:xfrm rot="18211903">
            <a:off x="224442" y="3391593"/>
            <a:ext cx="2186248" cy="461665"/>
          </a:xfrm>
          <a:prstGeom prst="rect">
            <a:avLst/>
          </a:prstGeom>
          <a:noFill/>
        </p:spPr>
        <p:txBody>
          <a:bodyPr wrap="square" rtlCol="0">
            <a:spAutoFit/>
          </a:bodyPr>
          <a:lstStyle/>
          <a:p>
            <a:r>
              <a:rPr lang="en-US" sz="2400" dirty="0" smtClean="0"/>
              <a:t>Confidentiality </a:t>
            </a:r>
            <a:endParaRPr lang="en-US" sz="2400" dirty="0"/>
          </a:p>
        </p:txBody>
      </p:sp>
      <p:sp>
        <p:nvSpPr>
          <p:cNvPr id="10" name="TextBox 9"/>
          <p:cNvSpPr txBox="1"/>
          <p:nvPr/>
        </p:nvSpPr>
        <p:spPr>
          <a:xfrm rot="3339891">
            <a:off x="3163655" y="3391592"/>
            <a:ext cx="1452292" cy="461665"/>
          </a:xfrm>
          <a:prstGeom prst="rect">
            <a:avLst/>
          </a:prstGeom>
          <a:noFill/>
        </p:spPr>
        <p:txBody>
          <a:bodyPr wrap="square" rtlCol="0">
            <a:spAutoFit/>
          </a:bodyPr>
          <a:lstStyle/>
          <a:p>
            <a:r>
              <a:rPr lang="en-US" sz="2400" dirty="0" smtClean="0"/>
              <a:t>Integrity</a:t>
            </a:r>
            <a:endParaRPr lang="en-US" sz="2400" dirty="0"/>
          </a:p>
        </p:txBody>
      </p:sp>
      <p:sp>
        <p:nvSpPr>
          <p:cNvPr id="11" name="TextBox 10"/>
          <p:cNvSpPr txBox="1"/>
          <p:nvPr/>
        </p:nvSpPr>
        <p:spPr>
          <a:xfrm>
            <a:off x="1713807" y="5381107"/>
            <a:ext cx="1767840" cy="461665"/>
          </a:xfrm>
          <a:prstGeom prst="rect">
            <a:avLst/>
          </a:prstGeom>
          <a:noFill/>
        </p:spPr>
        <p:txBody>
          <a:bodyPr wrap="square" rtlCol="0">
            <a:spAutoFit/>
          </a:bodyPr>
          <a:lstStyle/>
          <a:p>
            <a:r>
              <a:rPr lang="en-US" sz="2400" dirty="0" smtClean="0"/>
              <a:t>Availability </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159" y="5381107"/>
            <a:ext cx="6001588" cy="1276528"/>
          </a:xfrm>
          <a:prstGeom prst="rect">
            <a:avLst/>
          </a:prstGeom>
          <a:ln>
            <a:noFill/>
          </a:ln>
          <a:effectLst>
            <a:softEdge rad="112500"/>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159" y="1921627"/>
            <a:ext cx="5915851" cy="1324160"/>
          </a:xfrm>
          <a:prstGeom prst="rect">
            <a:avLst/>
          </a:prstGeom>
          <a:ln>
            <a:noFill/>
          </a:ln>
          <a:effectLst>
            <a:softEdge rad="112500"/>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159" y="3295511"/>
            <a:ext cx="5939667" cy="2021004"/>
          </a:xfrm>
          <a:prstGeom prst="rect">
            <a:avLst/>
          </a:prstGeom>
          <a:ln>
            <a:noFill/>
          </a:ln>
          <a:effectLst>
            <a:softEdge rad="112500"/>
          </a:effectLst>
        </p:spPr>
      </p:pic>
      <p:sp>
        <p:nvSpPr>
          <p:cNvPr id="6" name="TextBox 5"/>
          <p:cNvSpPr txBox="1"/>
          <p:nvPr/>
        </p:nvSpPr>
        <p:spPr>
          <a:xfrm>
            <a:off x="5717219" y="6525085"/>
            <a:ext cx="5828791" cy="369332"/>
          </a:xfrm>
          <a:prstGeom prst="rect">
            <a:avLst/>
          </a:prstGeom>
          <a:noFill/>
        </p:spPr>
        <p:txBody>
          <a:bodyPr wrap="square" rtlCol="0">
            <a:spAutoFit/>
          </a:bodyPr>
          <a:lstStyle/>
          <a:p>
            <a:pPr algn="ctr"/>
            <a:r>
              <a:rPr lang="en-US" i="1" dirty="0" smtClean="0">
                <a:solidFill>
                  <a:schemeClr val="bg1"/>
                </a:solidFill>
              </a:rPr>
              <a:t>Sources: Google Search</a:t>
            </a:r>
            <a:endParaRPr lang="en-US" i="1" dirty="0">
              <a:solidFill>
                <a:schemeClr val="bg1"/>
              </a:solidFill>
            </a:endParaRPr>
          </a:p>
        </p:txBody>
      </p:sp>
    </p:spTree>
    <p:extLst>
      <p:ext uri="{BB962C8B-B14F-4D97-AF65-F5344CB8AC3E}">
        <p14:creationId xmlns:p14="http://schemas.microsoft.com/office/powerpoint/2010/main" val="700167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969" y="385011"/>
            <a:ext cx="9144000" cy="1641490"/>
          </a:xfrm>
        </p:spPr>
        <p:txBody>
          <a:bodyPr/>
          <a:lstStyle/>
          <a:p>
            <a:pPr algn="l"/>
            <a:r>
              <a:rPr lang="en-US" sz="6600" dirty="0" smtClean="0"/>
              <a:t>CIA Triad</a:t>
            </a:r>
            <a:endParaRPr lang="en-US" dirty="0"/>
          </a:p>
        </p:txBody>
      </p:sp>
      <p:sp>
        <p:nvSpPr>
          <p:cNvPr id="3" name="Subtitle 2"/>
          <p:cNvSpPr>
            <a:spLocks noGrp="1"/>
          </p:cNvSpPr>
          <p:nvPr>
            <p:ph type="subTitle" idx="1"/>
          </p:nvPr>
        </p:nvSpPr>
        <p:spPr>
          <a:xfrm>
            <a:off x="621630" y="1087534"/>
            <a:ext cx="9144000" cy="754025"/>
          </a:xfrm>
        </p:spPr>
        <p:txBody>
          <a:bodyPr/>
          <a:lstStyle/>
          <a:p>
            <a:pPr algn="l"/>
            <a:r>
              <a:rPr lang="en-US" i="1" dirty="0" smtClean="0"/>
              <a:t>Examples</a:t>
            </a:r>
            <a:endParaRPr lang="en-US" i="1" dirty="0"/>
          </a:p>
        </p:txBody>
      </p:sp>
      <p:sp>
        <p:nvSpPr>
          <p:cNvPr id="4" name="Isosceles Triangle 3"/>
          <p:cNvSpPr/>
          <p:nvPr/>
        </p:nvSpPr>
        <p:spPr>
          <a:xfrm>
            <a:off x="631767" y="2219498"/>
            <a:ext cx="3931920" cy="3067396"/>
          </a:xfrm>
          <a:prstGeom prst="triangle">
            <a:avLst/>
          </a:prstGeom>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TextBox 4"/>
          <p:cNvSpPr txBox="1"/>
          <p:nvPr/>
        </p:nvSpPr>
        <p:spPr>
          <a:xfrm rot="18211903">
            <a:off x="224442" y="3391593"/>
            <a:ext cx="2186248" cy="461665"/>
          </a:xfrm>
          <a:prstGeom prst="rect">
            <a:avLst/>
          </a:prstGeom>
          <a:noFill/>
        </p:spPr>
        <p:txBody>
          <a:bodyPr wrap="square" rtlCol="0">
            <a:spAutoFit/>
          </a:bodyPr>
          <a:lstStyle/>
          <a:p>
            <a:r>
              <a:rPr lang="en-US" sz="2400" dirty="0" smtClean="0"/>
              <a:t>Confidentiality </a:t>
            </a:r>
            <a:endParaRPr lang="en-US" sz="2400" dirty="0"/>
          </a:p>
        </p:txBody>
      </p:sp>
      <p:sp>
        <p:nvSpPr>
          <p:cNvPr id="10" name="TextBox 9"/>
          <p:cNvSpPr txBox="1"/>
          <p:nvPr/>
        </p:nvSpPr>
        <p:spPr>
          <a:xfrm rot="3339891">
            <a:off x="3163655" y="3391592"/>
            <a:ext cx="1452292" cy="461665"/>
          </a:xfrm>
          <a:prstGeom prst="rect">
            <a:avLst/>
          </a:prstGeom>
          <a:noFill/>
        </p:spPr>
        <p:txBody>
          <a:bodyPr wrap="square" rtlCol="0">
            <a:spAutoFit/>
          </a:bodyPr>
          <a:lstStyle/>
          <a:p>
            <a:r>
              <a:rPr lang="en-US" sz="2400" dirty="0" smtClean="0"/>
              <a:t>Integrity</a:t>
            </a:r>
            <a:endParaRPr lang="en-US" sz="2400" dirty="0"/>
          </a:p>
        </p:txBody>
      </p:sp>
      <p:sp>
        <p:nvSpPr>
          <p:cNvPr id="11" name="TextBox 10"/>
          <p:cNvSpPr txBox="1"/>
          <p:nvPr/>
        </p:nvSpPr>
        <p:spPr>
          <a:xfrm>
            <a:off x="1713807" y="5381107"/>
            <a:ext cx="1767840" cy="461665"/>
          </a:xfrm>
          <a:prstGeom prst="rect">
            <a:avLst/>
          </a:prstGeom>
          <a:noFill/>
        </p:spPr>
        <p:txBody>
          <a:bodyPr wrap="square" rtlCol="0">
            <a:spAutoFit/>
          </a:bodyPr>
          <a:lstStyle/>
          <a:p>
            <a:r>
              <a:rPr lang="en-US" sz="2400" dirty="0" smtClean="0"/>
              <a:t>Availability </a:t>
            </a:r>
            <a:endParaRPr lang="en-US" sz="2400" dirty="0"/>
          </a:p>
        </p:txBody>
      </p:sp>
      <p:sp>
        <p:nvSpPr>
          <p:cNvPr id="6" name="TextBox 5"/>
          <p:cNvSpPr txBox="1"/>
          <p:nvPr/>
        </p:nvSpPr>
        <p:spPr>
          <a:xfrm>
            <a:off x="5112328" y="1983481"/>
            <a:ext cx="6450676" cy="3539430"/>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t>Confidentiality</a:t>
            </a:r>
            <a:r>
              <a:rPr lang="en-US" sz="2800" dirty="0" smtClean="0"/>
              <a:t>: Encryption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b="1" dirty="0" smtClean="0"/>
              <a:t>Integrity</a:t>
            </a:r>
            <a:r>
              <a:rPr lang="en-US" sz="2800" dirty="0" smtClean="0"/>
              <a:t>: Hashing</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b="1" dirty="0" smtClean="0"/>
              <a:t>Availability</a:t>
            </a:r>
            <a:r>
              <a:rPr lang="en-US" sz="2800" dirty="0" smtClean="0"/>
              <a:t>: Data redundancy (backups)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b="1" dirty="0" smtClean="0"/>
              <a:t>Accountability</a:t>
            </a:r>
            <a:r>
              <a:rPr lang="en-US" sz="2800" dirty="0" smtClean="0"/>
              <a:t>: Logging</a:t>
            </a: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4123969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969" y="385011"/>
            <a:ext cx="9144000" cy="1641490"/>
          </a:xfrm>
        </p:spPr>
        <p:txBody>
          <a:bodyPr/>
          <a:lstStyle/>
          <a:p>
            <a:pPr algn="l"/>
            <a:r>
              <a:rPr lang="en-US" sz="6600" dirty="0" smtClean="0"/>
              <a:t>Security Principles</a:t>
            </a:r>
            <a:endParaRPr lang="en-US" dirty="0"/>
          </a:p>
        </p:txBody>
      </p:sp>
      <p:sp>
        <p:nvSpPr>
          <p:cNvPr id="3" name="Subtitle 2"/>
          <p:cNvSpPr>
            <a:spLocks noGrp="1"/>
          </p:cNvSpPr>
          <p:nvPr>
            <p:ph type="subTitle" idx="1"/>
          </p:nvPr>
        </p:nvSpPr>
        <p:spPr>
          <a:xfrm>
            <a:off x="621630" y="1087534"/>
            <a:ext cx="9144000" cy="754025"/>
          </a:xfrm>
        </p:spPr>
        <p:txBody>
          <a:bodyPr/>
          <a:lstStyle/>
          <a:p>
            <a:pPr algn="l"/>
            <a:r>
              <a:rPr lang="en-US" i="1" dirty="0" smtClean="0"/>
              <a:t>It’s not if, but when</a:t>
            </a:r>
            <a:endParaRPr lang="en-US" i="1" dirty="0"/>
          </a:p>
        </p:txBody>
      </p:sp>
      <p:sp>
        <p:nvSpPr>
          <p:cNvPr id="7" name="TextBox 6"/>
          <p:cNvSpPr txBox="1"/>
          <p:nvPr/>
        </p:nvSpPr>
        <p:spPr>
          <a:xfrm>
            <a:off x="473825" y="1870364"/>
            <a:ext cx="10856422" cy="5062924"/>
          </a:xfrm>
          <a:prstGeom prst="rect">
            <a:avLst/>
          </a:prstGeom>
          <a:noFill/>
        </p:spPr>
        <p:txBody>
          <a:bodyPr wrap="square" rtlCol="0">
            <a:spAutoFit/>
          </a:bodyPr>
          <a:lstStyle/>
          <a:p>
            <a:pPr marL="285750" indent="-285750">
              <a:buFont typeface="Arial" panose="020B0604020202020204" pitchFamily="34" charset="0"/>
              <a:buChar char="•"/>
            </a:pPr>
            <a:r>
              <a:rPr lang="en-US" sz="1900" dirty="0" smtClean="0">
                <a:latin typeface="Calibri" panose="020F0502020204030204" pitchFamily="34" charset="0"/>
                <a:cs typeface="Calibri" panose="020F0502020204030204" pitchFamily="34" charset="0"/>
              </a:rPr>
              <a:t>Keep everything up-to-date </a:t>
            </a:r>
          </a:p>
          <a:p>
            <a:pPr marL="285750" indent="-285750">
              <a:buFont typeface="Arial" panose="020B0604020202020204" pitchFamily="34" charset="0"/>
              <a:buChar char="•"/>
            </a:pPr>
            <a:endParaRPr lang="en-US"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900" dirty="0" smtClean="0">
                <a:latin typeface="Calibri" panose="020F0502020204030204" pitchFamily="34" charset="0"/>
                <a:cs typeface="Calibri" panose="020F0502020204030204" pitchFamily="34" charset="0"/>
              </a:rPr>
              <a:t>Reduce attack surface as much as possible</a:t>
            </a:r>
          </a:p>
          <a:p>
            <a:pPr marL="285750" indent="-285750">
              <a:buFont typeface="Arial" panose="020B0604020202020204" pitchFamily="34" charset="0"/>
              <a:buChar char="•"/>
            </a:pPr>
            <a:endParaRPr lang="en-US"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900" dirty="0" smtClean="0">
                <a:latin typeface="Calibri" panose="020F0502020204030204" pitchFamily="34" charset="0"/>
                <a:cs typeface="Calibri" panose="020F0502020204030204" pitchFamily="34" charset="0"/>
              </a:rPr>
              <a:t>Principle of least privilege </a:t>
            </a:r>
          </a:p>
          <a:p>
            <a:pPr marL="285750" indent="-285750">
              <a:buFont typeface="Arial" panose="020B0604020202020204" pitchFamily="34" charset="0"/>
              <a:buChar char="•"/>
            </a:pPr>
            <a:endParaRPr lang="en-US"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900" dirty="0" smtClean="0">
                <a:latin typeface="Calibri" panose="020F0502020204030204" pitchFamily="34" charset="0"/>
                <a:cs typeface="Calibri" panose="020F0502020204030204" pitchFamily="34" charset="0"/>
              </a:rPr>
              <a:t>A </a:t>
            </a:r>
            <a:r>
              <a:rPr lang="en-US" sz="1900" dirty="0">
                <a:latin typeface="Calibri" panose="020F0502020204030204" pitchFamily="34" charset="0"/>
                <a:cs typeface="Calibri" panose="020F0502020204030204" pitchFamily="34" charset="0"/>
              </a:rPr>
              <a:t>chain is only as strong as its weakest </a:t>
            </a:r>
            <a:r>
              <a:rPr lang="en-US" sz="1900" dirty="0" smtClean="0">
                <a:latin typeface="Calibri" panose="020F0502020204030204" pitchFamily="34" charset="0"/>
                <a:cs typeface="Calibri" panose="020F0502020204030204" pitchFamily="34" charset="0"/>
              </a:rPr>
              <a:t>link (nothing is impenetrable)</a:t>
            </a:r>
          </a:p>
          <a:p>
            <a:pPr marL="285750" indent="-285750">
              <a:buFont typeface="Arial" panose="020B0604020202020204" pitchFamily="34" charset="0"/>
              <a:buChar char="•"/>
            </a:pPr>
            <a:endParaRPr lang="en-US"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900" dirty="0" smtClean="0">
                <a:latin typeface="Calibri" panose="020F0502020204030204" pitchFamily="34" charset="0"/>
                <a:cs typeface="Calibri" panose="020F0502020204030204" pitchFamily="34" charset="0"/>
              </a:rPr>
              <a:t>Security vs. Convenience </a:t>
            </a:r>
          </a:p>
          <a:p>
            <a:pPr marL="285750" indent="-285750">
              <a:buFont typeface="Arial" panose="020B0604020202020204" pitchFamily="34" charset="0"/>
              <a:buChar char="•"/>
            </a:pPr>
            <a:endParaRPr lang="en-US"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900" dirty="0" smtClean="0">
                <a:latin typeface="Calibri" panose="020F0502020204030204" pitchFamily="34" charset="0"/>
                <a:cs typeface="Calibri" panose="020F0502020204030204" pitchFamily="34" charset="0"/>
              </a:rPr>
              <a:t>Default deny all (Whitelisting &gt; Blacklisting)</a:t>
            </a:r>
          </a:p>
          <a:p>
            <a:pPr marL="285750" indent="-285750">
              <a:buFont typeface="Arial" panose="020B0604020202020204" pitchFamily="34" charset="0"/>
              <a:buChar char="•"/>
            </a:pPr>
            <a:endParaRPr lang="en-US"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900" dirty="0" smtClean="0">
                <a:latin typeface="Calibri" panose="020F0502020204030204" pitchFamily="34" charset="0"/>
                <a:cs typeface="Calibri" panose="020F0502020204030204" pitchFamily="34" charset="0"/>
              </a:rPr>
              <a:t>80/20 rule </a:t>
            </a:r>
          </a:p>
          <a:p>
            <a:pPr marL="285750" indent="-285750">
              <a:buFont typeface="Arial" panose="020B0604020202020204" pitchFamily="34" charset="0"/>
              <a:buChar char="•"/>
            </a:pPr>
            <a:endParaRPr lang="en-US"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900" dirty="0" err="1" smtClean="0">
                <a:latin typeface="Calibri" panose="020F0502020204030204" pitchFamily="34" charset="0"/>
                <a:cs typeface="Calibri" panose="020F0502020204030204" pitchFamily="34" charset="0"/>
              </a:rPr>
              <a:t>SecurityControl</a:t>
            </a:r>
            <a:r>
              <a:rPr lang="en-US" sz="1900" dirty="0" smtClean="0">
                <a:latin typeface="Calibri" panose="020F0502020204030204" pitchFamily="34" charset="0"/>
                <a:cs typeface="Calibri" panose="020F0502020204030204" pitchFamily="34" charset="0"/>
              </a:rPr>
              <a:t>$ &lt;= Asset$</a:t>
            </a:r>
          </a:p>
          <a:p>
            <a:pPr marL="285750" indent="-285750">
              <a:buFont typeface="Arial" panose="020B0604020202020204" pitchFamily="34" charset="0"/>
              <a:buChar char="•"/>
            </a:pPr>
            <a:endParaRPr lang="en-US" sz="1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900" dirty="0" smtClean="0">
                <a:latin typeface="Calibri" panose="020F0502020204030204" pitchFamily="34" charset="0"/>
                <a:cs typeface="Calibri" panose="020F0502020204030204" pitchFamily="34" charset="0"/>
              </a:rPr>
              <a:t>Security != Obscurity </a:t>
            </a:r>
            <a:endParaRPr lang="en-US" sz="1900" dirty="0">
              <a:latin typeface="Calibri" panose="020F0502020204030204" pitchFamily="34" charset="0"/>
              <a:cs typeface="Calibri" panose="020F0502020204030204" pitchFamily="34" charset="0"/>
            </a:endParaRPr>
          </a:p>
        </p:txBody>
      </p:sp>
      <p:pic>
        <p:nvPicPr>
          <p:cNvPr id="1026" name="Picture 2" descr="F:\Desktop\Udemy\Blue Team_Defend Against Hackers\Presentation\1. Introduction\stickeroid_5bf5b8c3f24d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9752" y="4770090"/>
            <a:ext cx="2296701" cy="208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96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969" y="385011"/>
            <a:ext cx="9144000" cy="1641490"/>
          </a:xfrm>
        </p:spPr>
        <p:txBody>
          <a:bodyPr/>
          <a:lstStyle/>
          <a:p>
            <a:pPr algn="l"/>
            <a:r>
              <a:rPr lang="en-US" sz="6600" dirty="0" smtClean="0"/>
              <a:t>Final Words</a:t>
            </a:r>
            <a:endParaRPr lang="en-US" dirty="0"/>
          </a:p>
        </p:txBody>
      </p:sp>
      <p:sp>
        <p:nvSpPr>
          <p:cNvPr id="3" name="Subtitle 2"/>
          <p:cNvSpPr>
            <a:spLocks noGrp="1"/>
          </p:cNvSpPr>
          <p:nvPr>
            <p:ph type="subTitle" idx="1"/>
          </p:nvPr>
        </p:nvSpPr>
        <p:spPr>
          <a:xfrm>
            <a:off x="621630" y="1087534"/>
            <a:ext cx="9144000" cy="754025"/>
          </a:xfrm>
        </p:spPr>
        <p:txBody>
          <a:bodyPr/>
          <a:lstStyle/>
          <a:p>
            <a:pPr algn="l"/>
            <a:r>
              <a:rPr lang="en-US" i="1" dirty="0"/>
              <a:t>It’s A Marathon, Not A Sprint</a:t>
            </a:r>
          </a:p>
        </p:txBody>
      </p:sp>
      <p:sp>
        <p:nvSpPr>
          <p:cNvPr id="6" name="TextBox 5"/>
          <p:cNvSpPr txBox="1"/>
          <p:nvPr/>
        </p:nvSpPr>
        <p:spPr>
          <a:xfrm>
            <a:off x="473825" y="2103121"/>
            <a:ext cx="10856422"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Infosec</a:t>
            </a:r>
            <a:r>
              <a:rPr lang="en-US" sz="2400" dirty="0" smtClean="0"/>
              <a:t> is a field that requires constant learning and development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It can seem overwhelming at first. Repetition is mastery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Be aware of imposter syndrome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Nobody is a master of every subfield in information security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Google will always be your best friend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Remain humble and celebrate the success of others. Mistakes will happen. The security community is very dependent, team-oriented, and often friendly </a:t>
            </a:r>
            <a:endParaRPr lang="en-US" sz="2400" dirty="0"/>
          </a:p>
        </p:txBody>
      </p:sp>
    </p:spTree>
    <p:extLst>
      <p:ext uri="{BB962C8B-B14F-4D97-AF65-F5344CB8AC3E}">
        <p14:creationId xmlns:p14="http://schemas.microsoft.com/office/powerpoint/2010/main" val="1156699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969" y="385011"/>
            <a:ext cx="9144000" cy="1641490"/>
          </a:xfrm>
        </p:spPr>
        <p:txBody>
          <a:bodyPr/>
          <a:lstStyle/>
          <a:p>
            <a:pPr algn="l"/>
            <a:r>
              <a:rPr lang="en-US" sz="6600" dirty="0" smtClean="0"/>
              <a:t>Disclaimer </a:t>
            </a:r>
            <a:endParaRPr lang="en-US" dirty="0"/>
          </a:p>
        </p:txBody>
      </p:sp>
      <p:sp>
        <p:nvSpPr>
          <p:cNvPr id="3" name="Subtitle 2"/>
          <p:cNvSpPr>
            <a:spLocks noGrp="1"/>
          </p:cNvSpPr>
          <p:nvPr>
            <p:ph type="subTitle" idx="1"/>
          </p:nvPr>
        </p:nvSpPr>
        <p:spPr>
          <a:xfrm>
            <a:off x="408566" y="860825"/>
            <a:ext cx="9144000" cy="754025"/>
          </a:xfrm>
        </p:spPr>
        <p:txBody>
          <a:bodyPr/>
          <a:lstStyle/>
          <a:p>
            <a:pPr algn="l"/>
            <a:r>
              <a:rPr lang="en-US" i="1" dirty="0" smtClean="0"/>
              <a:t>Please read carefully…</a:t>
            </a:r>
            <a:endParaRPr lang="en-US" i="1" dirty="0"/>
          </a:p>
        </p:txBody>
      </p:sp>
      <p:sp>
        <p:nvSpPr>
          <p:cNvPr id="6" name="TextBox 5"/>
          <p:cNvSpPr txBox="1"/>
          <p:nvPr/>
        </p:nvSpPr>
        <p:spPr>
          <a:xfrm>
            <a:off x="322905" y="1588216"/>
            <a:ext cx="11448886" cy="5078313"/>
          </a:xfrm>
          <a:prstGeom prst="rect">
            <a:avLst/>
          </a:prstGeom>
          <a:noFill/>
        </p:spPr>
        <p:txBody>
          <a:bodyPr wrap="square" rtlCol="0">
            <a:spAutoFit/>
          </a:bodyPr>
          <a:lstStyle/>
          <a:p>
            <a:pPr>
              <a:lnSpc>
                <a:spcPct val="150000"/>
              </a:lnSpc>
            </a:pPr>
            <a:r>
              <a:rPr lang="en-US" sz="2400" dirty="0" smtClean="0"/>
              <a:t>THE </a:t>
            </a:r>
            <a:r>
              <a:rPr lang="en-US" sz="2400" dirty="0"/>
              <a:t>WORK IS PROVIDED “AS IS</a:t>
            </a:r>
            <a:r>
              <a:rPr lang="en-US" sz="2400" dirty="0" smtClean="0"/>
              <a:t>.” The </a:t>
            </a:r>
            <a:r>
              <a:rPr lang="en-US" sz="2400" dirty="0"/>
              <a:t>author does not warrant or guarantee that the functions contained in the work will meet your requirements, that its operation will be uninterrupted or error free, or that the work will qualify as an expert witness. The author shall not be liable to you or anyone else for any inaccuracy, error or omission, regardless of cause, in the work or for any damages resulting therefrom. Under no circumstances shall the author be liable for any indirect, incidental, special, punitive, consequential, or similar damages that result from the use of or inability to use the work. The limitation of liability shall apply to any claim or cause whatsoever whether such claim or cause arises in contract, tort or otherwise. </a:t>
            </a:r>
            <a:endParaRPr lang="en-US" sz="2400" dirty="0"/>
          </a:p>
        </p:txBody>
      </p:sp>
    </p:spTree>
    <p:extLst>
      <p:ext uri="{BB962C8B-B14F-4D97-AF65-F5344CB8AC3E}">
        <p14:creationId xmlns:p14="http://schemas.microsoft.com/office/powerpoint/2010/main" val="1097495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309</TotalTime>
  <Words>552</Words>
  <Application>Microsoft Office PowerPoint</Application>
  <PresentationFormat>Custom</PresentationFormat>
  <Paragraphs>82</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Depth</vt:lpstr>
      <vt:lpstr>Blue Team: Defending Against Hackers</vt:lpstr>
      <vt:lpstr>:~# whoami </vt:lpstr>
      <vt:lpstr>Target Audience</vt:lpstr>
      <vt:lpstr>Recommendations</vt:lpstr>
      <vt:lpstr>CIA Triad</vt:lpstr>
      <vt:lpstr>CIA Triad</vt:lpstr>
      <vt:lpstr>Security Principles</vt:lpstr>
      <vt:lpstr>Final Words</vt:lpstr>
      <vt:lpstr>Disclaimer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Jon</cp:lastModifiedBy>
  <cp:revision>67</cp:revision>
  <dcterms:created xsi:type="dcterms:W3CDTF">2014-09-12T02:17:01Z</dcterms:created>
  <dcterms:modified xsi:type="dcterms:W3CDTF">2019-11-19T08:00:49Z</dcterms:modified>
</cp:coreProperties>
</file>