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58" r:id="rId3"/>
    <p:sldId id="261" r:id="rId4"/>
    <p:sldId id="263" r:id="rId5"/>
    <p:sldId id="265" r:id="rId6"/>
    <p:sldId id="264" r:id="rId7"/>
    <p:sldId id="266" r:id="rId8"/>
    <p:sldId id="267" r:id="rId9"/>
    <p:sldId id="270" r:id="rId10"/>
    <p:sldId id="269" r:id="rId11"/>
    <p:sldId id="268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9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795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19AB-2CF8-4671-A44E-4DED9D41DBA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94D0-CD4D-42D0-9BB3-367FDF79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AB4E4-4F99-404B-B28B-B13CFBC2A6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F4AC9F0-A80D-461C-A4A8-EDC04C4C32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bpub.com/" TargetMode="External"/><Relationship Id="rId2" Type="http://schemas.openxmlformats.org/officeDocument/2006/relationships/hyperlink" Target="https://www.pacer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xperian.com/business-information/data-contribu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36956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CRAs Get Your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86091"/>
            <a:ext cx="5714999" cy="269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22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52600"/>
            <a:ext cx="8042276" cy="4343400"/>
          </a:xfrm>
        </p:spPr>
        <p:txBody>
          <a:bodyPr>
            <a:normAutofit/>
          </a:bodyPr>
          <a:lstStyle/>
          <a:p>
            <a:r>
              <a:rPr lang="en-US" sz="3000" dirty="0"/>
              <a:t>The first time you self-report is when you </a:t>
            </a:r>
            <a:r>
              <a:rPr lang="en-US" sz="3000" u="sng" dirty="0"/>
              <a:t>apply for a D-U-N-S number</a:t>
            </a:r>
          </a:p>
          <a:p>
            <a:r>
              <a:rPr lang="en-US" sz="3000" dirty="0"/>
              <a:t>You provide information such as:</a:t>
            </a:r>
          </a:p>
          <a:p>
            <a:pPr lvl="1">
              <a:buFont typeface="Wingdings" charset="2"/>
              <a:buChar char="ü"/>
            </a:pPr>
            <a:r>
              <a:rPr lang="en-US" sz="3000" dirty="0"/>
              <a:t>The company’s physical location</a:t>
            </a:r>
          </a:p>
          <a:p>
            <a:pPr lvl="1">
              <a:buFont typeface="Wingdings" charset="2"/>
              <a:buChar char="ü"/>
            </a:pPr>
            <a:r>
              <a:rPr lang="en-US" sz="3000" b="1" dirty="0"/>
              <a:t>Whether a company has a DBA</a:t>
            </a:r>
            <a:r>
              <a:rPr lang="en-US" sz="3000" dirty="0"/>
              <a:t> (doing business as) </a:t>
            </a:r>
          </a:p>
          <a:p>
            <a:pPr lvl="1">
              <a:buFont typeface="Wingdings" charset="2"/>
              <a:buChar char="ü"/>
            </a:pPr>
            <a:r>
              <a:rPr lang="en-US" sz="3000" dirty="0"/>
              <a:t>Headquarters and any other company locations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7700"/>
            <a:ext cx="1016000" cy="1016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428532"/>
            <a:ext cx="7067550" cy="1016000"/>
          </a:xfrm>
        </p:spPr>
        <p:txBody>
          <a:bodyPr/>
          <a:lstStyle/>
          <a:p>
            <a:pPr algn="l"/>
            <a:r>
              <a:rPr lang="en-US" sz="3600" b="1" dirty="0"/>
              <a:t>Self-Reporting by Borrowers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6388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49463"/>
            <a:ext cx="7680325" cy="465613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D&amp;B creates the </a:t>
            </a:r>
            <a:r>
              <a:rPr lang="en-US" sz="3200" b="1" dirty="0"/>
              <a:t>D&amp;B Rating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The rating contains a </a:t>
            </a:r>
            <a:r>
              <a:rPr lang="en-US" sz="3200" u="sng" dirty="0"/>
              <a:t>Financial Strength Indicator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It is calculated using either the Net Worth or Issued Capital of a company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If both figures are available, then Net Worth is always used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D&amp;B will show if a business is new or if they never got this information</a:t>
            </a:r>
          </a:p>
          <a:p>
            <a:r>
              <a:rPr lang="en-US" sz="3200" dirty="0"/>
              <a:t>It also adds a </a:t>
            </a:r>
            <a:r>
              <a:rPr lang="en-US" sz="3200" u="sng" dirty="0"/>
              <a:t>Condition Code</a:t>
            </a:r>
            <a:r>
              <a:rPr lang="en-US" sz="3200" dirty="0"/>
              <a:t> or </a:t>
            </a:r>
            <a:r>
              <a:rPr lang="en-US" sz="3200" u="sng" dirty="0"/>
              <a:t>Risk Indicator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This measures the amount of risk the creditor can expect, by taking into account key items in a D&amp;B Business Information report which are used to predict the likelihood of a business failure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A company gets the lowest rating (5) if no information is provided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8532"/>
            <a:ext cx="1016000" cy="101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428532"/>
            <a:ext cx="6838950" cy="1016000"/>
          </a:xfrm>
        </p:spPr>
        <p:txBody>
          <a:bodyPr/>
          <a:lstStyle/>
          <a:p>
            <a:pPr algn="l"/>
            <a:r>
              <a:rPr lang="en-US" sz="3600" b="1" dirty="0"/>
              <a:t>Self-Reporting by Borrowers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76402"/>
            <a:ext cx="1219198" cy="12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304800"/>
            <a:ext cx="5848351" cy="1139732"/>
          </a:xfrm>
        </p:spPr>
        <p:txBody>
          <a:bodyPr/>
          <a:lstStyle/>
          <a:p>
            <a:pPr algn="l"/>
            <a:r>
              <a:rPr lang="en-US" sz="4400" b="1" dirty="0"/>
              <a:t>Shared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05000"/>
            <a:ext cx="8042276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Credit reporting agencies receive payment data and other company details from lenders, suppliers and creditors where your company has accounts</a:t>
            </a:r>
          </a:p>
          <a:p>
            <a:r>
              <a:rPr lang="en-US" sz="3200" dirty="0"/>
              <a:t>This is from vendors which report</a:t>
            </a:r>
          </a:p>
          <a:p>
            <a:r>
              <a:rPr lang="en-US" sz="3200" dirty="0"/>
              <a:t>Even </a:t>
            </a:r>
            <a:r>
              <a:rPr lang="en-US" sz="3200" b="1" dirty="0"/>
              <a:t>vendors which do not report can provide data</a:t>
            </a:r>
            <a:r>
              <a:rPr lang="en-US" sz="3200" dirty="0"/>
              <a:t> …</a:t>
            </a:r>
          </a:p>
          <a:p>
            <a:r>
              <a:rPr lang="en-US" sz="3200" dirty="0"/>
              <a:t>… if you </a:t>
            </a:r>
            <a:r>
              <a:rPr lang="en-US" sz="3200" u="sng" dirty="0"/>
              <a:t>ask for a trade reference</a:t>
            </a:r>
          </a:p>
          <a:p>
            <a:r>
              <a:rPr lang="en-US" sz="3200" dirty="0"/>
              <a:t>A trade reference is subjective; the other information is all objective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257" y="5042593"/>
            <a:ext cx="1213743" cy="12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28532"/>
            <a:ext cx="4572000" cy="1016000"/>
          </a:xfrm>
        </p:spPr>
        <p:txBody>
          <a:bodyPr/>
          <a:lstStyle/>
          <a:p>
            <a:pPr algn="l"/>
            <a:r>
              <a:rPr lang="en-US" sz="4400" b="1" dirty="0"/>
              <a:t>UCC Filings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146925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If your business got approval for financing and you pledged collateral to secure that funding…</a:t>
            </a:r>
          </a:p>
          <a:p>
            <a:r>
              <a:rPr lang="en-US" sz="3200" dirty="0"/>
              <a:t>… then the </a:t>
            </a:r>
            <a:r>
              <a:rPr lang="en-US" sz="3200" b="1" dirty="0"/>
              <a:t>lender will file a UCC-1 financing statement with the Secretary of State</a:t>
            </a:r>
          </a:p>
          <a:p>
            <a:r>
              <a:rPr lang="en-US" sz="3200" dirty="0"/>
              <a:t>This </a:t>
            </a:r>
            <a:r>
              <a:rPr lang="en-US" sz="3200" u="sng" dirty="0"/>
              <a:t>creates a lien as against that asset</a:t>
            </a:r>
          </a:p>
          <a:p>
            <a:r>
              <a:rPr lang="en-US" sz="3200" dirty="0"/>
              <a:t>Credit reporting agencies collect this public information </a:t>
            </a:r>
          </a:p>
          <a:p>
            <a:r>
              <a:rPr lang="en-US" sz="3200" dirty="0"/>
              <a:t>They add it to a company’s credit report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510" r="6942"/>
          <a:stretch/>
        </p:blipFill>
        <p:spPr>
          <a:xfrm>
            <a:off x="7391400" y="2759168"/>
            <a:ext cx="1524000" cy="19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28532"/>
            <a:ext cx="5848350" cy="1016000"/>
          </a:xfrm>
        </p:spPr>
        <p:txBody>
          <a:bodyPr/>
          <a:lstStyle/>
          <a:p>
            <a:pPr algn="l"/>
            <a:r>
              <a:rPr lang="en-US" sz="4400" b="1" dirty="0"/>
              <a:t>Collection Filings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867619"/>
            <a:ext cx="8366125" cy="384738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If your business has any </a:t>
            </a:r>
            <a:r>
              <a:rPr lang="en-US" sz="3200" u="sng" dirty="0"/>
              <a:t>collection filings</a:t>
            </a:r>
            <a:r>
              <a:rPr lang="en-US" sz="3200" dirty="0"/>
              <a:t>, the listing includes: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date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collection agency name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status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amounts disputed and collected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and the </a:t>
            </a:r>
            <a:r>
              <a:rPr lang="en-US" sz="3200" b="1" dirty="0"/>
              <a:t>closed date</a:t>
            </a:r>
            <a:r>
              <a:rPr lang="en-US" sz="3200" dirty="0"/>
              <a:t>, if applicable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649" y="5587041"/>
            <a:ext cx="1676400" cy="11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28532"/>
            <a:ext cx="6838950" cy="1016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The Federal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4" y="2133600"/>
            <a:ext cx="8042276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Credit reporting agencies collect reported Federal government data</a:t>
            </a:r>
          </a:p>
          <a:p>
            <a:r>
              <a:rPr lang="en-US" sz="3200" dirty="0"/>
              <a:t>This includes: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any company grants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loans</a:t>
            </a:r>
          </a:p>
          <a:p>
            <a:pPr marL="804863" lvl="1" indent="-455613">
              <a:buFont typeface="Wingdings" charset="2"/>
              <a:buChar char="ü"/>
            </a:pPr>
            <a:r>
              <a:rPr lang="en-US" sz="3200" dirty="0"/>
              <a:t>contracts, and debarment </a:t>
            </a:r>
          </a:p>
          <a:p>
            <a:r>
              <a:rPr lang="en-US" sz="3200" u="sng" dirty="0"/>
              <a:t>Debarment</a:t>
            </a:r>
            <a:r>
              <a:rPr lang="en-US" sz="3200" dirty="0"/>
              <a:t> is an </a:t>
            </a:r>
            <a:r>
              <a:rPr lang="en-US" sz="3200" b="1" dirty="0"/>
              <a:t>exclusion from certain items such as contracts, due to transgressions like fraud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437700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75" y="2895600"/>
            <a:ext cx="1482625" cy="1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450" y="428532"/>
            <a:ext cx="6203950" cy="1016000"/>
          </a:xfrm>
        </p:spPr>
        <p:txBody>
          <a:bodyPr/>
          <a:lstStyle/>
          <a:p>
            <a:pPr algn="l"/>
            <a:r>
              <a:rPr lang="en-US" sz="4400" b="1" dirty="0"/>
              <a:t>The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51525" cy="4572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Credit reporting agencies gather information from these sources</a:t>
            </a:r>
          </a:p>
          <a:p>
            <a:r>
              <a:rPr lang="en-US" sz="3200" dirty="0"/>
              <a:t>This includes </a:t>
            </a:r>
            <a:r>
              <a:rPr lang="en-US" sz="3200" u="sng" dirty="0"/>
              <a:t>communication platforms</a:t>
            </a:r>
            <a:r>
              <a:rPr lang="en-US" sz="3200" dirty="0"/>
              <a:t> such as: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press releases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news stories</a:t>
            </a:r>
          </a:p>
          <a:p>
            <a:r>
              <a:rPr lang="en-US" sz="3200" dirty="0"/>
              <a:t>Sources can be </a:t>
            </a:r>
            <a:r>
              <a:rPr lang="en-US" sz="3200" b="1" dirty="0"/>
              <a:t>online or offline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4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895600"/>
            <a:ext cx="229016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428532"/>
            <a:ext cx="4343399" cy="1016000"/>
          </a:xfrm>
        </p:spPr>
        <p:txBody>
          <a:bodyPr/>
          <a:lstStyle/>
          <a:p>
            <a:r>
              <a:rPr lang="en-US" sz="4400" b="1" dirty="0"/>
              <a:t>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4" y="1981201"/>
            <a:ext cx="8042276" cy="3276599"/>
          </a:xfrm>
        </p:spPr>
        <p:txBody>
          <a:bodyPr>
            <a:normAutofit/>
          </a:bodyPr>
          <a:lstStyle/>
          <a:p>
            <a:r>
              <a:rPr lang="en-US" sz="3200" dirty="0"/>
              <a:t>Directories of companies are another source of information</a:t>
            </a:r>
          </a:p>
          <a:p>
            <a:r>
              <a:rPr lang="en-US" sz="3200" dirty="0"/>
              <a:t>This includes the </a:t>
            </a:r>
            <a:r>
              <a:rPr lang="en-US" sz="3200" b="1" dirty="0"/>
              <a:t>Yellow pages</a:t>
            </a:r>
          </a:p>
          <a:p>
            <a:r>
              <a:rPr lang="en-US" sz="3200" dirty="0"/>
              <a:t>Directories can be either </a:t>
            </a:r>
            <a:r>
              <a:rPr lang="en-US" sz="3200" u="sng" dirty="0"/>
              <a:t>online or offline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14" y="5143500"/>
            <a:ext cx="2830286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28532"/>
            <a:ext cx="6686550" cy="1016000"/>
          </a:xfrm>
        </p:spPr>
        <p:txBody>
          <a:bodyPr/>
          <a:lstStyle/>
          <a:p>
            <a:pPr algn="l"/>
            <a:r>
              <a:rPr lang="en-US" sz="4400" b="1" dirty="0"/>
              <a:t>Business registrations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657600"/>
            <a:ext cx="8042276" cy="2819400"/>
          </a:xfrm>
        </p:spPr>
        <p:txBody>
          <a:bodyPr>
            <a:normAutofit/>
          </a:bodyPr>
          <a:lstStyle/>
          <a:p>
            <a:r>
              <a:rPr lang="en-US" sz="3200" dirty="0"/>
              <a:t>When you </a:t>
            </a:r>
            <a:r>
              <a:rPr lang="en-US" sz="3200" u="sng" dirty="0"/>
              <a:t>register your business with the state</a:t>
            </a:r>
            <a:r>
              <a:rPr lang="en-US" sz="3200" dirty="0"/>
              <a:t> you provide details such as: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your company’s incorporation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the date of the incorporation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the </a:t>
            </a:r>
            <a:r>
              <a:rPr lang="en-US" sz="3200" b="1" dirty="0"/>
              <a:t>current status of the filing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014" t="11036"/>
          <a:stretch/>
        </p:blipFill>
        <p:spPr>
          <a:xfrm>
            <a:off x="3733800" y="1742344"/>
            <a:ext cx="1752600" cy="15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1"/>
            <a:ext cx="8042276" cy="4190999"/>
          </a:xfrm>
        </p:spPr>
        <p:txBody>
          <a:bodyPr>
            <a:normAutofit/>
          </a:bodyPr>
          <a:lstStyle/>
          <a:p>
            <a:r>
              <a:rPr lang="en-US" sz="3200" dirty="0"/>
              <a:t>These can be </a:t>
            </a:r>
            <a:r>
              <a:rPr lang="en-US" sz="3200" b="1" dirty="0"/>
              <a:t>listed in courts </a:t>
            </a:r>
            <a:r>
              <a:rPr lang="en-US" sz="3200" dirty="0"/>
              <a:t>at the following levels:</a:t>
            </a:r>
          </a:p>
          <a:p>
            <a:pPr lvl="1"/>
            <a:r>
              <a:rPr lang="en-US" sz="3200" dirty="0"/>
              <a:t>State</a:t>
            </a:r>
          </a:p>
          <a:p>
            <a:pPr lvl="1"/>
            <a:r>
              <a:rPr lang="en-US" sz="3200" dirty="0"/>
              <a:t>City</a:t>
            </a:r>
          </a:p>
          <a:p>
            <a:pPr lvl="1"/>
            <a:r>
              <a:rPr lang="en-US" sz="3200" dirty="0"/>
              <a:t>County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428532"/>
            <a:ext cx="1016000" cy="1016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199" y="428532"/>
            <a:ext cx="6610351" cy="1016000"/>
          </a:xfrm>
        </p:spPr>
        <p:txBody>
          <a:bodyPr/>
          <a:lstStyle/>
          <a:p>
            <a:pPr algn="l"/>
            <a:r>
              <a:rPr lang="en-US" sz="4400" b="1" dirty="0"/>
              <a:t>Business registrations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50" y="3733800"/>
            <a:ext cx="3792550" cy="18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28532"/>
            <a:ext cx="4495800" cy="1016000"/>
          </a:xfrm>
        </p:spPr>
        <p:txBody>
          <a:bodyPr anchor="ctr"/>
          <a:lstStyle/>
          <a:p>
            <a:pPr algn="l"/>
            <a:r>
              <a:rPr lang="en-US" sz="4400" b="1" dirty="0"/>
              <a:t>Business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05001"/>
            <a:ext cx="8213725" cy="3352799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Business credit is credit obtained in a business’s name</a:t>
            </a:r>
          </a:p>
          <a:p>
            <a:r>
              <a:rPr lang="en-US" sz="3200" dirty="0"/>
              <a:t>It’s </a:t>
            </a:r>
            <a:r>
              <a:rPr lang="en-US" sz="3200" u="sng" dirty="0"/>
              <a:t>independent of the owner’s credit history </a:t>
            </a:r>
            <a:r>
              <a:rPr lang="en-US" sz="3200" dirty="0"/>
              <a:t>and scores</a:t>
            </a:r>
          </a:p>
          <a:p>
            <a:r>
              <a:rPr lang="en-US" sz="3200" dirty="0"/>
              <a:t>Business credit reporting agencies rely on </a:t>
            </a:r>
            <a:r>
              <a:rPr lang="en-US" sz="3200" b="1" dirty="0"/>
              <a:t>objective data </a:t>
            </a:r>
            <a:r>
              <a:rPr lang="en-US" sz="3200" dirty="0"/>
              <a:t>to calculate their scores</a:t>
            </a:r>
          </a:p>
          <a:p>
            <a:r>
              <a:rPr lang="en-US" sz="3200" dirty="0"/>
              <a:t>Objective and useful business credit data comes from a variety of 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8532"/>
            <a:ext cx="1016000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221" y="5486400"/>
            <a:ext cx="132693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428532"/>
            <a:ext cx="6553201" cy="1016000"/>
          </a:xfrm>
        </p:spPr>
        <p:txBody>
          <a:bodyPr/>
          <a:lstStyle/>
          <a:p>
            <a:r>
              <a:rPr lang="en-US" sz="4400" b="1" dirty="0"/>
              <a:t>Incorporation Filings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1"/>
            <a:ext cx="8042276" cy="3581399"/>
          </a:xfrm>
        </p:spPr>
        <p:txBody>
          <a:bodyPr>
            <a:normAutofit/>
          </a:bodyPr>
          <a:lstStyle/>
          <a:p>
            <a:r>
              <a:rPr lang="en-US" sz="3200" dirty="0"/>
              <a:t>If applicable for this type of business, the filing goes on </a:t>
            </a:r>
            <a:r>
              <a:rPr lang="en-US" sz="3200" u="sng" dirty="0"/>
              <a:t>public record</a:t>
            </a:r>
            <a:r>
              <a:rPr lang="en-US" sz="3200" dirty="0"/>
              <a:t> with the state’s corporations division</a:t>
            </a:r>
          </a:p>
          <a:p>
            <a:r>
              <a:rPr lang="en-US" sz="3200" dirty="0"/>
              <a:t>Other submitted data includes:</a:t>
            </a:r>
          </a:p>
          <a:p>
            <a:pPr lvl="1">
              <a:buFont typeface="Wingdings" charset="2"/>
              <a:buChar char="ü"/>
            </a:pPr>
            <a:r>
              <a:rPr lang="en-US" sz="3200" b="1" dirty="0"/>
              <a:t>corporate financial reports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shareholder specifics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105400"/>
            <a:ext cx="20611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Web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33599"/>
            <a:ext cx="6927607" cy="4038601"/>
          </a:xfrm>
        </p:spPr>
        <p:txBody>
          <a:bodyPr>
            <a:normAutofit/>
          </a:bodyPr>
          <a:lstStyle/>
          <a:p>
            <a:r>
              <a:rPr lang="en-US" sz="3200" dirty="0"/>
              <a:t>Credit reporting agencies will be </a:t>
            </a:r>
            <a:r>
              <a:rPr lang="en-US" sz="3200" u="sng" dirty="0"/>
              <a:t>looking for your company online</a:t>
            </a:r>
          </a:p>
          <a:p>
            <a:r>
              <a:rPr lang="en-US" sz="3200" dirty="0"/>
              <a:t>This includes: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Google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Your company’s website, if any </a:t>
            </a:r>
          </a:p>
          <a:p>
            <a:pPr lvl="1">
              <a:buFont typeface="Wingdings" charset="2"/>
              <a:buChar char="ü"/>
            </a:pPr>
            <a:r>
              <a:rPr lang="en-US" sz="3200" b="1" dirty="0"/>
              <a:t>Your presence elsewhere online</a:t>
            </a:r>
            <a:r>
              <a:rPr lang="en-US" sz="3200" dirty="0"/>
              <a:t>, like on Facebook or Yelp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8532"/>
            <a:ext cx="1016000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44" t="7609" r="55690"/>
          <a:stretch/>
        </p:blipFill>
        <p:spPr>
          <a:xfrm>
            <a:off x="7086600" y="3420488"/>
            <a:ext cx="1590918" cy="9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28532"/>
            <a:ext cx="5791200" cy="1016000"/>
          </a:xfrm>
        </p:spPr>
        <p:txBody>
          <a:bodyPr/>
          <a:lstStyle/>
          <a:p>
            <a:r>
              <a:rPr lang="en-US" sz="4400" b="1" dirty="0"/>
              <a:t>Web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42276" cy="43434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Having your own website allows you to </a:t>
            </a:r>
            <a:r>
              <a:rPr lang="en-US" sz="3200" b="1" dirty="0"/>
              <a:t>direct some of the narrative</a:t>
            </a:r>
          </a:p>
          <a:p>
            <a:r>
              <a:rPr lang="en-US" sz="3200" dirty="0"/>
              <a:t>Your company can put its best online foot forward</a:t>
            </a:r>
          </a:p>
          <a:p>
            <a:r>
              <a:rPr lang="en-US" sz="3200" dirty="0"/>
              <a:t>If your company website is incomplete or does not exist at all, then the </a:t>
            </a:r>
            <a:r>
              <a:rPr lang="en-US" sz="3200" u="sng" dirty="0"/>
              <a:t>CRAs will fill the gaps with information they get elsewhere</a:t>
            </a:r>
          </a:p>
          <a:p>
            <a:r>
              <a:rPr lang="en-US" sz="3200" dirty="0"/>
              <a:t>And that might not be favorable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428532"/>
            <a:ext cx="1016000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776912"/>
            <a:ext cx="990600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8991600" cy="1336956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/>
              <a:t>Recap for Where CRAs get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799"/>
            <a:ext cx="8289925" cy="403860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Credit reporting agencies work with objective information</a:t>
            </a:r>
          </a:p>
          <a:p>
            <a:r>
              <a:rPr lang="en-US" sz="3200" dirty="0"/>
              <a:t>It is </a:t>
            </a:r>
            <a:r>
              <a:rPr lang="en-US" sz="3200" b="1" dirty="0"/>
              <a:t>readily traceable to government records </a:t>
            </a:r>
            <a:r>
              <a:rPr lang="en-US" sz="3200" dirty="0"/>
              <a:t>…</a:t>
            </a:r>
          </a:p>
          <a:p>
            <a:r>
              <a:rPr lang="en-US" sz="3200" dirty="0"/>
              <a:t>… or court records and other organizations</a:t>
            </a:r>
          </a:p>
          <a:p>
            <a:pPr marL="3049588">
              <a:tabLst>
                <a:tab pos="3770313" algn="l"/>
              </a:tabLst>
            </a:pPr>
            <a:r>
              <a:rPr lang="en-US" sz="3200" dirty="0"/>
              <a:t>The </a:t>
            </a:r>
            <a:r>
              <a:rPr lang="en-US" sz="3200" u="sng" dirty="0"/>
              <a:t>only subjective information is trade references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682532" cy="682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029200"/>
            <a:ext cx="24341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2327556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 Today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Learn More About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CRAs Get Your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52800"/>
            <a:ext cx="5714999" cy="269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08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71799"/>
            <a:ext cx="8042276" cy="3429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business credit profile is independent of a consumer credit profile</a:t>
            </a:r>
          </a:p>
          <a:p>
            <a:r>
              <a:rPr lang="en-US" sz="3200" dirty="0"/>
              <a:t>It relies on somewhat different data</a:t>
            </a:r>
          </a:p>
          <a:p>
            <a:r>
              <a:rPr lang="en-US" sz="3200" dirty="0"/>
              <a:t>But </a:t>
            </a:r>
            <a:r>
              <a:rPr lang="en-US" sz="3200" b="1" dirty="0"/>
              <a:t>it all points to risk</a:t>
            </a:r>
          </a:p>
          <a:p>
            <a:r>
              <a:rPr lang="en-US" sz="3200" u="sng" dirty="0"/>
              <a:t>What is the risk of your company defaulting on its payments?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8532"/>
            <a:ext cx="1016000" cy="101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200" y="428532"/>
            <a:ext cx="4495800" cy="1016000"/>
          </a:xfrm>
        </p:spPr>
        <p:txBody>
          <a:bodyPr anchor="ctr"/>
          <a:lstStyle/>
          <a:p>
            <a:pPr algn="l"/>
            <a:r>
              <a:rPr lang="en-US" sz="4400" b="1" dirty="0"/>
              <a:t>Business Credit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732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8801"/>
            <a:ext cx="8042276" cy="350519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All of the credit reporting agencies have the same mission</a:t>
            </a:r>
          </a:p>
          <a:p>
            <a:r>
              <a:rPr lang="en-US" sz="3200" u="sng" dirty="0"/>
              <a:t>They measure whether your business can pay its bills on time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differences are in the details</a:t>
            </a:r>
          </a:p>
          <a:p>
            <a:r>
              <a:rPr lang="en-US" sz="3200" dirty="0"/>
              <a:t>Some CRAs weigh public records more heavily </a:t>
            </a:r>
          </a:p>
          <a:p>
            <a:r>
              <a:rPr lang="en-US" sz="3200" dirty="0"/>
              <a:t>Others weigh payment history more heavily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5943600"/>
            <a:ext cx="73914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indent="0" algn="ctr"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000" b="1" i="1" dirty="0" err="1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28532"/>
            <a:ext cx="1016000" cy="101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5999" y="428532"/>
            <a:ext cx="6000751" cy="1016000"/>
          </a:xfrm>
        </p:spPr>
        <p:txBody>
          <a:bodyPr anchor="ctr"/>
          <a:lstStyle/>
          <a:p>
            <a:pPr algn="l"/>
            <a:r>
              <a:rPr lang="en-US" sz="4400" b="1" dirty="0"/>
              <a:t>Business Credit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736" b="37083"/>
          <a:stretch/>
        </p:blipFill>
        <p:spPr>
          <a:xfrm>
            <a:off x="2286000" y="5527668"/>
            <a:ext cx="4343400" cy="10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28532"/>
            <a:ext cx="5680075" cy="1016000"/>
          </a:xfrm>
        </p:spPr>
        <p:txBody>
          <a:bodyPr/>
          <a:lstStyle/>
          <a:p>
            <a:pPr algn="l"/>
            <a:r>
              <a:rPr lang="en-US" sz="4400" b="1" dirty="0"/>
              <a:t>Public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05000"/>
            <a:ext cx="8042276" cy="43434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Credit reporting agencies want to know your business’s experiences in the public sphere</a:t>
            </a:r>
          </a:p>
          <a:p>
            <a:r>
              <a:rPr lang="en-US" sz="3200" dirty="0"/>
              <a:t>This includes:</a:t>
            </a:r>
          </a:p>
          <a:p>
            <a:pPr lvl="1"/>
            <a:r>
              <a:rPr lang="en-US" sz="3200" dirty="0"/>
              <a:t>Bankruptcies</a:t>
            </a:r>
          </a:p>
          <a:p>
            <a:pPr lvl="1"/>
            <a:r>
              <a:rPr lang="en-US" sz="3200" dirty="0"/>
              <a:t>Liens</a:t>
            </a:r>
          </a:p>
          <a:p>
            <a:pPr lvl="1"/>
            <a:r>
              <a:rPr lang="en-US" sz="3200" dirty="0"/>
              <a:t>Judgments</a:t>
            </a:r>
          </a:p>
          <a:p>
            <a:r>
              <a:rPr lang="en-US" sz="3200" dirty="0"/>
              <a:t>This information generally comes from </a:t>
            </a:r>
            <a:r>
              <a:rPr lang="en-US" sz="3200" b="1" dirty="0"/>
              <a:t>court documents</a:t>
            </a:r>
          </a:p>
          <a:p>
            <a:r>
              <a:rPr lang="en-US" sz="3200" dirty="0"/>
              <a:t>In the US, PACER provides information on </a:t>
            </a:r>
            <a:r>
              <a:rPr lang="en-US" sz="3200" u="sng" dirty="0"/>
              <a:t>federal court cases</a:t>
            </a:r>
            <a:r>
              <a:rPr lang="en-US" sz="3200" dirty="0"/>
              <a:t> (</a:t>
            </a:r>
            <a:r>
              <a:rPr lang="en-US" sz="3200" u="sng" dirty="0">
                <a:hlinkClick r:id="rId2"/>
              </a:rPr>
              <a:t>www.pacer.gov/</a:t>
            </a:r>
            <a:r>
              <a:rPr lang="en-US" sz="3200" dirty="0"/>
              <a:t>)</a:t>
            </a:r>
          </a:p>
          <a:p>
            <a:r>
              <a:rPr lang="en-US" sz="3200" dirty="0"/>
              <a:t>You can also find public record information at </a:t>
            </a:r>
            <a:r>
              <a:rPr lang="en-US" sz="3200" dirty="0" err="1"/>
              <a:t>BRBPub</a:t>
            </a:r>
            <a:r>
              <a:rPr lang="en-US" sz="3200" dirty="0"/>
              <a:t> (</a:t>
            </a:r>
            <a:r>
              <a:rPr lang="en-US" sz="3200" u="sng" dirty="0">
                <a:hlinkClick r:id="rId3"/>
              </a:rPr>
              <a:t>http://www.brbpub.com/</a:t>
            </a:r>
            <a:r>
              <a:rPr lang="en-US" sz="3200" dirty="0"/>
              <a:t>)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7391400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indent="0" algn="ctr"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000" b="1" i="1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351" y="2590799"/>
            <a:ext cx="1568449" cy="15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257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Credit reporting agencies are looking for:</a:t>
            </a:r>
          </a:p>
          <a:p>
            <a:pPr marL="887413" lvl="1" indent="-538163">
              <a:buFont typeface="Wingdings" charset="2"/>
              <a:buChar char="ü"/>
            </a:pPr>
            <a:r>
              <a:rPr lang="en-US" sz="3200" dirty="0"/>
              <a:t>Filing dates</a:t>
            </a:r>
          </a:p>
          <a:p>
            <a:pPr marL="887413" lvl="1" indent="-538163">
              <a:buFont typeface="Wingdings" charset="2"/>
              <a:buChar char="ü"/>
            </a:pPr>
            <a:r>
              <a:rPr lang="en-US" sz="3200" b="1" dirty="0"/>
              <a:t>Whether a bankruptcy, etc. has been resolved</a:t>
            </a:r>
          </a:p>
          <a:p>
            <a:pPr marL="887413" lvl="1" indent="-538163">
              <a:buFont typeface="Wingdings" charset="2"/>
              <a:buChar char="ü"/>
            </a:pPr>
            <a:r>
              <a:rPr lang="en-US" sz="3200" dirty="0"/>
              <a:t>Closing dates</a:t>
            </a:r>
          </a:p>
          <a:p>
            <a:pPr marL="887413" lvl="1" indent="-538163">
              <a:buFont typeface="Wingdings" charset="2"/>
              <a:buChar char="ü"/>
            </a:pPr>
            <a:r>
              <a:rPr lang="en-US" sz="3200" dirty="0"/>
              <a:t>The basics on court cases, to determine </a:t>
            </a:r>
            <a:r>
              <a:rPr lang="en-US" sz="3200" u="sng" dirty="0"/>
              <a:t>if your company could be sued by another party at a later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28532"/>
            <a:ext cx="1016000" cy="1016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44725" y="428532"/>
            <a:ext cx="5680075" cy="1016000"/>
          </a:xfrm>
        </p:spPr>
        <p:txBody>
          <a:bodyPr/>
          <a:lstStyle/>
          <a:p>
            <a:pPr algn="l"/>
            <a:r>
              <a:rPr lang="en-US" sz="4400" b="1" dirty="0"/>
              <a:t>Public Records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987" t="-2046" r="41101" b="3768"/>
          <a:stretch/>
        </p:blipFill>
        <p:spPr>
          <a:xfrm>
            <a:off x="5791200" y="1828800"/>
            <a:ext cx="2977364" cy="43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28532"/>
            <a:ext cx="6172201" cy="892268"/>
          </a:xfrm>
        </p:spPr>
        <p:txBody>
          <a:bodyPr/>
          <a:lstStyle/>
          <a:p>
            <a:pPr algn="l"/>
            <a:r>
              <a:rPr lang="en-US" sz="4400" b="1" dirty="0"/>
              <a:t>IRS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52600"/>
            <a:ext cx="8042276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In general, this is </a:t>
            </a:r>
            <a:r>
              <a:rPr lang="en-US" sz="3200" u="sng" dirty="0"/>
              <a:t>tax lien filings</a:t>
            </a:r>
          </a:p>
          <a:p>
            <a:r>
              <a:rPr lang="en-US" sz="3200" dirty="0"/>
              <a:t>They aren’t connected to courts</a:t>
            </a:r>
          </a:p>
          <a:p>
            <a:r>
              <a:rPr lang="en-US" sz="3200" dirty="0"/>
              <a:t>Instead, they have a filing location like a county</a:t>
            </a:r>
          </a:p>
          <a:p>
            <a:r>
              <a:rPr lang="en-US" sz="3200" dirty="0"/>
              <a:t>The IRS also has information on whether your company is a sole proprietorship, partnership, corporation, etc. </a:t>
            </a:r>
          </a:p>
          <a:p>
            <a:r>
              <a:rPr lang="en-US" sz="3200" dirty="0"/>
              <a:t>This gives </a:t>
            </a:r>
            <a:r>
              <a:rPr lang="en-US" sz="3200" b="1" dirty="0"/>
              <a:t>information on the makeup of your company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8456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486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28532"/>
            <a:ext cx="7924799" cy="1016000"/>
          </a:xfrm>
        </p:spPr>
        <p:txBody>
          <a:bodyPr/>
          <a:lstStyle/>
          <a:p>
            <a:pPr algn="l"/>
            <a:r>
              <a:rPr lang="en-US" sz="3600" b="1" dirty="0"/>
              <a:t>Voluntary Reporting by Creditors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11463"/>
            <a:ext cx="7908925" cy="397033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Credit reporting agencies like Experian (</a:t>
            </a:r>
            <a:r>
              <a:rPr lang="en-US" sz="3200" u="sng" dirty="0">
                <a:hlinkClick r:id="rId2"/>
              </a:rPr>
              <a:t>http://www.experian.com/business-information/data-contribution.html</a:t>
            </a:r>
            <a:r>
              <a:rPr lang="en-US" sz="3200" dirty="0"/>
              <a:t>) strongly suggest companies report to them</a:t>
            </a:r>
          </a:p>
          <a:p>
            <a:r>
              <a:rPr lang="en-US" sz="3200" dirty="0"/>
              <a:t>They suggest creditors report because:</a:t>
            </a:r>
          </a:p>
          <a:p>
            <a:pPr lvl="1">
              <a:buFont typeface="Wingdings" charset="2"/>
              <a:buChar char="ü"/>
            </a:pPr>
            <a:r>
              <a:rPr lang="en-US" sz="3200" b="1" dirty="0"/>
              <a:t>If borrowers know a company reports, those borrowers might pay faster to maintain better scores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It is a means of </a:t>
            </a:r>
            <a:r>
              <a:rPr lang="en-US" sz="3200" u="sng" dirty="0"/>
              <a:t>rewarding good credit to conscientious borrowers who pay back on time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Reporting alerts other creditors that a company has borrowed and thereby might be about to overextend itself, which means it might not be able to promptly pay its obligations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869579"/>
            <a:ext cx="1981200" cy="5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28532"/>
            <a:ext cx="7092951" cy="1016000"/>
          </a:xfrm>
        </p:spPr>
        <p:txBody>
          <a:bodyPr/>
          <a:lstStyle/>
          <a:p>
            <a:pPr algn="l"/>
            <a:r>
              <a:rPr lang="en-US" sz="3600" b="1" dirty="0"/>
              <a:t>Self-Reporting by Borrowers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05000"/>
            <a:ext cx="8042276" cy="4343400"/>
          </a:xfrm>
        </p:spPr>
        <p:txBody>
          <a:bodyPr>
            <a:noAutofit/>
          </a:bodyPr>
          <a:lstStyle/>
          <a:p>
            <a:r>
              <a:rPr lang="en-US" sz="3200" dirty="0"/>
              <a:t>Every time you fill out a credit application for your business, you are providing data for credit reporting agencies</a:t>
            </a:r>
          </a:p>
          <a:p>
            <a:r>
              <a:rPr lang="en-US" sz="3200" dirty="0"/>
              <a:t>This includes: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Industry classification</a:t>
            </a:r>
          </a:p>
          <a:p>
            <a:pPr lvl="1">
              <a:buFont typeface="Wingdings" charset="2"/>
              <a:buChar char="ü"/>
            </a:pPr>
            <a:r>
              <a:rPr lang="en-US" sz="3200" dirty="0"/>
              <a:t>Amount of </a:t>
            </a:r>
            <a:r>
              <a:rPr lang="en-US" sz="3200" b="1" dirty="0"/>
              <a:t>time in business</a:t>
            </a:r>
          </a:p>
          <a:p>
            <a:pPr lvl="1">
              <a:buFont typeface="Wingdings" charset="2"/>
              <a:buChar char="ü"/>
            </a:pPr>
            <a:r>
              <a:rPr lang="en-US" sz="3200" u="sng" dirty="0"/>
              <a:t>Number of employees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8532"/>
            <a:ext cx="1016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10000"/>
            <a:ext cx="231813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365</TotalTime>
  <Words>1022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PGothic</vt:lpstr>
      <vt:lpstr>Calibri</vt:lpstr>
      <vt:lpstr>News Gothic MT</vt:lpstr>
      <vt:lpstr>Wingdings</vt:lpstr>
      <vt:lpstr>Wingdings 2</vt:lpstr>
      <vt:lpstr>Breeze</vt:lpstr>
      <vt:lpstr>Where CRAs Get Your Data</vt:lpstr>
      <vt:lpstr>Business Credit</vt:lpstr>
      <vt:lpstr>Business Credit</vt:lpstr>
      <vt:lpstr>Business Credit Data</vt:lpstr>
      <vt:lpstr>Public Records</vt:lpstr>
      <vt:lpstr>Public Records</vt:lpstr>
      <vt:lpstr>IRS Information</vt:lpstr>
      <vt:lpstr>Voluntary Reporting by Creditors</vt:lpstr>
      <vt:lpstr>Self-Reporting by Borrowers</vt:lpstr>
      <vt:lpstr>Self-Reporting by Borrowers</vt:lpstr>
      <vt:lpstr>Self-Reporting by Borrowers</vt:lpstr>
      <vt:lpstr>Shared Data</vt:lpstr>
      <vt:lpstr>UCC Filings</vt:lpstr>
      <vt:lpstr>Collection Filings</vt:lpstr>
      <vt:lpstr>The Federal Government</vt:lpstr>
      <vt:lpstr>The Media</vt:lpstr>
      <vt:lpstr>Directories</vt:lpstr>
      <vt:lpstr>Business registrations</vt:lpstr>
      <vt:lpstr>Business registrations</vt:lpstr>
      <vt:lpstr>Incorporation Filings</vt:lpstr>
      <vt:lpstr>Web Mining</vt:lpstr>
      <vt:lpstr>Web Mining</vt:lpstr>
      <vt:lpstr>Recap for Where CRAs get your data</vt:lpstr>
      <vt:lpstr>Contact Us Today  To Learn More About  Where CRAs Get Your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CRAs Get Your Data</dc:title>
  <dc:creator>Janet Gershen-Siegel</dc:creator>
  <cp:lastModifiedBy>Sarah Eramis</cp:lastModifiedBy>
  <cp:revision>44</cp:revision>
  <dcterms:created xsi:type="dcterms:W3CDTF">2017-11-30T17:07:25Z</dcterms:created>
  <dcterms:modified xsi:type="dcterms:W3CDTF">2018-02-13T11:47:24Z</dcterms:modified>
</cp:coreProperties>
</file>