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88" r:id="rId2"/>
    <p:sldId id="289" r:id="rId3"/>
    <p:sldId id="256" r:id="rId4"/>
    <p:sldId id="284" r:id="rId5"/>
    <p:sldId id="285" r:id="rId6"/>
    <p:sldId id="257" r:id="rId7"/>
    <p:sldId id="258" r:id="rId8"/>
    <p:sldId id="275" r:id="rId9"/>
    <p:sldId id="274" r:id="rId10"/>
    <p:sldId id="260" r:id="rId11"/>
    <p:sldId id="259" r:id="rId12"/>
    <p:sldId id="280" r:id="rId13"/>
    <p:sldId id="279" r:id="rId14"/>
    <p:sldId id="286" r:id="rId15"/>
    <p:sldId id="267" r:id="rId16"/>
    <p:sldId id="261" r:id="rId17"/>
    <p:sldId id="262" r:id="rId18"/>
    <p:sldId id="263" r:id="rId19"/>
    <p:sldId id="264" r:id="rId20"/>
    <p:sldId id="265" r:id="rId21"/>
    <p:sldId id="268" r:id="rId22"/>
    <p:sldId id="282" r:id="rId23"/>
    <p:sldId id="287" r:id="rId24"/>
    <p:sldId id="266"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outline"/>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05"/>
    <p:restoredTop sz="92695"/>
  </p:normalViewPr>
  <p:slideViewPr>
    <p:cSldViewPr snapToGrid="0" snapToObjects="1">
      <p:cViewPr varScale="1">
        <p:scale>
          <a:sx n="98" d="100"/>
          <a:sy n="98" d="100"/>
        </p:scale>
        <p:origin x="2368"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028A8FC-82A6-6245-9F65-DC571DD58A4B}" type="datetimeFigureOut">
              <a:rPr lang="en-US" smtClean="0"/>
              <a:t>12/6/19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9D48395-8958-8A43-B1B2-66D9CBC42342}" type="slidenum">
              <a:rPr lang="en-US" smtClean="0"/>
              <a:t>‹#›</a:t>
            </a:fld>
            <a:endParaRPr lang="en-US"/>
          </a:p>
        </p:txBody>
      </p:sp>
    </p:spTree>
    <p:extLst>
      <p:ext uri="{BB962C8B-B14F-4D97-AF65-F5344CB8AC3E}">
        <p14:creationId xmlns:p14="http://schemas.microsoft.com/office/powerpoint/2010/main" val="37525433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61DB97-299C-A841-8788-1859005ACE95}" type="datetimeFigureOut">
              <a:rPr lang="en-US" smtClean="0"/>
              <a:t>12/6/19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25F2FA-2B0F-B544-8903-574A8DAFCB6F}" type="slidenum">
              <a:rPr lang="en-US" smtClean="0"/>
              <a:t>‹#›</a:t>
            </a:fld>
            <a:endParaRPr lang="en-US"/>
          </a:p>
        </p:txBody>
      </p:sp>
    </p:spTree>
    <p:extLst>
      <p:ext uri="{BB962C8B-B14F-4D97-AF65-F5344CB8AC3E}">
        <p14:creationId xmlns:p14="http://schemas.microsoft.com/office/powerpoint/2010/main" val="12171555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25F2FA-2B0F-B544-8903-574A8DAFCB6F}" type="slidenum">
              <a:rPr lang="en-US" smtClean="0"/>
              <a:t>3</a:t>
            </a:fld>
            <a:endParaRPr lang="en-US"/>
          </a:p>
        </p:txBody>
      </p:sp>
    </p:spTree>
    <p:extLst>
      <p:ext uri="{BB962C8B-B14F-4D97-AF65-F5344CB8AC3E}">
        <p14:creationId xmlns:p14="http://schemas.microsoft.com/office/powerpoint/2010/main" val="4092282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F25F2FA-2B0F-B544-8903-574A8DAFCB6F}" type="slidenum">
              <a:rPr lang="en-US" smtClean="0"/>
              <a:t>12</a:t>
            </a:fld>
            <a:endParaRPr lang="en-US"/>
          </a:p>
        </p:txBody>
      </p:sp>
    </p:spTree>
    <p:extLst>
      <p:ext uri="{BB962C8B-B14F-4D97-AF65-F5344CB8AC3E}">
        <p14:creationId xmlns:p14="http://schemas.microsoft.com/office/powerpoint/2010/main" val="2642684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474A99B-40A5-4547-9AFA-FF1DF4A901F3}" type="datetimeFigureOut">
              <a:rPr lang="en-US" smtClean="0"/>
              <a:t>12/6/19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3076758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474A99B-40A5-4547-9AFA-FF1DF4A901F3}" type="datetimeFigureOut">
              <a:rPr lang="en-US" smtClean="0"/>
              <a:t>12/6/19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1101296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474A99B-40A5-4547-9AFA-FF1DF4A901F3}" type="datetimeFigureOut">
              <a:rPr lang="en-US" smtClean="0"/>
              <a:t>12/6/19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1615473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474A99B-40A5-4547-9AFA-FF1DF4A901F3}" type="datetimeFigureOut">
              <a:rPr lang="en-US" smtClean="0"/>
              <a:t>12/6/19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2216287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74A99B-40A5-4547-9AFA-FF1DF4A901F3}" type="datetimeFigureOut">
              <a:rPr lang="en-US" smtClean="0"/>
              <a:t>12/6/19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2844382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474A99B-40A5-4547-9AFA-FF1DF4A901F3}" type="datetimeFigureOut">
              <a:rPr lang="en-US" smtClean="0"/>
              <a:t>12/6/19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1812148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474A99B-40A5-4547-9AFA-FF1DF4A901F3}" type="datetimeFigureOut">
              <a:rPr lang="en-US" smtClean="0"/>
              <a:t>12/6/19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4080135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474A99B-40A5-4547-9AFA-FF1DF4A901F3}" type="datetimeFigureOut">
              <a:rPr lang="en-US" smtClean="0"/>
              <a:t>12/6/19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2454089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74A99B-40A5-4547-9AFA-FF1DF4A901F3}" type="datetimeFigureOut">
              <a:rPr lang="en-US" smtClean="0"/>
              <a:t>12/6/19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1712299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74A99B-40A5-4547-9AFA-FF1DF4A901F3}" type="datetimeFigureOut">
              <a:rPr lang="en-US" smtClean="0"/>
              <a:t>12/6/19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2758147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74A99B-40A5-4547-9AFA-FF1DF4A901F3}" type="datetimeFigureOut">
              <a:rPr lang="en-US" smtClean="0"/>
              <a:t>12/6/19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BC4BA-5802-F74A-92D6-575682E20405}" type="slidenum">
              <a:rPr lang="en-US" smtClean="0"/>
              <a:t>‹#›</a:t>
            </a:fld>
            <a:endParaRPr lang="en-US"/>
          </a:p>
        </p:txBody>
      </p:sp>
    </p:spTree>
    <p:extLst>
      <p:ext uri="{BB962C8B-B14F-4D97-AF65-F5344CB8AC3E}">
        <p14:creationId xmlns:p14="http://schemas.microsoft.com/office/powerpoint/2010/main" val="3379359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74A99B-40A5-4547-9AFA-FF1DF4A901F3}" type="datetimeFigureOut">
              <a:rPr lang="en-US" smtClean="0"/>
              <a:t>12/6/19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ABC4BA-5802-F74A-92D6-575682E20405}" type="slidenum">
              <a:rPr lang="en-US" smtClean="0"/>
              <a:t>‹#›</a:t>
            </a:fld>
            <a:endParaRPr lang="en-US"/>
          </a:p>
        </p:txBody>
      </p:sp>
    </p:spTree>
    <p:extLst>
      <p:ext uri="{BB962C8B-B14F-4D97-AF65-F5344CB8AC3E}">
        <p14:creationId xmlns:p14="http://schemas.microsoft.com/office/powerpoint/2010/main" val="1058755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EFD36A-A8A1-784E-9C4D-4820C92D9B82}"/>
              </a:ext>
            </a:extLst>
          </p:cNvPr>
          <p:cNvSpPr>
            <a:spLocks noGrp="1"/>
          </p:cNvSpPr>
          <p:nvPr>
            <p:ph idx="1"/>
          </p:nvPr>
        </p:nvSpPr>
        <p:spPr>
          <a:xfrm>
            <a:off x="457200" y="352698"/>
            <a:ext cx="8229600" cy="5773466"/>
          </a:xfrm>
        </p:spPr>
        <p:txBody>
          <a:bodyPr>
            <a:normAutofit fontScale="47500" lnSpcReduction="20000"/>
          </a:bodyPr>
          <a:lstStyle/>
          <a:p>
            <a:pPr marL="0" indent="0">
              <a:buNone/>
            </a:pPr>
            <a:r>
              <a:rPr lang="en-US" dirty="0"/>
              <a:t>Possible activities for the PowerPoint and handout:</a:t>
            </a:r>
          </a:p>
          <a:p>
            <a:pPr marL="0" indent="0">
              <a:buNone/>
            </a:pPr>
            <a:r>
              <a:rPr lang="en-US" dirty="0"/>
              <a:t> </a:t>
            </a:r>
          </a:p>
          <a:p>
            <a:pPr lvl="0">
              <a:buFont typeface="Courier New" panose="02070309020205020404" pitchFamily="49" charset="0"/>
              <a:buChar char="o"/>
            </a:pPr>
            <a:r>
              <a:rPr lang="en-US" dirty="0"/>
              <a:t>students work independently or in pairs to create a colorful visual with their assigned term and an example – teacher creates a word wall with the small posters (see example)</a:t>
            </a:r>
          </a:p>
          <a:p>
            <a:pPr marL="0" indent="0">
              <a:buNone/>
            </a:pPr>
            <a:endParaRPr lang="en-US" dirty="0"/>
          </a:p>
          <a:p>
            <a:pPr lvl="0">
              <a:buFont typeface="Courier New" panose="02070309020205020404" pitchFamily="49" charset="0"/>
              <a:buChar char="o"/>
            </a:pPr>
            <a:r>
              <a:rPr lang="en-US" dirty="0"/>
              <a:t>students can take notes on the PowerPoint (see handout) and then work in pairs to write a poem that contains each of the devices </a:t>
            </a:r>
          </a:p>
          <a:p>
            <a:pPr marL="0" indent="0">
              <a:buNone/>
            </a:pPr>
            <a:endParaRPr lang="en-US" dirty="0"/>
          </a:p>
          <a:p>
            <a:pPr lvl="0">
              <a:buFont typeface="Courier New" panose="02070309020205020404" pitchFamily="49" charset="0"/>
              <a:buChar char="o"/>
            </a:pPr>
            <a:r>
              <a:rPr lang="en-US" dirty="0"/>
              <a:t>students can try to find literary devices in the poems before seeing the PowerPoint so the teacher can assess familiarity with the terms</a:t>
            </a:r>
          </a:p>
          <a:p>
            <a:pPr marL="0" indent="0">
              <a:buNone/>
            </a:pPr>
            <a:endParaRPr lang="en-US" dirty="0"/>
          </a:p>
          <a:p>
            <a:pPr lvl="0">
              <a:buFont typeface="Courier New" panose="02070309020205020404" pitchFamily="49" charset="0"/>
              <a:buChar char="o"/>
            </a:pPr>
            <a:r>
              <a:rPr lang="en-US" dirty="0"/>
              <a:t>teacher can print out the slides and post on the wall and make a word wall</a:t>
            </a:r>
          </a:p>
          <a:p>
            <a:pPr marL="0" indent="0">
              <a:buNone/>
            </a:pPr>
            <a:endParaRPr lang="en-US" dirty="0"/>
          </a:p>
          <a:p>
            <a:pPr lvl="0">
              <a:buFont typeface="Courier New" panose="02070309020205020404" pitchFamily="49" charset="0"/>
              <a:buChar char="o"/>
            </a:pPr>
            <a:r>
              <a:rPr lang="en-US" dirty="0"/>
              <a:t>teacher distribute a list of the devices (see handout) and then ask the students to try to find the devices in the poems, and then provide them with the answers</a:t>
            </a:r>
          </a:p>
          <a:p>
            <a:pPr marL="0" indent="0">
              <a:buNone/>
            </a:pPr>
            <a:endParaRPr lang="en-US" dirty="0"/>
          </a:p>
          <a:p>
            <a:pPr lvl="0">
              <a:buFont typeface="Courier New" panose="02070309020205020404" pitchFamily="49" charset="0"/>
              <a:buChar char="o"/>
            </a:pPr>
            <a:r>
              <a:rPr lang="en-US" dirty="0"/>
              <a:t>after teacher presents the PowerPoint, students can try to find the devices in another poem by Wallace Stevens</a:t>
            </a:r>
          </a:p>
          <a:p>
            <a:pPr marL="0" indent="0">
              <a:buNone/>
            </a:pPr>
            <a:r>
              <a:rPr lang="en-US" dirty="0"/>
              <a:t> </a:t>
            </a:r>
          </a:p>
          <a:p>
            <a:pPr lvl="0">
              <a:buFont typeface="Courier New" panose="02070309020205020404" pitchFamily="49" charset="0"/>
              <a:buChar char="o"/>
            </a:pPr>
            <a:r>
              <a:rPr lang="en-US" dirty="0"/>
              <a:t>after teacher presents the PowerPoint, students can interpret the purpose of each device:  How does the device depict reality, express an emotion, or convey an idea?</a:t>
            </a:r>
          </a:p>
          <a:p>
            <a:pPr marL="0" indent="0">
              <a:buNone/>
            </a:pPr>
            <a:endParaRPr lang="en-US" dirty="0"/>
          </a:p>
          <a:p>
            <a:endParaRPr lang="en-US" dirty="0"/>
          </a:p>
        </p:txBody>
      </p:sp>
    </p:spTree>
    <p:extLst>
      <p:ext uri="{BB962C8B-B14F-4D97-AF65-F5344CB8AC3E}">
        <p14:creationId xmlns:p14="http://schemas.microsoft.com/office/powerpoint/2010/main" val="976640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HYPERBOLE</a:t>
            </a:r>
          </a:p>
        </p:txBody>
      </p:sp>
      <p:sp>
        <p:nvSpPr>
          <p:cNvPr id="3" name="Content Placeholder 2"/>
          <p:cNvSpPr>
            <a:spLocks noGrp="1"/>
          </p:cNvSpPr>
          <p:nvPr>
            <p:ph idx="1"/>
          </p:nvPr>
        </p:nvSpPr>
        <p:spPr/>
        <p:txBody>
          <a:bodyPr/>
          <a:lstStyle/>
          <a:p>
            <a:pPr marL="0" indent="0">
              <a:buNone/>
            </a:pPr>
            <a:r>
              <a:rPr lang="en-US" dirty="0">
                <a:latin typeface="Baskerville Old Face"/>
                <a:cs typeface="Baskerville Old Face"/>
              </a:rPr>
              <a:t>Exaggeration for the sake of emphasis in a figure of speech not meant literally. (Oxford) (type of metaphor)</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“Black as the pit from pole to pole”</a:t>
            </a:r>
          </a:p>
          <a:p>
            <a:pPr marL="0" indent="0">
              <a:buNone/>
            </a:pPr>
            <a:r>
              <a:rPr lang="en-US" dirty="0">
                <a:latin typeface="Baskerville Old Face"/>
                <a:cs typeface="Baskerville Old Face"/>
              </a:rPr>
              <a:t>“Invictus”</a:t>
            </a:r>
          </a:p>
          <a:p>
            <a:pPr marL="0" indent="0">
              <a:buNone/>
            </a:pPr>
            <a:endParaRPr lang="en-US" dirty="0">
              <a:latin typeface="Baskerville Old Face"/>
              <a:cs typeface="Baskerville Old Face"/>
            </a:endParaRPr>
          </a:p>
        </p:txBody>
      </p:sp>
    </p:spTree>
    <p:extLst>
      <p:ext uri="{BB962C8B-B14F-4D97-AF65-F5344CB8AC3E}">
        <p14:creationId xmlns:p14="http://schemas.microsoft.com/office/powerpoint/2010/main" val="3484970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444"/>
            <a:ext cx="8229600" cy="1143000"/>
          </a:xfrm>
        </p:spPr>
        <p:txBody>
          <a:bodyPr/>
          <a:lstStyle/>
          <a:p>
            <a:r>
              <a:rPr lang="en-US" dirty="0">
                <a:latin typeface="Baskerville Old Face"/>
                <a:cs typeface="Baskerville Old Face"/>
              </a:rPr>
              <a:t>PERSONIFICATION</a:t>
            </a:r>
          </a:p>
        </p:txBody>
      </p:sp>
      <p:sp>
        <p:nvSpPr>
          <p:cNvPr id="3" name="Content Placeholder 2"/>
          <p:cNvSpPr>
            <a:spLocks noGrp="1"/>
          </p:cNvSpPr>
          <p:nvPr>
            <p:ph idx="1"/>
          </p:nvPr>
        </p:nvSpPr>
        <p:spPr>
          <a:xfrm>
            <a:off x="457200" y="1169444"/>
            <a:ext cx="8229600" cy="5413918"/>
          </a:xfrm>
        </p:spPr>
        <p:txBody>
          <a:bodyPr>
            <a:normAutofit fontScale="70000" lnSpcReduction="20000"/>
          </a:bodyPr>
          <a:lstStyle/>
          <a:p>
            <a:pPr marL="0" indent="0">
              <a:buNone/>
            </a:pPr>
            <a:r>
              <a:rPr lang="en-US" dirty="0">
                <a:latin typeface="Baskerville Old Face"/>
                <a:cs typeface="Baskerville Old Face"/>
              </a:rPr>
              <a:t>A figure of speech by which animals, abstract ideas, or inanimate things are referred to as if they are human. (Oxford) (type of metaphor)</a:t>
            </a:r>
          </a:p>
          <a:p>
            <a:pPr marL="0" indent="0">
              <a:buNone/>
            </a:pPr>
            <a:endParaRPr lang="en-US" dirty="0">
              <a:latin typeface="Baskerville Old Face"/>
              <a:cs typeface="Baskerville Old Face"/>
            </a:endParaRPr>
          </a:p>
          <a:p>
            <a:pPr marL="0" indent="0">
              <a:buNone/>
            </a:pPr>
            <a:r>
              <a:rPr lang="en-US" dirty="0">
                <a:latin typeface="Baskerville Old Face" panose="02020602080505020303" pitchFamily="18" charset="77"/>
              </a:rPr>
              <a:t>“And yet the menace of the years</a:t>
            </a:r>
          </a:p>
          <a:p>
            <a:pPr marL="0" indent="0">
              <a:buNone/>
            </a:pPr>
            <a:r>
              <a:rPr lang="en-US" dirty="0">
                <a:latin typeface="Baskerville Old Face" panose="02020602080505020303" pitchFamily="18" charset="77"/>
              </a:rPr>
              <a:t> Finds and shall find me unafraid.”</a:t>
            </a:r>
          </a:p>
          <a:p>
            <a:pPr marL="0" indent="0">
              <a:buNone/>
            </a:pPr>
            <a:endParaRPr lang="en-US" dirty="0">
              <a:latin typeface="Baskerville Old Face" panose="02020602080505020303" pitchFamily="18" charset="77"/>
            </a:endParaRPr>
          </a:p>
          <a:p>
            <a:pPr marL="0" indent="0">
              <a:buNone/>
            </a:pPr>
            <a:r>
              <a:rPr lang="en-US" dirty="0">
                <a:latin typeface="Baskerville Old Face" panose="02020602080505020303" pitchFamily="18" charset="77"/>
              </a:rPr>
              <a:t>“Out of the night that covers me” </a:t>
            </a:r>
          </a:p>
          <a:p>
            <a:pPr marL="0" indent="0">
              <a:buNone/>
            </a:pPr>
            <a:r>
              <a:rPr lang="en-US" dirty="0">
                <a:latin typeface="Baskerville Old Face" panose="02020602080505020303" pitchFamily="18" charset="77"/>
              </a:rPr>
              <a:t>“Invictus”</a:t>
            </a:r>
          </a:p>
          <a:p>
            <a:pPr marL="0" indent="0">
              <a:buNone/>
            </a:pPr>
            <a:endParaRPr lang="en-US" dirty="0">
              <a:latin typeface="Baskerville Old Face" panose="02020602080505020303" pitchFamily="18" charset="77"/>
            </a:endParaRPr>
          </a:p>
          <a:p>
            <a:pPr marL="0" indent="0">
              <a:buNone/>
            </a:pPr>
            <a:endParaRPr lang="en-US" dirty="0">
              <a:latin typeface="Baskerville Old Face" panose="02020602080505020303" pitchFamily="18" charset="77"/>
            </a:endParaRPr>
          </a:p>
          <a:p>
            <a:pPr marL="0" indent="0">
              <a:buNone/>
            </a:pPr>
            <a:r>
              <a:rPr lang="en-US" dirty="0">
                <a:latin typeface="Baskerville Old Face"/>
                <a:cs typeface="Baskerville Old Face"/>
              </a:rPr>
              <a:t>“The wind moves… And repeats words without meaning”</a:t>
            </a:r>
          </a:p>
          <a:p>
            <a:pPr marL="0" indent="0">
              <a:buNone/>
            </a:pPr>
            <a:r>
              <a:rPr lang="en-US" dirty="0">
                <a:latin typeface="Baskerville Old Face"/>
                <a:cs typeface="Baskerville Old Face"/>
              </a:rPr>
              <a:t>“The Motive for Metaphor”</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(anthropomorphism is where it’s actually an animal, like Big Bird)</a:t>
            </a:r>
          </a:p>
        </p:txBody>
      </p:sp>
    </p:spTree>
    <p:extLst>
      <p:ext uri="{BB962C8B-B14F-4D97-AF65-F5344CB8AC3E}">
        <p14:creationId xmlns:p14="http://schemas.microsoft.com/office/powerpoint/2010/main" val="1564576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charset="0"/>
                <a:ea typeface="Baskerville" charset="0"/>
                <a:cs typeface="Baskerville" charset="0"/>
              </a:rPr>
              <a:t>PATHETIC FALLACY</a:t>
            </a:r>
          </a:p>
        </p:txBody>
      </p:sp>
      <p:sp>
        <p:nvSpPr>
          <p:cNvPr id="3" name="Content Placeholder 2"/>
          <p:cNvSpPr>
            <a:spLocks noGrp="1"/>
          </p:cNvSpPr>
          <p:nvPr>
            <p:ph idx="1"/>
          </p:nvPr>
        </p:nvSpPr>
        <p:spPr/>
        <p:txBody>
          <a:bodyPr/>
          <a:lstStyle/>
          <a:p>
            <a:pPr marL="0" indent="0">
              <a:buNone/>
            </a:pPr>
            <a:r>
              <a:rPr lang="en-US" dirty="0">
                <a:latin typeface="Baskerville" charset="0"/>
                <a:ea typeface="Baskerville" charset="0"/>
                <a:cs typeface="Baskerville" charset="0"/>
              </a:rPr>
              <a:t>the endowment of nature, inanimate objects, etc., with human traits and feelings (</a:t>
            </a:r>
            <a:r>
              <a:rPr lang="en-US" dirty="0" err="1">
                <a:latin typeface="Baskerville" charset="0"/>
                <a:ea typeface="Baskerville" charset="0"/>
                <a:cs typeface="Baskerville" charset="0"/>
              </a:rPr>
              <a:t>dictionary.com</a:t>
            </a:r>
            <a:r>
              <a:rPr lang="en-US" dirty="0">
                <a:latin typeface="Baskerville" charset="0"/>
                <a:ea typeface="Baskerville" charset="0"/>
                <a:cs typeface="Baskerville" charset="0"/>
              </a:rPr>
              <a:t>) (type of metaphor and personification)</a:t>
            </a:r>
          </a:p>
          <a:p>
            <a:pPr marL="0" indent="0">
              <a:buNone/>
            </a:pPr>
            <a:endParaRPr lang="en-US" dirty="0">
              <a:latin typeface="Baskerville" charset="0"/>
              <a:ea typeface="Baskerville" charset="0"/>
              <a:cs typeface="Baskerville" charset="0"/>
            </a:endParaRPr>
          </a:p>
          <a:p>
            <a:pPr marL="0" indent="0">
              <a:buNone/>
            </a:pPr>
            <a:r>
              <a:rPr lang="en-US" dirty="0">
                <a:latin typeface="Baskerville" charset="0"/>
                <a:ea typeface="Baskerville" charset="0"/>
                <a:cs typeface="Baskerville" charset="0"/>
              </a:rPr>
              <a:t>“The vital, arrogant, fatal, dominant X”</a:t>
            </a:r>
          </a:p>
          <a:p>
            <a:pPr marL="0" indent="0">
              <a:buNone/>
            </a:pPr>
            <a:r>
              <a:rPr lang="en-US" dirty="0">
                <a:latin typeface="Baskerville" charset="0"/>
                <a:ea typeface="Baskerville" charset="0"/>
                <a:cs typeface="Baskerville" charset="0"/>
              </a:rPr>
              <a:t>“The Motive for Metaphor”</a:t>
            </a:r>
          </a:p>
        </p:txBody>
      </p:sp>
    </p:spTree>
    <p:extLst>
      <p:ext uri="{BB962C8B-B14F-4D97-AF65-F5344CB8AC3E}">
        <p14:creationId xmlns:p14="http://schemas.microsoft.com/office/powerpoint/2010/main" val="218700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a:cs typeface="Baskerville"/>
              </a:rPr>
              <a:t>APOSTROPHE</a:t>
            </a:r>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latin typeface="Baskerville"/>
                <a:cs typeface="Baskerville"/>
              </a:rPr>
              <a:t>a digression in the form of an address to someone not present, or to a personified object or idea, as “O Death, where is thy sting?” (Wikipedia)</a:t>
            </a:r>
            <a:endParaRPr lang="en-US" baseline="-25000" dirty="0">
              <a:latin typeface="Baskerville"/>
              <a:cs typeface="Baskerville"/>
            </a:endParaRPr>
          </a:p>
          <a:p>
            <a:pPr marL="0" indent="0">
              <a:buNone/>
            </a:pPr>
            <a:r>
              <a:rPr lang="en-US" dirty="0">
                <a:latin typeface="Baskerville"/>
                <a:cs typeface="Baskerville"/>
              </a:rPr>
              <a:t>(type of metaphor and personification)</a:t>
            </a:r>
          </a:p>
          <a:p>
            <a:pPr marL="0" indent="0">
              <a:buNone/>
            </a:pPr>
            <a:endParaRPr lang="en-US" dirty="0">
              <a:latin typeface="Baskerville"/>
              <a:cs typeface="Baskerville"/>
            </a:endParaRPr>
          </a:p>
          <a:p>
            <a:pPr marL="0" indent="0">
              <a:buNone/>
            </a:pPr>
            <a:r>
              <a:rPr lang="en-US" dirty="0">
                <a:latin typeface="Baskerville"/>
                <a:cs typeface="Baskerville"/>
              </a:rPr>
              <a:t>“O shame, where is thy blush” - </a:t>
            </a:r>
            <a:r>
              <a:rPr lang="en-US" i="1" dirty="0">
                <a:latin typeface="Baskerville"/>
                <a:cs typeface="Baskerville"/>
              </a:rPr>
              <a:t>Hamlet</a:t>
            </a:r>
          </a:p>
          <a:p>
            <a:pPr marL="0" indent="0">
              <a:buNone/>
            </a:pPr>
            <a:endParaRPr lang="en-US" dirty="0"/>
          </a:p>
        </p:txBody>
      </p:sp>
    </p:spTree>
    <p:extLst>
      <p:ext uri="{BB962C8B-B14F-4D97-AF65-F5344CB8AC3E}">
        <p14:creationId xmlns:p14="http://schemas.microsoft.com/office/powerpoint/2010/main" val="11355408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2A930-E60D-7648-83B5-6D0320611FD1}"/>
              </a:ext>
            </a:extLst>
          </p:cNvPr>
          <p:cNvSpPr>
            <a:spLocks noGrp="1"/>
          </p:cNvSpPr>
          <p:nvPr>
            <p:ph type="title"/>
          </p:nvPr>
        </p:nvSpPr>
        <p:spPr/>
        <p:txBody>
          <a:bodyPr>
            <a:normAutofit/>
          </a:bodyPr>
          <a:lstStyle/>
          <a:p>
            <a:r>
              <a:rPr lang="en-US" dirty="0">
                <a:latin typeface="Baskerville Old Face" panose="02020602080505020303" pitchFamily="18" charset="77"/>
              </a:rPr>
              <a:t>SYNESTHESIA</a:t>
            </a:r>
            <a:r>
              <a:rPr lang="en-US" dirty="0"/>
              <a:t> </a:t>
            </a:r>
          </a:p>
        </p:txBody>
      </p:sp>
      <p:sp>
        <p:nvSpPr>
          <p:cNvPr id="3" name="Content Placeholder 2">
            <a:extLst>
              <a:ext uri="{FF2B5EF4-FFF2-40B4-BE49-F238E27FC236}">
                <a16:creationId xmlns:a16="http://schemas.microsoft.com/office/drawing/2014/main" id="{95D27E3B-F26B-4446-834B-B66BFD891231}"/>
              </a:ext>
            </a:extLst>
          </p:cNvPr>
          <p:cNvSpPr>
            <a:spLocks noGrp="1"/>
          </p:cNvSpPr>
          <p:nvPr>
            <p:ph idx="1"/>
          </p:nvPr>
        </p:nvSpPr>
        <p:spPr/>
        <p:txBody>
          <a:bodyPr/>
          <a:lstStyle/>
          <a:p>
            <a:pPr marL="0" indent="0">
              <a:buNone/>
            </a:pPr>
            <a:r>
              <a:rPr lang="en-US" dirty="0">
                <a:latin typeface="Baskerville Old Face" panose="02020602080505020303" pitchFamily="18" charset="77"/>
              </a:rPr>
              <a:t>Figurative language that involves a combination of two different senses</a:t>
            </a:r>
          </a:p>
          <a:p>
            <a:pPr marL="0" indent="0">
              <a:buNone/>
            </a:pPr>
            <a:r>
              <a:rPr lang="en-US" dirty="0">
                <a:latin typeface="Baskerville Old Face" panose="02020602080505020303" pitchFamily="18" charset="77"/>
              </a:rPr>
              <a:t>(type of metaphor)</a:t>
            </a:r>
          </a:p>
          <a:p>
            <a:pPr marL="0" indent="0">
              <a:buNone/>
            </a:pPr>
            <a:endParaRPr lang="en-US" dirty="0">
              <a:latin typeface="Baskerville Old Face" panose="02020602080505020303" pitchFamily="18" charset="77"/>
            </a:endParaRPr>
          </a:p>
          <a:p>
            <a:pPr marL="0" indent="0">
              <a:buNone/>
            </a:pPr>
            <a:endParaRPr lang="en-US" dirty="0">
              <a:latin typeface="Baskerville Old Face" panose="02020602080505020303" pitchFamily="18" charset="77"/>
            </a:endParaRPr>
          </a:p>
          <a:p>
            <a:pPr marL="0" indent="0">
              <a:buNone/>
            </a:pPr>
            <a:r>
              <a:rPr lang="en-US" dirty="0">
                <a:latin typeface="Baskerville Old Face" panose="02020602080505020303" pitchFamily="18" charset="77"/>
              </a:rPr>
              <a:t>“the hard sound”</a:t>
            </a:r>
          </a:p>
          <a:p>
            <a:pPr marL="0" indent="0">
              <a:buNone/>
            </a:pPr>
            <a:r>
              <a:rPr lang="en-US" dirty="0">
                <a:latin typeface="Baskerville Old Face" panose="02020602080505020303" pitchFamily="18" charset="77"/>
              </a:rPr>
              <a:t>“The Motive for Metaphor”</a:t>
            </a:r>
          </a:p>
        </p:txBody>
      </p:sp>
    </p:spTree>
    <p:extLst>
      <p:ext uri="{BB962C8B-B14F-4D97-AF65-F5344CB8AC3E}">
        <p14:creationId xmlns:p14="http://schemas.microsoft.com/office/powerpoint/2010/main" val="9717678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SYMBOL	</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latin typeface="Baskerville Old Face"/>
                <a:cs typeface="Baskerville Old Face"/>
              </a:rPr>
              <a:t>Anything that stands for or represents something else beyond it – usually an idea conventionally associated with it. (Oxford)</a:t>
            </a:r>
          </a:p>
          <a:p>
            <a:pPr marL="0" indent="0">
              <a:buNone/>
            </a:pPr>
            <a:endParaRPr lang="en-US" dirty="0">
              <a:latin typeface="Baskerville Old Face"/>
              <a:cs typeface="Baskerville Old Face"/>
            </a:endParaRPr>
          </a:p>
          <a:p>
            <a:pPr marL="0" indent="0">
              <a:buNone/>
            </a:pPr>
            <a:r>
              <a:rPr lang="en-US" dirty="0">
                <a:latin typeface="Baskerville Old Face" panose="02020602080505020303" pitchFamily="18" charset="77"/>
              </a:rPr>
              <a:t>“It matters not how strait the gate”</a:t>
            </a:r>
          </a:p>
          <a:p>
            <a:pPr marL="0" indent="0">
              <a:buNone/>
            </a:pPr>
            <a:r>
              <a:rPr lang="en-US" dirty="0">
                <a:latin typeface="Baskerville Old Face" panose="02020602080505020303" pitchFamily="18" charset="77"/>
                <a:cs typeface="Baskerville Old Face"/>
              </a:rPr>
              <a:t>“Invictus”</a:t>
            </a:r>
          </a:p>
          <a:p>
            <a:pPr marL="0" indent="0">
              <a:buNone/>
            </a:pPr>
            <a:endParaRPr lang="en-US" dirty="0">
              <a:latin typeface="Baskerville Old Face" panose="02020602080505020303" pitchFamily="18" charset="77"/>
              <a:cs typeface="Baskerville Old Face"/>
            </a:endParaRPr>
          </a:p>
          <a:p>
            <a:pPr marL="0" indent="0">
              <a:buNone/>
            </a:pPr>
            <a:r>
              <a:rPr lang="en-US" dirty="0">
                <a:latin typeface="Baskerville Old Face" panose="02020602080505020303" pitchFamily="18" charset="77"/>
                <a:cs typeface="Baskerville Old Face"/>
              </a:rPr>
              <a:t>“</a:t>
            </a:r>
            <a:r>
              <a:rPr lang="en-US" dirty="0">
                <a:latin typeface="Baskerville Old Face" panose="02020602080505020303" pitchFamily="18" charset="77"/>
              </a:rPr>
              <a:t>You like it under the trees in autumn</a:t>
            </a:r>
            <a:r>
              <a:rPr lang="en-US" dirty="0">
                <a:latin typeface="Baskerville Old Face" panose="02020602080505020303" pitchFamily="18" charset="77"/>
                <a:cs typeface="Baskerville Old Face"/>
              </a:rPr>
              <a:t>”</a:t>
            </a:r>
          </a:p>
          <a:p>
            <a:pPr marL="0" indent="0">
              <a:buNone/>
            </a:pPr>
            <a:r>
              <a:rPr lang="en-US" dirty="0">
                <a:latin typeface="Baskerville Old Face" panose="02020602080505020303" pitchFamily="18" charset="77"/>
                <a:cs typeface="Baskerville Old Face"/>
              </a:rPr>
              <a:t>“The Motive for Metaphor”</a:t>
            </a:r>
          </a:p>
        </p:txBody>
      </p:sp>
    </p:spTree>
    <p:extLst>
      <p:ext uri="{BB962C8B-B14F-4D97-AF65-F5344CB8AC3E}">
        <p14:creationId xmlns:p14="http://schemas.microsoft.com/office/powerpoint/2010/main" val="910337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Baskerville Old Face"/>
                <a:cs typeface="Baskerville Old Face"/>
              </a:rPr>
              <a:t>SENSORY IMAGERY</a:t>
            </a:r>
          </a:p>
        </p:txBody>
      </p:sp>
      <p:sp>
        <p:nvSpPr>
          <p:cNvPr id="3" name="Content Placeholder 2"/>
          <p:cNvSpPr>
            <a:spLocks noGrp="1"/>
          </p:cNvSpPr>
          <p:nvPr>
            <p:ph idx="1"/>
          </p:nvPr>
        </p:nvSpPr>
        <p:spPr>
          <a:xfrm>
            <a:off x="457200" y="1143000"/>
            <a:ext cx="8229600" cy="5496512"/>
          </a:xfrm>
        </p:spPr>
        <p:txBody>
          <a:bodyPr>
            <a:normAutofit/>
          </a:bodyPr>
          <a:lstStyle/>
          <a:p>
            <a:pPr marL="0" indent="0">
              <a:buNone/>
            </a:pPr>
            <a:r>
              <a:rPr lang="en-US" dirty="0">
                <a:latin typeface="Baskerville Old Face"/>
                <a:cs typeface="Baskerville Old Face"/>
              </a:rPr>
              <a:t>Uses of language in a literary work that evoke sense-impressions by literal or figurative reference to perceptible or concrete objects, scenes, actions, or states, as distinct from the language of abstract argument or exposition. (Oxford) (includes all senses, not just visuals and sight)</a:t>
            </a:r>
          </a:p>
          <a:p>
            <a:pPr marL="0" indent="0">
              <a:buNone/>
            </a:pPr>
            <a:endParaRPr lang="en-US" dirty="0">
              <a:latin typeface="Baskerville Old Face"/>
              <a:cs typeface="Baskerville Old Face"/>
            </a:endParaRPr>
          </a:p>
          <a:p>
            <a:pPr marL="0" indent="0">
              <a:buNone/>
            </a:pPr>
            <a:r>
              <a:rPr lang="en-US" dirty="0">
                <a:latin typeface="Baskerville Old Face" panose="02020602080505020303" pitchFamily="18" charset="77"/>
              </a:rPr>
              <a:t>“the half colors of quarter-things,</a:t>
            </a:r>
          </a:p>
          <a:p>
            <a:pPr marL="0" indent="0">
              <a:buNone/>
            </a:pPr>
            <a:r>
              <a:rPr lang="en-US" dirty="0">
                <a:latin typeface="Baskerville Old Face" panose="02020602080505020303" pitchFamily="18" charset="77"/>
              </a:rPr>
              <a:t>The slightly brighter sky”</a:t>
            </a:r>
          </a:p>
          <a:p>
            <a:pPr marL="0" indent="0">
              <a:buNone/>
            </a:pPr>
            <a:r>
              <a:rPr lang="en-US" dirty="0">
                <a:latin typeface="Baskerville Old Face" panose="02020602080505020303" pitchFamily="18" charset="77"/>
                <a:cs typeface="Baskerville Old Face"/>
              </a:rPr>
              <a:t>“The Motive for Metaphor”</a:t>
            </a:r>
          </a:p>
        </p:txBody>
      </p:sp>
    </p:spTree>
    <p:extLst>
      <p:ext uri="{BB962C8B-B14F-4D97-AF65-F5344CB8AC3E}">
        <p14:creationId xmlns:p14="http://schemas.microsoft.com/office/powerpoint/2010/main" val="2327475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REPETITION</a:t>
            </a:r>
            <a:r>
              <a:rPr lang="en-US" dirty="0"/>
              <a:t>	</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latin typeface="Baskerville Old Face"/>
                <a:cs typeface="Baskerville Old Face"/>
              </a:rPr>
              <a:t>The repetition of sounds, letters, words, phrases or clauses. Types of repetition include: anaphora, chiasmus, epistrophe. </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“I am the master of my fate, </a:t>
            </a:r>
            <a:br>
              <a:rPr lang="en-US" dirty="0">
                <a:latin typeface="Baskerville Old Face"/>
                <a:cs typeface="Baskerville Old Face"/>
              </a:rPr>
            </a:br>
            <a:r>
              <a:rPr lang="en-US" dirty="0">
                <a:latin typeface="Baskerville Old Face"/>
                <a:cs typeface="Baskerville Old Face"/>
              </a:rPr>
              <a:t>I am the captain of my soul.” </a:t>
            </a:r>
          </a:p>
          <a:p>
            <a:pPr marL="0" indent="0">
              <a:buNone/>
            </a:pPr>
            <a:r>
              <a:rPr lang="en-US" dirty="0">
                <a:latin typeface="Baskerville Old Face"/>
                <a:cs typeface="Baskerville Old Face"/>
              </a:rPr>
              <a:t>“Invictus”</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“The single bird, the obscure moon—</a:t>
            </a:r>
          </a:p>
          <a:p>
            <a:pPr marL="0" indent="0">
              <a:buNone/>
            </a:pPr>
            <a:r>
              <a:rPr lang="en-US" dirty="0">
                <a:latin typeface="Baskerville Old Face"/>
                <a:cs typeface="Baskerville Old Face"/>
              </a:rPr>
              <a:t>The obscure moon lighting an obscure world”</a:t>
            </a:r>
          </a:p>
          <a:p>
            <a:pPr marL="0" indent="0">
              <a:buNone/>
            </a:pPr>
            <a:r>
              <a:rPr lang="en-US" dirty="0">
                <a:latin typeface="Baskerville Old Face"/>
                <a:cs typeface="Baskerville Old Face"/>
              </a:rPr>
              <a:t>“The Motive for Metaphor”</a:t>
            </a:r>
          </a:p>
          <a:p>
            <a:pPr marL="0" indent="0">
              <a:buNone/>
            </a:pPr>
            <a:endParaRPr lang="en-US" dirty="0">
              <a:latin typeface="Baskerville Old Face"/>
              <a:cs typeface="Baskerville Old Face"/>
            </a:endParaRPr>
          </a:p>
        </p:txBody>
      </p:sp>
    </p:spTree>
    <p:extLst>
      <p:ext uri="{BB962C8B-B14F-4D97-AF65-F5344CB8AC3E}">
        <p14:creationId xmlns:p14="http://schemas.microsoft.com/office/powerpoint/2010/main" val="37163109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TENSION</a:t>
            </a:r>
          </a:p>
        </p:txBody>
      </p:sp>
      <p:sp>
        <p:nvSpPr>
          <p:cNvPr id="3" name="Content Placeholder 2"/>
          <p:cNvSpPr>
            <a:spLocks noGrp="1"/>
          </p:cNvSpPr>
          <p:nvPr>
            <p:ph idx="1"/>
          </p:nvPr>
        </p:nvSpPr>
        <p:spPr/>
        <p:txBody>
          <a:bodyPr/>
          <a:lstStyle/>
          <a:p>
            <a:pPr marL="0" indent="0">
              <a:buNone/>
            </a:pPr>
            <a:r>
              <a:rPr lang="en-US" dirty="0">
                <a:latin typeface="Baskerville Old Face"/>
                <a:cs typeface="Baskerville Old Face"/>
              </a:rPr>
              <a:t>The interplay of conflicting elements in a piece of literature (</a:t>
            </a:r>
            <a:r>
              <a:rPr lang="en-US" i="1" dirty="0">
                <a:latin typeface="Baskerville Old Face"/>
                <a:cs typeface="Baskerville Old Face"/>
              </a:rPr>
              <a:t>Barron’s AP English</a:t>
            </a:r>
            <a:r>
              <a:rPr lang="en-US" dirty="0">
                <a:latin typeface="Baskerville Old Face"/>
                <a:cs typeface="Baskerville Old Face"/>
              </a:rPr>
              <a:t>)</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“The motive for metaphor, shrinking from</a:t>
            </a:r>
          </a:p>
          <a:p>
            <a:pPr marL="0" indent="0">
              <a:buNone/>
            </a:pPr>
            <a:r>
              <a:rPr lang="en-US" dirty="0">
                <a:latin typeface="Baskerville Old Face"/>
                <a:cs typeface="Baskerville Old Face"/>
              </a:rPr>
              <a:t>The weight of primary noon”</a:t>
            </a:r>
          </a:p>
          <a:p>
            <a:pPr marL="0" indent="0">
              <a:buNone/>
            </a:pPr>
            <a:r>
              <a:rPr lang="en-US" dirty="0">
                <a:latin typeface="Baskerville Old Face"/>
                <a:cs typeface="Baskerville Old Face"/>
              </a:rPr>
              <a:t>“The Motive for Metaphor”</a:t>
            </a:r>
          </a:p>
        </p:txBody>
      </p:sp>
    </p:spTree>
    <p:extLst>
      <p:ext uri="{BB962C8B-B14F-4D97-AF65-F5344CB8AC3E}">
        <p14:creationId xmlns:p14="http://schemas.microsoft.com/office/powerpoint/2010/main" val="3575560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JUXTAPOSITION</a:t>
            </a:r>
          </a:p>
        </p:txBody>
      </p:sp>
      <p:sp>
        <p:nvSpPr>
          <p:cNvPr id="3" name="Content Placeholder 2"/>
          <p:cNvSpPr>
            <a:spLocks noGrp="1"/>
          </p:cNvSpPr>
          <p:nvPr>
            <p:ph idx="1"/>
          </p:nvPr>
        </p:nvSpPr>
        <p:spPr/>
        <p:txBody>
          <a:bodyPr>
            <a:normAutofit/>
          </a:bodyPr>
          <a:lstStyle/>
          <a:p>
            <a:pPr marL="0" indent="0">
              <a:buNone/>
            </a:pPr>
            <a:r>
              <a:rPr lang="en-US" dirty="0">
                <a:latin typeface="Baskerville Old Face"/>
                <a:cs typeface="Baskerville Old Face"/>
              </a:rPr>
              <a:t>The action of placing two or more things close together or side by side, or one thing with or beside another (OED)</a:t>
            </a:r>
          </a:p>
          <a:p>
            <a:pPr marL="0" indent="0">
              <a:buNone/>
            </a:pPr>
            <a:endParaRPr lang="en-US" dirty="0">
              <a:latin typeface="Baskerville Old Face"/>
              <a:cs typeface="Baskerville Old Face"/>
            </a:endParaRPr>
          </a:p>
          <a:p>
            <a:pPr marL="0" indent="0">
              <a:buNone/>
            </a:pPr>
            <a:r>
              <a:rPr lang="en-US" dirty="0">
                <a:latin typeface="Baskerville Old Face" panose="02020602080505020303" pitchFamily="18" charset="77"/>
                <a:cs typeface="Baskerville Old Face"/>
              </a:rPr>
              <a:t>“</a:t>
            </a:r>
            <a:r>
              <a:rPr lang="en-US" dirty="0">
                <a:latin typeface="Baskerville Old Face" panose="02020602080505020303" pitchFamily="18" charset="77"/>
              </a:rPr>
              <a:t>You like it under the trees in autumn..</a:t>
            </a:r>
            <a:r>
              <a:rPr lang="en-US" dirty="0">
                <a:latin typeface="Baskerville Old Face" panose="02020602080505020303" pitchFamily="18" charset="77"/>
                <a:cs typeface="Baskerville Old Face"/>
              </a:rPr>
              <a:t>. </a:t>
            </a:r>
          </a:p>
          <a:p>
            <a:pPr marL="0" indent="0">
              <a:buNone/>
            </a:pPr>
            <a:r>
              <a:rPr lang="en-US" dirty="0">
                <a:latin typeface="Baskerville Old Face" panose="02020602080505020303" pitchFamily="18" charset="77"/>
                <a:cs typeface="Baskerville Old Face"/>
              </a:rPr>
              <a:t>In the same way, you were happy in spring”</a:t>
            </a:r>
          </a:p>
          <a:p>
            <a:pPr marL="0" indent="0">
              <a:buNone/>
            </a:pPr>
            <a:r>
              <a:rPr lang="en-US" dirty="0">
                <a:latin typeface="Baskerville Old Face" panose="02020602080505020303" pitchFamily="18" charset="77"/>
                <a:cs typeface="Baskerville Old Face"/>
              </a:rPr>
              <a:t>“The Motive for Metaphor”</a:t>
            </a:r>
          </a:p>
        </p:txBody>
      </p:sp>
    </p:spTree>
    <p:extLst>
      <p:ext uri="{BB962C8B-B14F-4D97-AF65-F5344CB8AC3E}">
        <p14:creationId xmlns:p14="http://schemas.microsoft.com/office/powerpoint/2010/main" val="736428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7E7E04F-5376-324D-BC3A-F13FB73D61CC}"/>
              </a:ext>
            </a:extLst>
          </p:cNvPr>
          <p:cNvPicPr>
            <a:picLocks noGrp="1" noChangeAspect="1"/>
          </p:cNvPicPr>
          <p:nvPr>
            <p:ph idx="1"/>
          </p:nvPr>
        </p:nvPicPr>
        <p:blipFill>
          <a:blip r:embed="rId2"/>
          <a:stretch>
            <a:fillRect/>
          </a:stretch>
        </p:blipFill>
        <p:spPr>
          <a:xfrm rot="5400000">
            <a:off x="1371532" y="1028649"/>
            <a:ext cx="6400935" cy="4800701"/>
          </a:xfrm>
        </p:spPr>
      </p:pic>
    </p:spTree>
    <p:extLst>
      <p:ext uri="{BB962C8B-B14F-4D97-AF65-F5344CB8AC3E}">
        <p14:creationId xmlns:p14="http://schemas.microsoft.com/office/powerpoint/2010/main" val="32813211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046"/>
            <a:ext cx="8229600" cy="1143000"/>
          </a:xfrm>
        </p:spPr>
        <p:txBody>
          <a:bodyPr>
            <a:normAutofit/>
          </a:bodyPr>
          <a:lstStyle/>
          <a:p>
            <a:r>
              <a:rPr lang="en-US" dirty="0">
                <a:latin typeface="Baskerville Old Face"/>
                <a:cs typeface="Baskerville Old Face"/>
              </a:rPr>
              <a:t>PARALLEL STRUCTURE</a:t>
            </a:r>
          </a:p>
        </p:txBody>
      </p:sp>
      <p:sp>
        <p:nvSpPr>
          <p:cNvPr id="3" name="Content Placeholder 2"/>
          <p:cNvSpPr>
            <a:spLocks noGrp="1"/>
          </p:cNvSpPr>
          <p:nvPr>
            <p:ph idx="1"/>
          </p:nvPr>
        </p:nvSpPr>
        <p:spPr>
          <a:xfrm>
            <a:off x="457200" y="1257046"/>
            <a:ext cx="8229600" cy="4869117"/>
          </a:xfrm>
        </p:spPr>
        <p:txBody>
          <a:bodyPr>
            <a:normAutofit fontScale="85000" lnSpcReduction="20000"/>
          </a:bodyPr>
          <a:lstStyle/>
          <a:p>
            <a:pPr marL="0" indent="0">
              <a:buNone/>
            </a:pPr>
            <a:r>
              <a:rPr lang="en-US" dirty="0">
                <a:latin typeface="Baskerville Old Face"/>
                <a:cs typeface="Baskerville Old Face"/>
              </a:rPr>
              <a:t>The arrangement of similarly constructed clauses, sentences, or verse lines in a pairing or other sequence suggesting some correspondence between them. (Oxford)</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“The ruddy temper, the hammer</a:t>
            </a:r>
          </a:p>
          <a:p>
            <a:pPr marL="0" indent="0">
              <a:buNone/>
            </a:pPr>
            <a:r>
              <a:rPr lang="en-US" dirty="0">
                <a:latin typeface="Baskerville Old Face"/>
                <a:cs typeface="Baskerville Old Face"/>
              </a:rPr>
              <a:t>Of red and blue, the hard sound—</a:t>
            </a:r>
          </a:p>
          <a:p>
            <a:pPr marL="0" indent="0">
              <a:buNone/>
            </a:pPr>
            <a:r>
              <a:rPr lang="en-US" dirty="0">
                <a:latin typeface="Baskerville Old Face"/>
                <a:cs typeface="Baskerville Old Face"/>
              </a:rPr>
              <a:t>Steel against intimation—the sharp flash”</a:t>
            </a:r>
          </a:p>
          <a:p>
            <a:pPr marL="0" indent="0">
              <a:buNone/>
            </a:pPr>
            <a:r>
              <a:rPr lang="en-US" dirty="0">
                <a:latin typeface="Baskerville Old Face"/>
                <a:cs typeface="Baskerville Old Face"/>
              </a:rPr>
              <a:t>“The Motive for Metaphor”</a:t>
            </a:r>
          </a:p>
          <a:p>
            <a:pPr marL="0" indent="0">
              <a:buNone/>
            </a:pPr>
            <a:endParaRPr lang="en-US" dirty="0">
              <a:latin typeface="Baskerville Old Face" panose="02020602080505020303" pitchFamily="18" charset="77"/>
              <a:cs typeface="Baskerville Old Face"/>
            </a:endParaRPr>
          </a:p>
          <a:p>
            <a:pPr marL="0" indent="0">
              <a:buNone/>
            </a:pPr>
            <a:r>
              <a:rPr lang="en-US" dirty="0">
                <a:latin typeface="Baskerville Old Face" panose="02020602080505020303" pitchFamily="18" charset="77"/>
              </a:rPr>
              <a:t>“I am the master of my fate,</a:t>
            </a:r>
          </a:p>
          <a:p>
            <a:pPr marL="0" indent="0">
              <a:buNone/>
            </a:pPr>
            <a:r>
              <a:rPr lang="en-US" dirty="0">
                <a:latin typeface="Baskerville Old Face" panose="02020602080505020303" pitchFamily="18" charset="77"/>
              </a:rPr>
              <a:t>     I am the captain of my soul.”</a:t>
            </a:r>
          </a:p>
          <a:p>
            <a:pPr marL="0" indent="0">
              <a:buNone/>
            </a:pPr>
            <a:r>
              <a:rPr lang="en-US" dirty="0">
                <a:latin typeface="Baskerville Old Face" panose="02020602080505020303" pitchFamily="18" charset="77"/>
              </a:rPr>
              <a:t>“Invictus”</a:t>
            </a:r>
          </a:p>
          <a:p>
            <a:pPr marL="0" indent="0">
              <a:buNone/>
            </a:pPr>
            <a:endParaRPr lang="en-US" dirty="0">
              <a:latin typeface="Baskerville Old Face"/>
              <a:cs typeface="Baskerville Old Face"/>
            </a:endParaRPr>
          </a:p>
          <a:p>
            <a:pPr marL="0" indent="0">
              <a:buNone/>
            </a:pPr>
            <a:endParaRPr lang="en-US" dirty="0">
              <a:latin typeface="Baskerville Old Face"/>
              <a:cs typeface="Baskerville Old Face"/>
            </a:endParaRPr>
          </a:p>
          <a:p>
            <a:pPr marL="0" indent="0">
              <a:buNone/>
            </a:pPr>
            <a:endParaRPr lang="en-US" dirty="0">
              <a:latin typeface="Baskerville Old Face"/>
              <a:cs typeface="Baskerville Old Face"/>
            </a:endParaRPr>
          </a:p>
        </p:txBody>
      </p:sp>
    </p:spTree>
    <p:extLst>
      <p:ext uri="{BB962C8B-B14F-4D97-AF65-F5344CB8AC3E}">
        <p14:creationId xmlns:p14="http://schemas.microsoft.com/office/powerpoint/2010/main" val="7168577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a:latin typeface="Baskerville Old Face"/>
                <a:cs typeface="Baskerville Old Face"/>
              </a:rPr>
              <a:t>ALLUSION	</a:t>
            </a:r>
          </a:p>
        </p:txBody>
      </p:sp>
      <p:sp>
        <p:nvSpPr>
          <p:cNvPr id="3" name="Content Placeholder 2"/>
          <p:cNvSpPr>
            <a:spLocks noGrp="1"/>
          </p:cNvSpPr>
          <p:nvPr>
            <p:ph idx="4294967295"/>
          </p:nvPr>
        </p:nvSpPr>
        <p:spPr>
          <a:xfrm>
            <a:off x="552194" y="1417638"/>
            <a:ext cx="8229600" cy="4708525"/>
          </a:xfrm>
        </p:spPr>
        <p:txBody>
          <a:bodyPr>
            <a:normAutofit lnSpcReduction="10000"/>
          </a:bodyPr>
          <a:lstStyle/>
          <a:p>
            <a:pPr marL="0" indent="0">
              <a:buNone/>
            </a:pPr>
            <a:r>
              <a:rPr lang="en-US" dirty="0">
                <a:latin typeface="Baskerville Old Face"/>
                <a:cs typeface="Baskerville Old Face"/>
              </a:rPr>
              <a:t>An indirect or passing reference to some event, person, place, or artistic work, the nature and relevance of which is not explained by the writer but relies on the reader’s familiarity with what is thus mentioned. (Oxford)</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“It matters not how strait the gate, </a:t>
            </a:r>
            <a:br>
              <a:rPr lang="en-US" dirty="0">
                <a:latin typeface="Baskerville Old Face"/>
                <a:cs typeface="Baskerville Old Face"/>
              </a:rPr>
            </a:br>
            <a:r>
              <a:rPr lang="en-US" dirty="0">
                <a:latin typeface="Baskerville Old Face"/>
                <a:cs typeface="Baskerville Old Face"/>
              </a:rPr>
              <a:t>How charged with punishments the scroll.”</a:t>
            </a:r>
          </a:p>
          <a:p>
            <a:pPr marL="0" indent="0">
              <a:buNone/>
            </a:pPr>
            <a:r>
              <a:rPr lang="en-US" dirty="0">
                <a:latin typeface="Baskerville Old Face"/>
                <a:cs typeface="Baskerville Old Face"/>
              </a:rPr>
              <a:t>“Invictus”</a:t>
            </a:r>
          </a:p>
        </p:txBody>
      </p:sp>
    </p:spTree>
    <p:extLst>
      <p:ext uri="{BB962C8B-B14F-4D97-AF65-F5344CB8AC3E}">
        <p14:creationId xmlns:p14="http://schemas.microsoft.com/office/powerpoint/2010/main" val="1324513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a:latin typeface="Baskerville Old Face"/>
                <a:cs typeface="Baskerville Old Face"/>
              </a:rPr>
              <a:t>PARADOX	</a:t>
            </a:r>
          </a:p>
        </p:txBody>
      </p:sp>
      <p:sp>
        <p:nvSpPr>
          <p:cNvPr id="3" name="Content Placeholder 2"/>
          <p:cNvSpPr>
            <a:spLocks noGrp="1"/>
          </p:cNvSpPr>
          <p:nvPr>
            <p:ph idx="4294967295"/>
          </p:nvPr>
        </p:nvSpPr>
        <p:spPr>
          <a:xfrm>
            <a:off x="552194" y="1417638"/>
            <a:ext cx="8229600" cy="4708525"/>
          </a:xfrm>
        </p:spPr>
        <p:txBody>
          <a:bodyPr>
            <a:normAutofit/>
          </a:bodyPr>
          <a:lstStyle/>
          <a:p>
            <a:pPr marL="0" indent="0">
              <a:buNone/>
            </a:pPr>
            <a:r>
              <a:rPr lang="en-US" dirty="0">
                <a:latin typeface="Baskerville Old Face"/>
                <a:cs typeface="Baskerville Old Face"/>
              </a:rPr>
              <a:t>A statement or proposition that seems self-contradictory or absurd but in reality expresses a possible truth (</a:t>
            </a:r>
            <a:r>
              <a:rPr lang="en-US" dirty="0" err="1">
                <a:latin typeface="Baskerville Old Face"/>
                <a:cs typeface="Baskerville Old Face"/>
              </a:rPr>
              <a:t>dictionary.com</a:t>
            </a:r>
            <a:r>
              <a:rPr lang="en-US" dirty="0">
                <a:latin typeface="Baskerville Old Face"/>
                <a:cs typeface="Baskerville Old Face"/>
              </a:rPr>
              <a:t>)</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“Where you yourself were never quite yourself.”</a:t>
            </a:r>
          </a:p>
          <a:p>
            <a:pPr marL="0" indent="0">
              <a:buNone/>
            </a:pPr>
            <a:r>
              <a:rPr lang="en-US" dirty="0">
                <a:latin typeface="Baskerville Old Face"/>
                <a:cs typeface="Baskerville Old Face"/>
              </a:rPr>
              <a:t>“The Motive for Metaphor”</a:t>
            </a:r>
          </a:p>
        </p:txBody>
      </p:sp>
    </p:spTree>
    <p:extLst>
      <p:ext uri="{BB962C8B-B14F-4D97-AF65-F5344CB8AC3E}">
        <p14:creationId xmlns:p14="http://schemas.microsoft.com/office/powerpoint/2010/main" val="6510224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C07656-8832-7C43-90F7-D94CAE0A5798}"/>
              </a:ext>
            </a:extLst>
          </p:cNvPr>
          <p:cNvSpPr txBox="1"/>
          <p:nvPr/>
        </p:nvSpPr>
        <p:spPr>
          <a:xfrm>
            <a:off x="555172" y="153123"/>
            <a:ext cx="8033656" cy="5940088"/>
          </a:xfrm>
          <a:prstGeom prst="rect">
            <a:avLst/>
          </a:prstGeom>
          <a:noFill/>
        </p:spPr>
        <p:txBody>
          <a:bodyPr wrap="square" rtlCol="0">
            <a:spAutoFit/>
          </a:bodyPr>
          <a:lstStyle/>
          <a:p>
            <a:pPr algn="ctr"/>
            <a:r>
              <a:rPr lang="en-US" sz="4400" dirty="0">
                <a:latin typeface="Baskerville Old Face" panose="02020602080505020303" pitchFamily="18" charset="77"/>
              </a:rPr>
              <a:t>RHYME, RHYME SCHEME</a:t>
            </a:r>
          </a:p>
          <a:p>
            <a:pPr algn="ctr"/>
            <a:endParaRPr lang="en-US" dirty="0">
              <a:latin typeface="Baskerville Old Face" panose="02020602080505020303" pitchFamily="18" charset="77"/>
            </a:endParaRPr>
          </a:p>
          <a:p>
            <a:pPr algn="ctr"/>
            <a:endParaRPr lang="en-US" dirty="0">
              <a:latin typeface="Baskerville Old Face" panose="02020602080505020303" pitchFamily="18" charset="77"/>
            </a:endParaRPr>
          </a:p>
          <a:p>
            <a:pPr algn="ctr"/>
            <a:r>
              <a:rPr lang="en-US" sz="2400" dirty="0">
                <a:latin typeface="Baskerville Old Face" panose="02020602080505020303" pitchFamily="18" charset="77"/>
              </a:rPr>
              <a:t>Sounds within words that correspond (weak rhyme, strong rhyme, traditional rhyme, alliteration, assonance, consonance, near rhyme, eye rhyme, end rhyme, internal rhyme, interlinear internal rhyme, etc.)</a:t>
            </a:r>
          </a:p>
          <a:p>
            <a:pPr algn="ctr"/>
            <a:endParaRPr lang="en-US" sz="2400" dirty="0">
              <a:latin typeface="Baskerville Old Face" panose="02020602080505020303" pitchFamily="18" charset="77"/>
            </a:endParaRPr>
          </a:p>
          <a:p>
            <a:r>
              <a:rPr lang="en-US" sz="2400" dirty="0">
                <a:latin typeface="Baskerville Old Face" panose="02020602080505020303" pitchFamily="18" charset="77"/>
              </a:rPr>
              <a:t>“Out of the night that covers me,</a:t>
            </a:r>
          </a:p>
          <a:p>
            <a:r>
              <a:rPr lang="en-US" sz="2400" dirty="0">
                <a:latin typeface="Baskerville Old Face" panose="02020602080505020303" pitchFamily="18" charset="77"/>
              </a:rPr>
              <a:t>      Black as the pit from pole to pole,</a:t>
            </a:r>
          </a:p>
          <a:p>
            <a:r>
              <a:rPr lang="en-US" sz="2400" dirty="0">
                <a:latin typeface="Baskerville Old Face" panose="02020602080505020303" pitchFamily="18" charset="77"/>
              </a:rPr>
              <a:t>I thank whatever gods may be</a:t>
            </a:r>
          </a:p>
          <a:p>
            <a:r>
              <a:rPr lang="en-US" sz="2400" dirty="0">
                <a:latin typeface="Baskerville Old Face" panose="02020602080505020303" pitchFamily="18" charset="77"/>
              </a:rPr>
              <a:t>      For my unconquerable soul.”</a:t>
            </a:r>
          </a:p>
          <a:p>
            <a:endParaRPr lang="en-US" sz="2400" dirty="0">
              <a:latin typeface="Baskerville Old Face" panose="02020602080505020303" pitchFamily="18" charset="77"/>
            </a:endParaRPr>
          </a:p>
          <a:p>
            <a:r>
              <a:rPr lang="en-US" sz="2400" dirty="0">
                <a:latin typeface="Baskerville Old Face" panose="02020602080505020303" pitchFamily="18" charset="77"/>
              </a:rPr>
              <a:t>“It matters not how strait the gate”</a:t>
            </a:r>
          </a:p>
          <a:p>
            <a:endParaRPr lang="en-US" dirty="0"/>
          </a:p>
          <a:p>
            <a:pPr algn="ctr"/>
            <a:endParaRPr lang="en-US" dirty="0"/>
          </a:p>
        </p:txBody>
      </p:sp>
    </p:spTree>
    <p:extLst>
      <p:ext uri="{BB962C8B-B14F-4D97-AF65-F5344CB8AC3E}">
        <p14:creationId xmlns:p14="http://schemas.microsoft.com/office/powerpoint/2010/main" val="36505053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3245"/>
            <a:ext cx="8229600" cy="805707"/>
          </a:xfrm>
        </p:spPr>
        <p:txBody>
          <a:bodyPr/>
          <a:lstStyle/>
          <a:p>
            <a:r>
              <a:rPr lang="en-US" dirty="0">
                <a:latin typeface="Baskerville Old Face"/>
                <a:cs typeface="Baskerville Old Face"/>
              </a:rPr>
              <a:t>IRONY</a:t>
            </a:r>
          </a:p>
        </p:txBody>
      </p:sp>
      <p:sp>
        <p:nvSpPr>
          <p:cNvPr id="3" name="Content Placeholder 2"/>
          <p:cNvSpPr>
            <a:spLocks noGrp="1"/>
          </p:cNvSpPr>
          <p:nvPr>
            <p:ph idx="1"/>
          </p:nvPr>
        </p:nvSpPr>
        <p:spPr>
          <a:xfrm>
            <a:off x="457200" y="948953"/>
            <a:ext cx="8229600" cy="5620714"/>
          </a:xfrm>
        </p:spPr>
        <p:txBody>
          <a:bodyPr>
            <a:normAutofit fontScale="85000" lnSpcReduction="10000"/>
          </a:bodyPr>
          <a:lstStyle/>
          <a:p>
            <a:pPr marL="0" indent="0">
              <a:buNone/>
            </a:pPr>
            <a:r>
              <a:rPr lang="en-US" dirty="0">
                <a:latin typeface="Baskerville Old Face"/>
                <a:cs typeface="Baskerville Old Face"/>
              </a:rPr>
              <a:t>A subtly humorous perception of inconsistency, in which an apparently straightforward statement or event is undermined by its context so as to give it a very different significance (Oxford); A defiance of expectation </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“Out of the night that covers me, </a:t>
            </a:r>
            <a:br>
              <a:rPr lang="en-US" dirty="0">
                <a:latin typeface="Baskerville Old Face"/>
                <a:cs typeface="Baskerville Old Face"/>
              </a:rPr>
            </a:br>
            <a:r>
              <a:rPr lang="en-US" dirty="0">
                <a:latin typeface="Baskerville Old Face"/>
                <a:cs typeface="Baskerville Old Face"/>
              </a:rPr>
              <a:t>Black as the pit from pole to pole, </a:t>
            </a:r>
          </a:p>
          <a:p>
            <a:pPr marL="0" indent="0">
              <a:buNone/>
            </a:pPr>
            <a:r>
              <a:rPr lang="en-US" dirty="0">
                <a:latin typeface="Baskerville Old Face"/>
                <a:cs typeface="Baskerville Old Face"/>
              </a:rPr>
              <a:t>I thank whatever gods may be”</a:t>
            </a:r>
          </a:p>
          <a:p>
            <a:pPr marL="0" indent="0">
              <a:buNone/>
            </a:pPr>
            <a:r>
              <a:rPr lang="en-US" dirty="0">
                <a:latin typeface="Baskerville Old Face"/>
                <a:cs typeface="Baskerville Old Face"/>
              </a:rPr>
              <a:t>“Invictus”</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“You like it under the trees in autumn,</a:t>
            </a:r>
          </a:p>
          <a:p>
            <a:pPr marL="0" indent="0">
              <a:buNone/>
            </a:pPr>
            <a:r>
              <a:rPr lang="en-US" dirty="0">
                <a:latin typeface="Baskerville Old Face"/>
                <a:cs typeface="Baskerville Old Face"/>
              </a:rPr>
              <a:t>Because everything is half dead”</a:t>
            </a:r>
          </a:p>
          <a:p>
            <a:pPr marL="0" indent="0">
              <a:buNone/>
            </a:pPr>
            <a:r>
              <a:rPr lang="en-US" dirty="0">
                <a:latin typeface="Baskerville Old Face"/>
                <a:cs typeface="Baskerville Old Face"/>
              </a:rPr>
              <a:t>“The Motive for Metaphor”</a:t>
            </a:r>
          </a:p>
          <a:p>
            <a:pPr marL="0" indent="0">
              <a:buNone/>
            </a:pPr>
            <a:endParaRPr lang="en-US" dirty="0">
              <a:latin typeface="Baskerville Old Face"/>
              <a:cs typeface="Baskerville Old Face"/>
            </a:endParaRPr>
          </a:p>
        </p:txBody>
      </p:sp>
    </p:spTree>
    <p:extLst>
      <p:ext uri="{BB962C8B-B14F-4D97-AF65-F5344CB8AC3E}">
        <p14:creationId xmlns:p14="http://schemas.microsoft.com/office/powerpoint/2010/main" val="3913828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3169"/>
            <a:ext cx="7772400" cy="5210384"/>
          </a:xfrm>
        </p:spPr>
        <p:txBody>
          <a:bodyPr>
            <a:normAutofit fontScale="90000"/>
          </a:bodyPr>
          <a:lstStyle/>
          <a:p>
            <a:r>
              <a:rPr lang="en-US" sz="5400" b="1" dirty="0">
                <a:latin typeface="Baskerville Old Face"/>
                <a:cs typeface="Baskerville Old Face"/>
              </a:rPr>
              <a:t>LITERARY DEVICES</a:t>
            </a:r>
            <a:br>
              <a:rPr lang="en-US" sz="5400" b="1" dirty="0">
                <a:latin typeface="Baskerville Old Face"/>
                <a:cs typeface="Baskerville Old Face"/>
              </a:rPr>
            </a:br>
            <a:r>
              <a:rPr lang="en-US" dirty="0">
                <a:latin typeface="Baskerville Old Face"/>
                <a:cs typeface="Baskerville Old Face"/>
              </a:rPr>
              <a:t>source: </a:t>
            </a:r>
            <a:br>
              <a:rPr lang="en-US" dirty="0">
                <a:latin typeface="Baskerville Old Face"/>
                <a:cs typeface="Baskerville Old Face"/>
              </a:rPr>
            </a:br>
            <a:r>
              <a:rPr lang="en-US" i="1" dirty="0">
                <a:latin typeface="Baskerville Old Face"/>
                <a:cs typeface="Baskerville Old Face"/>
              </a:rPr>
              <a:t>Oxford: Concise Dictionary of Literary Terms </a:t>
            </a:r>
            <a:br>
              <a:rPr lang="en-US" i="1" dirty="0">
                <a:latin typeface="Baskerville Old Face"/>
                <a:cs typeface="Baskerville Old Face"/>
              </a:rPr>
            </a:br>
            <a:r>
              <a:rPr lang="en-US" dirty="0">
                <a:latin typeface="Baskerville Old Face"/>
                <a:cs typeface="Baskerville Old Face"/>
              </a:rPr>
              <a:t>(or otherwise noted)</a:t>
            </a:r>
            <a:br>
              <a:rPr lang="en-US" i="1" dirty="0">
                <a:latin typeface="Baskerville Old Face"/>
                <a:cs typeface="Baskerville Old Face"/>
              </a:rPr>
            </a:br>
            <a:br>
              <a:rPr lang="en-US" dirty="0">
                <a:latin typeface="Baskerville Old Face"/>
                <a:cs typeface="Baskerville Old Face"/>
              </a:rPr>
            </a:br>
            <a:r>
              <a:rPr lang="en-US" dirty="0">
                <a:latin typeface="Baskerville Old Face"/>
                <a:cs typeface="Baskerville Old Face"/>
              </a:rPr>
              <a:t>(hint: most literary devices compare or contrast two things/ideas)</a:t>
            </a:r>
          </a:p>
        </p:txBody>
      </p:sp>
    </p:spTree>
    <p:extLst>
      <p:ext uri="{BB962C8B-B14F-4D97-AF65-F5344CB8AC3E}">
        <p14:creationId xmlns:p14="http://schemas.microsoft.com/office/powerpoint/2010/main" val="2195753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2DCA67-9864-A04F-852C-27AC90C39C78}"/>
              </a:ext>
            </a:extLst>
          </p:cNvPr>
          <p:cNvSpPr>
            <a:spLocks noGrp="1"/>
          </p:cNvSpPr>
          <p:nvPr>
            <p:ph idx="1"/>
          </p:nvPr>
        </p:nvSpPr>
        <p:spPr>
          <a:xfrm>
            <a:off x="457200" y="309094"/>
            <a:ext cx="8229600" cy="5817070"/>
          </a:xfrm>
        </p:spPr>
        <p:txBody>
          <a:bodyPr>
            <a:normAutofit fontScale="47500" lnSpcReduction="20000"/>
          </a:bodyPr>
          <a:lstStyle/>
          <a:p>
            <a:pPr marL="0" indent="0">
              <a:buNone/>
            </a:pPr>
            <a:r>
              <a:rPr lang="en-US" sz="3400" dirty="0">
                <a:latin typeface="Baskerville Old Face" panose="02020602080505020303" pitchFamily="18" charset="77"/>
              </a:rPr>
              <a:t>Invictus </a:t>
            </a:r>
          </a:p>
          <a:p>
            <a:pPr marL="0" indent="0">
              <a:buNone/>
            </a:pPr>
            <a:r>
              <a:rPr lang="en-US" sz="3400" dirty="0">
                <a:latin typeface="Baskerville Old Face" panose="02020602080505020303" pitchFamily="18" charset="77"/>
              </a:rPr>
              <a:t>by William Ernest Henley</a:t>
            </a:r>
          </a:p>
          <a:p>
            <a:pPr marL="0" indent="0">
              <a:buNone/>
            </a:pPr>
            <a:r>
              <a:rPr lang="en-US" sz="3400" dirty="0">
                <a:latin typeface="Baskerville Old Face" panose="02020602080505020303" pitchFamily="18" charset="77"/>
              </a:rPr>
              <a:t> </a:t>
            </a:r>
          </a:p>
          <a:p>
            <a:pPr marL="0" indent="0">
              <a:buNone/>
            </a:pPr>
            <a:r>
              <a:rPr lang="en-US" sz="3400" dirty="0">
                <a:latin typeface="Baskerville Old Face" panose="02020602080505020303" pitchFamily="18" charset="77"/>
              </a:rPr>
              <a:t>Out of the night that covers me,</a:t>
            </a:r>
          </a:p>
          <a:p>
            <a:pPr marL="0" indent="0">
              <a:buNone/>
            </a:pPr>
            <a:r>
              <a:rPr lang="en-US" sz="3400" dirty="0">
                <a:latin typeface="Baskerville Old Face" panose="02020602080505020303" pitchFamily="18" charset="77"/>
              </a:rPr>
              <a:t>      Black as the pit from pole to pole,</a:t>
            </a:r>
          </a:p>
          <a:p>
            <a:pPr marL="0" indent="0">
              <a:buNone/>
            </a:pPr>
            <a:r>
              <a:rPr lang="en-US" sz="3400" dirty="0">
                <a:latin typeface="Baskerville Old Face" panose="02020602080505020303" pitchFamily="18" charset="77"/>
              </a:rPr>
              <a:t>I thank whatever gods may be</a:t>
            </a:r>
          </a:p>
          <a:p>
            <a:pPr marL="0" indent="0">
              <a:buNone/>
            </a:pPr>
            <a:r>
              <a:rPr lang="en-US" sz="3400" dirty="0">
                <a:latin typeface="Baskerville Old Face" panose="02020602080505020303" pitchFamily="18" charset="77"/>
              </a:rPr>
              <a:t>      For my unconquerable soul.</a:t>
            </a:r>
          </a:p>
          <a:p>
            <a:pPr marL="0" indent="0">
              <a:buNone/>
            </a:pPr>
            <a:endParaRPr lang="en-US" sz="3400" dirty="0">
              <a:latin typeface="Baskerville Old Face" panose="02020602080505020303" pitchFamily="18" charset="77"/>
            </a:endParaRPr>
          </a:p>
          <a:p>
            <a:pPr marL="0" indent="0">
              <a:buNone/>
            </a:pPr>
            <a:r>
              <a:rPr lang="en-US" sz="3400" dirty="0">
                <a:latin typeface="Baskerville Old Face" panose="02020602080505020303" pitchFamily="18" charset="77"/>
              </a:rPr>
              <a:t>In the fell clutch of circumstance</a:t>
            </a:r>
          </a:p>
          <a:p>
            <a:pPr marL="0" indent="0">
              <a:buNone/>
            </a:pPr>
            <a:r>
              <a:rPr lang="en-US" sz="3400" dirty="0">
                <a:latin typeface="Baskerville Old Face" panose="02020602080505020303" pitchFamily="18" charset="77"/>
              </a:rPr>
              <a:t>      I have not winced nor cried aloud.</a:t>
            </a:r>
          </a:p>
          <a:p>
            <a:pPr marL="0" indent="0">
              <a:buNone/>
            </a:pPr>
            <a:r>
              <a:rPr lang="en-US" sz="3400" dirty="0">
                <a:latin typeface="Baskerville Old Face" panose="02020602080505020303" pitchFamily="18" charset="77"/>
              </a:rPr>
              <a:t>Under the </a:t>
            </a:r>
            <a:r>
              <a:rPr lang="en-US" sz="3400" dirty="0" err="1">
                <a:latin typeface="Baskerville Old Face" panose="02020602080505020303" pitchFamily="18" charset="77"/>
              </a:rPr>
              <a:t>bludgeonings</a:t>
            </a:r>
            <a:r>
              <a:rPr lang="en-US" sz="3400" dirty="0">
                <a:latin typeface="Baskerville Old Face" panose="02020602080505020303" pitchFamily="18" charset="77"/>
              </a:rPr>
              <a:t> of chance</a:t>
            </a:r>
          </a:p>
          <a:p>
            <a:pPr marL="0" indent="0">
              <a:buNone/>
            </a:pPr>
            <a:r>
              <a:rPr lang="en-US" sz="3400" dirty="0">
                <a:latin typeface="Baskerville Old Face" panose="02020602080505020303" pitchFamily="18" charset="77"/>
              </a:rPr>
              <a:t>      My head is bloody, but unbowed.</a:t>
            </a:r>
          </a:p>
          <a:p>
            <a:pPr marL="0" indent="0">
              <a:buNone/>
            </a:pPr>
            <a:endParaRPr lang="en-US" sz="3400" dirty="0">
              <a:latin typeface="Baskerville Old Face" panose="02020602080505020303" pitchFamily="18" charset="77"/>
            </a:endParaRPr>
          </a:p>
          <a:p>
            <a:pPr marL="0" indent="0">
              <a:buNone/>
            </a:pPr>
            <a:r>
              <a:rPr lang="en-US" sz="3400" dirty="0">
                <a:latin typeface="Baskerville Old Face" panose="02020602080505020303" pitchFamily="18" charset="77"/>
              </a:rPr>
              <a:t>Beyond this place of wrath and tears</a:t>
            </a:r>
          </a:p>
          <a:p>
            <a:pPr marL="0" indent="0">
              <a:buNone/>
            </a:pPr>
            <a:r>
              <a:rPr lang="en-US" sz="3400" dirty="0">
                <a:latin typeface="Baskerville Old Face" panose="02020602080505020303" pitchFamily="18" charset="77"/>
              </a:rPr>
              <a:t>      Looms but the Horror of the shade,</a:t>
            </a:r>
          </a:p>
          <a:p>
            <a:pPr marL="0" indent="0">
              <a:buNone/>
            </a:pPr>
            <a:r>
              <a:rPr lang="en-US" sz="3400" dirty="0">
                <a:latin typeface="Baskerville Old Face" panose="02020602080505020303" pitchFamily="18" charset="77"/>
              </a:rPr>
              <a:t>And yet the menace of the years</a:t>
            </a:r>
          </a:p>
          <a:p>
            <a:pPr marL="0" indent="0">
              <a:buNone/>
            </a:pPr>
            <a:r>
              <a:rPr lang="en-US" sz="3400" dirty="0">
                <a:latin typeface="Baskerville Old Face" panose="02020602080505020303" pitchFamily="18" charset="77"/>
              </a:rPr>
              <a:t>      Finds and shall find me unafraid.</a:t>
            </a:r>
          </a:p>
          <a:p>
            <a:pPr marL="0" indent="0">
              <a:buNone/>
            </a:pPr>
            <a:r>
              <a:rPr lang="en-US" sz="3400" dirty="0">
                <a:latin typeface="Baskerville Old Face" panose="02020602080505020303" pitchFamily="18" charset="77"/>
              </a:rPr>
              <a:t> </a:t>
            </a:r>
          </a:p>
          <a:p>
            <a:pPr marL="0" indent="0">
              <a:buNone/>
            </a:pPr>
            <a:r>
              <a:rPr lang="en-US" sz="3400" dirty="0">
                <a:latin typeface="Baskerville Old Face" panose="02020602080505020303" pitchFamily="18" charset="77"/>
              </a:rPr>
              <a:t>It matters not how strait the gate,</a:t>
            </a:r>
          </a:p>
          <a:p>
            <a:pPr marL="0" indent="0">
              <a:buNone/>
            </a:pPr>
            <a:r>
              <a:rPr lang="en-US" sz="3400" dirty="0">
                <a:latin typeface="Baskerville Old Face" panose="02020602080505020303" pitchFamily="18" charset="77"/>
              </a:rPr>
              <a:t>      How charged with punishments the scroll,</a:t>
            </a:r>
          </a:p>
          <a:p>
            <a:pPr marL="0" indent="0">
              <a:buNone/>
            </a:pPr>
            <a:r>
              <a:rPr lang="en-US" sz="3400" dirty="0">
                <a:latin typeface="Baskerville Old Face" panose="02020602080505020303" pitchFamily="18" charset="77"/>
              </a:rPr>
              <a:t>I am the master of my fate,</a:t>
            </a:r>
          </a:p>
          <a:p>
            <a:pPr marL="0" indent="0">
              <a:buNone/>
            </a:pPr>
            <a:r>
              <a:rPr lang="en-US" sz="3400" dirty="0">
                <a:latin typeface="Baskerville Old Face" panose="02020602080505020303" pitchFamily="18" charset="77"/>
              </a:rPr>
              <a:t>      I am the captain of my soul.</a:t>
            </a:r>
          </a:p>
          <a:p>
            <a:pPr marL="0" indent="0">
              <a:buNone/>
            </a:pPr>
            <a:endParaRPr lang="en-US" dirty="0"/>
          </a:p>
        </p:txBody>
      </p:sp>
    </p:spTree>
    <p:extLst>
      <p:ext uri="{BB962C8B-B14F-4D97-AF65-F5344CB8AC3E}">
        <p14:creationId xmlns:p14="http://schemas.microsoft.com/office/powerpoint/2010/main" val="2819312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347400-17B7-8745-8AC8-CA236D0032E0}"/>
              </a:ext>
            </a:extLst>
          </p:cNvPr>
          <p:cNvSpPr>
            <a:spLocks noGrp="1"/>
          </p:cNvSpPr>
          <p:nvPr>
            <p:ph idx="1"/>
          </p:nvPr>
        </p:nvSpPr>
        <p:spPr>
          <a:xfrm>
            <a:off x="457200" y="618186"/>
            <a:ext cx="8229600" cy="6239814"/>
          </a:xfrm>
        </p:spPr>
        <p:txBody>
          <a:bodyPr>
            <a:normAutofit fontScale="25000" lnSpcReduction="20000"/>
          </a:bodyPr>
          <a:lstStyle/>
          <a:p>
            <a:pPr marL="0" indent="0">
              <a:buNone/>
            </a:pPr>
            <a:r>
              <a:rPr lang="en-US" sz="5600" b="1" dirty="0">
                <a:latin typeface="Baskerville Old Face" panose="02020602080505020303" pitchFamily="18" charset="77"/>
              </a:rPr>
              <a:t>“The Motive for Metaphor” by Wallace Stevens</a:t>
            </a:r>
          </a:p>
          <a:p>
            <a:pPr marL="0" indent="0">
              <a:buNone/>
            </a:pPr>
            <a:r>
              <a:rPr lang="en-US" sz="5600" dirty="0">
                <a:latin typeface="Baskerville Old Face" panose="02020602080505020303" pitchFamily="18" charset="77"/>
              </a:rPr>
              <a:t> </a:t>
            </a:r>
          </a:p>
          <a:p>
            <a:pPr marL="0" indent="0">
              <a:buNone/>
            </a:pPr>
            <a:r>
              <a:rPr lang="en-US" sz="5600" dirty="0">
                <a:latin typeface="Baskerville Old Face" panose="02020602080505020303" pitchFamily="18" charset="77"/>
              </a:rPr>
              <a:t>You like it under the trees in autumn,</a:t>
            </a:r>
          </a:p>
          <a:p>
            <a:pPr marL="0" indent="0">
              <a:buNone/>
            </a:pPr>
            <a:r>
              <a:rPr lang="en-US" sz="5600" dirty="0">
                <a:latin typeface="Baskerville Old Face" panose="02020602080505020303" pitchFamily="18" charset="77"/>
              </a:rPr>
              <a:t>Because everything is half dead.</a:t>
            </a:r>
          </a:p>
          <a:p>
            <a:pPr marL="0" indent="0">
              <a:buNone/>
            </a:pPr>
            <a:r>
              <a:rPr lang="en-US" sz="5600" dirty="0">
                <a:latin typeface="Baskerville Old Face" panose="02020602080505020303" pitchFamily="18" charset="77"/>
              </a:rPr>
              <a:t>The wind moves like a cripple among the leaves</a:t>
            </a:r>
          </a:p>
          <a:p>
            <a:pPr marL="0" indent="0">
              <a:buNone/>
            </a:pPr>
            <a:r>
              <a:rPr lang="en-US" sz="5600" dirty="0">
                <a:latin typeface="Baskerville Old Face" panose="02020602080505020303" pitchFamily="18" charset="77"/>
              </a:rPr>
              <a:t>And repeats words without meaning.</a:t>
            </a:r>
          </a:p>
          <a:p>
            <a:pPr marL="0" indent="0">
              <a:buNone/>
            </a:pPr>
            <a:r>
              <a:rPr lang="en-US" sz="5600" dirty="0">
                <a:latin typeface="Baskerville Old Face" panose="02020602080505020303" pitchFamily="18" charset="77"/>
              </a:rPr>
              <a:t> </a:t>
            </a:r>
          </a:p>
          <a:p>
            <a:pPr marL="0" indent="0">
              <a:buNone/>
            </a:pPr>
            <a:r>
              <a:rPr lang="en-US" sz="5600" dirty="0">
                <a:latin typeface="Baskerville Old Face" panose="02020602080505020303" pitchFamily="18" charset="77"/>
              </a:rPr>
              <a:t>In the same way, you were happy in spring,</a:t>
            </a:r>
          </a:p>
          <a:p>
            <a:pPr marL="0" indent="0">
              <a:buNone/>
            </a:pPr>
            <a:r>
              <a:rPr lang="en-US" sz="5600" dirty="0">
                <a:latin typeface="Baskerville Old Face" panose="02020602080505020303" pitchFamily="18" charset="77"/>
              </a:rPr>
              <a:t>With the half colors of quarter-things,</a:t>
            </a:r>
          </a:p>
          <a:p>
            <a:pPr marL="0" indent="0">
              <a:buNone/>
            </a:pPr>
            <a:r>
              <a:rPr lang="en-US" sz="5600" dirty="0">
                <a:latin typeface="Baskerville Old Face" panose="02020602080505020303" pitchFamily="18" charset="77"/>
              </a:rPr>
              <a:t>The slightly brighter sky, the melting clouds,</a:t>
            </a:r>
          </a:p>
          <a:p>
            <a:pPr marL="0" indent="0">
              <a:buNone/>
            </a:pPr>
            <a:r>
              <a:rPr lang="en-US" sz="5600" dirty="0">
                <a:latin typeface="Baskerville Old Face" panose="02020602080505020303" pitchFamily="18" charset="77"/>
              </a:rPr>
              <a:t>The single bird, the obscure moon—</a:t>
            </a:r>
          </a:p>
          <a:p>
            <a:pPr marL="0" indent="0">
              <a:buNone/>
            </a:pPr>
            <a:r>
              <a:rPr lang="en-US" sz="5600" dirty="0">
                <a:latin typeface="Baskerville Old Face" panose="02020602080505020303" pitchFamily="18" charset="77"/>
              </a:rPr>
              <a:t> </a:t>
            </a:r>
          </a:p>
          <a:p>
            <a:pPr marL="0" indent="0">
              <a:buNone/>
            </a:pPr>
            <a:r>
              <a:rPr lang="en-US" sz="5600" dirty="0">
                <a:latin typeface="Baskerville Old Face" panose="02020602080505020303" pitchFamily="18" charset="77"/>
              </a:rPr>
              <a:t>The obscure moon lighting an obscure world</a:t>
            </a:r>
          </a:p>
          <a:p>
            <a:pPr marL="0" indent="0">
              <a:buNone/>
            </a:pPr>
            <a:r>
              <a:rPr lang="en-US" sz="5600" dirty="0">
                <a:latin typeface="Baskerville Old Face" panose="02020602080505020303" pitchFamily="18" charset="77"/>
              </a:rPr>
              <a:t>Of things that would never be quite expressed,</a:t>
            </a:r>
          </a:p>
          <a:p>
            <a:pPr marL="0" indent="0">
              <a:buNone/>
            </a:pPr>
            <a:r>
              <a:rPr lang="en-US" sz="5600" dirty="0">
                <a:latin typeface="Baskerville Old Face" panose="02020602080505020303" pitchFamily="18" charset="77"/>
              </a:rPr>
              <a:t>Where you yourself were never quite yourself</a:t>
            </a:r>
          </a:p>
          <a:p>
            <a:pPr marL="0" indent="0">
              <a:buNone/>
            </a:pPr>
            <a:r>
              <a:rPr lang="en-US" sz="5600" dirty="0">
                <a:latin typeface="Baskerville Old Face" panose="02020602080505020303" pitchFamily="18" charset="77"/>
              </a:rPr>
              <a:t>And did not want nor have to be,</a:t>
            </a:r>
          </a:p>
          <a:p>
            <a:pPr marL="0" indent="0">
              <a:buNone/>
            </a:pPr>
            <a:r>
              <a:rPr lang="en-US" sz="5600" dirty="0">
                <a:latin typeface="Baskerville Old Face" panose="02020602080505020303" pitchFamily="18" charset="77"/>
              </a:rPr>
              <a:t> </a:t>
            </a:r>
          </a:p>
          <a:p>
            <a:pPr marL="0" indent="0">
              <a:buNone/>
            </a:pPr>
            <a:r>
              <a:rPr lang="en-US" sz="5600" dirty="0">
                <a:latin typeface="Baskerville Old Face" panose="02020602080505020303" pitchFamily="18" charset="77"/>
              </a:rPr>
              <a:t>Desiring the exhilarations of changes:</a:t>
            </a:r>
          </a:p>
          <a:p>
            <a:pPr marL="0" indent="0">
              <a:buNone/>
            </a:pPr>
            <a:r>
              <a:rPr lang="en-US" sz="5600" dirty="0">
                <a:latin typeface="Baskerville Old Face" panose="02020602080505020303" pitchFamily="18" charset="77"/>
              </a:rPr>
              <a:t>The motive for metaphor, shrinking from</a:t>
            </a:r>
          </a:p>
          <a:p>
            <a:pPr marL="0" indent="0">
              <a:buNone/>
            </a:pPr>
            <a:r>
              <a:rPr lang="en-US" sz="5600" dirty="0">
                <a:latin typeface="Baskerville Old Face" panose="02020602080505020303" pitchFamily="18" charset="77"/>
              </a:rPr>
              <a:t>The weight of primary noon,</a:t>
            </a:r>
          </a:p>
          <a:p>
            <a:pPr marL="0" indent="0">
              <a:buNone/>
            </a:pPr>
            <a:r>
              <a:rPr lang="en-US" sz="5600" dirty="0">
                <a:latin typeface="Baskerville Old Face" panose="02020602080505020303" pitchFamily="18" charset="77"/>
              </a:rPr>
              <a:t>The A B C of being,</a:t>
            </a:r>
          </a:p>
          <a:p>
            <a:pPr marL="0" indent="0">
              <a:buNone/>
            </a:pPr>
            <a:r>
              <a:rPr lang="en-US" sz="5600" dirty="0">
                <a:latin typeface="Baskerville Old Face" panose="02020602080505020303" pitchFamily="18" charset="77"/>
              </a:rPr>
              <a:t> </a:t>
            </a:r>
          </a:p>
          <a:p>
            <a:pPr marL="0" indent="0">
              <a:buNone/>
            </a:pPr>
            <a:r>
              <a:rPr lang="en-US" sz="5600" dirty="0">
                <a:latin typeface="Baskerville Old Face" panose="02020602080505020303" pitchFamily="18" charset="77"/>
              </a:rPr>
              <a:t>The ruddy temper, the hammer</a:t>
            </a:r>
          </a:p>
          <a:p>
            <a:pPr marL="0" indent="0">
              <a:buNone/>
            </a:pPr>
            <a:r>
              <a:rPr lang="en-US" sz="5600" dirty="0">
                <a:latin typeface="Baskerville Old Face" panose="02020602080505020303" pitchFamily="18" charset="77"/>
              </a:rPr>
              <a:t>Of red and blue, the hard sound—</a:t>
            </a:r>
          </a:p>
          <a:p>
            <a:pPr marL="0" indent="0">
              <a:buNone/>
            </a:pPr>
            <a:r>
              <a:rPr lang="en-US" sz="5600" dirty="0">
                <a:latin typeface="Baskerville Old Face" panose="02020602080505020303" pitchFamily="18" charset="77"/>
              </a:rPr>
              <a:t>Steel against intimation—the sharp flash,</a:t>
            </a:r>
          </a:p>
          <a:p>
            <a:pPr marL="0" indent="0">
              <a:buNone/>
            </a:pPr>
            <a:r>
              <a:rPr lang="en-US" sz="5600" dirty="0">
                <a:latin typeface="Baskerville Old Face" panose="02020602080505020303" pitchFamily="18" charset="77"/>
              </a:rPr>
              <a:t>The vital, arrogant, fatal, dominant X.</a:t>
            </a:r>
          </a:p>
          <a:p>
            <a:pPr marL="0" indent="0">
              <a:buNone/>
            </a:pPr>
            <a:br>
              <a:rPr lang="en-US" sz="5600" dirty="0"/>
            </a:br>
            <a:r>
              <a:rPr lang="en-US" sz="5600" dirty="0"/>
              <a:t> </a:t>
            </a:r>
          </a:p>
          <a:p>
            <a:pPr marL="0" indent="0">
              <a:buNone/>
            </a:pPr>
            <a:endParaRPr lang="en-US" dirty="0"/>
          </a:p>
        </p:txBody>
      </p:sp>
    </p:spTree>
    <p:extLst>
      <p:ext uri="{BB962C8B-B14F-4D97-AF65-F5344CB8AC3E}">
        <p14:creationId xmlns:p14="http://schemas.microsoft.com/office/powerpoint/2010/main" val="3639964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r>
              <a:rPr lang="en-US">
                <a:latin typeface="Baskerville Old Face"/>
                <a:cs typeface="Baskerville Old Face"/>
              </a:rPr>
              <a:t>SIMILE</a:t>
            </a:r>
            <a:endParaRPr lang="en-US" dirty="0">
              <a:latin typeface="Baskerville Old Face"/>
              <a:cs typeface="Baskerville Old Face"/>
            </a:endParaRPr>
          </a:p>
        </p:txBody>
      </p:sp>
      <p:sp>
        <p:nvSpPr>
          <p:cNvPr id="3" name="Content Placeholder 2"/>
          <p:cNvSpPr>
            <a:spLocks noGrp="1"/>
          </p:cNvSpPr>
          <p:nvPr>
            <p:ph idx="1"/>
          </p:nvPr>
        </p:nvSpPr>
        <p:spPr>
          <a:xfrm>
            <a:off x="457200" y="1600200"/>
            <a:ext cx="8229600" cy="4525963"/>
          </a:xfrm>
        </p:spPr>
        <p:txBody>
          <a:bodyPr>
            <a:normAutofit fontScale="92500" lnSpcReduction="10000"/>
          </a:bodyPr>
          <a:lstStyle/>
          <a:p>
            <a:pPr marL="0" indent="0">
              <a:buNone/>
            </a:pPr>
            <a:r>
              <a:rPr lang="en-US">
                <a:latin typeface="Baskerville Old Face"/>
                <a:cs typeface="Baskerville Old Face"/>
              </a:rPr>
              <a:t>An explicit comparison between two different things, actions, or feelings, using the words ‘as’ or ‘like’. (Oxford)</a:t>
            </a:r>
          </a:p>
          <a:p>
            <a:pPr marL="0" indent="0">
              <a:buNone/>
            </a:pPr>
            <a:endParaRPr lang="en-US">
              <a:latin typeface="Baskerville Old Face"/>
              <a:cs typeface="Baskerville Old Face"/>
            </a:endParaRPr>
          </a:p>
          <a:p>
            <a:pPr marL="0" indent="0">
              <a:buNone/>
            </a:pPr>
            <a:r>
              <a:rPr lang="en-US">
                <a:latin typeface="Baskerville Old Face"/>
                <a:cs typeface="Baskerville Old Face"/>
              </a:rPr>
              <a:t>“Black as the pit from pole to pole.” </a:t>
            </a:r>
          </a:p>
          <a:p>
            <a:pPr marL="0" indent="0">
              <a:buNone/>
            </a:pPr>
            <a:r>
              <a:rPr lang="en-US">
                <a:latin typeface="Baskerville Old Face"/>
                <a:cs typeface="Baskerville Old Face"/>
              </a:rPr>
              <a:t>”Invictus”</a:t>
            </a:r>
          </a:p>
          <a:p>
            <a:pPr marL="0" indent="0">
              <a:buNone/>
            </a:pPr>
            <a:endParaRPr lang="en-US">
              <a:latin typeface="Baskerville Old Face"/>
              <a:cs typeface="Baskerville Old Face"/>
            </a:endParaRPr>
          </a:p>
          <a:p>
            <a:pPr marL="0" indent="0">
              <a:buNone/>
            </a:pPr>
            <a:r>
              <a:rPr lang="en-US">
                <a:latin typeface="Baskerville Old Face"/>
                <a:cs typeface="Baskerville Old Face"/>
              </a:rPr>
              <a:t>“The wind moves like a cripple among the leaves” “The Motive for Metaphor”</a:t>
            </a:r>
            <a:endParaRPr lang="en-US" dirty="0">
              <a:latin typeface="Baskerville Old Face"/>
              <a:cs typeface="Baskerville Old Face"/>
            </a:endParaRPr>
          </a:p>
        </p:txBody>
      </p:sp>
    </p:spTree>
    <p:extLst>
      <p:ext uri="{BB962C8B-B14F-4D97-AF65-F5344CB8AC3E}">
        <p14:creationId xmlns:p14="http://schemas.microsoft.com/office/powerpoint/2010/main" val="107964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METAPHOR</a:t>
            </a:r>
          </a:p>
        </p:txBody>
      </p:sp>
      <p:sp>
        <p:nvSpPr>
          <p:cNvPr id="3" name="Content Placeholder 2"/>
          <p:cNvSpPr>
            <a:spLocks noGrp="1"/>
          </p:cNvSpPr>
          <p:nvPr>
            <p:ph idx="1"/>
          </p:nvPr>
        </p:nvSpPr>
        <p:spPr/>
        <p:txBody>
          <a:bodyPr>
            <a:normAutofit/>
          </a:bodyPr>
          <a:lstStyle/>
          <a:p>
            <a:r>
              <a:rPr lang="en-US" dirty="0">
                <a:latin typeface="Baskerville Old Face" charset="0"/>
                <a:ea typeface="Baskerville Old Face" charset="0"/>
                <a:cs typeface="Baskerville Old Face" charset="0"/>
              </a:rPr>
              <a:t>a figure of speech in which a word or phrase is applied to an object or action to which it is not literally applicable. (</a:t>
            </a:r>
            <a:r>
              <a:rPr lang="en-US" dirty="0" err="1">
                <a:latin typeface="Baskerville Old Face" charset="0"/>
                <a:ea typeface="Baskerville Old Face" charset="0"/>
                <a:cs typeface="Baskerville Old Face" charset="0"/>
              </a:rPr>
              <a:t>dictionary.com</a:t>
            </a:r>
            <a:r>
              <a:rPr lang="en-US" dirty="0">
                <a:latin typeface="Baskerville Old Face" charset="0"/>
                <a:ea typeface="Baskerville Old Face" charset="0"/>
                <a:cs typeface="Baskerville Old Face" charset="0"/>
              </a:rPr>
              <a:t>)  (anything that is figurative, or not a reality)</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“I am the captain of my soul.”  </a:t>
            </a:r>
          </a:p>
          <a:p>
            <a:pPr marL="0" indent="0">
              <a:buNone/>
            </a:pPr>
            <a:r>
              <a:rPr lang="en-US" dirty="0">
                <a:latin typeface="Baskerville Old Face"/>
                <a:cs typeface="Baskerville Old Face"/>
              </a:rPr>
              <a:t>“Invictus”</a:t>
            </a:r>
          </a:p>
          <a:p>
            <a:pPr marL="0" indent="0">
              <a:buNone/>
            </a:pPr>
            <a:endParaRPr lang="en-US" dirty="0">
              <a:latin typeface="Baskerville Old Face"/>
              <a:cs typeface="Baskerville Old Face"/>
            </a:endParaRPr>
          </a:p>
        </p:txBody>
      </p:sp>
    </p:spTree>
    <p:extLst>
      <p:ext uri="{BB962C8B-B14F-4D97-AF65-F5344CB8AC3E}">
        <p14:creationId xmlns:p14="http://schemas.microsoft.com/office/powerpoint/2010/main" val="2008908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askerville Old Face"/>
                <a:cs typeface="Baskerville Old Face"/>
              </a:rPr>
              <a:t>METONYMY</a:t>
            </a:r>
          </a:p>
        </p:txBody>
      </p:sp>
      <p:sp>
        <p:nvSpPr>
          <p:cNvPr id="3" name="Content Placeholder 2"/>
          <p:cNvSpPr>
            <a:spLocks noGrp="1"/>
          </p:cNvSpPr>
          <p:nvPr>
            <p:ph idx="1"/>
          </p:nvPr>
        </p:nvSpPr>
        <p:spPr/>
        <p:txBody>
          <a:bodyPr>
            <a:normAutofit lnSpcReduction="10000"/>
          </a:bodyPr>
          <a:lstStyle/>
          <a:p>
            <a:pPr marL="0" indent="0">
              <a:buNone/>
            </a:pPr>
            <a:r>
              <a:rPr lang="en-US" dirty="0">
                <a:latin typeface="Baskerville Old Face"/>
                <a:cs typeface="Baskerville Old Face"/>
              </a:rPr>
              <a:t>Substitution of thing with related thing (type of metaphor)</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“The horror of the shade”</a:t>
            </a:r>
          </a:p>
          <a:p>
            <a:pPr marL="0" indent="0">
              <a:buNone/>
            </a:pPr>
            <a:r>
              <a:rPr lang="en-US" dirty="0">
                <a:latin typeface="Baskerville Old Face"/>
                <a:cs typeface="Baskerville Old Face"/>
              </a:rPr>
              <a:t>“Invictus”</a:t>
            </a:r>
          </a:p>
          <a:p>
            <a:pPr marL="0" indent="0">
              <a:buNone/>
            </a:pPr>
            <a:endParaRPr lang="en-US" dirty="0">
              <a:latin typeface="Baskerville Old Face"/>
              <a:cs typeface="Baskerville Old Face"/>
            </a:endParaRPr>
          </a:p>
          <a:p>
            <a:pPr marL="0" indent="0">
              <a:buNone/>
            </a:pPr>
            <a:r>
              <a:rPr lang="en-US" dirty="0">
                <a:latin typeface="Baskerville Old Face" panose="02020602080505020303" pitchFamily="18" charset="77"/>
              </a:rPr>
              <a:t>“The A B C of being”</a:t>
            </a:r>
          </a:p>
          <a:p>
            <a:pPr marL="0" indent="0">
              <a:buNone/>
            </a:pPr>
            <a:r>
              <a:rPr lang="en-US" dirty="0">
                <a:latin typeface="Baskerville Old Face" panose="02020602080505020303" pitchFamily="18" charset="77"/>
              </a:rPr>
              <a:t>“The Motive for Metaphor”</a:t>
            </a:r>
          </a:p>
        </p:txBody>
      </p:sp>
    </p:spTree>
    <p:extLst>
      <p:ext uri="{BB962C8B-B14F-4D97-AF65-F5344CB8AC3E}">
        <p14:creationId xmlns:p14="http://schemas.microsoft.com/office/powerpoint/2010/main" val="2417824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latin typeface="Baskerville Old Face"/>
                <a:cs typeface="Baskerville Old Face"/>
              </a:rPr>
              <a:t>SYNECDOCHE</a:t>
            </a:r>
            <a:endParaRPr lang="en-US" dirty="0"/>
          </a:p>
        </p:txBody>
      </p:sp>
      <p:sp>
        <p:nvSpPr>
          <p:cNvPr id="3" name="Content Placeholder 2"/>
          <p:cNvSpPr>
            <a:spLocks noGrp="1"/>
          </p:cNvSpPr>
          <p:nvPr>
            <p:ph idx="1"/>
          </p:nvPr>
        </p:nvSpPr>
        <p:spPr/>
        <p:txBody>
          <a:bodyPr>
            <a:normAutofit/>
          </a:bodyPr>
          <a:lstStyle/>
          <a:p>
            <a:pPr marL="0" indent="0">
              <a:buNone/>
            </a:pPr>
            <a:r>
              <a:rPr lang="en-US" dirty="0">
                <a:latin typeface="Baskerville Old Face"/>
                <a:cs typeface="Baskerville Old Face"/>
              </a:rPr>
              <a:t>Part used to represent whole or whole used to represent part (type of metaphor and metonymy)</a:t>
            </a:r>
          </a:p>
          <a:p>
            <a:pPr marL="0" indent="0">
              <a:buNone/>
            </a:pPr>
            <a:endParaRPr lang="en-US" dirty="0">
              <a:latin typeface="Baskerville Old Face"/>
              <a:cs typeface="Baskerville Old Face"/>
            </a:endParaRPr>
          </a:p>
          <a:p>
            <a:pPr marL="0" indent="0">
              <a:buNone/>
            </a:pPr>
            <a:r>
              <a:rPr lang="en-US" dirty="0">
                <a:latin typeface="Baskerville Old Face"/>
                <a:cs typeface="Baskerville Old Face"/>
              </a:rPr>
              <a:t>“My head is bloody.”</a:t>
            </a:r>
          </a:p>
          <a:p>
            <a:pPr marL="0" indent="0">
              <a:buNone/>
            </a:pPr>
            <a:r>
              <a:rPr lang="en-US" dirty="0">
                <a:latin typeface="Baskerville Old Face"/>
              </a:rPr>
              <a:t>“Invictus” </a:t>
            </a:r>
          </a:p>
          <a:p>
            <a:pPr marL="0" indent="0">
              <a:buNone/>
            </a:pPr>
            <a:endParaRPr lang="en-US" dirty="0"/>
          </a:p>
        </p:txBody>
      </p:sp>
    </p:spTree>
    <p:extLst>
      <p:ext uri="{BB962C8B-B14F-4D97-AF65-F5344CB8AC3E}">
        <p14:creationId xmlns:p14="http://schemas.microsoft.com/office/powerpoint/2010/main" val="1149627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890</TotalTime>
  <Words>1650</Words>
  <Application>Microsoft Macintosh PowerPoint</Application>
  <PresentationFormat>On-screen Show (4:3)</PresentationFormat>
  <Paragraphs>206</Paragraphs>
  <Slides>24</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Baskerville</vt:lpstr>
      <vt:lpstr>Baskerville Old Face</vt:lpstr>
      <vt:lpstr>Calibri</vt:lpstr>
      <vt:lpstr>Courier New</vt:lpstr>
      <vt:lpstr>Office Theme</vt:lpstr>
      <vt:lpstr>PowerPoint Presentation</vt:lpstr>
      <vt:lpstr>PowerPoint Presentation</vt:lpstr>
      <vt:lpstr>LITERARY DEVICES source:  Oxford: Concise Dictionary of Literary Terms  (or otherwise noted)  (hint: most literary devices compare or contrast two things/ideas)</vt:lpstr>
      <vt:lpstr>PowerPoint Presentation</vt:lpstr>
      <vt:lpstr>PowerPoint Presentation</vt:lpstr>
      <vt:lpstr>SIMILE</vt:lpstr>
      <vt:lpstr>METAPHOR</vt:lpstr>
      <vt:lpstr>METONYMY</vt:lpstr>
      <vt:lpstr>SYNECDOCHE</vt:lpstr>
      <vt:lpstr>HYPERBOLE</vt:lpstr>
      <vt:lpstr>PERSONIFICATION</vt:lpstr>
      <vt:lpstr>PATHETIC FALLACY</vt:lpstr>
      <vt:lpstr>APOSTROPHE</vt:lpstr>
      <vt:lpstr>SYNESTHESIA </vt:lpstr>
      <vt:lpstr>SYMBOL </vt:lpstr>
      <vt:lpstr>SENSORY IMAGERY</vt:lpstr>
      <vt:lpstr>REPETITION </vt:lpstr>
      <vt:lpstr>TENSION</vt:lpstr>
      <vt:lpstr>JUXTAPOSITION</vt:lpstr>
      <vt:lpstr>PARALLEL STRUCTURE</vt:lpstr>
      <vt:lpstr>ALLUSION </vt:lpstr>
      <vt:lpstr>PARADOX </vt:lpstr>
      <vt:lpstr>PowerPoint Presentation</vt:lpstr>
      <vt:lpstr>IRONY</vt:lpstr>
    </vt:vector>
  </TitlesOfParts>
  <Company>PRS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LITERARY DEVICES</dc:title>
  <dc:creator>PRS PRS</dc:creator>
  <cp:lastModifiedBy>Scott Cameron</cp:lastModifiedBy>
  <cp:revision>80</cp:revision>
  <cp:lastPrinted>2013-02-07T17:48:54Z</cp:lastPrinted>
  <dcterms:created xsi:type="dcterms:W3CDTF">2013-02-06T19:14:14Z</dcterms:created>
  <dcterms:modified xsi:type="dcterms:W3CDTF">2019-12-06T18:17:02Z</dcterms:modified>
</cp:coreProperties>
</file>