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411" r:id="rId2"/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</p:sldIdLst>
  <p:sldSz cx="9144000" cy="6858000" type="screen4x3"/>
  <p:notesSz cx="7315200" cy="9601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21F"/>
    <a:srgbClr val="DA5292"/>
    <a:srgbClr val="DA521E"/>
    <a:srgbClr val="000066"/>
    <a:srgbClr val="F0F5FA"/>
    <a:srgbClr val="FFFF99"/>
    <a:srgbClr val="FFFFCC"/>
    <a:srgbClr val="FF6600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648" y="-10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C3935F-67CA-F34E-9A0A-DCD76020C238}" type="datetime1">
              <a:rPr lang="en-US"/>
              <a:pPr>
                <a:defRPr/>
              </a:pPr>
              <a:t>9/13/16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28CD6F-B1CE-3C4F-8EEE-FB3C4B8FA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7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B2B65F4A-A3BA-C243-BB33-127DDD3D77E4}" type="datetime1">
              <a:rPr lang="en-US"/>
              <a:pPr>
                <a:defRPr/>
              </a:pPr>
              <a:t>9/13/16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467785B-843D-0C44-B431-A9906C1E8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1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C5D39A-762A-DB47-A8B1-A78562861B9E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0475" y="720725"/>
            <a:ext cx="4797425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0460" tIns="45230" rIns="90460" bIns="4523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4AC12B-201A-7542-98C0-1184DF49F07D}" type="slidenum">
              <a:rPr lang="en-US"/>
              <a:pPr/>
              <a:t>2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0475" y="720725"/>
            <a:ext cx="4797425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412" tIns="45706" rIns="91412" bIns="4570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smtClean="0"/>
              <a:t>See familiar names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of a series. One each month. Grand vision is that they will play together to paint a bigger picture.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smtClean="0"/>
              <a:t>Keep you eyes open for next time. almost full registartion again this time.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smtClean="0"/>
              <a:t>Follow up email will have download link, pdf, resource links.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smtClean="0"/>
              <a:t>First hashtag #epitweet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D1B5D5-2FFE-E240-ADD5-78697E1EB833}" type="slidenum">
              <a:rPr lang="en-US"/>
              <a:pPr/>
              <a:t>3</a:t>
            </a:fld>
            <a:endParaRPr lang="en-US"/>
          </a:p>
        </p:txBody>
      </p:sp>
      <p:sp>
        <p:nvSpPr>
          <p:cNvPr id="143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6825" y="715963"/>
            <a:ext cx="4784725" cy="3587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43425"/>
            <a:ext cx="5362575" cy="4302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643" tIns="46822" rIns="93643" bIns="4682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21FE0D-6A58-C148-A7D1-7200703B3AC4}" type="slidenum">
              <a:rPr lang="en-US"/>
              <a:pPr/>
              <a:t>4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3175" y="719138"/>
            <a:ext cx="4779963" cy="3584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43425"/>
            <a:ext cx="5362575" cy="4302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521" tIns="46761" rIns="93521" bIns="4676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After lunch I will give you specifics for each of these.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Consider CVHH&amp;H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	Improvement in customer satisfaction scores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Consider Philadelphia Financial Services firm</a:t>
            </a:r>
          </a:p>
          <a:p>
            <a:pPr eaLnBrk="1" hangingPunct="1">
              <a:spcBef>
                <a:spcPct val="0"/>
              </a:spcBef>
            </a:pPr>
            <a:r>
              <a:rPr lang="en-US"/>
              <a:t>	Commented on improved tone/atmosphere in workplace after seminar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3EF7BD-B8E6-A147-A6A9-4E41593C436F}" type="slidenum">
              <a:rPr lang="en-US">
                <a:latin typeface="Calibri" charset="0"/>
                <a:ea typeface="ＭＳ Ｐゴシック" charset="-128"/>
                <a:cs typeface="ＭＳ Ｐゴシック" charset="-128"/>
              </a:rPr>
              <a:pPr/>
              <a:t>6</a:t>
            </a:fld>
            <a:endParaRPr lang="en-US"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0467" tIns="45234" rIns="90467" bIns="4523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4C74ED-64B4-3846-BFAB-B5F59BAF3A88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5238" y="715963"/>
            <a:ext cx="4784725" cy="3587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43425"/>
            <a:ext cx="5362575" cy="4302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391" tIns="45696" rIns="91391" bIns="4569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Rudeness is more easily seen in others than in ourselves.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Rudeness is not intentional.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perspective of other people, especially in busines,s really matters.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With those two concepts, HOW and PERSPECTIVE, I have only three goals to ask people to consider adopting into their lives.</a:t>
            </a: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5A8D751-6A69-2A44-93DF-FF8FF2112038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4A1DE41-CF0F-9349-A5B6-90805956D767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0475" y="720725"/>
            <a:ext cx="4797425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0460" tIns="45230" rIns="90460" bIns="4523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A3AA60-0C5E-1148-B813-630B8A25222A}" type="slidenum">
              <a:rPr lang="en-US"/>
              <a:pPr/>
              <a:t>11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6825" y="715963"/>
            <a:ext cx="4784725" cy="3587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43425"/>
            <a:ext cx="5365750" cy="4302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4621" tIns="47309" rIns="94621" bIns="473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470025"/>
          </a:xfrm>
        </p:spPr>
        <p:txBody>
          <a:bodyPr/>
          <a:lstStyle>
            <a:lvl1pPr algn="ctr">
              <a:defRPr baseline="0">
                <a:solidFill>
                  <a:schemeClr val="tx2">
                    <a:lumMod val="7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86200"/>
            <a:ext cx="60960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4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371600"/>
            <a:ext cx="3429000" cy="495300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371600"/>
            <a:ext cx="3429000" cy="495300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3500" y="1279525"/>
            <a:ext cx="69342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981200" y="0"/>
            <a:ext cx="693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" y="6601264"/>
            <a:ext cx="2124199" cy="215444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©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2016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The Emily Post Institute, Inc.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6588108"/>
            <a:ext cx="3429000" cy="246221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fld id="{11A53A41-27D0-A749-A4C9-B4DB8C333EDA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Verdana" charset="0"/>
            </a:endParaRPr>
          </a:p>
        </p:txBody>
      </p:sp>
      <p:pic>
        <p:nvPicPr>
          <p:cNvPr id="2" name="Picture 1" descr="business-icon--large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381000" cy="375557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38200" y="609600"/>
            <a:ext cx="8305800" cy="0"/>
          </a:xfrm>
          <a:prstGeom prst="line">
            <a:avLst/>
          </a:prstGeom>
          <a:ln w="38100">
            <a:solidFill>
              <a:srgbClr val="DA52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09600"/>
            <a:ext cx="304800" cy="0"/>
          </a:xfrm>
          <a:prstGeom prst="line">
            <a:avLst/>
          </a:prstGeom>
          <a:ln w="38100">
            <a:solidFill>
              <a:srgbClr val="DA52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EP Master Logo  218 82 31 smoothed by plp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553200"/>
            <a:ext cx="609600" cy="2381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kern="1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5pPr>
      <a:lvl6pPr marL="4572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"/>
        <a:defRPr sz="2800" kern="1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"/>
        <a:defRPr sz="24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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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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1219200" y="3276600"/>
            <a:ext cx="7086600" cy="1295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Verdana" charset="0"/>
              </a:rPr>
              <a:t>An Emily Post</a:t>
            </a:r>
            <a:br>
              <a:rPr lang="en-US" sz="2800" dirty="0" smtClean="0">
                <a:solidFill>
                  <a:schemeClr val="tx1"/>
                </a:solidFill>
                <a:latin typeface="Verdana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Verdana" charset="0"/>
              </a:rPr>
              <a:t>Business </a:t>
            </a:r>
            <a:r>
              <a:rPr lang="en-US" sz="2800" dirty="0">
                <a:solidFill>
                  <a:schemeClr val="tx1"/>
                </a:solidFill>
                <a:latin typeface="Verdana" charset="0"/>
              </a:rPr>
              <a:t>Etiquette Seminar</a:t>
            </a:r>
            <a:br>
              <a:rPr lang="en-US" sz="2800" dirty="0">
                <a:solidFill>
                  <a:schemeClr val="tx1"/>
                </a:solidFill>
                <a:latin typeface="Verdana" charset="0"/>
              </a:rPr>
            </a:br>
            <a:endParaRPr lang="en-US" sz="2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953000"/>
            <a:ext cx="7010400" cy="457200"/>
          </a:xfrm>
        </p:spPr>
        <p:txBody>
          <a:bodyPr/>
          <a:lstStyle/>
          <a:p>
            <a:pPr eaLnBrk="1" hangingPunct="1"/>
            <a:r>
              <a:rPr lang="en-US" sz="1800" dirty="0">
                <a:solidFill>
                  <a:schemeClr val="tx1"/>
                </a:solidFill>
                <a:latin typeface="Verdana" charset="0"/>
              </a:rPr>
              <a:t>DATE</a:t>
            </a:r>
          </a:p>
        </p:txBody>
      </p:sp>
      <p:sp>
        <p:nvSpPr>
          <p:cNvPr id="7172" name="Rectangle 2052"/>
          <p:cNvSpPr>
            <a:spLocks noChangeArrowheads="1"/>
          </p:cNvSpPr>
          <p:nvPr/>
        </p:nvSpPr>
        <p:spPr bwMode="auto">
          <a:xfrm>
            <a:off x="3817938" y="310991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7173" name="Rectangle 2053"/>
          <p:cNvSpPr>
            <a:spLocks noChangeArrowheads="1"/>
          </p:cNvSpPr>
          <p:nvPr/>
        </p:nvSpPr>
        <p:spPr bwMode="auto">
          <a:xfrm>
            <a:off x="1219200" y="16764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4400" dirty="0">
                <a:latin typeface="Verdana" charset="0"/>
              </a:rPr>
              <a:t>Building Successful Relationships</a:t>
            </a:r>
          </a:p>
        </p:txBody>
      </p:sp>
    </p:spTree>
  </p:cSld>
  <p:clrMapOvr>
    <a:masterClrMapping/>
  </p:clrMapOvr>
  <p:transition xmlns:p14="http://schemas.microsoft.com/office/powerpoint/2010/main" advTm="66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Today’</a:t>
            </a:r>
            <a:r>
              <a:rPr lang="en-US" altLang="ja-JP">
                <a:latin typeface="Verdana" charset="0"/>
                <a:ea typeface="ＭＳ Ｐゴシック" charset="0"/>
                <a:cs typeface="ＭＳ Ｐゴシック" charset="0"/>
              </a:rPr>
              <a:t>s Goals</a:t>
            </a: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1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611313"/>
            <a:ext cx="6858000" cy="4387850"/>
          </a:xfrm>
        </p:spPr>
        <p:txBody>
          <a:bodyPr/>
          <a:lstStyle/>
          <a:p>
            <a:pPr marL="688975" indent="-688975"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37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Think Before Acting</a:t>
            </a:r>
          </a:p>
          <a:p>
            <a:pPr marL="688975" indent="-688975"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37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Make Choices That </a:t>
            </a:r>
            <a:br>
              <a:rPr lang="en-US" sz="37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en-US" sz="37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Build Relationships</a:t>
            </a:r>
          </a:p>
          <a:p>
            <a:pPr marL="688975" indent="-688975"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370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Do It Sincerely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28800" y="4298950"/>
            <a:ext cx="4267200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1027113" indent="-3381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>
              <a:lnSpc>
                <a:spcPct val="80000"/>
              </a:lnSpc>
              <a:spcBef>
                <a:spcPct val="20000"/>
              </a:spcBef>
              <a:spcAft>
                <a:spcPts val="1800"/>
              </a:spcAft>
              <a:buClr>
                <a:srgbClr val="DA521F"/>
              </a:buClr>
              <a:buFont typeface="Wingdings" charset="0"/>
              <a:buChar char=""/>
            </a:pPr>
            <a:r>
              <a:rPr lang="en-US" sz="2500" dirty="0">
                <a:solidFill>
                  <a:srgbClr val="000000"/>
                </a:solidFill>
                <a:latin typeface="Verdana" charset="0"/>
              </a:rPr>
              <a:t>Believable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ts val="1800"/>
              </a:spcAft>
              <a:buClr>
                <a:srgbClr val="DA521F"/>
              </a:buClr>
              <a:buFont typeface="Wingdings" charset="0"/>
              <a:buChar char=""/>
            </a:pPr>
            <a:r>
              <a:rPr lang="en-US" sz="2500" dirty="0">
                <a:solidFill>
                  <a:srgbClr val="000000"/>
                </a:solidFill>
                <a:latin typeface="Verdana" charset="0"/>
              </a:rPr>
              <a:t>Genuine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ts val="1800"/>
              </a:spcAft>
              <a:buClr>
                <a:srgbClr val="DA521F"/>
              </a:buClr>
              <a:buFont typeface="Wingdings" charset="0"/>
              <a:buChar char=""/>
            </a:pPr>
            <a:r>
              <a:rPr lang="en-US" sz="2500" dirty="0">
                <a:solidFill>
                  <a:srgbClr val="000000"/>
                </a:solidFill>
                <a:latin typeface="Verdana" charset="0"/>
              </a:rPr>
              <a:t>Confident</a:t>
            </a:r>
          </a:p>
        </p:txBody>
      </p:sp>
    </p:spTree>
    <p:extLst>
      <p:ext uri="{BB962C8B-B14F-4D97-AF65-F5344CB8AC3E}">
        <p14:creationId xmlns:p14="http://schemas.microsoft.com/office/powerpoint/2010/main" val="3552153872"/>
      </p:ext>
    </p:extLst>
  </p:cSld>
  <p:clrMapOvr>
    <a:masterClrMapping/>
  </p:clrMapOvr>
  <p:transition xmlns:p14="http://schemas.microsoft.com/office/powerpoint/2010/main" advTm="926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2803" grpId="0" build="p" bldLvl="2" autoUpdateAnimBg="0"/>
      <p:bldP spid="4" grpId="0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</a:rPr>
              <a:t>Etiquette Quiz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066800"/>
            <a:ext cx="6934200" cy="1828800"/>
          </a:xfrm>
        </p:spPr>
        <p:txBody>
          <a:bodyPr/>
          <a:lstStyle/>
          <a:p>
            <a:pPr marL="0" indent="0" eaLnBrk="1" hangingPunct="1">
              <a:lnSpc>
                <a:spcPts val="2640"/>
              </a:lnSpc>
              <a:buFont typeface="Wingdings" charset="2"/>
              <a:buNone/>
            </a:pPr>
            <a:r>
              <a:rPr lang="en-US" sz="2200" dirty="0" smtClean="0">
                <a:solidFill>
                  <a:srgbClr val="000000"/>
                </a:solidFill>
                <a:latin typeface="Verdana" charset="0"/>
              </a:rPr>
              <a:t>It’</a:t>
            </a:r>
            <a:r>
              <a:rPr lang="en-US" altLang="ja-JP" sz="2200" dirty="0" smtClean="0">
                <a:solidFill>
                  <a:srgbClr val="000000"/>
                </a:solidFill>
                <a:latin typeface="Verdana" charset="0"/>
              </a:rPr>
              <a:t>s </a:t>
            </a:r>
            <a:r>
              <a:rPr lang="en-US" altLang="ja-JP" sz="2200" dirty="0">
                <a:solidFill>
                  <a:srgbClr val="000000"/>
                </a:solidFill>
                <a:latin typeface="Verdana" charset="0"/>
              </a:rPr>
              <a:t>been a difficult week. Finally, you get home, and in an email you vent to a friend/co-worker about your boss. The next day you realize your friend/co-worker has sent you and everyone else in your office, including your boss, a reply.</a:t>
            </a:r>
            <a:endParaRPr lang="en-US" sz="2200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620996" name="Text Box 4"/>
          <p:cNvSpPr txBox="1">
            <a:spLocks noChangeArrowheads="1"/>
          </p:cNvSpPr>
          <p:nvPr/>
        </p:nvSpPr>
        <p:spPr bwMode="auto">
          <a:xfrm>
            <a:off x="1295400" y="3504623"/>
            <a:ext cx="7391400" cy="2074414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ts val="2640"/>
              </a:lnSpc>
              <a:spcBef>
                <a:spcPct val="20000"/>
              </a:spcBef>
              <a:spcAft>
                <a:spcPts val="600"/>
              </a:spcAft>
              <a:buSzPct val="100000"/>
              <a:buFont typeface="Calibri" charset="0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Verdana" charset="0"/>
              </a:rPr>
              <a:t>Have your friend send a message telling people to delete his message without reading it.</a:t>
            </a:r>
          </a:p>
          <a:p>
            <a:pPr marL="457200" indent="-457200">
              <a:lnSpc>
                <a:spcPts val="2640"/>
              </a:lnSpc>
              <a:spcBef>
                <a:spcPct val="20000"/>
              </a:spcBef>
              <a:spcAft>
                <a:spcPts val="600"/>
              </a:spcAft>
              <a:buSzPct val="100000"/>
              <a:buFont typeface="Calibri" charset="0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Verdana" charset="0"/>
              </a:rPr>
              <a:t>Start work on your resume.</a:t>
            </a:r>
          </a:p>
          <a:p>
            <a:pPr marL="457200" indent="-457200">
              <a:lnSpc>
                <a:spcPts val="2640"/>
              </a:lnSpc>
              <a:spcBef>
                <a:spcPct val="20000"/>
              </a:spcBef>
              <a:spcAft>
                <a:spcPts val="600"/>
              </a:spcAft>
              <a:buSzPct val="100000"/>
              <a:buFont typeface="Calibri" charset="0"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Verdana" charset="0"/>
              </a:rPr>
              <a:t>Ask </a:t>
            </a:r>
            <a:r>
              <a:rPr lang="en-US" sz="2200" dirty="0">
                <a:solidFill>
                  <a:srgbClr val="000000"/>
                </a:solidFill>
                <a:latin typeface="Verdana" charset="0"/>
              </a:rPr>
              <a:t>to talk to your boss as soon as she comes into the office.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0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0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0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099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752600"/>
            <a:ext cx="6705600" cy="2819400"/>
          </a:xfrm>
        </p:spPr>
        <p:txBody>
          <a:bodyPr/>
          <a:lstStyle/>
          <a:p>
            <a:pPr eaLnBrk="1" hangingPunct="1"/>
            <a:r>
              <a:rPr lang="en-US" sz="6000" dirty="0" smtClean="0">
                <a:solidFill>
                  <a:srgbClr val="000000"/>
                </a:solidFill>
                <a:latin typeface="Verdana" charset="0"/>
              </a:rPr>
              <a:t>“Welcome” </a:t>
            </a:r>
            <a:r>
              <a:rPr lang="en-US" sz="2900" dirty="0" smtClean="0">
                <a:solidFill>
                  <a:srgbClr val="000000"/>
                </a:solidFill>
                <a:latin typeface="Verdana" charset="0"/>
              </a:rPr>
              <a:t/>
            </a:r>
            <a:br>
              <a:rPr lang="en-US" sz="2900" dirty="0" smtClean="0">
                <a:solidFill>
                  <a:srgbClr val="000000"/>
                </a:solidFill>
                <a:latin typeface="Verdana" charset="0"/>
              </a:rPr>
            </a:br>
            <a:r>
              <a:rPr lang="en-US" sz="2900" dirty="0" smtClean="0">
                <a:solidFill>
                  <a:srgbClr val="000000"/>
                </a:solidFill>
                <a:latin typeface="Verdana" charset="0"/>
              </a:rPr>
              <a:t/>
            </a:r>
            <a:br>
              <a:rPr lang="en-US" sz="2900" dirty="0" smtClean="0">
                <a:solidFill>
                  <a:srgbClr val="000000"/>
                </a:solidFill>
                <a:latin typeface="Verdana" charset="0"/>
              </a:rPr>
            </a:br>
            <a:r>
              <a:rPr lang="en-US" sz="2900" dirty="0" smtClean="0">
                <a:solidFill>
                  <a:srgbClr val="000000"/>
                </a:solidFill>
                <a:latin typeface="Verdana" charset="0"/>
              </a:rPr>
              <a:t>It is my pleasure to be here with you today.</a:t>
            </a:r>
          </a:p>
        </p:txBody>
      </p:sp>
    </p:spTree>
  </p:cSld>
  <p:clrMapOvr>
    <a:masterClrMapping/>
  </p:clrMapOvr>
  <p:transition xmlns:p14="http://schemas.microsoft.com/office/powerpoint/2010/main" advTm="6192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Verdana" charset="0"/>
              </a:rPr>
              <a:t>Agenda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7010400" cy="5257800"/>
          </a:xfrm>
        </p:spPr>
        <p:txBody>
          <a:bodyPr/>
          <a:lstStyle/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Welcome, Introduction	8:30-8:45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Why Business Etiquette	8:45-9:00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What Is Etiquette?	9:00-9:20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Difficult Situations	9:20-10:00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Break	10:00-10:15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Communications	10:15-10:45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Enhancing Your Image	10:45-11:05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Introductions	11:05-11:15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Business Social	11:15-11:45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Dining Etiquette	11:45-12:15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Break	12:15-12:30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Lunch and Dining Etiquette	12:30-1:40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The 24/7 Professional	1:40-1:50</a:t>
            </a:r>
          </a:p>
          <a:p>
            <a:pPr marL="395288" indent="-395288" eaLnBrk="1" hangingPunct="1">
              <a:lnSpc>
                <a:spcPct val="90000"/>
              </a:lnSpc>
              <a:spcAft>
                <a:spcPts val="600"/>
              </a:spcAft>
              <a:tabLst>
                <a:tab pos="6634163" algn="r"/>
              </a:tabLst>
            </a:pPr>
            <a:r>
              <a:rPr lang="en-US" sz="1800" dirty="0">
                <a:solidFill>
                  <a:srgbClr val="000000"/>
                </a:solidFill>
                <a:latin typeface="Verdana" charset="0"/>
              </a:rPr>
              <a:t>Close and Evaluation	1:50-2:00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934200" cy="6096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Verdana" charset="0"/>
              </a:rPr>
              <a:t>Why Business Etiquette?</a:t>
            </a:r>
          </a:p>
        </p:txBody>
      </p:sp>
      <p:sp>
        <p:nvSpPr>
          <p:cNvPr id="161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1013"/>
            <a:ext cx="6934200" cy="3278187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ct val="40000"/>
              </a:spcAft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Maximize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the opportunity for your </a:t>
            </a: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individual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success.</a:t>
            </a:r>
          </a:p>
          <a:p>
            <a:pPr algn="ctr" eaLnBrk="1" fontAlgn="auto" hangingPunct="1">
              <a:spcAft>
                <a:spcPct val="40000"/>
              </a:spcAft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Maximize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the opportunity for </a:t>
            </a: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organization’s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success.</a:t>
            </a:r>
          </a:p>
        </p:txBody>
      </p:sp>
    </p:spTree>
  </p:cSld>
  <p:clrMapOvr>
    <a:masterClrMapping/>
  </p:clrMapOvr>
  <p:transition xmlns:p14="http://schemas.microsoft.com/office/powerpoint/2010/main" advTm="7376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689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1752600" y="1905000"/>
            <a:ext cx="6096000" cy="2441575"/>
          </a:xfrm>
        </p:spPr>
        <p:txBody>
          <a:bodyPr/>
          <a:lstStyle/>
          <a:p>
            <a:r>
              <a:rPr lang="en-US" sz="5400" dirty="0" smtClean="0">
                <a:solidFill>
                  <a:srgbClr val="000000"/>
                </a:solidFill>
                <a:latin typeface="Verdana" charset="0"/>
              </a:rPr>
              <a:t>Two Concepts</a:t>
            </a:r>
          </a:p>
        </p:txBody>
      </p:sp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3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77000" cy="1600200"/>
          </a:xfrm>
        </p:spPr>
        <p:txBody>
          <a:bodyPr/>
          <a:lstStyle/>
          <a:p>
            <a:pPr eaLnBrk="1" hangingPunct="1">
              <a:lnSpc>
                <a:spcPts val="4000"/>
              </a:lnSpc>
            </a:pP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It’</a:t>
            </a:r>
            <a:r>
              <a:rPr lang="en-US" altLang="ja-JP" dirty="0" smtClean="0">
                <a:solidFill>
                  <a:srgbClr val="000000"/>
                </a:solidFill>
                <a:latin typeface="Verdana" charset="0"/>
              </a:rPr>
              <a:t>s </a:t>
            </a:r>
            <a:r>
              <a:rPr lang="en-US" altLang="ja-JP" dirty="0">
                <a:solidFill>
                  <a:srgbClr val="000000"/>
                </a:solidFill>
                <a:latin typeface="Verdana" charset="0"/>
              </a:rPr>
              <a:t>not just </a:t>
            </a:r>
            <a:r>
              <a:rPr lang="en-US" altLang="ja-JP" sz="4000" b="1" dirty="0">
                <a:solidFill>
                  <a:srgbClr val="000000"/>
                </a:solidFill>
                <a:latin typeface="Verdana" charset="0"/>
              </a:rPr>
              <a:t>if</a:t>
            </a:r>
            <a:r>
              <a:rPr lang="en-US" altLang="ja-JP" b="1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Verdana" charset="0"/>
              </a:rPr>
              <a:t>you decide to do it, </a:t>
            </a:r>
            <a:r>
              <a:rPr lang="en-US" altLang="ja-JP" dirty="0" smtClean="0">
                <a:solidFill>
                  <a:srgbClr val="000000"/>
                </a:solidFill>
                <a:latin typeface="Verdana" charset="0"/>
              </a:rPr>
              <a:t>it’s </a:t>
            </a:r>
            <a:r>
              <a:rPr lang="en-US" altLang="ja-JP" sz="4000" b="1" u="sng" dirty="0">
                <a:solidFill>
                  <a:srgbClr val="000000"/>
                </a:solidFill>
                <a:latin typeface="Verdana" charset="0"/>
              </a:rPr>
              <a:t>HOW</a:t>
            </a:r>
            <a:r>
              <a:rPr lang="en-US" altLang="ja-JP" b="1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Verdana" charset="0"/>
              </a:rPr>
              <a:t>you decide to do it</a:t>
            </a:r>
            <a:br>
              <a:rPr lang="en-US" altLang="ja-JP" dirty="0">
                <a:solidFill>
                  <a:srgbClr val="000000"/>
                </a:solidFill>
                <a:latin typeface="Verdana" charset="0"/>
              </a:rPr>
            </a:br>
            <a:r>
              <a:rPr lang="en-US" altLang="ja-JP" dirty="0">
                <a:solidFill>
                  <a:srgbClr val="000000"/>
                </a:solidFill>
                <a:latin typeface="Verdana" charset="0"/>
              </a:rPr>
              <a:t>that matters. </a:t>
            </a:r>
            <a:endParaRPr lang="en-US" dirty="0">
              <a:solidFill>
                <a:srgbClr val="000000"/>
              </a:solidFill>
              <a:latin typeface="Verdana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890587"/>
            <a:ext cx="1990725" cy="2995613"/>
            <a:chOff x="1828800" y="1371600"/>
            <a:chExt cx="1990725" cy="2995613"/>
          </a:xfrm>
        </p:grpSpPr>
        <p:sp>
          <p:nvSpPr>
            <p:cNvPr id="3" name="Rectangle 2"/>
            <p:cNvSpPr/>
            <p:nvPr/>
          </p:nvSpPr>
          <p:spPr>
            <a:xfrm>
              <a:off x="1828800" y="2057400"/>
              <a:ext cx="1981200" cy="2286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7179" name="Picture 7" descr="German Shepherd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28800" y="1371600"/>
              <a:ext cx="1990725" cy="2995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981200" y="0"/>
            <a:ext cx="693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rPr>
              <a:t>Bruno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3" name="Picture 12" descr="Yappy Little Do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57107"/>
            <a:ext cx="2590800" cy="368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 rot="1047881">
            <a:off x="5257800" y="685800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 rot="20830249">
            <a:off x="4847497" y="1464620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 rot="808285">
            <a:off x="4648200" y="1905000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 rot="21344746">
            <a:off x="4590171" y="1023137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0" y="914400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 rot="21179623">
            <a:off x="6962762" y="662334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 rot="417981">
            <a:off x="7696200" y="1143000"/>
            <a:ext cx="89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Yap!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3459" grpId="0" build="p" autoUpdateAnimBg="0"/>
      <p:bldP spid="4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Verdana" charset="0"/>
              </a:rPr>
              <a:t>AP/IPSOS Manners Poll</a:t>
            </a:r>
          </a:p>
        </p:txBody>
      </p:sp>
      <p:sp>
        <p:nvSpPr>
          <p:cNvPr id="1696773" name="Rectangle 5"/>
          <p:cNvSpPr>
            <a:spLocks noChangeArrowheads="1"/>
          </p:cNvSpPr>
          <p:nvPr/>
        </p:nvSpPr>
        <p:spPr bwMode="auto">
          <a:xfrm>
            <a:off x="1295400" y="1336675"/>
            <a:ext cx="4495800" cy="1635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spcAft>
                <a:spcPct val="100000"/>
              </a:spcAft>
              <a:buClr>
                <a:srgbClr val="DA521F"/>
              </a:buClr>
              <a:buFont typeface="Wingdings" charset="2"/>
              <a:buChar char=""/>
            </a:pPr>
            <a:r>
              <a:rPr lang="en-US" sz="2800" dirty="0">
                <a:solidFill>
                  <a:srgbClr val="000000"/>
                </a:solidFill>
                <a:latin typeface="Verdana" charset="0"/>
              </a:rPr>
              <a:t>On a </a:t>
            </a:r>
            <a:r>
              <a:rPr lang="en-US" sz="2800" dirty="0" smtClean="0">
                <a:solidFill>
                  <a:srgbClr val="000000"/>
                </a:solidFill>
                <a:latin typeface="Verdana" charset="0"/>
              </a:rPr>
              <a:t>frequent or occasional basis</a:t>
            </a:r>
            <a:r>
              <a:rPr lang="en-US" sz="2800" dirty="0">
                <a:solidFill>
                  <a:srgbClr val="000000"/>
                </a:solidFill>
                <a:latin typeface="Verdana" charset="0"/>
              </a:rPr>
              <a:t>, do you encounter people using their cell </a:t>
            </a:r>
            <a:r>
              <a:rPr lang="en-US" sz="2800" dirty="0" smtClean="0">
                <a:solidFill>
                  <a:srgbClr val="000000"/>
                </a:solidFill>
                <a:latin typeface="Verdana" charset="0"/>
              </a:rPr>
              <a:t>phones </a:t>
            </a:r>
            <a:r>
              <a:rPr lang="en-US" sz="2800" dirty="0">
                <a:solidFill>
                  <a:srgbClr val="000000"/>
                </a:solidFill>
                <a:latin typeface="Verdana" charset="0"/>
              </a:rPr>
              <a:t>rudely?</a:t>
            </a:r>
          </a:p>
        </p:txBody>
      </p:sp>
      <p:sp>
        <p:nvSpPr>
          <p:cNvPr id="1696774" name="Rectangle 6"/>
          <p:cNvSpPr>
            <a:spLocks noChangeArrowheads="1"/>
          </p:cNvSpPr>
          <p:nvPr/>
        </p:nvSpPr>
        <p:spPr bwMode="auto">
          <a:xfrm>
            <a:off x="1295400" y="3927475"/>
            <a:ext cx="4495800" cy="1558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spcAft>
                <a:spcPct val="100000"/>
              </a:spcAft>
              <a:buClr>
                <a:srgbClr val="DA521F"/>
              </a:buClr>
              <a:buFont typeface="Wingdings" charset="2"/>
              <a:buChar char=""/>
            </a:pPr>
            <a:r>
              <a:rPr lang="en-US" sz="2800" dirty="0">
                <a:solidFill>
                  <a:srgbClr val="000000"/>
                </a:solidFill>
                <a:latin typeface="Verdana" charset="0"/>
              </a:rPr>
              <a:t>Have you used your cell phone in a loud or annoying manner in the past few months?</a:t>
            </a:r>
          </a:p>
        </p:txBody>
      </p:sp>
      <p:sp>
        <p:nvSpPr>
          <p:cNvPr id="1696775" name="Rectangle 7"/>
          <p:cNvSpPr>
            <a:spLocks noChangeArrowheads="1"/>
          </p:cNvSpPr>
          <p:nvPr/>
        </p:nvSpPr>
        <p:spPr bwMode="auto">
          <a:xfrm>
            <a:off x="6324600" y="3851275"/>
            <a:ext cx="2286000" cy="83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</a:bodyPr>
          <a:lstStyle/>
          <a:p>
            <a:pPr marL="395288" indent="-395288">
              <a:spcAft>
                <a:spcPct val="100000"/>
              </a:spcAft>
              <a:buClr>
                <a:srgbClr val="000066"/>
              </a:buClr>
              <a:buSzPct val="100000"/>
            </a:pPr>
            <a:r>
              <a:rPr lang="en-US" sz="4400" b="1" dirty="0">
                <a:solidFill>
                  <a:srgbClr val="000000"/>
                </a:solidFill>
                <a:latin typeface="Verdana" charset="0"/>
              </a:rPr>
              <a:t>8%</a:t>
            </a:r>
          </a:p>
        </p:txBody>
      </p:sp>
      <p:sp>
        <p:nvSpPr>
          <p:cNvPr id="1696776" name="Rectangle 8"/>
          <p:cNvSpPr>
            <a:spLocks noChangeArrowheads="1"/>
          </p:cNvSpPr>
          <p:nvPr/>
        </p:nvSpPr>
        <p:spPr bwMode="auto">
          <a:xfrm>
            <a:off x="6324600" y="1336675"/>
            <a:ext cx="2286000" cy="796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</a:bodyPr>
          <a:lstStyle/>
          <a:p>
            <a:pPr marL="395288" indent="-395288">
              <a:spcAft>
                <a:spcPct val="100000"/>
              </a:spcAft>
              <a:buClr>
                <a:srgbClr val="000066"/>
              </a:buClr>
              <a:buSzPct val="100000"/>
            </a:pPr>
            <a:r>
              <a:rPr lang="en-US" sz="4400" b="1" dirty="0">
                <a:solidFill>
                  <a:srgbClr val="000000"/>
                </a:solidFill>
                <a:latin typeface="Verdana" charset="0"/>
              </a:rPr>
              <a:t>89%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6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6773" grpId="0" autoUpdateAnimBg="0"/>
      <p:bldP spid="1696774" grpId="0" autoUpdateAnimBg="0"/>
      <p:bldP spid="1696775" grpId="0" build="p" autoUpdateAnimBg="0"/>
      <p:bldP spid="169677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Rudeness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62100" y="1676400"/>
            <a:ext cx="6362700" cy="2895600"/>
          </a:xfrm>
        </p:spPr>
        <p:txBody>
          <a:bodyPr/>
          <a:lstStyle/>
          <a:p>
            <a:pPr marL="517525" indent="-517525">
              <a:spcAft>
                <a:spcPts val="3600"/>
              </a:spcAft>
              <a:defRPr/>
            </a:pP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It’s easier to see </a:t>
            </a: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rudeness in others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than in yourself.</a:t>
            </a:r>
          </a:p>
          <a:p>
            <a:pPr marL="517525" indent="-517525">
              <a:spcAft>
                <a:spcPts val="3600"/>
              </a:spcAft>
              <a:defRPr/>
            </a:pP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Rudeness </a:t>
            </a: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isn’t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always </a:t>
            </a: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intentional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  <a:p>
            <a:pPr>
              <a:spcAft>
                <a:spcPts val="3600"/>
              </a:spcAft>
              <a:buFont typeface="Wingdings" charset="2"/>
              <a:buNone/>
              <a:defRPr/>
            </a:pPr>
            <a:endParaRPr lang="en-US" sz="3200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281080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Two Concepts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371600" y="3657600"/>
            <a:ext cx="7315200" cy="990600"/>
          </a:xfrm>
        </p:spPr>
        <p:txBody>
          <a:bodyPr/>
          <a:lstStyle/>
          <a:p>
            <a:r>
              <a:rPr lang="en-US" sz="48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 The </a:t>
            </a:r>
            <a:r>
              <a:rPr lang="en-US" sz="4800" b="1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HOW </a:t>
            </a:r>
            <a:r>
              <a:rPr lang="en-US" sz="48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matters.</a:t>
            </a:r>
          </a:p>
        </p:txBody>
      </p:sp>
      <p:sp>
        <p:nvSpPr>
          <p:cNvPr id="26627" name="Content Placeholder 2"/>
          <p:cNvSpPr txBox="1">
            <a:spLocks/>
          </p:cNvSpPr>
          <p:nvPr/>
        </p:nvSpPr>
        <p:spPr bwMode="auto">
          <a:xfrm>
            <a:off x="1371600" y="17526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0238" indent="-6302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spcBef>
                <a:spcPct val="20000"/>
              </a:spcBef>
              <a:buClr>
                <a:srgbClr val="DA521F"/>
              </a:buClr>
              <a:buFont typeface="Wingdings" charset="2"/>
              <a:buChar char=""/>
            </a:pPr>
            <a:r>
              <a:rPr lang="en-US" sz="4800" b="1" dirty="0" smtClean="0">
                <a:solidFill>
                  <a:srgbClr val="000000"/>
                </a:solidFill>
                <a:latin typeface="Verdana" charset="0"/>
              </a:rPr>
              <a:t> PERSPECTIVE</a:t>
            </a:r>
            <a:r>
              <a:rPr lang="en-US" sz="4800" dirty="0" smtClean="0">
                <a:solidFill>
                  <a:srgbClr val="000000"/>
                </a:solidFill>
                <a:latin typeface="Verdana" charset="0"/>
              </a:rPr>
              <a:t> </a:t>
            </a:r>
            <a:br>
              <a:rPr lang="en-US" sz="4800" dirty="0" smtClean="0">
                <a:solidFill>
                  <a:srgbClr val="000000"/>
                </a:solidFill>
                <a:latin typeface="Verdana" charset="0"/>
              </a:rPr>
            </a:br>
            <a:r>
              <a:rPr lang="en-US" sz="4800" dirty="0" smtClean="0">
                <a:solidFill>
                  <a:srgbClr val="000000"/>
                </a:solidFill>
                <a:latin typeface="Verdana" charset="0"/>
              </a:rPr>
              <a:t>  matters</a:t>
            </a:r>
            <a:r>
              <a:rPr lang="en-US" sz="4800" dirty="0">
                <a:solidFill>
                  <a:srgbClr val="000000"/>
                </a:solidFill>
                <a:latin typeface="Verdan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902386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13559</TotalTime>
  <Words>381</Words>
  <Application>Microsoft Macintosh PowerPoint</Application>
  <PresentationFormat>On-screen Show (4:3)</PresentationFormat>
  <Paragraphs>81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Presentation1</vt:lpstr>
      <vt:lpstr>An Emily Post Business Etiquette Seminar </vt:lpstr>
      <vt:lpstr>“Welcome”   It is my pleasure to be here with you today.</vt:lpstr>
      <vt:lpstr>Agenda</vt:lpstr>
      <vt:lpstr>Why Business Etiquette?</vt:lpstr>
      <vt:lpstr>Two Concepts</vt:lpstr>
      <vt:lpstr>PowerPoint Presentation</vt:lpstr>
      <vt:lpstr>AP/IPSOS Manners Poll</vt:lpstr>
      <vt:lpstr>Rudeness</vt:lpstr>
      <vt:lpstr>Two Concepts</vt:lpstr>
      <vt:lpstr>Today’s Goals</vt:lpstr>
      <vt:lpstr>Etiquette Quiz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Post</dc:creator>
  <cp:keywords/>
  <cp:lastModifiedBy>Peter Post</cp:lastModifiedBy>
  <cp:revision>475</cp:revision>
  <cp:lastPrinted>2013-01-15T20:15:22Z</cp:lastPrinted>
  <dcterms:created xsi:type="dcterms:W3CDTF">2013-03-23T15:57:54Z</dcterms:created>
  <dcterms:modified xsi:type="dcterms:W3CDTF">2016-09-13T18:54:11Z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Module 07 BY</vt:lpwstr>
  </property>
  <property fmtid="{D5CDD505-2E9C-101B-9397-08002B2CF9AE}" pid="4" name="ArticulateGUID">
    <vt:lpwstr>261E0412-F4E3-4EEB-BAD3-0302C1ED6AA8</vt:lpwstr>
  </property>
  <property fmtid="{D5CDD505-2E9C-101B-9397-08002B2CF9AE}" pid="5" name="ArticulateProjectFull">
    <vt:lpwstr>C:\Leaders Guide Master Oct 2009 plp\Emily Post Business T the T\Module 07 BY revised.ppta</vt:lpwstr>
  </property>
</Properties>
</file>