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76" r:id="rId2"/>
    <p:sldId id="279" r:id="rId3"/>
    <p:sldId id="342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n, James" initials="KJ" lastIdx="1" clrIdx="0">
    <p:extLst>
      <p:ext uri="{19B8F6BF-5375-455C-9EA6-DF929625EA0E}">
        <p15:presenceInfo xmlns:p15="http://schemas.microsoft.com/office/powerpoint/2012/main" userId="S::IJK6372@america.gds.panasonic.com::c81df47c-cb01-4398-831a-72aaf38a19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35B1DE"/>
    <a:srgbClr val="B2B2B2"/>
    <a:srgbClr val="E21836"/>
    <a:srgbClr val="95CA46"/>
    <a:srgbClr val="0041C0"/>
    <a:srgbClr val="000000"/>
    <a:srgbClr val="657EA1"/>
    <a:srgbClr val="1D2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3905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8B6D8-724A-4FCA-A94F-ED88573843B9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D237-E7D9-4ECD-9435-2D87382C2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D237-E7D9-4ECD-9435-2D87382C24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Only Use O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-485231"/>
            <a:ext cx="14966841" cy="753373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3200" y="-164387"/>
            <a:ext cx="11838112" cy="7225587"/>
          </a:xfrm>
          <a:prstGeom prst="rect">
            <a:avLst/>
          </a:prstGeom>
          <a:gradFill>
            <a:gsLst>
              <a:gs pos="61000">
                <a:srgbClr val="0070C0"/>
              </a:gs>
              <a:gs pos="1563">
                <a:srgbClr val="35B1DE">
                  <a:alpha val="0"/>
                </a:srgbClr>
              </a:gs>
              <a:gs pos="27000">
                <a:srgbClr val="35B1DE">
                  <a:alpha val="25000"/>
                </a:srgbClr>
              </a:gs>
            </a:gsLst>
            <a:lin ang="10800000" scaled="1"/>
          </a:gradFill>
          <a:ln w="127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0"/>
            <a:ext cx="11068692" cy="6858000"/>
          </a:xfrm>
          <a:prstGeom prst="rect">
            <a:avLst/>
          </a:prstGeom>
          <a:gradFill>
            <a:gsLst>
              <a:gs pos="74000">
                <a:schemeClr val="tx1"/>
              </a:gs>
              <a:gs pos="20000">
                <a:schemeClr val="tx1">
                  <a:alpha val="0"/>
                </a:schemeClr>
              </a:gs>
            </a:gsLst>
            <a:lin ang="10800000" scaled="1"/>
          </a:gradFill>
          <a:ln w="127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23644"/>
            <a:ext cx="12191999" cy="234356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accent1"/>
              </a:solidFill>
              <a:latin typeface="DINOT-Medium"/>
              <a:cs typeface="DINOT-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40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Aquarius 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0025" y="1478604"/>
            <a:ext cx="10431952" cy="4334952"/>
          </a:xfrm>
        </p:spPr>
        <p:txBody>
          <a:bodyPr>
            <a:normAutofit/>
          </a:bodyPr>
          <a:lstStyle>
            <a:lvl1pPr>
              <a:tabLst>
                <a:tab pos="1430338" algn="l"/>
              </a:tabLst>
              <a:defRPr sz="1600">
                <a:solidFill>
                  <a:srgbClr val="000000"/>
                </a:solidFill>
              </a:defRPr>
            </a:lvl1pPr>
            <a:lvl2pPr>
              <a:tabLst>
                <a:tab pos="1430338" algn="l"/>
              </a:tabLst>
              <a:defRPr sz="1600">
                <a:solidFill>
                  <a:schemeClr val="tx1"/>
                </a:solidFill>
              </a:defRPr>
            </a:lvl2pPr>
            <a:lvl3pPr>
              <a:tabLst>
                <a:tab pos="1430338" algn="l"/>
              </a:tabLs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tabLst>
                <a:tab pos="1430338" algn="l"/>
              </a:tabLs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tabLst>
                <a:tab pos="1430338" algn="l"/>
              </a:tabLs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00392" y="6353476"/>
            <a:ext cx="138682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latin typeface="DINOT-Medium"/>
              <a:cs typeface="DINOT-Medium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608830"/>
            <a:ext cx="12192000" cy="262150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5" y="6363792"/>
            <a:ext cx="1183356" cy="180401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0818281" y="6263975"/>
            <a:ext cx="80394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58616-E411-5E43-B735-1BBCC8A35A89}" type="slidenum">
              <a:rPr lang="en-US" sz="1333" smtClean="0">
                <a:solidFill>
                  <a:schemeClr val="tx1"/>
                </a:solidFill>
              </a:rPr>
              <a:pPr/>
              <a:t>‹#›</a:t>
            </a:fld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04801" y="229845"/>
            <a:ext cx="11026956" cy="82396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accent1"/>
              </a:solidFill>
              <a:latin typeface="DINOT-Medium"/>
              <a:cs typeface="DINOT-Medium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" y="229845"/>
            <a:ext cx="304800" cy="823967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accent1"/>
              </a:solidFill>
              <a:latin typeface="DINOT-Medium"/>
              <a:cs typeface="DINOT-Medium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828509" y="399047"/>
            <a:ext cx="8399127" cy="58665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705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2979703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66" y="2864158"/>
            <a:ext cx="2458568" cy="460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1803" y="2790659"/>
            <a:ext cx="8464815" cy="607981"/>
          </a:xfrm>
          <a:noFill/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1803" y="3455322"/>
            <a:ext cx="8534400" cy="821404"/>
          </a:xfrm>
        </p:spPr>
        <p:txBody>
          <a:bodyPr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and Title</a:t>
            </a:r>
          </a:p>
          <a:p>
            <a:endParaRPr lang="en-US" dirty="0"/>
          </a:p>
          <a:p>
            <a:r>
              <a:rPr lang="en-US" dirty="0"/>
              <a:t>01.11.11</a:t>
            </a:r>
          </a:p>
        </p:txBody>
      </p:sp>
    </p:spTree>
    <p:extLst>
      <p:ext uri="{BB962C8B-B14F-4D97-AF65-F5344CB8AC3E}">
        <p14:creationId xmlns:p14="http://schemas.microsoft.com/office/powerpoint/2010/main" val="40961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rius Side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99965"/>
            <a:ext cx="2979701" cy="6158035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367" y="1287593"/>
            <a:ext cx="8612954" cy="45259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2"/>
            <a:ext cx="2979703" cy="699964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646" y="816328"/>
            <a:ext cx="2440413" cy="3791224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5" y="6363792"/>
            <a:ext cx="1183356" cy="180401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0818281" y="6263975"/>
            <a:ext cx="80394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58616-E411-5E43-B735-1BBCC8A35A89}" type="slidenum">
              <a:rPr lang="en-US" sz="1333" smtClean="0">
                <a:solidFill>
                  <a:schemeClr val="tx1"/>
                </a:solidFill>
              </a:rPr>
              <a:pPr/>
              <a:t>‹#›</a:t>
            </a:fld>
            <a:endParaRPr lang="en-US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ri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9697" cy="6858001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625386"/>
            <a:ext cx="12182592" cy="1187989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608830"/>
            <a:ext cx="12192000" cy="262150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5" y="6363792"/>
            <a:ext cx="1183356" cy="180401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818281" y="6263975"/>
            <a:ext cx="80394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58616-E411-5E43-B735-1BBCC8A35A89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rius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" r="69"/>
          <a:stretch/>
        </p:blipFill>
        <p:spPr>
          <a:xfrm>
            <a:off x="-12881" y="-8104"/>
            <a:ext cx="12204881" cy="6866104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2361033" y="3023412"/>
            <a:ext cx="7469935" cy="533491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Feature text here.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867" y="1979733"/>
            <a:ext cx="2025203" cy="2620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9433" y="1979731"/>
            <a:ext cx="2025203" cy="26208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5" y="6363792"/>
            <a:ext cx="1183356" cy="180401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0818281" y="6263975"/>
            <a:ext cx="80394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58616-E411-5E43-B735-1BBCC8A35A89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SHOW Legal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26695" y="6464968"/>
            <a:ext cx="10154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sz="11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Copyright 2018 Panasonic Corporation of North America. All Rights Reserved. All preceding content is considered CONFIDENTIAL unless otherwise noted.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3FDF-FEAF-48AD-84EA-85CA35EE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60" r:id="rId3"/>
    <p:sldLayoutId id="2147483667" r:id="rId4"/>
    <p:sldLayoutId id="2147483671" r:id="rId5"/>
    <p:sldLayoutId id="2147483674" r:id="rId6"/>
    <p:sldLayoutId id="214748367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3642"/>
            <a:ext cx="304801" cy="1675787"/>
          </a:xfrm>
          <a:prstGeom prst="rect">
            <a:avLst/>
          </a:prstGeom>
          <a:solidFill>
            <a:srgbClr val="35B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accent1"/>
              </a:solidFill>
              <a:latin typeface="DINOT-Medium"/>
              <a:cs typeface="DINOT-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2" y="4093642"/>
            <a:ext cx="6883938" cy="1675787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accent1"/>
              </a:solidFill>
              <a:latin typeface="DINOT-Medium"/>
              <a:cs typeface="DINOT-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767" y="4261382"/>
            <a:ext cx="6681973" cy="1115836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DGS Skills Building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Skills Test Course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31" y="627051"/>
            <a:ext cx="2974780" cy="45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010" y="1347167"/>
            <a:ext cx="48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 Solutions Company North America</a:t>
            </a:r>
          </a:p>
          <a:p>
            <a:r>
              <a:rPr lang="en-US" dirty="0">
                <a:solidFill>
                  <a:schemeClr val="bg1"/>
                </a:solidFill>
              </a:rPr>
              <a:t>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1501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051B-9ABF-40FE-A166-1BEA5376B2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skills test course 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4E0DA-BDDB-4157-8A46-C7A64F799E79}"/>
              </a:ext>
            </a:extLst>
          </p:cNvPr>
          <p:cNvSpPr txBox="1"/>
          <p:nvPr/>
        </p:nvSpPr>
        <p:spPr>
          <a:xfrm>
            <a:off x="491970" y="1374118"/>
            <a:ext cx="11001689" cy="43784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203325" indent="-1203325"/>
            <a:r>
              <a:rPr lang="en-US" sz="1600" b="1" dirty="0"/>
              <a:t>Scope	</a:t>
            </a:r>
            <a:r>
              <a:rPr lang="en-US" sz="1600" dirty="0"/>
              <a:t>The overall scope of this program is two-fold:</a:t>
            </a:r>
          </a:p>
          <a:p>
            <a:pPr marL="1203325"/>
            <a:endParaRPr lang="en-US" sz="1600" dirty="0"/>
          </a:p>
          <a:p>
            <a:pPr marL="1423988" indent="-220663">
              <a:buFont typeface="+mj-lt"/>
              <a:buAutoNum type="arabicPeriod"/>
            </a:pPr>
            <a:r>
              <a:rPr lang="en-US" sz="1600" dirty="0"/>
              <a:t>To strengthen and evaluate a programmer’s basic skills in DGS program creation.</a:t>
            </a:r>
          </a:p>
          <a:p>
            <a:pPr marL="1423988" indent="-220663">
              <a:buFont typeface="+mj-lt"/>
              <a:buAutoNum type="arabicPeriod"/>
            </a:pPr>
            <a:r>
              <a:rPr lang="en-US" sz="1600" dirty="0"/>
              <a:t>Evaluate the participant’s performance on their ability to identify and correct various DGS programming issues embedded withing the exercises.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b="1" dirty="0"/>
              <a:t>Content	    </a:t>
            </a:r>
            <a:r>
              <a:rPr lang="en-US" sz="1600" dirty="0"/>
              <a:t>This course consists of three modules:</a:t>
            </a:r>
          </a:p>
          <a:p>
            <a:endParaRPr lang="en-US" sz="1600" dirty="0"/>
          </a:p>
          <a:p>
            <a:pPr marL="1423988" indent="-220663">
              <a:buFont typeface="+mj-lt"/>
              <a:buAutoNum type="arabicPeriod"/>
            </a:pPr>
            <a:r>
              <a:rPr lang="en-US" sz="1600" b="1" dirty="0"/>
              <a:t>Basic:</a:t>
            </a:r>
            <a:r>
              <a:rPr lang="en-US" sz="1600" dirty="0"/>
              <a:t> Macro and part library creation, pcb correction, project creation, and optimization.</a:t>
            </a:r>
          </a:p>
          <a:p>
            <a:pPr marL="1423988" indent="-220663">
              <a:buFont typeface="+mj-lt"/>
              <a:buAutoNum type="arabicPeriod"/>
            </a:pPr>
            <a:r>
              <a:rPr lang="en-US" sz="1600" b="1" dirty="0"/>
              <a:t>Intermediate:</a:t>
            </a:r>
            <a:r>
              <a:rPr lang="en-US" sz="1600" dirty="0"/>
              <a:t> Part placement, Part library correction, Product editing and use of Optimizer options.</a:t>
            </a:r>
          </a:p>
          <a:p>
            <a:pPr marL="1423988" indent="-220663">
              <a:buFont typeface="+mj-lt"/>
              <a:buAutoNum type="arabicPeriod"/>
            </a:pPr>
            <a:r>
              <a:rPr lang="en-US" sz="1600" b="1" dirty="0"/>
              <a:t>Advanced:</a:t>
            </a:r>
            <a:r>
              <a:rPr lang="en-US" sz="1600" dirty="0"/>
              <a:t> Part creation and insertion, placement correction, use of odb++, Gerber files, Products, Project editing and Optimizer features.</a:t>
            </a:r>
          </a:p>
          <a:p>
            <a:endParaRPr lang="en-US" sz="1600" dirty="0"/>
          </a:p>
          <a:p>
            <a:pPr marL="1203325" indent="-1203325"/>
            <a:r>
              <a:rPr lang="en-US" sz="1600" b="1" dirty="0"/>
              <a:t>Evaluation	</a:t>
            </a:r>
            <a:r>
              <a:rPr lang="en-US" sz="1600" dirty="0"/>
              <a:t>Participants final evaluation will be based on their ability to complete the selected exercise having corrected all the errors.  They must provide a listing of all errors found and corrected, along with the method used to correct each error.  All written material, including final crb and pcb files must be submitted in a timely fashion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1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051B-9ABF-40FE-A166-1BEA5376B2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skills test course description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4E0DA-BDDB-4157-8A46-C7A64F799E79}"/>
              </a:ext>
            </a:extLst>
          </p:cNvPr>
          <p:cNvSpPr txBox="1"/>
          <p:nvPr/>
        </p:nvSpPr>
        <p:spPr>
          <a:xfrm>
            <a:off x="491970" y="1374118"/>
            <a:ext cx="11001689" cy="43784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203325" indent="-1203325"/>
            <a:r>
              <a:rPr lang="en-US" sz="1600" b="1" dirty="0"/>
              <a:t>Prerequisites   	    </a:t>
            </a:r>
            <a:r>
              <a:rPr lang="en-US" sz="1600" dirty="0"/>
              <a:t>Basics DGS programming knowledge</a:t>
            </a:r>
          </a:p>
          <a:p>
            <a:endParaRPr lang="en-US" sz="1600" dirty="0"/>
          </a:p>
          <a:p>
            <a:r>
              <a:rPr lang="en-US" sz="1600" b="1" dirty="0"/>
              <a:t>Materials		    </a:t>
            </a:r>
            <a:r>
              <a:rPr lang="en-US" sz="1600" dirty="0"/>
              <a:t>DGS  </a:t>
            </a:r>
          </a:p>
          <a:p>
            <a:endParaRPr lang="en-US" sz="1600" b="1" dirty="0"/>
          </a:p>
          <a:p>
            <a:r>
              <a:rPr lang="en-US" sz="1600" b="1" dirty="0"/>
              <a:t>Provided Materials     </a:t>
            </a:r>
            <a:r>
              <a:rPr lang="en-US" sz="1600" dirty="0"/>
              <a:t>bak files</a:t>
            </a:r>
          </a:p>
          <a:p>
            <a:pPr marL="2060575" lvl="4" indent="57150"/>
            <a:r>
              <a:rPr lang="en-US" sz="1600" dirty="0"/>
              <a:t>crb files</a:t>
            </a:r>
          </a:p>
          <a:p>
            <a:pPr marL="2060575" lvl="4" indent="57150"/>
            <a:r>
              <a:rPr lang="en-US" sz="1600" dirty="0"/>
              <a:t>csv files</a:t>
            </a:r>
          </a:p>
          <a:p>
            <a:pPr marL="2060575" lvl="4" indent="57150"/>
            <a:r>
              <a:rPr lang="en-US" sz="1600" dirty="0"/>
              <a:t>JPG image files </a:t>
            </a:r>
          </a:p>
          <a:p>
            <a:pPr marL="2060575" lvl="4" indent="57150"/>
            <a:r>
              <a:rPr lang="en-US" sz="1600" dirty="0"/>
              <a:t>Odb++ files</a:t>
            </a:r>
          </a:p>
          <a:p>
            <a:pPr marL="2060575" lvl="4" indent="57150"/>
            <a:r>
              <a:rPr lang="en-US" sz="1600" dirty="0"/>
              <a:t>Sample Product files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Contact		    </a:t>
            </a:r>
            <a:r>
              <a:rPr lang="en-US" sz="1600" dirty="0"/>
              <a:t>Blair Hannah</a:t>
            </a:r>
          </a:p>
          <a:p>
            <a:r>
              <a:rPr lang="en-US" sz="1600" dirty="0"/>
              <a:t>		    </a:t>
            </a:r>
            <a:r>
              <a:rPr lang="en-US" sz="1600" u="sng" dirty="0">
                <a:solidFill>
                  <a:srgbClr val="0000FF"/>
                </a:solidFill>
              </a:rPr>
              <a:t>blair.hannah@us.panasonic.com</a:t>
            </a:r>
          </a:p>
          <a:p>
            <a:endParaRPr lang="en-US" sz="16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45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D8945-F5F6-49EF-9131-75C96029B62D}"/>
              </a:ext>
            </a:extLst>
          </p:cNvPr>
          <p:cNvSpPr/>
          <p:nvPr/>
        </p:nvSpPr>
        <p:spPr>
          <a:xfrm>
            <a:off x="257175" y="6430059"/>
            <a:ext cx="1142047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Copyright 2021 Panasonic Corporation of North America.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69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260</Words>
  <Application>Microsoft Office PowerPoint</Application>
  <PresentationFormat>Widescreen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DINOT-Medium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PFSA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MWohlner</dc:creator>
  <cp:lastModifiedBy>Kuhn, James</cp:lastModifiedBy>
  <cp:revision>274</cp:revision>
  <dcterms:created xsi:type="dcterms:W3CDTF">2018-03-20T18:26:01Z</dcterms:created>
  <dcterms:modified xsi:type="dcterms:W3CDTF">2021-10-06T15:48:49Z</dcterms:modified>
</cp:coreProperties>
</file>