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7.xml"/>
  <Override ContentType="application/vnd.openxmlformats-officedocument.presentationml.notesSlide+xml" PartName="/ppt/notesSlides/notesSlide168.xml"/>
  <Override ContentType="application/vnd.openxmlformats-officedocument.presentationml.notesSlide+xml" PartName="/ppt/notesSlides/notesSlide222.xml"/>
  <Override ContentType="application/vnd.openxmlformats-officedocument.presentationml.notesSlide+xml" PartName="/ppt/notesSlides/notesSlide125.xml"/>
  <Override ContentType="application/vnd.openxmlformats-officedocument.presentationml.notesSlide+xml" PartName="/ppt/notesSlides/notesSlide59.xml"/>
  <Override ContentType="application/vnd.openxmlformats-officedocument.presentationml.notesSlide+xml" PartName="/ppt/notesSlides/notesSlide32.xml"/>
  <Override ContentType="application/vnd.openxmlformats-officedocument.presentationml.notesSlide+xml" PartName="/ppt/notesSlides/notesSlide117.xml"/>
  <Override ContentType="application/vnd.openxmlformats-officedocument.presentationml.notesSlide+xml" PartName="/ppt/notesSlides/notesSlide206.xml"/>
  <Override ContentType="application/vnd.openxmlformats-officedocument.presentationml.notesSlide+xml" PartName="/ppt/notesSlides/notesSlide91.xml"/>
  <Override ContentType="application/vnd.openxmlformats-officedocument.presentationml.notesSlide+xml" PartName="/ppt/notesSlides/notesSlide133.xml"/>
  <Override ContentType="application/vnd.openxmlformats-officedocument.presentationml.notesSlide+xml" PartName="/ppt/notesSlides/notesSlide176.xml"/>
  <Override ContentType="application/vnd.openxmlformats-officedocument.presentationml.notesSlide+xml" PartName="/ppt/notesSlides/notesSlide109.xml"/>
  <Override ContentType="application/vnd.openxmlformats-officedocument.presentationml.notesSlide+xml" PartName="/ppt/notesSlides/notesSlide24.xml"/>
  <Override ContentType="application/vnd.openxmlformats-officedocument.presentationml.notesSlide+xml" PartName="/ppt/notesSlides/notesSlide16.xml"/>
  <Override ContentType="application/vnd.openxmlformats-officedocument.presentationml.notesSlide+xml" PartName="/ppt/notesSlides/notesSlide214.xml"/>
  <Override ContentType="application/vnd.openxmlformats-officedocument.presentationml.notesSlide+xml" PartName="/ppt/notesSlides/notesSlide1.xml"/>
  <Override ContentType="application/vnd.openxmlformats-officedocument.presentationml.notesSlide+xml" PartName="/ppt/notesSlides/notesSlide196.xml"/>
  <Override ContentType="application/vnd.openxmlformats-officedocument.presentationml.notesSlide+xml" PartName="/ppt/notesSlides/notesSlide105.xml"/>
  <Override ContentType="application/vnd.openxmlformats-officedocument.presentationml.notesSlide+xml" PartName="/ppt/notesSlides/notesSlide148.xml"/>
  <Override ContentType="application/vnd.openxmlformats-officedocument.presentationml.notesSlide+xml" PartName="/ppt/notesSlides/notesSlide202.xml"/>
  <Override ContentType="application/vnd.openxmlformats-officedocument.presentationml.notesSlide+xml" PartName="/ppt/notesSlides/notesSlide39.xml"/>
  <Override ContentType="application/vnd.openxmlformats-officedocument.presentationml.notesSlide+xml" PartName="/ppt/notesSlides/notesSlide137.xml"/>
  <Override ContentType="application/vnd.openxmlformats-officedocument.presentationml.notesSlide+xml" PartName="/ppt/notesSlides/notesSlide87.xml"/>
  <Override ContentType="application/vnd.openxmlformats-officedocument.presentationml.notesSlide+xml" PartName="/ppt/notesSlides/notesSlide44.xml"/>
  <Override ContentType="application/vnd.openxmlformats-officedocument.presentationml.notesSlide+xml" PartName="/ppt/notesSlides/notesSlide141.xml"/>
  <Override ContentType="application/vnd.openxmlformats-officedocument.presentationml.notesSlide+xml" PartName="/ppt/notesSlides/notesSlide153.xml"/>
  <Override ContentType="application/vnd.openxmlformats-officedocument.presentationml.notesSlide+xml" PartName="/ppt/notesSlides/notesSlide110.xml"/>
  <Override ContentType="application/vnd.openxmlformats-officedocument.presentationml.notesSlide+xml" PartName="/ppt/notesSlides/notesSlide184.xml"/>
  <Override ContentType="application/vnd.openxmlformats-officedocument.presentationml.notesSlide+xml" PartName="/ppt/notesSlides/notesSlide75.xml"/>
  <Override ContentType="application/vnd.openxmlformats-officedocument.presentationml.notesSlide+xml" PartName="/ppt/notesSlides/notesSlide180.xml"/>
  <Override ContentType="application/vnd.openxmlformats-officedocument.presentationml.notesSlide+xml" PartName="/ppt/notesSlides/notesSlide172.xml"/>
  <Override ContentType="application/vnd.openxmlformats-officedocument.presentationml.notesSlide+xml" PartName="/ppt/notesSlides/notesSlide9.xml"/>
  <Override ContentType="application/vnd.openxmlformats-officedocument.presentationml.notesSlide+xml" PartName="/ppt/notesSlides/notesSlide63.xml"/>
  <Override ContentType="application/vnd.openxmlformats-officedocument.presentationml.notesSlide+xml" PartName="/ppt/notesSlides/notesSlide20.xml"/>
  <Override ContentType="application/vnd.openxmlformats-officedocument.presentationml.notesSlide+xml" PartName="/ppt/notesSlides/notesSlide210.xml"/>
  <Override ContentType="application/vnd.openxmlformats-officedocument.presentationml.notesSlide+xml" PartName="/ppt/notesSlides/notesSlide129.xml"/>
  <Override ContentType="application/vnd.openxmlformats-officedocument.presentationml.notesSlide+xml" PartName="/ppt/notesSlides/notesSlide60.xml"/>
  <Override ContentType="application/vnd.openxmlformats-officedocument.presentationml.notesSlide+xml" PartName="/ppt/notesSlides/notesSlide144.xml"/>
  <Override ContentType="application/vnd.openxmlformats-officedocument.presentationml.notesSlide+xml" PartName="/ppt/notesSlides/notesSlide48.xml"/>
  <Override ContentType="application/vnd.openxmlformats-officedocument.presentationml.notesSlide+xml" PartName="/ppt/notesSlides/notesSlide157.xml"/>
  <Override ContentType="application/vnd.openxmlformats-officedocument.presentationml.notesSlide+xml" PartName="/ppt/notesSlides/notesSlide114.xml"/>
  <Override ContentType="application/vnd.openxmlformats-officedocument.presentationml.notesSlide+xml" PartName="/ppt/notesSlides/notesSlide101.xml"/>
  <Override ContentType="application/vnd.openxmlformats-officedocument.presentationml.notesSlide+xml" PartName="/ppt/notesSlides/notesSlide95.xml"/>
  <Override ContentType="application/vnd.openxmlformats-officedocument.presentationml.notesSlide+xml" PartName="/ppt/notesSlides/notesSlide52.xml"/>
  <Override ContentType="application/vnd.openxmlformats-officedocument.presentationml.notesSlide+xml" PartName="/ppt/notesSlides/notesSlide35.xml"/>
  <Override ContentType="application/vnd.openxmlformats-officedocument.presentationml.notesSlide+xml" PartName="/ppt/notesSlides/notesSlide161.xml"/>
  <Override ContentType="application/vnd.openxmlformats-officedocument.presentationml.notesSlide+xml" PartName="/ppt/notesSlides/notesSlide5.xml"/>
  <Override ContentType="application/vnd.openxmlformats-officedocument.presentationml.notesSlide+xml" PartName="/ppt/notesSlides/notesSlide187.xml"/>
  <Override ContentType="application/vnd.openxmlformats-officedocument.presentationml.notesSlide+xml" PartName="/ppt/notesSlides/notesSlide78.xml"/>
  <Override ContentType="application/vnd.openxmlformats-officedocument.presentationml.notesSlide+xml" PartName="/ppt/notesSlides/notesSlide71.xml"/>
  <Override ContentType="application/vnd.openxmlformats-officedocument.presentationml.notesSlide+xml" PartName="/ppt/notesSlides/notesSlide84.xml"/>
  <Override ContentType="application/vnd.openxmlformats-officedocument.presentationml.notesSlide+xml" PartName="/ppt/notesSlides/notesSlide76.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24.xml"/>
  <Override ContentType="application/vnd.openxmlformats-officedocument.presentationml.notesSlide+xml" PartName="/ppt/notesSlides/notesSlide213.xml"/>
  <Override ContentType="application/vnd.openxmlformats-officedocument.presentationml.notesSlide+xml" PartName="/ppt/notesSlides/notesSlide223.xml"/>
  <Override ContentType="application/vnd.openxmlformats-officedocument.presentationml.notesSlide+xml" PartName="/ppt/notesSlides/notesSlide17.xml"/>
  <Override ContentType="application/vnd.openxmlformats-officedocument.presentationml.notesSlide+xml" PartName="/ppt/notesSlides/notesSlide82.xml"/>
  <Override ContentType="application/vnd.openxmlformats-officedocument.presentationml.notesSlide+xml" PartName="/ppt/notesSlides/notesSlide177.xml"/>
  <Override ContentType="application/vnd.openxmlformats-officedocument.presentationml.notesSlide+xml" PartName="/ppt/notesSlides/notesSlide94.xml"/>
  <Override ContentType="application/vnd.openxmlformats-officedocument.presentationml.notesSlide+xml" PartName="/ppt/notesSlides/notesSlide51.xml"/>
  <Override ContentType="application/vnd.openxmlformats-officedocument.presentationml.notesSlide+xml" PartName="/ppt/notesSlides/notesSlide90.xml"/>
  <Override ContentType="application/vnd.openxmlformats-officedocument.presentationml.notesSlide+xml" PartName="/ppt/notesSlides/notesSlide134.xml"/>
  <Override ContentType="application/vnd.openxmlformats-officedocument.presentationml.notesSlide+xml" PartName="/ppt/notesSlides/notesSlide4.xml"/>
  <Override ContentType="application/vnd.openxmlformats-officedocument.presentationml.notesSlide+xml" PartName="/ppt/notesSlides/notesSlide203.xml"/>
  <Override ContentType="application/vnd.openxmlformats-officedocument.presentationml.notesSlide+xml" PartName="/ppt/notesSlides/notesSlide13.xml"/>
  <Override ContentType="application/vnd.openxmlformats-officedocument.presentationml.notesSlide+xml" PartName="/ppt/notesSlides/notesSlide106.xml"/>
  <Override ContentType="application/vnd.openxmlformats-officedocument.presentationml.notesSlide+xml" PartName="/ppt/notesSlides/notesSlide99.xml"/>
  <Override ContentType="application/vnd.openxmlformats-officedocument.presentationml.notesSlide+xml" PartName="/ppt/notesSlides/notesSlide56.xml"/>
  <Override ContentType="application/vnd.openxmlformats-officedocument.presentationml.notesSlide+xml" PartName="/ppt/notesSlides/notesSlide152.xml"/>
  <Override ContentType="application/vnd.openxmlformats-officedocument.presentationml.notesSlide+xml" PartName="/ppt/notesSlides/notesSlide195.xml"/>
  <Override ContentType="application/vnd.openxmlformats-officedocument.presentationml.notesSlide+xml" PartName="/ppt/notesSlides/notesSlide183.xml"/>
  <Override ContentType="application/vnd.openxmlformats-officedocument.presentationml.notesSlide+xml" PartName="/ppt/notesSlides/notesSlide217.xml"/>
  <Override ContentType="application/vnd.openxmlformats-officedocument.presentationml.notesSlide+xml" PartName="/ppt/notesSlides/notesSlide61.xml"/>
  <Override ContentType="application/vnd.openxmlformats-officedocument.presentationml.notesSlide+xml" PartName="/ppt/notesSlides/notesSlide118.xml"/>
  <Override ContentType="application/vnd.openxmlformats-officedocument.presentationml.notesSlide+xml" PartName="/ppt/notesSlides/notesSlide167.xml"/>
  <Override ContentType="application/vnd.openxmlformats-officedocument.presentationml.notesSlide+xml" PartName="/ppt/notesSlides/notesSlide140.xml"/>
  <Override ContentType="application/vnd.openxmlformats-officedocument.presentationml.notesSlide+xml" PartName="/ppt/notesSlides/notesSlide27.xml"/>
  <Override ContentType="application/vnd.openxmlformats-officedocument.presentationml.notesSlide+xml" PartName="/ppt/notesSlides/notesSlide88.xml"/>
  <Override ContentType="application/vnd.openxmlformats-officedocument.presentationml.notesSlide+xml" PartName="/ppt/notesSlides/notesSlide149.xml"/>
  <Override ContentType="application/vnd.openxmlformats-officedocument.presentationml.notesSlide+xml" PartName="/ppt/notesSlides/notesSlide62.xml"/>
  <Override ContentType="application/vnd.openxmlformats-officedocument.presentationml.notesSlide+xml" PartName="/ppt/notesSlides/notesSlide45.xml"/>
  <Override ContentType="application/vnd.openxmlformats-officedocument.presentationml.notesSlide+xml" PartName="/ppt/notesSlides/notesSlide28.xml"/>
  <Override ContentType="application/vnd.openxmlformats-officedocument.presentationml.notesSlide+xml" PartName="/ppt/notesSlides/notesSlide139.xml"/>
  <Override ContentType="application/vnd.openxmlformats-officedocument.presentationml.notesSlide+xml" PartName="/ppt/notesSlides/notesSlide55.xml"/>
  <Override ContentType="application/vnd.openxmlformats-officedocument.presentationml.notesSlide+xml" PartName="/ppt/notesSlides/notesSlide156.xml"/>
  <Override ContentType="application/vnd.openxmlformats-officedocument.presentationml.notesSlide+xml" PartName="/ppt/notesSlides/notesSlide12.xml"/>
  <Override ContentType="application/vnd.openxmlformats-officedocument.presentationml.notesSlide+xml" PartName="/ppt/notesSlides/notesSlide113.xml"/>
  <Override ContentType="application/vnd.openxmlformats-officedocument.presentationml.notesSlide+xml" PartName="/ppt/notesSlides/notesSlide199.xml"/>
  <Override ContentType="application/vnd.openxmlformats-officedocument.presentationml.notesSlide+xml" PartName="/ppt/notesSlides/notesSlide72.xml"/>
  <Override ContentType="application/vnd.openxmlformats-officedocument.presentationml.notesSlide+xml" PartName="/ppt/notesSlides/notesSlide98.xml"/>
  <Override ContentType="application/vnd.openxmlformats-officedocument.presentationml.notesSlide+xml" PartName="/ppt/notesSlides/notesSlide190.xml"/>
  <Override ContentType="application/vnd.openxmlformats-officedocument.presentationml.notesSlide+xml" PartName="/ppt/notesSlides/notesSlide218.xml"/>
  <Override ContentType="application/vnd.openxmlformats-officedocument.presentationml.notesSlide+xml" PartName="/ppt/notesSlides/notesSlide8.xml"/>
  <Override ContentType="application/vnd.openxmlformats-officedocument.presentationml.notesSlide+xml" PartName="/ppt/notesSlides/notesSlide130.xml"/>
  <Override ContentType="application/vnd.openxmlformats-officedocument.presentationml.notesSlide+xml" PartName="/ppt/notesSlides/notesSlide38.xml"/>
  <Override ContentType="application/vnd.openxmlformats-officedocument.presentationml.notesSlide+xml" PartName="/ppt/notesSlides/notesSlide173.xml"/>
  <Override ContentType="application/vnd.openxmlformats-officedocument.presentationml.notesSlide+xml" PartName="/ppt/notesSlides/notesSlide128.xml"/>
  <Override ContentType="application/vnd.openxmlformats-officedocument.presentationml.notesSlide+xml" PartName="/ppt/notesSlides/notesSlide224.xml"/>
  <Override ContentType="application/vnd.openxmlformats-officedocument.presentationml.notesSlide+xml" PartName="/ppt/notesSlides/notesSlide162.xml"/>
  <Override ContentType="application/vnd.openxmlformats-officedocument.presentationml.notesSlide+xml" PartName="/ppt/notesSlides/notesSlide49.xml"/>
  <Override ContentType="application/vnd.openxmlformats-officedocument.presentationml.notesSlide+xml" PartName="/ppt/notesSlides/notesSlide145.xml"/>
  <Override ContentType="application/vnd.openxmlformats-officedocument.presentationml.notesSlide+xml" PartName="/ppt/notesSlides/notesSlide207.xml"/>
  <Override ContentType="application/vnd.openxmlformats-officedocument.presentationml.notesSlide+xml" PartName="/ppt/notesSlides/notesSlide102.xml"/>
  <Override ContentType="application/vnd.openxmlformats-officedocument.presentationml.notesSlide+xml" PartName="/ppt/notesSlides/notesSlide8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66.xml"/>
  <Override ContentType="application/vnd.openxmlformats-officedocument.presentationml.notesSlide+xml" PartName="/ppt/notesSlides/notesSlide188.xml"/>
  <Override ContentType="application/vnd.openxmlformats-officedocument.presentationml.notesSlide+xml" PartName="/ppt/notesSlides/notesSlide3.xml"/>
  <Override ContentType="application/vnd.openxmlformats-officedocument.presentationml.notesSlide+xml" PartName="/ppt/notesSlides/notesSlide50.xml"/>
  <Override ContentType="application/vnd.openxmlformats-officedocument.presentationml.notesSlide+xml" PartName="/ppt/notesSlides/notesSlide107.xml"/>
  <Override ContentType="application/vnd.openxmlformats-officedocument.presentationml.notesSlide+xml" PartName="/ppt/notesSlides/notesSlide186.xml"/>
  <Override ContentType="application/vnd.openxmlformats-officedocument.presentationml.notesSlide+xml" PartName="/ppt/notesSlides/notesSlide143.xml"/>
  <Override ContentType="application/vnd.openxmlformats-officedocument.presentationml.notesSlide+xml" PartName="/ppt/notesSlides/notesSlide151.xml"/>
  <Override ContentType="application/vnd.openxmlformats-officedocument.presentationml.notesSlide+xml" PartName="/ppt/notesSlides/notesSlide100.xml"/>
  <Override ContentType="application/vnd.openxmlformats-officedocument.presentationml.notesSlide+xml" PartName="/ppt/notesSlides/notesSlide42.xml"/>
  <Override ContentType="application/vnd.openxmlformats-officedocument.presentationml.notesSlide+xml" PartName="/ppt/notesSlides/notesSlide85.xml"/>
  <Override ContentType="application/vnd.openxmlformats-officedocument.presentationml.notesSlide+xml" PartName="/ppt/notesSlides/notesSlide194.xml"/>
  <Override ContentType="application/vnd.openxmlformats-officedocument.presentationml.notesSlide+xml" PartName="/ppt/notesSlides/notesSlide34.xml"/>
  <Override ContentType="application/vnd.openxmlformats-officedocument.presentationml.notesSlide+xml" PartName="/ppt/notesSlides/notesSlide77.xml"/>
  <Override ContentType="application/vnd.openxmlformats-officedocument.presentationml.notesSlide+xml" PartName="/ppt/notesSlides/notesSlide73.xml"/>
  <Override ContentType="application/vnd.openxmlformats-officedocument.presentationml.notesSlide+xml" PartName="/ppt/notesSlides/notesSlide119.xml"/>
  <Override ContentType="application/vnd.openxmlformats-officedocument.presentationml.notesSlide+xml" PartName="/ppt/notesSlides/notesSlide81.xml"/>
  <Override ContentType="application/vnd.openxmlformats-officedocument.presentationml.notesSlide+xml" PartName="/ppt/notesSlides/notesSlide166.xml"/>
  <Override ContentType="application/vnd.openxmlformats-officedocument.presentationml.notesSlide+xml" PartName="/ppt/notesSlides/notesSlide182.xml"/>
  <Override ContentType="application/vnd.openxmlformats-officedocument.presentationml.notesSlide+xml" PartName="/ppt/notesSlides/notesSlide30.xml"/>
  <Override ContentType="application/vnd.openxmlformats-officedocument.presentationml.notesSlide+xml" PartName="/ppt/notesSlides/notesSlide220.xml"/>
  <Override ContentType="application/vnd.openxmlformats-officedocument.presentationml.notesSlide+xml" PartName="/ppt/notesSlides/notesSlide69.xml"/>
  <Override ContentType="application/vnd.openxmlformats-officedocument.presentationml.notesSlide+xml" PartName="/ppt/notesSlides/notesSlide178.xml"/>
  <Override ContentType="application/vnd.openxmlformats-officedocument.presentationml.notesSlide+xml" PartName="/ppt/notesSlides/notesSlide26.xml"/>
  <Override ContentType="application/vnd.openxmlformats-officedocument.presentationml.notesSlide+xml" PartName="/ppt/notesSlides/notesSlide135.xml"/>
  <Override ContentType="application/vnd.openxmlformats-officedocument.presentationml.notesSlide+xml" PartName="/ppt/notesSlides/notesSlide93.xml"/>
  <Override ContentType="application/vnd.openxmlformats-officedocument.presentationml.notesSlide+xml" PartName="/ppt/notesSlides/notesSlide204.xml"/>
  <Override ContentType="application/vnd.openxmlformats-officedocument.presentationml.notesSlide+xml" PartName="/ppt/notesSlides/notesSlide57.xml"/>
  <Override ContentType="application/vnd.openxmlformats-officedocument.presentationml.notesSlide+xml" PartName="/ppt/notesSlides/notesSlide123.xml"/>
  <Override ContentType="application/vnd.openxmlformats-officedocument.presentationml.notesSlide+xml" PartName="/ppt/notesSlides/notesSlide171.xml"/>
  <Override ContentType="application/vnd.openxmlformats-officedocument.presentationml.notesSlide+xml" PartName="/ppt/notesSlides/notesSlide14.xml"/>
  <Override ContentType="application/vnd.openxmlformats-officedocument.presentationml.notesSlide+xml" PartName="/ppt/notesSlides/notesSlide216.xml"/>
  <Override ContentType="application/vnd.openxmlformats-officedocument.presentationml.notesSlide+xml" PartName="/ppt/notesSlides/notesSlide37.xml"/>
  <Override ContentType="application/vnd.openxmlformats-officedocument.presentationml.notesSlide+xml" PartName="/ppt/notesSlides/notesSlide138.xml"/>
  <Override ContentType="application/vnd.openxmlformats-officedocument.presentationml.notesSlide+xml" PartName="/ppt/notesSlides/notesSlide163.xml"/>
  <Override ContentType="application/vnd.openxmlformats-officedocument.presentationml.notesSlide+xml" PartName="/ppt/notesSlides/notesSlide29.xml"/>
  <Override ContentType="application/vnd.openxmlformats-officedocument.presentationml.notesSlide+xml" PartName="/ppt/notesSlides/notesSlide54.xml"/>
  <Override ContentType="application/vnd.openxmlformats-officedocument.presentationml.notesSlide+xml" PartName="/ppt/notesSlides/notesSlide198.xml"/>
  <Override ContentType="application/vnd.openxmlformats-officedocument.presentationml.notesSlide+xml" PartName="/ppt/notesSlides/notesSlide112.xml"/>
  <Override ContentType="application/vnd.openxmlformats-officedocument.presentationml.notesSlide+xml" PartName="/ppt/notesSlides/notesSlide103.xml"/>
  <Override ContentType="application/vnd.openxmlformats-officedocument.presentationml.notesSlide+xml" PartName="/ppt/notesSlides/notesSlide97.xml"/>
  <Override ContentType="application/vnd.openxmlformats-officedocument.presentationml.notesSlide+xml" PartName="/ppt/notesSlides/notesSlide155.xml"/>
  <Override ContentType="application/vnd.openxmlformats-officedocument.presentationml.notesSlide+xml" PartName="/ppt/notesSlides/notesSlide189.xml"/>
  <Override ContentType="application/vnd.openxmlformats-officedocument.presentationml.notesSlide+xml" PartName="/ppt/notesSlides/notesSlide46.xml"/>
  <Override ContentType="application/vnd.openxmlformats-officedocument.presentationml.notesSlide+xml" PartName="/ppt/notesSlides/notesSlide89.xml"/>
  <Override ContentType="application/vnd.openxmlformats-officedocument.presentationml.notesSlide+xml" PartName="/ppt/notesSlides/notesSlide146.xml"/>
  <Override ContentType="application/vnd.openxmlformats-officedocument.presentationml.notesSlide+xml" PartName="/ppt/notesSlides/notesSlide219.xml"/>
  <Override ContentType="application/vnd.openxmlformats-officedocument.presentationml.notesSlide+xml" PartName="/ppt/notesSlides/notesSlide11.xml"/>
  <Override ContentType="application/vnd.openxmlformats-officedocument.presentationml.notesSlide+xml" PartName="/ppt/notesSlides/notesSlide120.xml"/>
  <Override ContentType="application/vnd.openxmlformats-officedocument.presentationml.notesSlide+xml" PartName="/ppt/notesSlides/notesSlide201.xml"/>
  <Override ContentType="application/vnd.openxmlformats-officedocument.presentationml.notesSlide+xml" PartName="/ppt/notesSlides/notesSlide18.xml"/>
  <Override ContentType="application/vnd.openxmlformats-officedocument.presentationml.notesSlide+xml" PartName="/ppt/notesSlides/notesSlide131.xml"/>
  <Override ContentType="application/vnd.openxmlformats-officedocument.presentationml.notesSlide+xml" PartName="/ppt/notesSlides/notesSlide127.xml"/>
  <Override ContentType="application/vnd.openxmlformats-officedocument.presentationml.notesSlide+xml" PartName="/ppt/notesSlides/notesSlide191.xml"/>
  <Override ContentType="application/vnd.openxmlformats-officedocument.presentationml.notesSlide+xml" PartName="/ppt/notesSlides/notesSlide20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65.xml"/>
  <Override ContentType="application/vnd.openxmlformats-officedocument.presentationml.notesSlide+xml" PartName="/ppt/notesSlides/notesSlide174.xml"/>
  <Override ContentType="application/vnd.openxmlformats-officedocument.presentationml.notesSlide+xml" PartName="/ppt/notesSlides/notesSlide212.xml"/>
  <Override ContentType="application/vnd.openxmlformats-officedocument.presentationml.notesSlide+xml" PartName="/ppt/notesSlides/notesSlide92.xml"/>
  <Override ContentType="application/vnd.openxmlformats-officedocument.presentationml.notesSlide+xml" PartName="/ppt/notesSlides/notesSlide193.xml"/>
  <Override ContentType="application/vnd.openxmlformats-officedocument.presentationml.notesSlide+xml" PartName="/ppt/notesSlides/notesSlide150.xml"/>
  <Override ContentType="application/vnd.openxmlformats-officedocument.presentationml.notesSlide+xml" PartName="/ppt/notesSlides/notesSlide142.xml"/>
  <Override ContentType="application/vnd.openxmlformats-officedocument.presentationml.notesSlide+xml" PartName="/ppt/notesSlides/notesSlide116.xml"/>
  <Override ContentType="application/vnd.openxmlformats-officedocument.presentationml.notesSlide+xml" PartName="/ppt/notesSlides/notesSlide15.xml"/>
  <Override ContentType="application/vnd.openxmlformats-officedocument.presentationml.notesSlide+xml" PartName="/ppt/notesSlides/notesSlide159.xml"/>
  <Override ContentType="application/vnd.openxmlformats-officedocument.presentationml.notesSlide+xml" PartName="/ppt/notesSlides/notesSlide185.xml"/>
  <Override ContentType="application/vnd.openxmlformats-officedocument.presentationml.notesSlide+xml" PartName="/ppt/notesSlides/notesSlide215.xml"/>
  <Override ContentType="application/vnd.openxmlformats-officedocument.presentationml.notesSlide+xml" PartName="/ppt/notesSlides/notesSlide126.xml"/>
  <Override ContentType="application/vnd.openxmlformats-officedocument.presentationml.notesSlide+xml" PartName="/ppt/notesSlides/notesSlide68.xml"/>
  <Override ContentType="application/vnd.openxmlformats-officedocument.presentationml.notesSlide+xml" PartName="/ppt/notesSlides/notesSlide169.xml"/>
  <Override ContentType="application/vnd.openxmlformats-officedocument.presentationml.notesSlide+xml" PartName="/ppt/notesSlides/notesSlide205.xml"/>
  <Override ContentType="application/vnd.openxmlformats-officedocument.presentationml.notesSlide+xml" PartName="/ppt/notesSlides/notesSlide108.xml"/>
  <Override ContentType="application/vnd.openxmlformats-officedocument.presentationml.notesSlide+xml" PartName="/ppt/notesSlides/notesSlide25.xml"/>
  <Override ContentType="application/vnd.openxmlformats-officedocument.presentationml.notesSlide+xml" PartName="/ppt/notesSlides/notesSlide160.xml"/>
  <Override ContentType="application/vnd.openxmlformats-officedocument.presentationml.notesSlide+xml" PartName="/ppt/notesSlides/notesSlide43.xml"/>
  <Override ContentType="application/vnd.openxmlformats-officedocument.presentationml.notesSlide+xml" PartName="/ppt/notesSlides/notesSlide86.xml"/>
  <Override ContentType="application/vnd.openxmlformats-officedocument.presentationml.notesSlide+xml" PartName="/ppt/notesSlides/notesSlide179.xml"/>
  <Override ContentType="application/vnd.openxmlformats-officedocument.presentationml.notesSlide+xml" PartName="/ppt/notesSlides/notesSlide165.xml"/>
  <Override ContentType="application/vnd.openxmlformats-officedocument.presentationml.notesSlide+xml" PartName="/ppt/notesSlides/notesSlide122.xml"/>
  <Override ContentType="application/vnd.openxmlformats-officedocument.presentationml.notesSlide+xml" PartName="/ppt/notesSlides/notesSlide31.xml"/>
  <Override ContentType="application/vnd.openxmlformats-officedocument.presentationml.notesSlide+xml" PartName="/ppt/notesSlides/notesSlide80.xml"/>
  <Override ContentType="application/vnd.openxmlformats-officedocument.presentationml.notesSlide+xml" PartName="/ppt/notesSlides/notesSlide74.xml"/>
  <Override ContentType="application/vnd.openxmlformats-officedocument.presentationml.notesSlide+xml" PartName="/ppt/notesSlides/notesSlide170.xml"/>
  <Override ContentType="application/vnd.openxmlformats-officedocument.presentationml.notesSlide+xml" PartName="/ppt/notesSlides/notesSlide197.xml"/>
  <Override ContentType="application/vnd.openxmlformats-officedocument.presentationml.notesSlide+xml" PartName="/ppt/notesSlides/notesSlide221.xml"/>
  <Override ContentType="application/vnd.openxmlformats-officedocument.presentationml.notesSlide+xml" PartName="/ppt/notesSlides/notesSlide58.xml"/>
  <Override ContentType="application/vnd.openxmlformats-officedocument.presentationml.notesSlide+xml" PartName="/ppt/notesSlides/notesSlide154.xml"/>
  <Override ContentType="application/vnd.openxmlformats-officedocument.presentationml.notesSlide+xml" PartName="/ppt/notesSlides/notesSlide136.xml"/>
  <Override ContentType="application/vnd.openxmlformats-officedocument.presentationml.notesSlide+xml" PartName="/ppt/notesSlides/notesSlide2.xml"/>
  <Override ContentType="application/vnd.openxmlformats-officedocument.presentationml.notesSlide+xml" PartName="/ppt/notesSlides/notesSlide70.xml"/>
  <Override ContentType="application/vnd.openxmlformats-officedocument.presentationml.notesSlide+xml" PartName="/ppt/notesSlides/notesSlide111.xml"/>
  <Override ContentType="application/vnd.openxmlformats-officedocument.presentationml.notesSlide+xml" PartName="/ppt/notesSlides/notesSlide200.xml"/>
  <Override ContentType="application/vnd.openxmlformats-officedocument.presentationml.notesSlide+xml" PartName="/ppt/notesSlides/notesSlide181.xml"/>
  <Override ContentType="application/vnd.openxmlformats-officedocument.presentationml.notesSlide+xml" PartName="/ppt/notesSlides/notesSlide47.xml"/>
  <Override ContentType="application/vnd.openxmlformats-officedocument.presentationml.notesSlide+xml" PartName="/ppt/notesSlides/notesSlide209.xml"/>
  <Override ContentType="application/vnd.openxmlformats-officedocument.presentationml.notesSlide+xml" PartName="/ppt/notesSlides/notesSlide104.xml"/>
  <Override ContentType="application/vnd.openxmlformats-officedocument.presentationml.notesSlide+xml" PartName="/ppt/notesSlides/notesSlide147.xml"/>
  <Override ContentType="application/vnd.openxmlformats-officedocument.presentationml.notesSlide+xml" PartName="/ppt/notesSlides/notesSlide21.xml"/>
  <Override ContentType="application/vnd.openxmlformats-officedocument.presentationml.notesSlide+xml" PartName="/ppt/notesSlides/notesSlide164.xml"/>
  <Override ContentType="application/vnd.openxmlformats-officedocument.presentationml.notesSlide+xml" PartName="/ppt/notesSlides/notesSlide64.xml"/>
  <Override ContentType="application/vnd.openxmlformats-officedocument.presentationml.notesSlide+xml" PartName="/ppt/notesSlides/notesSlide121.xml"/>
  <Override ContentType="application/vnd.openxmlformats-officedocument.presentationml.notesSlide+xml" PartName="/ppt/notesSlides/notesSlide6.xml"/>
  <Override ContentType="application/vnd.openxmlformats-officedocument.presentationml.notesSlide+xml" PartName="/ppt/notesSlides/notesSlide211.xml"/>
  <Override ContentType="application/vnd.openxmlformats-officedocument.presentationml.notesSlide+xml" PartName="/ppt/notesSlides/notesSlide79.xml"/>
  <Override ContentType="application/vnd.openxmlformats-officedocument.presentationml.notesSlide+xml" PartName="/ppt/notesSlides/notesSlide132.xml"/>
  <Override ContentType="application/vnd.openxmlformats-officedocument.presentationml.notesSlide+xml" PartName="/ppt/notesSlides/notesSlide36.xml"/>
  <Override ContentType="application/vnd.openxmlformats-officedocument.presentationml.notesSlide+xml" PartName="/ppt/notesSlides/notesSlide96.xml"/>
  <Override ContentType="application/vnd.openxmlformats-officedocument.presentationml.notesSlide+xml" PartName="/ppt/notesSlides/notesSlide192.xml"/>
  <Override ContentType="application/vnd.openxmlformats-officedocument.presentationml.notesSlide+xml" PartName="/ppt/notesSlides/notesSlide19.xml"/>
  <Override ContentType="application/vnd.openxmlformats-officedocument.presentationml.notesSlide+xml" PartName="/ppt/notesSlides/notesSlide115.xml"/>
  <Override ContentType="application/vnd.openxmlformats-officedocument.presentationml.notesSlide+xml" PartName="/ppt/notesSlides/notesSlide53.xml"/>
  <Override ContentType="application/vnd.openxmlformats-officedocument.presentationml.notesSlide+xml" PartName="/ppt/notesSlides/notesSlide158.xml"/>
  <Override ContentType="application/vnd.openxmlformats-officedocument.presentationml.notesSlide+xml" PartName="/ppt/notesSlides/notesSlide175.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1.xml"/>
  <Override ContentType="application/vnd.openxmlformats-officedocument.presentationml.slide+xml" PartName="/ppt/slides/slide164.xml"/>
  <Override ContentType="application/vnd.openxmlformats-officedocument.presentationml.slide+xml" PartName="/ppt/slides/slide43.xml"/>
  <Override ContentType="application/vnd.openxmlformats-officedocument.presentationml.slide+xml" PartName="/ppt/slides/slide199.xml"/>
  <Override ContentType="application/vnd.openxmlformats-officedocument.presentationml.slide+xml" PartName="/ppt/slides/slide210.xml"/>
  <Override ContentType="application/vnd.openxmlformats-officedocument.presentationml.slide+xml" PartName="/ppt/slides/slide78.xml"/>
  <Override ContentType="application/vnd.openxmlformats-officedocument.presentationml.slide+xml" PartName="/ppt/slides/slide86.xml"/>
  <Override ContentType="application/vnd.openxmlformats-officedocument.presentationml.slide+xml" PartName="/ppt/slides/slide35.xml"/>
  <Override ContentType="application/vnd.openxmlformats-officedocument.presentationml.slide+xml" PartName="/ppt/slides/slide202.xml"/>
  <Override ContentType="application/vnd.openxmlformats-officedocument.presentationml.slide+xml" PartName="/ppt/slides/slide105.xml"/>
  <Override ContentType="application/vnd.openxmlformats-officedocument.presentationml.slide+xml" PartName="/ppt/slides/slide148.xml"/>
  <Override ContentType="application/vnd.openxmlformats-officedocument.presentationml.slide+xml" PartName="/ppt/slides/slide172.xml"/>
  <Override ContentType="application/vnd.openxmlformats-officedocument.presentationml.slide+xml" PartName="/ppt/slides/slide19.xml"/>
  <Override ContentType="application/vnd.openxmlformats-officedocument.presentationml.slide+xml" PartName="/ppt/slides/slide5.xml"/>
  <Override ContentType="application/vnd.openxmlformats-officedocument.presentationml.slide+xml" PartName="/ppt/slides/slide51.xml"/>
  <Override ContentType="application/vnd.openxmlformats-officedocument.presentationml.slide+xml" PartName="/ppt/slides/slide113.xml"/>
  <Override ContentType="application/vnd.openxmlformats-officedocument.presentationml.slide+xml" PartName="/ppt/slides/slide94.xml"/>
  <Override ContentType="application/vnd.openxmlformats-officedocument.presentationml.slide+xml" PartName="/ppt/slides/slide156.xml"/>
  <Override ContentType="application/vnd.openxmlformats-officedocument.presentationml.slide+xml" PartName="/ppt/slides/slide217.xml"/>
  <Override ContentType="application/vnd.openxmlformats-officedocument.presentationml.slide+xml" PartName="/ppt/slides/slide71.xml"/>
  <Override ContentType="application/vnd.openxmlformats-officedocument.presentationml.slide+xml" PartName="/ppt/slides/slide179.xml"/>
  <Override ContentType="application/vnd.openxmlformats-officedocument.presentationml.slide+xml" PartName="/ppt/slides/slide66.xml"/>
  <Override ContentType="application/vnd.openxmlformats-officedocument.presentationml.slide+xml" PartName="/ppt/slides/slide23.xml"/>
  <Override ContentType="application/vnd.openxmlformats-officedocument.presentationml.slide+xml" PartName="/ppt/slides/slide136.xml"/>
  <Override ContentType="application/vnd.openxmlformats-officedocument.presentationml.slide+xml" PartName="/ppt/slides/slide184.xml"/>
  <Override ContentType="application/vnd.openxmlformats-officedocument.presentationml.slide+xml" PartName="/ppt/slides/slide141.xml"/>
  <Override ContentType="application/vnd.openxmlformats-officedocument.presentationml.slide+xml" PartName="/ppt/slides/slide82.xml"/>
  <Override ContentType="application/vnd.openxmlformats-officedocument.presentationml.slide+xml" PartName="/ppt/slides/slide9.xml"/>
  <Override ContentType="application/vnd.openxmlformats-officedocument.presentationml.slide+xml" PartName="/ppt/slides/slide168.xml"/>
  <Override ContentType="application/vnd.openxmlformats-officedocument.presentationml.slide+xml" PartName="/ppt/slides/slide12.xml"/>
  <Override ContentType="application/vnd.openxmlformats-officedocument.presentationml.slide+xml" PartName="/ppt/slides/slide108.xml"/>
  <Override ContentType="application/vnd.openxmlformats-officedocument.presentationml.slide+xml" PartName="/ppt/slides/slide187.xml"/>
  <Override ContentType="application/vnd.openxmlformats-officedocument.presentationml.slide+xml" PartName="/ppt/slides/slide98.xml"/>
  <Override ContentType="application/vnd.openxmlformats-officedocument.presentationml.slide+xml" PartName="/ppt/slides/slide152.xml"/>
  <Override ContentType="application/vnd.openxmlformats-officedocument.presentationml.slide+xml" PartName="/ppt/slides/slide125.xml"/>
  <Override ContentType="application/vnd.openxmlformats-officedocument.presentationml.slide+xml" PartName="/ppt/slides/slide20.xml"/>
  <Override ContentType="application/vnd.openxmlformats-officedocument.presentationml.slide+xml" PartName="/ppt/slides/slide161.xml"/>
  <Override ContentType="application/vnd.openxmlformats-officedocument.presentationml.slide+xml" PartName="/ppt/slides/slide214.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206.xml"/>
  <Override ContentType="application/vnd.openxmlformats-officedocument.presentationml.slide+xml" PartName="/ppt/slides/slide55.xml"/>
  <Override ContentType="application/vnd.openxmlformats-officedocument.presentationml.slide+xml" PartName="/ppt/slides/slide195.xml"/>
  <Override ContentType="application/vnd.openxmlformats-officedocument.presentationml.slide+xml" PartName="/ppt/slides/slide59.xml"/>
  <Override ContentType="application/vnd.openxmlformats-officedocument.presentationml.slide+xml" PartName="/ppt/slides/slide89.xml"/>
  <Override ContentType="application/vnd.openxmlformats-officedocument.presentationml.slide+xml" PartName="/ppt/slides/slide129.xml"/>
  <Override ContentType="application/vnd.openxmlformats-officedocument.presentationml.slide+xml" PartName="/ppt/slides/slide63.xml"/>
  <Override ContentType="application/vnd.openxmlformats-officedocument.presentationml.slide+xml" PartName="/ppt/slides/slide159.xml"/>
  <Override ContentType="application/vnd.openxmlformats-officedocument.presentationml.slide+xml" PartName="/ppt/slides/slide101.xml"/>
  <Override ContentType="application/vnd.openxmlformats-officedocument.presentationml.slide+xml" PartName="/ppt/slides/slide116.xml"/>
  <Override ContentType="application/vnd.openxmlformats-officedocument.presentationml.slide+xml" PartName="/ppt/slides/slide144.xml"/>
  <Override ContentType="application/vnd.openxmlformats-officedocument.presentationml.slide+xml" PartName="/ppt/slides/slide133.xml"/>
  <Override ContentType="application/vnd.openxmlformats-officedocument.presentationml.slide+xml" PartName="/ppt/slides/slide91.xml"/>
  <Override ContentType="application/vnd.openxmlformats-officedocument.presentationml.slide+xml" PartName="/ppt/slides/slide31.xml"/>
  <Override ContentType="application/vnd.openxmlformats-officedocument.presentationml.slide+xml" PartName="/ppt/slides/slide74.xml"/>
  <Override ContentType="application/vnd.openxmlformats-officedocument.presentationml.slide+xml" PartName="/ppt/slides/slide176.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180.xml"/>
  <Override ContentType="application/vnd.openxmlformats-officedocument.presentationml.slide+xml" PartName="/ppt/slides/slide18.xml"/>
  <Override ContentType="application/vnd.openxmlformats-officedocument.presentationml.slide+xml" PartName="/ppt/slides/slide201.xml"/>
  <Override ContentType="application/vnd.openxmlformats-officedocument.presentationml.slide+xml" PartName="/ppt/slides/slide52.xml"/>
  <Override ContentType="application/vnd.openxmlformats-officedocument.presentationml.slide+xml" PartName="/ppt/slides/slide95.xml"/>
  <Override ContentType="application/vnd.openxmlformats-officedocument.presentationml.slide+xml" PartName="/ppt/slides/slide181.xml"/>
  <Override ContentType="application/vnd.openxmlformats-officedocument.presentationml.slide+xml" PartName="/ppt/slides/slide157.xml"/>
  <Override ContentType="application/vnd.openxmlformats-officedocument.presentationml.slide+xml" PartName="/ppt/slides/slide211.xml"/>
  <Override ContentType="application/vnd.openxmlformats-officedocument.presentationml.slide+xml" PartName="/ppt/slides/slide77.xml"/>
  <Override ContentType="application/vnd.openxmlformats-officedocument.presentationml.slide+xml" PartName="/ppt/slides/slide165.xml"/>
  <Override ContentType="application/vnd.openxmlformats-officedocument.presentationml.slide+xml" PartName="/ppt/slides/slide34.xml"/>
  <Override ContentType="application/vnd.openxmlformats-officedocument.presentationml.slide+xml" PartName="/ppt/slides/slide122.xml"/>
  <Override ContentType="application/vnd.openxmlformats-officedocument.presentationml.slide+xml" PartName="/ppt/slides/slide147.xml"/>
  <Override ContentType="application/vnd.openxmlformats-officedocument.presentationml.slide+xml" PartName="/ppt/slides/slide191.xml"/>
  <Override ContentType="application/vnd.openxmlformats-officedocument.presentationml.slide+xml" PartName="/ppt/slides/slide104.xml"/>
  <Override ContentType="application/vnd.openxmlformats-officedocument.presentationml.slide+xml" PartName="/ppt/slides/slide24.xml"/>
  <Override ContentType="application/vnd.openxmlformats-officedocument.presentationml.slide+xml" PartName="/ppt/slides/slide137.xml"/>
  <Override ContentType="application/vnd.openxmlformats-officedocument.presentationml.slide+xml" PartName="/ppt/slides/slide110.xml"/>
  <Override ContentType="application/vnd.openxmlformats-officedocument.presentationml.slide+xml" PartName="/ppt/slides/slide153.xml"/>
  <Override ContentType="application/vnd.openxmlformats-officedocument.presentationml.slide+xml" PartName="/ppt/slides/slide67.xml"/>
  <Override ContentType="application/vnd.openxmlformats-officedocument.presentationml.slide+xml" PartName="/ppt/slides/slide196.xml"/>
  <Override ContentType="application/vnd.openxmlformats-officedocument.presentationml.slide+xml" PartName="/ppt/slides/slide171.xml"/>
  <Override ContentType="application/vnd.openxmlformats-officedocument.presentationml.slide+xml" PartName="/ppt/slides/slide49.xml"/>
  <Override ContentType="application/vnd.openxmlformats-officedocument.presentationml.slide+xml" PartName="/ppt/slides/slide216.xml"/>
  <Override ContentType="application/vnd.openxmlformats-officedocument.presentationml.slide+xml" PartName="/ppt/slides/slide83.xml"/>
  <Override ContentType="application/vnd.openxmlformats-officedocument.presentationml.slide+xml" PartName="/ppt/slides/slide6.xml"/>
  <Override ContentType="application/vnd.openxmlformats-officedocument.presentationml.slide+xml" PartName="/ppt/slides/slide119.xml"/>
  <Override ContentType="application/vnd.openxmlformats-officedocument.presentationml.slide+xml" PartName="/ppt/slides/slide40.xml"/>
  <Override ContentType="application/vnd.openxmlformats-officedocument.presentationml.slide+xml" PartName="/ppt/slides/slide221.xml"/>
  <Override ContentType="application/vnd.openxmlformats-officedocument.presentationml.slide+xml" PartName="/ppt/slides/slide73.xml"/>
  <Override ContentType="application/vnd.openxmlformats-officedocument.presentationml.slide+xml" PartName="/ppt/slides/slide169.xml"/>
  <Override ContentType="application/vnd.openxmlformats-officedocument.presentationml.slide+xml" PartName="/ppt/slides/slide30.xml"/>
  <Override ContentType="application/vnd.openxmlformats-officedocument.presentationml.slide+xml" PartName="/ppt/slides/slide126.xml"/>
  <Override ContentType="application/vnd.openxmlformats-officedocument.presentationml.slide+xml" PartName="/ppt/slides/slide186.xml"/>
  <Override ContentType="application/vnd.openxmlformats-officedocument.presentationml.slide+xml" PartName="/ppt/slides/slide215.xml"/>
  <Override ContentType="application/vnd.openxmlformats-officedocument.presentationml.slide+xml" PartName="/ppt/slides/slide109.xml"/>
  <Override ContentType="application/vnd.openxmlformats-officedocument.presentationml.slide+xml" PartName="/ppt/slides/slide99.xml"/>
  <Override ContentType="application/vnd.openxmlformats-officedocument.presentationml.slide+xml" PartName="/ppt/slides/slide39.xml"/>
  <Override ContentType="application/vnd.openxmlformats-officedocument.presentationml.slide+xml" PartName="/ppt/slides/slide13.xml"/>
  <Override ContentType="application/vnd.openxmlformats-officedocument.presentationml.slide+xml" PartName="/ppt/slides/slide56.xml"/>
  <Override ContentType="application/vnd.openxmlformats-officedocument.presentationml.slide+xml" PartName="/ppt/slides/slide222.xml"/>
  <Override ContentType="application/vnd.openxmlformats-officedocument.presentationml.slide+xml" PartName="/ppt/slides/slide205.xml"/>
  <Override ContentType="application/vnd.openxmlformats-officedocument.presentationml.slide+xml" PartName="/ppt/slides/slide160.xml"/>
  <Override ContentType="application/vnd.openxmlformats-officedocument.presentationml.slide+xml" PartName="/ppt/slides/slide100.xml"/>
  <Override ContentType="application/vnd.openxmlformats-officedocument.presentationml.slide+xml" PartName="/ppt/slides/slide90.xml"/>
  <Override ContentType="application/vnd.openxmlformats-officedocument.presentationml.slide+xml" PartName="/ppt/slides/slide143.xml"/>
  <Override ContentType="application/vnd.openxmlformats-officedocument.presentationml.slide+xml" PartName="/ppt/slides/slide132.xml"/>
  <Override ContentType="application/vnd.openxmlformats-officedocument.presentationml.slide+xml" PartName="/ppt/slides/slide62.xml"/>
  <Override ContentType="application/vnd.openxmlformats-officedocument.presentationml.slide+xml" PartName="/ppt/slides/slide175.xml"/>
  <Override ContentType="application/vnd.openxmlformats-officedocument.presentationml.slide+xml" PartName="/ppt/slides/slide1.xml"/>
  <Override ContentType="application/vnd.openxmlformats-officedocument.presentationml.slide+xml" PartName="/ppt/slides/slide192.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209.xml"/>
  <Override ContentType="application/vnd.openxmlformats-officedocument.presentationml.slide+xml" PartName="/ppt/slides/slide200.xml"/>
  <Override ContentType="application/vnd.openxmlformats-officedocument.presentationml.slide+xml" PartName="/ppt/slides/slide88.xml"/>
  <Override ContentType="application/vnd.openxmlformats-officedocument.presentationml.slide+xml" PartName="/ppt/slides/slide158.xml"/>
  <Override ContentType="application/vnd.openxmlformats-officedocument.presentationml.slide+xml" PartName="/ppt/slides/slide115.xml"/>
  <Override ContentType="application/vnd.openxmlformats-officedocument.presentationml.slide+xml" PartName="/ppt/slides/slide3.xml"/>
  <Override ContentType="application/vnd.openxmlformats-officedocument.presentationml.slide+xml" PartName="/ppt/slides/slide182.xml"/>
  <Override ContentType="application/vnd.openxmlformats-officedocument.presentationml.slide+xml" PartName="/ppt/slides/slide17.xml"/>
  <Override ContentType="application/vnd.openxmlformats-officedocument.presentationml.slide+xml" PartName="/ppt/slides/slide138.xml"/>
  <Override ContentType="application/vnd.openxmlformats-officedocument.presentationml.slide+xml" PartName="/ppt/slides/slide25.xml"/>
  <Override ContentType="application/vnd.openxmlformats-officedocument.presentationml.slide+xml" PartName="/ppt/slides/slide174.xml"/>
  <Override ContentType="application/vnd.openxmlformats-officedocument.presentationml.slide+xml" PartName="/ppt/slides/slide190.xml"/>
  <Override ContentType="application/vnd.openxmlformats-officedocument.presentationml.slide+xml" PartName="/ppt/slides/slide33.xml"/>
  <Override ContentType="application/vnd.openxmlformats-officedocument.presentationml.slide+xml" PartName="/ppt/slides/slide219.xml"/>
  <Override ContentType="application/vnd.openxmlformats-officedocument.presentationml.slide+xml" PartName="/ppt/slides/slide68.xml"/>
  <Override ContentType="application/vnd.openxmlformats-officedocument.presentationml.slide+xml" PartName="/ppt/slides/slide170.xml"/>
  <Override ContentType="application/vnd.openxmlformats-officedocument.presentationml.slide+xml" PartName="/ppt/slides/slide204.xml"/>
  <Override ContentType="application/vnd.openxmlformats-officedocument.presentationml.slide+xml" PartName="/ppt/slides/slide84.xml"/>
  <Override ContentType="application/vnd.openxmlformats-officedocument.presentationml.slide+xml" PartName="/ppt/slides/slide107.xml"/>
  <Override ContentType="application/vnd.openxmlformats-officedocument.presentationml.slide+xml" PartName="/ppt/slides/slide37.xml"/>
  <Override ContentType="application/vnd.openxmlformats-officedocument.presentationml.slide+xml" PartName="/ppt/slides/slide123.xml"/>
  <Override ContentType="application/vnd.openxmlformats-officedocument.presentationml.slide+xml" PartName="/ppt/slides/slide220.xml"/>
  <Override ContentType="application/vnd.openxmlformats-officedocument.presentationml.slide+xml" PartName="/ppt/slides/slide166.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154.xml"/>
  <Override ContentType="application/vnd.openxmlformats-officedocument.presentationml.slide+xml" PartName="/ppt/slides/slide197.xml"/>
  <Override ContentType="application/vnd.openxmlformats-officedocument.presentationml.slide+xml" PartName="/ppt/slides/slide10.xml"/>
  <Override ContentType="application/vnd.openxmlformats-officedocument.presentationml.slide+xml" PartName="/ppt/slides/slide111.xml"/>
  <Override ContentType="application/vnd.openxmlformats-officedocument.presentationml.slide+xml" PartName="/ppt/slides/slide53.xml"/>
  <Override ContentType="application/vnd.openxmlformats-officedocument.presentationml.slide+xml" PartName="/ppt/slides/slide96.xml"/>
  <Override ContentType="application/vnd.openxmlformats-officedocument.presentationml.slide+xml" PartName="/ppt/slides/slide48.xml"/>
  <Override ContentType="application/vnd.openxmlformats-officedocument.presentationml.slide+xml" PartName="/ppt/slides/slide223.xml"/>
  <Override ContentType="application/vnd.openxmlformats-officedocument.presentationml.slide+xml" PartName="/ppt/slides/slide22.xml"/>
  <Override ContentType="application/vnd.openxmlformats-officedocument.presentationml.slide+xml" PartName="/ppt/slides/slide185.xml"/>
  <Override ContentType="application/vnd.openxmlformats-officedocument.presentationml.slide+xml" PartName="/ppt/slides/slide65.xml"/>
  <Override ContentType="application/vnd.openxmlformats-officedocument.presentationml.slide+xml" PartName="/ppt/slides/slide118.xml"/>
  <Override ContentType="application/vnd.openxmlformats-officedocument.presentationml.slide+xml" PartName="/ppt/slides/slide142.xml"/>
  <Override ContentType="application/vnd.openxmlformats-officedocument.presentationml.slide+xml" PartName="/ppt/slides/slide72.xml"/>
  <Override ContentType="application/vnd.openxmlformats-officedocument.presentationml.slide+xml" PartName="/ppt/slides/slide135.xml"/>
  <Override ContentType="application/vnd.openxmlformats-officedocument.presentationml.slide+xml" PartName="/ppt/slides/slide178.xml"/>
  <Override ContentType="application/vnd.openxmlformats-officedocument.presentationml.slide+xml" PartName="/ppt/slides/slide29.xml"/>
  <Override ContentType="application/vnd.openxmlformats-officedocument.presentationml.slide+xml" PartName="/ppt/slides/slide212.xml"/>
  <Override ContentType="application/vnd.openxmlformats-officedocument.presentationml.slide+xml" PartName="/ppt/slides/slide76.xml"/>
  <Override ContentType="application/vnd.openxmlformats-officedocument.presentationml.slide+xml" PartName="/ppt/slides/slide131.xml"/>
  <Override ContentType="application/vnd.openxmlformats-officedocument.presentationml.slide+xml" PartName="/ppt/slides/slide93.xml"/>
  <Override ContentType="application/vnd.openxmlformats-officedocument.presentationml.slide+xml" PartName="/ppt/slides/slide80.xml"/>
  <Override ContentType="application/vnd.openxmlformats-officedocument.presentationml.slide+xml" PartName="/ppt/slides/slide103.xml"/>
  <Override ContentType="application/vnd.openxmlformats-officedocument.presentationml.slide+xml" PartName="/ppt/slides/slide61.xml"/>
  <Override ContentType="application/vnd.openxmlformats-officedocument.presentationml.slide+xml" PartName="/ppt/slides/slide114.xml"/>
  <Override ContentType="application/vnd.openxmlformats-officedocument.presentationml.slide+xml" PartName="/ppt/slides/slide163.xml"/>
  <Override ContentType="application/vnd.openxmlformats-officedocument.presentationml.slide+xml" PartName="/ppt/slides/slide127.xml"/>
  <Override ContentType="application/vnd.openxmlformats-officedocument.presentationml.slide+xml" PartName="/ppt/slides/slide146.xml"/>
  <Override ContentType="application/vnd.openxmlformats-officedocument.presentationml.slide+xml" PartName="/ppt/slides/slide150.xml"/>
  <Override ContentType="application/vnd.openxmlformats-officedocument.presentationml.slide+xml" PartName="/ppt/slides/slide189.xml"/>
  <Override ContentType="application/vnd.openxmlformats-officedocument.presentationml.slide+xml" PartName="/ppt/slides/slide120.xml"/>
  <Override ContentType="application/vnd.openxmlformats-officedocument.presentationml.slide+xml" PartName="/ppt/slides/slide87.xml"/>
  <Override ContentType="application/vnd.openxmlformats-officedocument.presentationml.slide+xml" PartName="/ppt/slides/slide57.xml"/>
  <Override ContentType="application/vnd.openxmlformats-officedocument.presentationml.slide+xml" PartName="/ppt/slides/slide44.xml"/>
  <Override ContentType="application/vnd.openxmlformats-officedocument.presentationml.slide+xml" PartName="/ppt/slides/slide193.xml"/>
  <Override ContentType="application/vnd.openxmlformats-officedocument.presentationml.slide+xml" PartName="/ppt/slides/slide208.xml"/>
  <Override ContentType="application/vnd.openxmlformats-officedocument.presentationml.slide+xml" PartName="/ppt/slides/slide14.xml"/>
  <Override ContentType="application/vnd.openxmlformats-officedocument.presentationml.slide+xml" PartName="/ppt/slides/slide4.xml"/>
  <Override ContentType="application/vnd.openxmlformats-officedocument.presentationml.slide+xml" PartName="/ppt/slides/slide139.xml"/>
  <Override ContentType="application/vnd.openxmlformats-officedocument.presentationml.slide+xml" PartName="/ppt/slides/slide60.xml"/>
  <Override ContentType="application/vnd.openxmlformats-officedocument.presentationml.slide+xml" PartName="/ppt/slides/slide26.xml"/>
  <Override ContentType="application/vnd.openxmlformats-officedocument.presentationml.slide+xml" PartName="/ppt/slides/slide112.xml"/>
  <Override ContentType="application/vnd.openxmlformats-officedocument.presentationml.slide+xml" PartName="/ppt/slides/slide198.xml"/>
  <Override ContentType="application/vnd.openxmlformats-officedocument.presentationml.slide+xml" PartName="/ppt/slides/slide155.xml"/>
  <Override ContentType="application/vnd.openxmlformats-officedocument.presentationml.slide+xml" PartName="/ppt/slides/slide69.xml"/>
  <Override ContentType="application/vnd.openxmlformats-officedocument.presentationml.slide+xml" PartName="/ppt/slides/slide85.xml"/>
  <Override ContentType="application/vnd.openxmlformats-officedocument.presentationml.slide+xml" PartName="/ppt/slides/slide42.xml"/>
  <Override ContentType="application/vnd.openxmlformats-officedocument.presentationml.slide+xml" PartName="/ppt/slides/slide50.xml"/>
  <Override ContentType="application/vnd.openxmlformats-officedocument.presentationml.slide+xml" PartName="/ppt/slides/slide218.xml"/>
  <Override ContentType="application/vnd.openxmlformats-officedocument.presentationml.slide+xml" PartName="/ppt/slides/slide130.xml"/>
  <Override ContentType="application/vnd.openxmlformats-officedocument.presentationml.slide+xml" PartName="/ppt/slides/slide173.xml"/>
  <Override ContentType="application/vnd.openxmlformats-officedocument.presentationml.slide+xml" PartName="/ppt/slides/slide16.xml"/>
  <Override ContentType="application/vnd.openxmlformats-officedocument.presentationml.slide+xml" PartName="/ppt/slides/slide97.xml"/>
  <Override ContentType="application/vnd.openxmlformats-officedocument.presentationml.slide+xml" PartName="/ppt/slides/slide140.xml"/>
  <Override ContentType="application/vnd.openxmlformats-officedocument.presentationml.slide+xml" PartName="/ppt/slides/slide11.xml"/>
  <Override ContentType="application/vnd.openxmlformats-officedocument.presentationml.slide+xml" PartName="/ppt/slides/slide183.xml"/>
  <Override ContentType="application/vnd.openxmlformats-officedocument.presentationml.slide+xml" PartName="/ppt/slides/slide54.xml"/>
  <Override ContentType="application/vnd.openxmlformats-officedocument.presentationml.slide+xml" PartName="/ppt/slides/slide36.xml"/>
  <Override ContentType="application/vnd.openxmlformats-officedocument.presentationml.slide+xml" PartName="/ppt/slides/slide79.xml"/>
  <Override ContentType="application/vnd.openxmlformats-officedocument.presentationml.slide+xml" PartName="/ppt/slides/slide149.xml"/>
  <Override ContentType="application/vnd.openxmlformats-officedocument.presentationml.slide+xml" PartName="/ppt/slides/slide203.xml"/>
  <Override ContentType="application/vnd.openxmlformats-officedocument.presentationml.slide+xml" PartName="/ppt/slides/slide124.xml"/>
  <Override ContentType="application/vnd.openxmlformats-officedocument.presentationml.slide+xml" PartName="/ppt/slides/slide106.xml"/>
  <Override ContentType="application/vnd.openxmlformats-officedocument.presentationml.slide+xml" PartName="/ppt/slides/slide167.xml"/>
  <Override ContentType="application/vnd.openxmlformats-officedocument.presentationml.slide+xml" PartName="/ppt/slides/slide70.xml"/>
  <Override ContentType="application/vnd.openxmlformats-officedocument.presentationml.slide+xml" PartName="/ppt/slides/slide194.xml"/>
  <Override ContentType="application/vnd.openxmlformats-officedocument.presentationml.slide+xml" PartName="/ppt/slides/slide151.xml"/>
  <Override ContentType="application/vnd.openxmlformats-officedocument.presentationml.slide+xml" PartName="/ppt/slides/slide177.xml"/>
  <Override ContentType="application/vnd.openxmlformats-officedocument.presentationml.slide+xml" PartName="/ppt/slides/slide134.xml"/>
  <Override ContentType="application/vnd.openxmlformats-officedocument.presentationml.slide+xml" PartName="/ppt/slides/slide207.xml"/>
  <Override ContentType="application/vnd.openxmlformats-officedocument.presentationml.slide+xml" PartName="/ppt/slides/slide224.xml"/>
  <Override ContentType="application/vnd.openxmlformats-officedocument.presentationml.slide+xml" PartName="/ppt/slides/slide47.xml"/>
  <Override ContentType="application/vnd.openxmlformats-officedocument.presentationml.slide+xml" PartName="/ppt/slides/slide21.xml"/>
  <Override ContentType="application/vnd.openxmlformats-officedocument.presentationml.slide+xml" PartName="/ppt/slides/slide64.xml"/>
  <Override ContentType="application/vnd.openxmlformats-officedocument.presentationml.slide+xml" PartName="/ppt/slides/slide81.xml"/>
  <Override ContentType="application/vnd.openxmlformats-officedocument.presentationml.slide+xml" PartName="/ppt/slides/slide8.xml"/>
  <Override ContentType="application/vnd.openxmlformats-officedocument.presentationml.slide+xml" PartName="/ppt/slides/slide117.xml"/>
  <Override ContentType="application/vnd.openxmlformats-officedocument.presentationml.slide+xml" PartName="/ppt/slides/slide145.xml"/>
  <Override ContentType="application/vnd.openxmlformats-officedocument.presentationml.slide+xml" PartName="/ppt/slides/slide188.xml"/>
  <Override ContentType="application/vnd.openxmlformats-officedocument.presentationml.slide+xml" PartName="/ppt/slides/slide162.xml"/>
  <Override ContentType="application/vnd.openxmlformats-officedocument.presentationml.slide+xml" PartName="/ppt/slides/slide32.xml"/>
  <Override ContentType="application/vnd.openxmlformats-officedocument.presentationml.slide+xml" PartName="/ppt/slides/slide75.xml"/>
  <Override ContentType="application/vnd.openxmlformats-officedocument.presentationml.slide+xml" PartName="/ppt/slides/slide213.xml"/>
  <Override ContentType="application/vnd.openxmlformats-officedocument.presentationml.slide+xml" PartName="/ppt/slides/slide58.xml"/>
  <Override ContentType="application/vnd.openxmlformats-officedocument.presentationml.slide+xml" PartName="/ppt/slides/slide15.xml"/>
  <Override ContentType="application/vnd.openxmlformats-officedocument.presentationml.slide+xml" PartName="/ppt/slides/slide128.xml"/>
  <Override ContentType="application/vnd.openxmlformats-officedocument.presentationml.slide+xml" PartName="/ppt/slides/slide92.xml"/>
  <Override ContentType="application/vnd.openxmlformats-officedocument.presentationml.slide+xml" PartName="/ppt/slides/slide10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 id="369" r:id="rId119"/>
    <p:sldId id="370" r:id="rId120"/>
    <p:sldId id="371" r:id="rId121"/>
    <p:sldId id="372" r:id="rId122"/>
    <p:sldId id="373" r:id="rId123"/>
    <p:sldId id="374" r:id="rId124"/>
    <p:sldId id="375" r:id="rId125"/>
    <p:sldId id="376" r:id="rId126"/>
    <p:sldId id="377" r:id="rId127"/>
    <p:sldId id="378" r:id="rId128"/>
    <p:sldId id="379" r:id="rId129"/>
    <p:sldId id="380" r:id="rId130"/>
    <p:sldId id="381" r:id="rId131"/>
    <p:sldId id="382" r:id="rId132"/>
    <p:sldId id="383" r:id="rId133"/>
    <p:sldId id="384" r:id="rId134"/>
    <p:sldId id="385" r:id="rId135"/>
    <p:sldId id="386" r:id="rId136"/>
    <p:sldId id="387" r:id="rId137"/>
    <p:sldId id="388" r:id="rId138"/>
    <p:sldId id="389" r:id="rId139"/>
    <p:sldId id="390" r:id="rId140"/>
    <p:sldId id="391" r:id="rId141"/>
    <p:sldId id="392" r:id="rId142"/>
    <p:sldId id="393" r:id="rId143"/>
    <p:sldId id="394" r:id="rId144"/>
    <p:sldId id="395" r:id="rId145"/>
    <p:sldId id="396" r:id="rId146"/>
    <p:sldId id="397" r:id="rId147"/>
    <p:sldId id="398" r:id="rId148"/>
    <p:sldId id="399" r:id="rId149"/>
    <p:sldId id="400" r:id="rId150"/>
    <p:sldId id="401" r:id="rId151"/>
    <p:sldId id="402" r:id="rId152"/>
    <p:sldId id="403" r:id="rId153"/>
    <p:sldId id="404" r:id="rId154"/>
    <p:sldId id="405" r:id="rId155"/>
    <p:sldId id="406" r:id="rId156"/>
    <p:sldId id="407" r:id="rId157"/>
    <p:sldId id="408" r:id="rId158"/>
    <p:sldId id="409" r:id="rId159"/>
    <p:sldId id="410" r:id="rId160"/>
    <p:sldId id="411" r:id="rId161"/>
    <p:sldId id="412" r:id="rId162"/>
    <p:sldId id="413" r:id="rId163"/>
    <p:sldId id="414" r:id="rId164"/>
    <p:sldId id="415" r:id="rId165"/>
    <p:sldId id="416" r:id="rId166"/>
    <p:sldId id="417" r:id="rId167"/>
    <p:sldId id="418" r:id="rId168"/>
    <p:sldId id="419" r:id="rId169"/>
    <p:sldId id="420" r:id="rId170"/>
    <p:sldId id="421" r:id="rId171"/>
    <p:sldId id="422" r:id="rId172"/>
    <p:sldId id="423" r:id="rId173"/>
    <p:sldId id="424" r:id="rId174"/>
    <p:sldId id="425" r:id="rId175"/>
    <p:sldId id="426" r:id="rId176"/>
    <p:sldId id="427" r:id="rId177"/>
    <p:sldId id="428" r:id="rId178"/>
    <p:sldId id="429" r:id="rId179"/>
    <p:sldId id="430" r:id="rId180"/>
    <p:sldId id="431" r:id="rId181"/>
    <p:sldId id="432" r:id="rId182"/>
    <p:sldId id="433" r:id="rId183"/>
    <p:sldId id="434" r:id="rId184"/>
    <p:sldId id="435" r:id="rId185"/>
    <p:sldId id="436" r:id="rId186"/>
    <p:sldId id="437" r:id="rId187"/>
    <p:sldId id="438" r:id="rId188"/>
    <p:sldId id="439" r:id="rId189"/>
    <p:sldId id="440" r:id="rId190"/>
    <p:sldId id="441" r:id="rId191"/>
    <p:sldId id="442" r:id="rId192"/>
    <p:sldId id="443" r:id="rId193"/>
    <p:sldId id="444" r:id="rId194"/>
    <p:sldId id="445" r:id="rId195"/>
    <p:sldId id="446" r:id="rId196"/>
    <p:sldId id="447" r:id="rId197"/>
    <p:sldId id="448" r:id="rId198"/>
    <p:sldId id="449" r:id="rId199"/>
    <p:sldId id="450" r:id="rId200"/>
    <p:sldId id="451" r:id="rId201"/>
    <p:sldId id="452" r:id="rId202"/>
    <p:sldId id="453" r:id="rId203"/>
    <p:sldId id="454" r:id="rId204"/>
    <p:sldId id="455" r:id="rId205"/>
    <p:sldId id="456" r:id="rId206"/>
    <p:sldId id="457" r:id="rId207"/>
    <p:sldId id="458" r:id="rId208"/>
    <p:sldId id="459" r:id="rId209"/>
    <p:sldId id="460" r:id="rId210"/>
    <p:sldId id="461" r:id="rId211"/>
    <p:sldId id="462" r:id="rId212"/>
    <p:sldId id="463" r:id="rId213"/>
    <p:sldId id="464" r:id="rId214"/>
    <p:sldId id="465" r:id="rId215"/>
    <p:sldId id="466" r:id="rId216"/>
    <p:sldId id="467" r:id="rId217"/>
    <p:sldId id="468" r:id="rId218"/>
    <p:sldId id="469" r:id="rId219"/>
    <p:sldId id="470" r:id="rId220"/>
    <p:sldId id="471" r:id="rId221"/>
    <p:sldId id="472" r:id="rId222"/>
    <p:sldId id="473" r:id="rId223"/>
    <p:sldId id="474" r:id="rId224"/>
    <p:sldId id="475" r:id="rId225"/>
    <p:sldId id="476" r:id="rId226"/>
    <p:sldId id="477" r:id="rId227"/>
    <p:sldId id="478" r:id="rId228"/>
    <p:sldId id="479" r:id="rId229"/>
  </p:sldIdLst>
  <p:sldSz cy="5143500" cx="9144000"/>
  <p:notesSz cx="6858000" cy="9144000"/>
  <p:embeddedFontLst>
    <p:embeddedFont>
      <p:font typeface="Roboto Slab"/>
      <p:regular r:id="rId230"/>
      <p:bold r:id="rId2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32" roundtripDataSignature="AMtx7mhA8SotthlyI85uX5Z7wlYM57ZN8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190" Type="http://schemas.openxmlformats.org/officeDocument/2006/relationships/slide" Target="slides/slide18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slide" Target="slides/slide39.xml"/><Relationship Id="rId194" Type="http://schemas.openxmlformats.org/officeDocument/2006/relationships/slide" Target="slides/slide189.xml"/><Relationship Id="rId43" Type="http://schemas.openxmlformats.org/officeDocument/2006/relationships/slide" Target="slides/slide38.xml"/><Relationship Id="rId193" Type="http://schemas.openxmlformats.org/officeDocument/2006/relationships/slide" Target="slides/slide188.xml"/><Relationship Id="rId46" Type="http://schemas.openxmlformats.org/officeDocument/2006/relationships/slide" Target="slides/slide41.xml"/><Relationship Id="rId192" Type="http://schemas.openxmlformats.org/officeDocument/2006/relationships/slide" Target="slides/slide187.xml"/><Relationship Id="rId45" Type="http://schemas.openxmlformats.org/officeDocument/2006/relationships/slide" Target="slides/slide40.xml"/><Relationship Id="rId191" Type="http://schemas.openxmlformats.org/officeDocument/2006/relationships/slide" Target="slides/slide186.xml"/><Relationship Id="rId48" Type="http://schemas.openxmlformats.org/officeDocument/2006/relationships/slide" Target="slides/slide43.xml"/><Relationship Id="rId187" Type="http://schemas.openxmlformats.org/officeDocument/2006/relationships/slide" Target="slides/slide182.xml"/><Relationship Id="rId47" Type="http://schemas.openxmlformats.org/officeDocument/2006/relationships/slide" Target="slides/slide42.xml"/><Relationship Id="rId186" Type="http://schemas.openxmlformats.org/officeDocument/2006/relationships/slide" Target="slides/slide181.xml"/><Relationship Id="rId185" Type="http://schemas.openxmlformats.org/officeDocument/2006/relationships/slide" Target="slides/slide180.xml"/><Relationship Id="rId49" Type="http://schemas.openxmlformats.org/officeDocument/2006/relationships/slide" Target="slides/slide44.xml"/><Relationship Id="rId184" Type="http://schemas.openxmlformats.org/officeDocument/2006/relationships/slide" Target="slides/slide179.xml"/><Relationship Id="rId189" Type="http://schemas.openxmlformats.org/officeDocument/2006/relationships/slide" Target="slides/slide184.xml"/><Relationship Id="rId188" Type="http://schemas.openxmlformats.org/officeDocument/2006/relationships/slide" Target="slides/slide18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183" Type="http://schemas.openxmlformats.org/officeDocument/2006/relationships/slide" Target="slides/slide178.xml"/><Relationship Id="rId32" Type="http://schemas.openxmlformats.org/officeDocument/2006/relationships/slide" Target="slides/slide27.xml"/><Relationship Id="rId182" Type="http://schemas.openxmlformats.org/officeDocument/2006/relationships/slide" Target="slides/slide177.xml"/><Relationship Id="rId35" Type="http://schemas.openxmlformats.org/officeDocument/2006/relationships/slide" Target="slides/slide30.xml"/><Relationship Id="rId181" Type="http://schemas.openxmlformats.org/officeDocument/2006/relationships/slide" Target="slides/slide176.xml"/><Relationship Id="rId34" Type="http://schemas.openxmlformats.org/officeDocument/2006/relationships/slide" Target="slides/slide29.xml"/><Relationship Id="rId180" Type="http://schemas.openxmlformats.org/officeDocument/2006/relationships/slide" Target="slides/slide175.xml"/><Relationship Id="rId37" Type="http://schemas.openxmlformats.org/officeDocument/2006/relationships/slide" Target="slides/slide32.xml"/><Relationship Id="rId176" Type="http://schemas.openxmlformats.org/officeDocument/2006/relationships/slide" Target="slides/slide171.xml"/><Relationship Id="rId36" Type="http://schemas.openxmlformats.org/officeDocument/2006/relationships/slide" Target="slides/slide31.xml"/><Relationship Id="rId175" Type="http://schemas.openxmlformats.org/officeDocument/2006/relationships/slide" Target="slides/slide170.xml"/><Relationship Id="rId39" Type="http://schemas.openxmlformats.org/officeDocument/2006/relationships/slide" Target="slides/slide34.xml"/><Relationship Id="rId174" Type="http://schemas.openxmlformats.org/officeDocument/2006/relationships/slide" Target="slides/slide169.xml"/><Relationship Id="rId38" Type="http://schemas.openxmlformats.org/officeDocument/2006/relationships/slide" Target="slides/slide33.xml"/><Relationship Id="rId173" Type="http://schemas.openxmlformats.org/officeDocument/2006/relationships/slide" Target="slides/slide168.xml"/><Relationship Id="rId179" Type="http://schemas.openxmlformats.org/officeDocument/2006/relationships/slide" Target="slides/slide174.xml"/><Relationship Id="rId178" Type="http://schemas.openxmlformats.org/officeDocument/2006/relationships/slide" Target="slides/slide173.xml"/><Relationship Id="rId177" Type="http://schemas.openxmlformats.org/officeDocument/2006/relationships/slide" Target="slides/slide172.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98" Type="http://schemas.openxmlformats.org/officeDocument/2006/relationships/slide" Target="slides/slide193.xml"/><Relationship Id="rId14" Type="http://schemas.openxmlformats.org/officeDocument/2006/relationships/slide" Target="slides/slide9.xml"/><Relationship Id="rId197" Type="http://schemas.openxmlformats.org/officeDocument/2006/relationships/slide" Target="slides/slide192.xml"/><Relationship Id="rId17" Type="http://schemas.openxmlformats.org/officeDocument/2006/relationships/slide" Target="slides/slide12.xml"/><Relationship Id="rId196" Type="http://schemas.openxmlformats.org/officeDocument/2006/relationships/slide" Target="slides/slide191.xml"/><Relationship Id="rId16" Type="http://schemas.openxmlformats.org/officeDocument/2006/relationships/slide" Target="slides/slide11.xml"/><Relationship Id="rId195" Type="http://schemas.openxmlformats.org/officeDocument/2006/relationships/slide" Target="slides/slide190.xml"/><Relationship Id="rId19" Type="http://schemas.openxmlformats.org/officeDocument/2006/relationships/slide" Target="slides/slide14.xml"/><Relationship Id="rId18" Type="http://schemas.openxmlformats.org/officeDocument/2006/relationships/slide" Target="slides/slide13.xml"/><Relationship Id="rId199" Type="http://schemas.openxmlformats.org/officeDocument/2006/relationships/slide" Target="slides/slide194.xml"/><Relationship Id="rId84" Type="http://schemas.openxmlformats.org/officeDocument/2006/relationships/slide" Target="slides/slide79.xml"/><Relationship Id="rId83" Type="http://schemas.openxmlformats.org/officeDocument/2006/relationships/slide" Target="slides/slide78.xml"/><Relationship Id="rId86" Type="http://schemas.openxmlformats.org/officeDocument/2006/relationships/slide" Target="slides/slide81.xml"/><Relationship Id="rId85" Type="http://schemas.openxmlformats.org/officeDocument/2006/relationships/slide" Target="slides/slide80.xml"/><Relationship Id="rId88" Type="http://schemas.openxmlformats.org/officeDocument/2006/relationships/slide" Target="slides/slide83.xml"/><Relationship Id="rId150" Type="http://schemas.openxmlformats.org/officeDocument/2006/relationships/slide" Target="slides/slide145.xml"/><Relationship Id="rId87" Type="http://schemas.openxmlformats.org/officeDocument/2006/relationships/slide" Target="slides/slide82.xml"/><Relationship Id="rId89" Type="http://schemas.openxmlformats.org/officeDocument/2006/relationships/slide" Target="slides/slide84.xml"/><Relationship Id="rId80" Type="http://schemas.openxmlformats.org/officeDocument/2006/relationships/slide" Target="slides/slide75.xml"/><Relationship Id="rId82" Type="http://schemas.openxmlformats.org/officeDocument/2006/relationships/slide" Target="slides/slide77.xml"/><Relationship Id="rId81" Type="http://schemas.openxmlformats.org/officeDocument/2006/relationships/slide" Target="slides/slide7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149" Type="http://schemas.openxmlformats.org/officeDocument/2006/relationships/slide" Target="slides/slide144.xml"/><Relationship Id="rId4" Type="http://schemas.openxmlformats.org/officeDocument/2006/relationships/slideMaster" Target="slideMasters/slideMaster1.xml"/><Relationship Id="rId148" Type="http://schemas.openxmlformats.org/officeDocument/2006/relationships/slide" Target="slides/slide143.xml"/><Relationship Id="rId9" Type="http://schemas.openxmlformats.org/officeDocument/2006/relationships/slide" Target="slides/slide4.xml"/><Relationship Id="rId143" Type="http://schemas.openxmlformats.org/officeDocument/2006/relationships/slide" Target="slides/slide138.xml"/><Relationship Id="rId142" Type="http://schemas.openxmlformats.org/officeDocument/2006/relationships/slide" Target="slides/slide137.xml"/><Relationship Id="rId141" Type="http://schemas.openxmlformats.org/officeDocument/2006/relationships/slide" Target="slides/slide136.xml"/><Relationship Id="rId140" Type="http://schemas.openxmlformats.org/officeDocument/2006/relationships/slide" Target="slides/slide135.xml"/><Relationship Id="rId5" Type="http://schemas.openxmlformats.org/officeDocument/2006/relationships/notesMaster" Target="notesMasters/notesMaster1.xml"/><Relationship Id="rId147" Type="http://schemas.openxmlformats.org/officeDocument/2006/relationships/slide" Target="slides/slide142.xml"/><Relationship Id="rId6" Type="http://schemas.openxmlformats.org/officeDocument/2006/relationships/slide" Target="slides/slide1.xml"/><Relationship Id="rId146" Type="http://schemas.openxmlformats.org/officeDocument/2006/relationships/slide" Target="slides/slide141.xml"/><Relationship Id="rId7" Type="http://schemas.openxmlformats.org/officeDocument/2006/relationships/slide" Target="slides/slide2.xml"/><Relationship Id="rId145" Type="http://schemas.openxmlformats.org/officeDocument/2006/relationships/slide" Target="slides/slide140.xml"/><Relationship Id="rId8" Type="http://schemas.openxmlformats.org/officeDocument/2006/relationships/slide" Target="slides/slide3.xml"/><Relationship Id="rId144" Type="http://schemas.openxmlformats.org/officeDocument/2006/relationships/slide" Target="slides/slide139.xml"/><Relationship Id="rId73" Type="http://schemas.openxmlformats.org/officeDocument/2006/relationships/slide" Target="slides/slide68.xml"/><Relationship Id="rId72" Type="http://schemas.openxmlformats.org/officeDocument/2006/relationships/slide" Target="slides/slide67.xml"/><Relationship Id="rId75" Type="http://schemas.openxmlformats.org/officeDocument/2006/relationships/slide" Target="slides/slide70.xml"/><Relationship Id="rId74" Type="http://schemas.openxmlformats.org/officeDocument/2006/relationships/slide" Target="slides/slide69.xml"/><Relationship Id="rId77" Type="http://schemas.openxmlformats.org/officeDocument/2006/relationships/slide" Target="slides/slide72.xml"/><Relationship Id="rId76" Type="http://schemas.openxmlformats.org/officeDocument/2006/relationships/slide" Target="slides/slide71.xml"/><Relationship Id="rId79" Type="http://schemas.openxmlformats.org/officeDocument/2006/relationships/slide" Target="slides/slide74.xml"/><Relationship Id="rId78" Type="http://schemas.openxmlformats.org/officeDocument/2006/relationships/slide" Target="slides/slide73.xml"/><Relationship Id="rId71" Type="http://schemas.openxmlformats.org/officeDocument/2006/relationships/slide" Target="slides/slide66.xml"/><Relationship Id="rId70" Type="http://schemas.openxmlformats.org/officeDocument/2006/relationships/slide" Target="slides/slide65.xml"/><Relationship Id="rId139" Type="http://schemas.openxmlformats.org/officeDocument/2006/relationships/slide" Target="slides/slide134.xml"/><Relationship Id="rId138" Type="http://schemas.openxmlformats.org/officeDocument/2006/relationships/slide" Target="slides/slide133.xml"/><Relationship Id="rId137" Type="http://schemas.openxmlformats.org/officeDocument/2006/relationships/slide" Target="slides/slide132.xml"/><Relationship Id="rId132" Type="http://schemas.openxmlformats.org/officeDocument/2006/relationships/slide" Target="slides/slide127.xml"/><Relationship Id="rId131" Type="http://schemas.openxmlformats.org/officeDocument/2006/relationships/slide" Target="slides/slide126.xml"/><Relationship Id="rId130" Type="http://schemas.openxmlformats.org/officeDocument/2006/relationships/slide" Target="slides/slide125.xml"/><Relationship Id="rId136" Type="http://schemas.openxmlformats.org/officeDocument/2006/relationships/slide" Target="slides/slide131.xml"/><Relationship Id="rId135" Type="http://schemas.openxmlformats.org/officeDocument/2006/relationships/slide" Target="slides/slide130.xml"/><Relationship Id="rId134" Type="http://schemas.openxmlformats.org/officeDocument/2006/relationships/slide" Target="slides/slide129.xml"/><Relationship Id="rId133" Type="http://schemas.openxmlformats.org/officeDocument/2006/relationships/slide" Target="slides/slide128.xml"/><Relationship Id="rId62" Type="http://schemas.openxmlformats.org/officeDocument/2006/relationships/slide" Target="slides/slide57.xml"/><Relationship Id="rId61" Type="http://schemas.openxmlformats.org/officeDocument/2006/relationships/slide" Target="slides/slide56.xml"/><Relationship Id="rId64" Type="http://schemas.openxmlformats.org/officeDocument/2006/relationships/slide" Target="slides/slide59.xml"/><Relationship Id="rId63" Type="http://schemas.openxmlformats.org/officeDocument/2006/relationships/slide" Target="slides/slide58.xml"/><Relationship Id="rId66" Type="http://schemas.openxmlformats.org/officeDocument/2006/relationships/slide" Target="slides/slide61.xml"/><Relationship Id="rId172" Type="http://schemas.openxmlformats.org/officeDocument/2006/relationships/slide" Target="slides/slide167.xml"/><Relationship Id="rId65" Type="http://schemas.openxmlformats.org/officeDocument/2006/relationships/slide" Target="slides/slide60.xml"/><Relationship Id="rId171" Type="http://schemas.openxmlformats.org/officeDocument/2006/relationships/slide" Target="slides/slide166.xml"/><Relationship Id="rId68" Type="http://schemas.openxmlformats.org/officeDocument/2006/relationships/slide" Target="slides/slide63.xml"/><Relationship Id="rId170" Type="http://schemas.openxmlformats.org/officeDocument/2006/relationships/slide" Target="slides/slide165.xml"/><Relationship Id="rId67" Type="http://schemas.openxmlformats.org/officeDocument/2006/relationships/slide" Target="slides/slide62.xml"/><Relationship Id="rId60" Type="http://schemas.openxmlformats.org/officeDocument/2006/relationships/slide" Target="slides/slide55.xml"/><Relationship Id="rId165" Type="http://schemas.openxmlformats.org/officeDocument/2006/relationships/slide" Target="slides/slide160.xml"/><Relationship Id="rId69" Type="http://schemas.openxmlformats.org/officeDocument/2006/relationships/slide" Target="slides/slide64.xml"/><Relationship Id="rId164" Type="http://schemas.openxmlformats.org/officeDocument/2006/relationships/slide" Target="slides/slide159.xml"/><Relationship Id="rId163" Type="http://schemas.openxmlformats.org/officeDocument/2006/relationships/slide" Target="slides/slide158.xml"/><Relationship Id="rId162" Type="http://schemas.openxmlformats.org/officeDocument/2006/relationships/slide" Target="slides/slide157.xml"/><Relationship Id="rId169" Type="http://schemas.openxmlformats.org/officeDocument/2006/relationships/slide" Target="slides/slide164.xml"/><Relationship Id="rId168" Type="http://schemas.openxmlformats.org/officeDocument/2006/relationships/slide" Target="slides/slide163.xml"/><Relationship Id="rId167" Type="http://schemas.openxmlformats.org/officeDocument/2006/relationships/slide" Target="slides/slide162.xml"/><Relationship Id="rId166" Type="http://schemas.openxmlformats.org/officeDocument/2006/relationships/slide" Target="slides/slide161.xml"/><Relationship Id="rId51" Type="http://schemas.openxmlformats.org/officeDocument/2006/relationships/slide" Target="slides/slide46.xml"/><Relationship Id="rId50" Type="http://schemas.openxmlformats.org/officeDocument/2006/relationships/slide" Target="slides/slide45.xml"/><Relationship Id="rId53" Type="http://schemas.openxmlformats.org/officeDocument/2006/relationships/slide" Target="slides/slide48.xml"/><Relationship Id="rId52" Type="http://schemas.openxmlformats.org/officeDocument/2006/relationships/slide" Target="slides/slide47.xml"/><Relationship Id="rId55" Type="http://schemas.openxmlformats.org/officeDocument/2006/relationships/slide" Target="slides/slide50.xml"/><Relationship Id="rId161" Type="http://schemas.openxmlformats.org/officeDocument/2006/relationships/slide" Target="slides/slide156.xml"/><Relationship Id="rId54" Type="http://schemas.openxmlformats.org/officeDocument/2006/relationships/slide" Target="slides/slide49.xml"/><Relationship Id="rId160" Type="http://schemas.openxmlformats.org/officeDocument/2006/relationships/slide" Target="slides/slide155.xml"/><Relationship Id="rId57" Type="http://schemas.openxmlformats.org/officeDocument/2006/relationships/slide" Target="slides/slide52.xml"/><Relationship Id="rId56" Type="http://schemas.openxmlformats.org/officeDocument/2006/relationships/slide" Target="slides/slide51.xml"/><Relationship Id="rId159" Type="http://schemas.openxmlformats.org/officeDocument/2006/relationships/slide" Target="slides/slide154.xml"/><Relationship Id="rId59" Type="http://schemas.openxmlformats.org/officeDocument/2006/relationships/slide" Target="slides/slide54.xml"/><Relationship Id="rId154" Type="http://schemas.openxmlformats.org/officeDocument/2006/relationships/slide" Target="slides/slide149.xml"/><Relationship Id="rId58" Type="http://schemas.openxmlformats.org/officeDocument/2006/relationships/slide" Target="slides/slide53.xml"/><Relationship Id="rId153" Type="http://schemas.openxmlformats.org/officeDocument/2006/relationships/slide" Target="slides/slide148.xml"/><Relationship Id="rId152" Type="http://schemas.openxmlformats.org/officeDocument/2006/relationships/slide" Target="slides/slide147.xml"/><Relationship Id="rId151" Type="http://schemas.openxmlformats.org/officeDocument/2006/relationships/slide" Target="slides/slide146.xml"/><Relationship Id="rId158" Type="http://schemas.openxmlformats.org/officeDocument/2006/relationships/slide" Target="slides/slide153.xml"/><Relationship Id="rId157" Type="http://schemas.openxmlformats.org/officeDocument/2006/relationships/slide" Target="slides/slide152.xml"/><Relationship Id="rId156" Type="http://schemas.openxmlformats.org/officeDocument/2006/relationships/slide" Target="slides/slide151.xml"/><Relationship Id="rId155" Type="http://schemas.openxmlformats.org/officeDocument/2006/relationships/slide" Target="slides/slide150.xml"/><Relationship Id="rId107" Type="http://schemas.openxmlformats.org/officeDocument/2006/relationships/slide" Target="slides/slide102.xml"/><Relationship Id="rId228" Type="http://schemas.openxmlformats.org/officeDocument/2006/relationships/slide" Target="slides/slide223.xml"/><Relationship Id="rId106" Type="http://schemas.openxmlformats.org/officeDocument/2006/relationships/slide" Target="slides/slide101.xml"/><Relationship Id="rId227" Type="http://schemas.openxmlformats.org/officeDocument/2006/relationships/slide" Target="slides/slide222.xml"/><Relationship Id="rId105" Type="http://schemas.openxmlformats.org/officeDocument/2006/relationships/slide" Target="slides/slide100.xml"/><Relationship Id="rId226" Type="http://schemas.openxmlformats.org/officeDocument/2006/relationships/slide" Target="slides/slide221.xml"/><Relationship Id="rId104" Type="http://schemas.openxmlformats.org/officeDocument/2006/relationships/slide" Target="slides/slide99.xml"/><Relationship Id="rId225" Type="http://schemas.openxmlformats.org/officeDocument/2006/relationships/slide" Target="slides/slide220.xml"/><Relationship Id="rId109" Type="http://schemas.openxmlformats.org/officeDocument/2006/relationships/slide" Target="slides/slide104.xml"/><Relationship Id="rId108" Type="http://schemas.openxmlformats.org/officeDocument/2006/relationships/slide" Target="slides/slide103.xml"/><Relationship Id="rId229" Type="http://schemas.openxmlformats.org/officeDocument/2006/relationships/slide" Target="slides/slide224.xml"/><Relationship Id="rId220" Type="http://schemas.openxmlformats.org/officeDocument/2006/relationships/slide" Target="slides/slide215.xml"/><Relationship Id="rId103" Type="http://schemas.openxmlformats.org/officeDocument/2006/relationships/slide" Target="slides/slide98.xml"/><Relationship Id="rId224" Type="http://schemas.openxmlformats.org/officeDocument/2006/relationships/slide" Target="slides/slide219.xml"/><Relationship Id="rId102" Type="http://schemas.openxmlformats.org/officeDocument/2006/relationships/slide" Target="slides/slide97.xml"/><Relationship Id="rId223" Type="http://schemas.openxmlformats.org/officeDocument/2006/relationships/slide" Target="slides/slide218.xml"/><Relationship Id="rId101" Type="http://schemas.openxmlformats.org/officeDocument/2006/relationships/slide" Target="slides/slide96.xml"/><Relationship Id="rId222" Type="http://schemas.openxmlformats.org/officeDocument/2006/relationships/slide" Target="slides/slide217.xml"/><Relationship Id="rId100" Type="http://schemas.openxmlformats.org/officeDocument/2006/relationships/slide" Target="slides/slide95.xml"/><Relationship Id="rId221" Type="http://schemas.openxmlformats.org/officeDocument/2006/relationships/slide" Target="slides/slide216.xml"/><Relationship Id="rId217" Type="http://schemas.openxmlformats.org/officeDocument/2006/relationships/slide" Target="slides/slide212.xml"/><Relationship Id="rId216" Type="http://schemas.openxmlformats.org/officeDocument/2006/relationships/slide" Target="slides/slide211.xml"/><Relationship Id="rId215" Type="http://schemas.openxmlformats.org/officeDocument/2006/relationships/slide" Target="slides/slide210.xml"/><Relationship Id="rId214" Type="http://schemas.openxmlformats.org/officeDocument/2006/relationships/slide" Target="slides/slide209.xml"/><Relationship Id="rId219" Type="http://schemas.openxmlformats.org/officeDocument/2006/relationships/slide" Target="slides/slide214.xml"/><Relationship Id="rId218" Type="http://schemas.openxmlformats.org/officeDocument/2006/relationships/slide" Target="slides/slide213.xml"/><Relationship Id="rId213" Type="http://schemas.openxmlformats.org/officeDocument/2006/relationships/slide" Target="slides/slide208.xml"/><Relationship Id="rId212" Type="http://schemas.openxmlformats.org/officeDocument/2006/relationships/slide" Target="slides/slide207.xml"/><Relationship Id="rId211" Type="http://schemas.openxmlformats.org/officeDocument/2006/relationships/slide" Target="slides/slide206.xml"/><Relationship Id="rId210" Type="http://schemas.openxmlformats.org/officeDocument/2006/relationships/slide" Target="slides/slide205.xml"/><Relationship Id="rId129" Type="http://schemas.openxmlformats.org/officeDocument/2006/relationships/slide" Target="slides/slide124.xml"/><Relationship Id="rId128" Type="http://schemas.openxmlformats.org/officeDocument/2006/relationships/slide" Target="slides/slide123.xml"/><Relationship Id="rId127" Type="http://schemas.openxmlformats.org/officeDocument/2006/relationships/slide" Target="slides/slide122.xml"/><Relationship Id="rId126" Type="http://schemas.openxmlformats.org/officeDocument/2006/relationships/slide" Target="slides/slide121.xml"/><Relationship Id="rId121" Type="http://schemas.openxmlformats.org/officeDocument/2006/relationships/slide" Target="slides/slide116.xml"/><Relationship Id="rId120" Type="http://schemas.openxmlformats.org/officeDocument/2006/relationships/slide" Target="slides/slide115.xml"/><Relationship Id="rId125" Type="http://schemas.openxmlformats.org/officeDocument/2006/relationships/slide" Target="slides/slide120.xml"/><Relationship Id="rId124" Type="http://schemas.openxmlformats.org/officeDocument/2006/relationships/slide" Target="slides/slide119.xml"/><Relationship Id="rId123" Type="http://schemas.openxmlformats.org/officeDocument/2006/relationships/slide" Target="slides/slide118.xml"/><Relationship Id="rId122" Type="http://schemas.openxmlformats.org/officeDocument/2006/relationships/slide" Target="slides/slide117.xml"/><Relationship Id="rId95" Type="http://schemas.openxmlformats.org/officeDocument/2006/relationships/slide" Target="slides/slide90.xml"/><Relationship Id="rId94" Type="http://schemas.openxmlformats.org/officeDocument/2006/relationships/slide" Target="slides/slide89.xml"/><Relationship Id="rId97" Type="http://schemas.openxmlformats.org/officeDocument/2006/relationships/slide" Target="slides/slide92.xml"/><Relationship Id="rId96" Type="http://schemas.openxmlformats.org/officeDocument/2006/relationships/slide" Target="slides/slide91.xml"/><Relationship Id="rId99" Type="http://schemas.openxmlformats.org/officeDocument/2006/relationships/slide" Target="slides/slide94.xml"/><Relationship Id="rId98" Type="http://schemas.openxmlformats.org/officeDocument/2006/relationships/slide" Target="slides/slide93.xml"/><Relationship Id="rId91" Type="http://schemas.openxmlformats.org/officeDocument/2006/relationships/slide" Target="slides/slide86.xml"/><Relationship Id="rId90" Type="http://schemas.openxmlformats.org/officeDocument/2006/relationships/slide" Target="slides/slide85.xml"/><Relationship Id="rId93" Type="http://schemas.openxmlformats.org/officeDocument/2006/relationships/slide" Target="slides/slide88.xml"/><Relationship Id="rId92" Type="http://schemas.openxmlformats.org/officeDocument/2006/relationships/slide" Target="slides/slide87.xml"/><Relationship Id="rId118" Type="http://schemas.openxmlformats.org/officeDocument/2006/relationships/slide" Target="slides/slide113.xml"/><Relationship Id="rId117" Type="http://schemas.openxmlformats.org/officeDocument/2006/relationships/slide" Target="slides/slide112.xml"/><Relationship Id="rId116" Type="http://schemas.openxmlformats.org/officeDocument/2006/relationships/slide" Target="slides/slide111.xml"/><Relationship Id="rId115" Type="http://schemas.openxmlformats.org/officeDocument/2006/relationships/slide" Target="slides/slide110.xml"/><Relationship Id="rId119" Type="http://schemas.openxmlformats.org/officeDocument/2006/relationships/slide" Target="slides/slide114.xml"/><Relationship Id="rId110" Type="http://schemas.openxmlformats.org/officeDocument/2006/relationships/slide" Target="slides/slide105.xml"/><Relationship Id="rId231" Type="http://schemas.openxmlformats.org/officeDocument/2006/relationships/font" Target="fonts/RobotoSlab-bold.fntdata"/><Relationship Id="rId230" Type="http://schemas.openxmlformats.org/officeDocument/2006/relationships/font" Target="fonts/RobotoSlab-regular.fntdata"/><Relationship Id="rId114" Type="http://schemas.openxmlformats.org/officeDocument/2006/relationships/slide" Target="slides/slide109.xml"/><Relationship Id="rId113" Type="http://schemas.openxmlformats.org/officeDocument/2006/relationships/slide" Target="slides/slide108.xml"/><Relationship Id="rId112" Type="http://schemas.openxmlformats.org/officeDocument/2006/relationships/slide" Target="slides/slide107.xml"/><Relationship Id="rId111" Type="http://schemas.openxmlformats.org/officeDocument/2006/relationships/slide" Target="slides/slide106.xml"/><Relationship Id="rId232" Type="http://customschemas.google.com/relationships/presentationmetadata" Target="metadata"/><Relationship Id="rId206" Type="http://schemas.openxmlformats.org/officeDocument/2006/relationships/slide" Target="slides/slide201.xml"/><Relationship Id="rId205" Type="http://schemas.openxmlformats.org/officeDocument/2006/relationships/slide" Target="slides/slide200.xml"/><Relationship Id="rId204" Type="http://schemas.openxmlformats.org/officeDocument/2006/relationships/slide" Target="slides/slide199.xml"/><Relationship Id="rId203" Type="http://schemas.openxmlformats.org/officeDocument/2006/relationships/slide" Target="slides/slide198.xml"/><Relationship Id="rId209" Type="http://schemas.openxmlformats.org/officeDocument/2006/relationships/slide" Target="slides/slide204.xml"/><Relationship Id="rId208" Type="http://schemas.openxmlformats.org/officeDocument/2006/relationships/slide" Target="slides/slide203.xml"/><Relationship Id="rId207" Type="http://schemas.openxmlformats.org/officeDocument/2006/relationships/slide" Target="slides/slide202.xml"/><Relationship Id="rId202" Type="http://schemas.openxmlformats.org/officeDocument/2006/relationships/slide" Target="slides/slide197.xml"/><Relationship Id="rId201" Type="http://schemas.openxmlformats.org/officeDocument/2006/relationships/slide" Target="slides/slide196.xml"/><Relationship Id="rId200" Type="http://schemas.openxmlformats.org/officeDocument/2006/relationships/slide" Target="slides/slide19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 name="Shape 54"/>
        <p:cNvGrpSpPr/>
        <p:nvPr/>
      </p:nvGrpSpPr>
      <p:grpSpPr>
        <a:xfrm>
          <a:off x="0" y="0"/>
          <a:ext cx="0" cy="0"/>
          <a:chOff x="0" y="0"/>
          <a:chExt cx="0" cy="0"/>
        </a:xfrm>
      </p:grpSpPr>
      <p:sp>
        <p:nvSpPr>
          <p:cNvPr id="55" name="Google Shape;55;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 name="Google Shape;5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 name="Google Shape;107;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4" name="Shape 644"/>
        <p:cNvGrpSpPr/>
        <p:nvPr/>
      </p:nvGrpSpPr>
      <p:grpSpPr>
        <a:xfrm>
          <a:off x="0" y="0"/>
          <a:ext cx="0" cy="0"/>
          <a:chOff x="0" y="0"/>
          <a:chExt cx="0" cy="0"/>
        </a:xfrm>
      </p:grpSpPr>
      <p:sp>
        <p:nvSpPr>
          <p:cNvPr id="645" name="Google Shape;645;p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6" name="Google Shape;646;p9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0" name="Shape 650"/>
        <p:cNvGrpSpPr/>
        <p:nvPr/>
      </p:nvGrpSpPr>
      <p:grpSpPr>
        <a:xfrm>
          <a:off x="0" y="0"/>
          <a:ext cx="0" cy="0"/>
          <a:chOff x="0" y="0"/>
          <a:chExt cx="0" cy="0"/>
        </a:xfrm>
      </p:grpSpPr>
      <p:sp>
        <p:nvSpPr>
          <p:cNvPr id="651" name="Google Shape;651;p9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2" name="Google Shape;652;p9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6" name="Shape 656"/>
        <p:cNvGrpSpPr/>
        <p:nvPr/>
      </p:nvGrpSpPr>
      <p:grpSpPr>
        <a:xfrm>
          <a:off x="0" y="0"/>
          <a:ext cx="0" cy="0"/>
          <a:chOff x="0" y="0"/>
          <a:chExt cx="0" cy="0"/>
        </a:xfrm>
      </p:grpSpPr>
      <p:sp>
        <p:nvSpPr>
          <p:cNvPr id="657" name="Google Shape;657;p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58" name="Google Shape;658;p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2" name="Shape 662"/>
        <p:cNvGrpSpPr/>
        <p:nvPr/>
      </p:nvGrpSpPr>
      <p:grpSpPr>
        <a:xfrm>
          <a:off x="0" y="0"/>
          <a:ext cx="0" cy="0"/>
          <a:chOff x="0" y="0"/>
          <a:chExt cx="0" cy="0"/>
        </a:xfrm>
      </p:grpSpPr>
      <p:sp>
        <p:nvSpPr>
          <p:cNvPr id="663" name="Google Shape;663;p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4" name="Google Shape;664;p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8" name="Shape 668"/>
        <p:cNvGrpSpPr/>
        <p:nvPr/>
      </p:nvGrpSpPr>
      <p:grpSpPr>
        <a:xfrm>
          <a:off x="0" y="0"/>
          <a:ext cx="0" cy="0"/>
          <a:chOff x="0" y="0"/>
          <a:chExt cx="0" cy="0"/>
        </a:xfrm>
      </p:grpSpPr>
      <p:sp>
        <p:nvSpPr>
          <p:cNvPr id="669" name="Google Shape;669;p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0" name="Google Shape;670;p9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4" name="Shape 674"/>
        <p:cNvGrpSpPr/>
        <p:nvPr/>
      </p:nvGrpSpPr>
      <p:grpSpPr>
        <a:xfrm>
          <a:off x="0" y="0"/>
          <a:ext cx="0" cy="0"/>
          <a:chOff x="0" y="0"/>
          <a:chExt cx="0" cy="0"/>
        </a:xfrm>
      </p:grpSpPr>
      <p:sp>
        <p:nvSpPr>
          <p:cNvPr id="675" name="Google Shape;675;p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6" name="Google Shape;676;p9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0" name="Shape 680"/>
        <p:cNvGrpSpPr/>
        <p:nvPr/>
      </p:nvGrpSpPr>
      <p:grpSpPr>
        <a:xfrm>
          <a:off x="0" y="0"/>
          <a:ext cx="0" cy="0"/>
          <a:chOff x="0" y="0"/>
          <a:chExt cx="0" cy="0"/>
        </a:xfrm>
      </p:grpSpPr>
      <p:sp>
        <p:nvSpPr>
          <p:cNvPr id="681" name="Google Shape;681;p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2" name="Google Shape;682;p9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6" name="Shape 686"/>
        <p:cNvGrpSpPr/>
        <p:nvPr/>
      </p:nvGrpSpPr>
      <p:grpSpPr>
        <a:xfrm>
          <a:off x="0" y="0"/>
          <a:ext cx="0" cy="0"/>
          <a:chOff x="0" y="0"/>
          <a:chExt cx="0" cy="0"/>
        </a:xfrm>
      </p:grpSpPr>
      <p:sp>
        <p:nvSpPr>
          <p:cNvPr id="687" name="Google Shape;687;p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88" name="Google Shape;688;p9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 While some services allow for the modification of the banner, that often doesn’t reduce the risk because there are ways to identify the software and versions other than grabbing the banner. For example, you can sometimes use SNMP to query a device for hardware and software information, use fingerprinting tools (which rely on the details of ping responses, open ports and other proprietary methods), or gain physical access to devices (which often have identifying information on the back or bottom).</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2" name="Shape 692"/>
        <p:cNvGrpSpPr/>
        <p:nvPr/>
      </p:nvGrpSpPr>
      <p:grpSpPr>
        <a:xfrm>
          <a:off x="0" y="0"/>
          <a:ext cx="0" cy="0"/>
          <a:chOff x="0" y="0"/>
          <a:chExt cx="0" cy="0"/>
        </a:xfrm>
      </p:grpSpPr>
      <p:sp>
        <p:nvSpPr>
          <p:cNvPr id="693" name="Google Shape;693;p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4" name="Google Shape;694;p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8" name="Shape 698"/>
        <p:cNvGrpSpPr/>
        <p:nvPr/>
      </p:nvGrpSpPr>
      <p:grpSpPr>
        <a:xfrm>
          <a:off x="0" y="0"/>
          <a:ext cx="0" cy="0"/>
          <a:chOff x="0" y="0"/>
          <a:chExt cx="0" cy="0"/>
        </a:xfrm>
      </p:grpSpPr>
      <p:sp>
        <p:nvSpPr>
          <p:cNvPr id="699" name="Google Shape;699;g635d01eff2_0_2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0" name="Google Shape;700;g635d01eff2_0_2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Google Shape;112;g635d01eff2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g635d01eff2_0_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4" name="Shape 704"/>
        <p:cNvGrpSpPr/>
        <p:nvPr/>
      </p:nvGrpSpPr>
      <p:grpSpPr>
        <a:xfrm>
          <a:off x="0" y="0"/>
          <a:ext cx="0" cy="0"/>
          <a:chOff x="0" y="0"/>
          <a:chExt cx="0" cy="0"/>
        </a:xfrm>
      </p:grpSpPr>
      <p:sp>
        <p:nvSpPr>
          <p:cNvPr id="705" name="Google Shape;705;p1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6" name="Google Shape;706;p10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0" name="Shape 710"/>
        <p:cNvGrpSpPr/>
        <p:nvPr/>
      </p:nvGrpSpPr>
      <p:grpSpPr>
        <a:xfrm>
          <a:off x="0" y="0"/>
          <a:ext cx="0" cy="0"/>
          <a:chOff x="0" y="0"/>
          <a:chExt cx="0" cy="0"/>
        </a:xfrm>
      </p:grpSpPr>
      <p:sp>
        <p:nvSpPr>
          <p:cNvPr id="711" name="Google Shape;711;p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2" name="Google Shape;712;p10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6" name="Shape 716"/>
        <p:cNvGrpSpPr/>
        <p:nvPr/>
      </p:nvGrpSpPr>
      <p:grpSpPr>
        <a:xfrm>
          <a:off x="0" y="0"/>
          <a:ext cx="0" cy="0"/>
          <a:chOff x="0" y="0"/>
          <a:chExt cx="0" cy="0"/>
        </a:xfrm>
      </p:grpSpPr>
      <p:sp>
        <p:nvSpPr>
          <p:cNvPr id="717" name="Google Shape;717;p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8" name="Google Shape;718;p10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2" name="Shape 722"/>
        <p:cNvGrpSpPr/>
        <p:nvPr/>
      </p:nvGrpSpPr>
      <p:grpSpPr>
        <a:xfrm>
          <a:off x="0" y="0"/>
          <a:ext cx="0" cy="0"/>
          <a:chOff x="0" y="0"/>
          <a:chExt cx="0" cy="0"/>
        </a:xfrm>
      </p:grpSpPr>
      <p:sp>
        <p:nvSpPr>
          <p:cNvPr id="723" name="Google Shape;723;p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24" name="Google Shape;724;p1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8" name="Shape 728"/>
        <p:cNvGrpSpPr/>
        <p:nvPr/>
      </p:nvGrpSpPr>
      <p:grpSpPr>
        <a:xfrm>
          <a:off x="0" y="0"/>
          <a:ext cx="0" cy="0"/>
          <a:chOff x="0" y="0"/>
          <a:chExt cx="0" cy="0"/>
        </a:xfrm>
      </p:grpSpPr>
      <p:sp>
        <p:nvSpPr>
          <p:cNvPr id="729" name="Google Shape;729;p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0" name="Google Shape;730;p10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4" name="Shape 734"/>
        <p:cNvGrpSpPr/>
        <p:nvPr/>
      </p:nvGrpSpPr>
      <p:grpSpPr>
        <a:xfrm>
          <a:off x="0" y="0"/>
          <a:ext cx="0" cy="0"/>
          <a:chOff x="0" y="0"/>
          <a:chExt cx="0" cy="0"/>
        </a:xfrm>
      </p:grpSpPr>
      <p:sp>
        <p:nvSpPr>
          <p:cNvPr id="735" name="Google Shape;735;p1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6" name="Google Shape;736;p10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0" name="Shape 740"/>
        <p:cNvGrpSpPr/>
        <p:nvPr/>
      </p:nvGrpSpPr>
      <p:grpSpPr>
        <a:xfrm>
          <a:off x="0" y="0"/>
          <a:ext cx="0" cy="0"/>
          <a:chOff x="0" y="0"/>
          <a:chExt cx="0" cy="0"/>
        </a:xfrm>
      </p:grpSpPr>
      <p:sp>
        <p:nvSpPr>
          <p:cNvPr id="741" name="Google Shape;741;p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2" name="Google Shape;742;p10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6" name="Shape 746"/>
        <p:cNvGrpSpPr/>
        <p:nvPr/>
      </p:nvGrpSpPr>
      <p:grpSpPr>
        <a:xfrm>
          <a:off x="0" y="0"/>
          <a:ext cx="0" cy="0"/>
          <a:chOff x="0" y="0"/>
          <a:chExt cx="0" cy="0"/>
        </a:xfrm>
      </p:grpSpPr>
      <p:sp>
        <p:nvSpPr>
          <p:cNvPr id="747" name="Google Shape;747;p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8" name="Google Shape;748;p10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2" name="Shape 752"/>
        <p:cNvGrpSpPr/>
        <p:nvPr/>
      </p:nvGrpSpPr>
      <p:grpSpPr>
        <a:xfrm>
          <a:off x="0" y="0"/>
          <a:ext cx="0" cy="0"/>
          <a:chOff x="0" y="0"/>
          <a:chExt cx="0" cy="0"/>
        </a:xfrm>
      </p:grpSpPr>
      <p:sp>
        <p:nvSpPr>
          <p:cNvPr id="753" name="Google Shape;753;p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54" name="Google Shape;754;p10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8" name="Shape 758"/>
        <p:cNvGrpSpPr/>
        <p:nvPr/>
      </p:nvGrpSpPr>
      <p:grpSpPr>
        <a:xfrm>
          <a:off x="0" y="0"/>
          <a:ext cx="0" cy="0"/>
          <a:chOff x="0" y="0"/>
          <a:chExt cx="0" cy="0"/>
        </a:xfrm>
      </p:grpSpPr>
      <p:sp>
        <p:nvSpPr>
          <p:cNvPr id="759" name="Google Shape;759;p1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0" name="Google Shape;760;p1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 name="Google Shape;119;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3" name="Shape 763"/>
        <p:cNvGrpSpPr/>
        <p:nvPr/>
      </p:nvGrpSpPr>
      <p:grpSpPr>
        <a:xfrm>
          <a:off x="0" y="0"/>
          <a:ext cx="0" cy="0"/>
          <a:chOff x="0" y="0"/>
          <a:chExt cx="0" cy="0"/>
        </a:xfrm>
      </p:grpSpPr>
      <p:sp>
        <p:nvSpPr>
          <p:cNvPr id="764" name="Google Shape;764;p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5" name="Google Shape;765;p1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69" name="Shape 769"/>
        <p:cNvGrpSpPr/>
        <p:nvPr/>
      </p:nvGrpSpPr>
      <p:grpSpPr>
        <a:xfrm>
          <a:off x="0" y="0"/>
          <a:ext cx="0" cy="0"/>
          <a:chOff x="0" y="0"/>
          <a:chExt cx="0" cy="0"/>
        </a:xfrm>
      </p:grpSpPr>
      <p:sp>
        <p:nvSpPr>
          <p:cNvPr id="770" name="Google Shape;770;p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1" name="Google Shape;771;p1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5" name="Shape 775"/>
        <p:cNvGrpSpPr/>
        <p:nvPr/>
      </p:nvGrpSpPr>
      <p:grpSpPr>
        <a:xfrm>
          <a:off x="0" y="0"/>
          <a:ext cx="0" cy="0"/>
          <a:chOff x="0" y="0"/>
          <a:chExt cx="0" cy="0"/>
        </a:xfrm>
      </p:grpSpPr>
      <p:sp>
        <p:nvSpPr>
          <p:cNvPr id="776" name="Google Shape;776;p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77" name="Google Shape;777;p1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1" name="Shape 781"/>
        <p:cNvGrpSpPr/>
        <p:nvPr/>
      </p:nvGrpSpPr>
      <p:grpSpPr>
        <a:xfrm>
          <a:off x="0" y="0"/>
          <a:ext cx="0" cy="0"/>
          <a:chOff x="0" y="0"/>
          <a:chExt cx="0" cy="0"/>
        </a:xfrm>
      </p:grpSpPr>
      <p:sp>
        <p:nvSpPr>
          <p:cNvPr id="782" name="Google Shape;782;p1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3" name="Google Shape;783;p1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To troubleshoot, you should track the user’s activity for an hour before the access violation and try to answer key questions such as: When did the user initially sign in? Did the user sign in to multiple computers? What resources or data did the user access just before the access violation? What did the user do just after the access violation? Your goal is to figure out the intent of the user and to find out whether any other unauthorized activities occurred. For example, after accessing unauthorized data, did the user connect to an unknown IP address on the internet?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7" name="Shape 787"/>
        <p:cNvGrpSpPr/>
        <p:nvPr/>
      </p:nvGrpSpPr>
      <p:grpSpPr>
        <a:xfrm>
          <a:off x="0" y="0"/>
          <a:ext cx="0" cy="0"/>
          <a:chOff x="0" y="0"/>
          <a:chExt cx="0" cy="0"/>
        </a:xfrm>
      </p:grpSpPr>
      <p:sp>
        <p:nvSpPr>
          <p:cNvPr id="788" name="Google Shape;788;p1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9" name="Google Shape;789;p1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3" name="Shape 793"/>
        <p:cNvGrpSpPr/>
        <p:nvPr/>
      </p:nvGrpSpPr>
      <p:grpSpPr>
        <a:xfrm>
          <a:off x="0" y="0"/>
          <a:ext cx="0" cy="0"/>
          <a:chOff x="0" y="0"/>
          <a:chExt cx="0" cy="0"/>
        </a:xfrm>
      </p:grpSpPr>
      <p:sp>
        <p:nvSpPr>
          <p:cNvPr id="794" name="Google Shape;794;p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95" name="Google Shape;795;p1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99" name="Shape 799"/>
        <p:cNvGrpSpPr/>
        <p:nvPr/>
      </p:nvGrpSpPr>
      <p:grpSpPr>
        <a:xfrm>
          <a:off x="0" y="0"/>
          <a:ext cx="0" cy="0"/>
          <a:chOff x="0" y="0"/>
          <a:chExt cx="0" cy="0"/>
        </a:xfrm>
      </p:grpSpPr>
      <p:sp>
        <p:nvSpPr>
          <p:cNvPr id="800" name="Google Shape;800;p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1" name="Google Shape;801;p1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First, find out which data was exfiltrated. Was it protected with digital rights management (DRM)? How much data was exfiltrated? Was other data exfiltrated previously? You should track the offending user account back several days to look for other unauthorized activities.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5" name="Shape 805"/>
        <p:cNvGrpSpPr/>
        <p:nvPr/>
      </p:nvGrpSpPr>
      <p:grpSpPr>
        <a:xfrm>
          <a:off x="0" y="0"/>
          <a:ext cx="0" cy="0"/>
          <a:chOff x="0" y="0"/>
          <a:chExt cx="0" cy="0"/>
        </a:xfrm>
      </p:grpSpPr>
      <p:sp>
        <p:nvSpPr>
          <p:cNvPr id="806" name="Google Shape;806;p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7" name="Google Shape;807;p1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1" name="Shape 811"/>
        <p:cNvGrpSpPr/>
        <p:nvPr/>
      </p:nvGrpSpPr>
      <p:grpSpPr>
        <a:xfrm>
          <a:off x="0" y="0"/>
          <a:ext cx="0" cy="0"/>
          <a:chOff x="0" y="0"/>
          <a:chExt cx="0" cy="0"/>
        </a:xfrm>
      </p:grpSpPr>
      <p:sp>
        <p:nvSpPr>
          <p:cNvPr id="812" name="Google Shape;812;p1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3" name="Google Shape;813;p1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 Otherwise, you can review the hit count on the firewall rules for anything out of the ordinary. Finally, you can compare the current configuration to a backup from a few days ago to look for changes.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7" name="Shape 817"/>
        <p:cNvGrpSpPr/>
        <p:nvPr/>
      </p:nvGrpSpPr>
      <p:grpSpPr>
        <a:xfrm>
          <a:off x="0" y="0"/>
          <a:ext cx="0" cy="0"/>
          <a:chOff x="0" y="0"/>
          <a:chExt cx="0" cy="0"/>
        </a:xfrm>
      </p:grpSpPr>
      <p:sp>
        <p:nvSpPr>
          <p:cNvPr id="818" name="Google Shape;818;p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9" name="Google Shape;819;p1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 name="Shape 123"/>
        <p:cNvGrpSpPr/>
        <p:nvPr/>
      </p:nvGrpSpPr>
      <p:grpSpPr>
        <a:xfrm>
          <a:off x="0" y="0"/>
          <a:ext cx="0" cy="0"/>
          <a:chOff x="0" y="0"/>
          <a:chExt cx="0" cy="0"/>
        </a:xfrm>
      </p:grpSpPr>
      <p:sp>
        <p:nvSpPr>
          <p:cNvPr id="124" name="Google Shape;124;g635d01eff2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 name="Google Shape;125;g635d01eff2_0_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3" name="Shape 823"/>
        <p:cNvGrpSpPr/>
        <p:nvPr/>
      </p:nvGrpSpPr>
      <p:grpSpPr>
        <a:xfrm>
          <a:off x="0" y="0"/>
          <a:ext cx="0" cy="0"/>
          <a:chOff x="0" y="0"/>
          <a:chExt cx="0" cy="0"/>
        </a:xfrm>
      </p:grpSpPr>
      <p:sp>
        <p:nvSpPr>
          <p:cNvPr id="824" name="Google Shape;824;p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25" name="Google Shape;825;p1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9" name="Shape 829"/>
        <p:cNvGrpSpPr/>
        <p:nvPr/>
      </p:nvGrpSpPr>
      <p:grpSpPr>
        <a:xfrm>
          <a:off x="0" y="0"/>
          <a:ext cx="0" cy="0"/>
          <a:chOff x="0" y="0"/>
          <a:chExt cx="0" cy="0"/>
        </a:xfrm>
      </p:grpSpPr>
      <p:sp>
        <p:nvSpPr>
          <p:cNvPr id="830" name="Google Shape;830;p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1" name="Google Shape;831;p1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5" name="Shape 835"/>
        <p:cNvGrpSpPr/>
        <p:nvPr/>
      </p:nvGrpSpPr>
      <p:grpSpPr>
        <a:xfrm>
          <a:off x="0" y="0"/>
          <a:ext cx="0" cy="0"/>
          <a:chOff x="0" y="0"/>
          <a:chExt cx="0" cy="0"/>
        </a:xfrm>
      </p:grpSpPr>
      <p:sp>
        <p:nvSpPr>
          <p:cNvPr id="836" name="Google Shape;836;p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7" name="Google Shape;837;p1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1" name="Shape 841"/>
        <p:cNvGrpSpPr/>
        <p:nvPr/>
      </p:nvGrpSpPr>
      <p:grpSpPr>
        <a:xfrm>
          <a:off x="0" y="0"/>
          <a:ext cx="0" cy="0"/>
          <a:chOff x="0" y="0"/>
          <a:chExt cx="0" cy="0"/>
        </a:xfrm>
      </p:grpSpPr>
      <p:sp>
        <p:nvSpPr>
          <p:cNvPr id="842" name="Google Shape;842;p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3" name="Google Shape;843;p1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7" name="Shape 847"/>
        <p:cNvGrpSpPr/>
        <p:nvPr/>
      </p:nvGrpSpPr>
      <p:grpSpPr>
        <a:xfrm>
          <a:off x="0" y="0"/>
          <a:ext cx="0" cy="0"/>
          <a:chOff x="0" y="0"/>
          <a:chExt cx="0" cy="0"/>
        </a:xfrm>
      </p:grpSpPr>
      <p:sp>
        <p:nvSpPr>
          <p:cNvPr id="848" name="Google Shape;848;p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49" name="Google Shape;849;p1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3" name="Shape 853"/>
        <p:cNvGrpSpPr/>
        <p:nvPr/>
      </p:nvGrpSpPr>
      <p:grpSpPr>
        <a:xfrm>
          <a:off x="0" y="0"/>
          <a:ext cx="0" cy="0"/>
          <a:chOff x="0" y="0"/>
          <a:chExt cx="0" cy="0"/>
        </a:xfrm>
      </p:grpSpPr>
      <p:sp>
        <p:nvSpPr>
          <p:cNvPr id="854" name="Google Shape;854;p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5" name="Google Shape;855;p1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For example, you might send a fake phishing email to employees and track who clicks on it, and have a third-party company attempt to gain access to your facility by having someone pose as an electrical utility worker. Education is the key. Employees must understand the threats and know what to do if they see one or are unsure.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9" name="Shape 859"/>
        <p:cNvGrpSpPr/>
        <p:nvPr/>
      </p:nvGrpSpPr>
      <p:grpSpPr>
        <a:xfrm>
          <a:off x="0" y="0"/>
          <a:ext cx="0" cy="0"/>
          <a:chOff x="0" y="0"/>
          <a:chExt cx="0" cy="0"/>
        </a:xfrm>
      </p:grpSpPr>
      <p:sp>
        <p:nvSpPr>
          <p:cNvPr id="860" name="Google Shape;860;p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1" name="Google Shape;861;p1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5" name="Shape 865"/>
        <p:cNvGrpSpPr/>
        <p:nvPr/>
      </p:nvGrpSpPr>
      <p:grpSpPr>
        <a:xfrm>
          <a:off x="0" y="0"/>
          <a:ext cx="0" cy="0"/>
          <a:chOff x="0" y="0"/>
          <a:chExt cx="0" cy="0"/>
        </a:xfrm>
      </p:grpSpPr>
      <p:sp>
        <p:nvSpPr>
          <p:cNvPr id="866" name="Google Shape;866;p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67" name="Google Shape;867;p1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1" name="Shape 871"/>
        <p:cNvGrpSpPr/>
        <p:nvPr/>
      </p:nvGrpSpPr>
      <p:grpSpPr>
        <a:xfrm>
          <a:off x="0" y="0"/>
          <a:ext cx="0" cy="0"/>
          <a:chOff x="0" y="0"/>
          <a:chExt cx="0" cy="0"/>
        </a:xfrm>
      </p:grpSpPr>
      <p:sp>
        <p:nvSpPr>
          <p:cNvPr id="872" name="Google Shape;872;p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3" name="Google Shape;873;p1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7" name="Shape 877"/>
        <p:cNvGrpSpPr/>
        <p:nvPr/>
      </p:nvGrpSpPr>
      <p:grpSpPr>
        <a:xfrm>
          <a:off x="0" y="0"/>
          <a:ext cx="0" cy="0"/>
          <a:chOff x="0" y="0"/>
          <a:chExt cx="0" cy="0"/>
        </a:xfrm>
      </p:grpSpPr>
      <p:sp>
        <p:nvSpPr>
          <p:cNvPr id="878" name="Google Shape;878;p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9" name="Google Shape;879;p1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3" name="Shape 883"/>
        <p:cNvGrpSpPr/>
        <p:nvPr/>
      </p:nvGrpSpPr>
      <p:grpSpPr>
        <a:xfrm>
          <a:off x="0" y="0"/>
          <a:ext cx="0" cy="0"/>
          <a:chOff x="0" y="0"/>
          <a:chExt cx="0" cy="0"/>
        </a:xfrm>
      </p:grpSpPr>
      <p:sp>
        <p:nvSpPr>
          <p:cNvPr id="884" name="Google Shape;884;p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5" name="Google Shape;885;p1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9" name="Shape 889"/>
        <p:cNvGrpSpPr/>
        <p:nvPr/>
      </p:nvGrpSpPr>
      <p:grpSpPr>
        <a:xfrm>
          <a:off x="0" y="0"/>
          <a:ext cx="0" cy="0"/>
          <a:chOff x="0" y="0"/>
          <a:chExt cx="0" cy="0"/>
        </a:xfrm>
      </p:grpSpPr>
      <p:sp>
        <p:nvSpPr>
          <p:cNvPr id="890" name="Google Shape;890;p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1" name="Google Shape;891;p1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5" name="Shape 895"/>
        <p:cNvGrpSpPr/>
        <p:nvPr/>
      </p:nvGrpSpPr>
      <p:grpSpPr>
        <a:xfrm>
          <a:off x="0" y="0"/>
          <a:ext cx="0" cy="0"/>
          <a:chOff x="0" y="0"/>
          <a:chExt cx="0" cy="0"/>
        </a:xfrm>
      </p:grpSpPr>
      <p:sp>
        <p:nvSpPr>
          <p:cNvPr id="896" name="Google Shape;896;p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7" name="Google Shape;897;p1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1" name="Shape 901"/>
        <p:cNvGrpSpPr/>
        <p:nvPr/>
      </p:nvGrpSpPr>
      <p:grpSpPr>
        <a:xfrm>
          <a:off x="0" y="0"/>
          <a:ext cx="0" cy="0"/>
          <a:chOff x="0" y="0"/>
          <a:chExt cx="0" cy="0"/>
        </a:xfrm>
      </p:grpSpPr>
      <p:sp>
        <p:nvSpPr>
          <p:cNvPr id="902" name="Google Shape;902;g635d01eff2_0_3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3" name="Google Shape;903;g635d01eff2_0_3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6" name="Shape 906"/>
        <p:cNvGrpSpPr/>
        <p:nvPr/>
      </p:nvGrpSpPr>
      <p:grpSpPr>
        <a:xfrm>
          <a:off x="0" y="0"/>
          <a:ext cx="0" cy="0"/>
          <a:chOff x="0" y="0"/>
          <a:chExt cx="0" cy="0"/>
        </a:xfrm>
      </p:grpSpPr>
      <p:sp>
        <p:nvSpPr>
          <p:cNvPr id="907" name="Google Shape;907;p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8" name="Google Shape;908;p1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2" name="Shape 912"/>
        <p:cNvGrpSpPr/>
        <p:nvPr/>
      </p:nvGrpSpPr>
      <p:grpSpPr>
        <a:xfrm>
          <a:off x="0" y="0"/>
          <a:ext cx="0" cy="0"/>
          <a:chOff x="0" y="0"/>
          <a:chExt cx="0" cy="0"/>
        </a:xfrm>
      </p:grpSpPr>
      <p:sp>
        <p:nvSpPr>
          <p:cNvPr id="913" name="Google Shape;913;p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14" name="Google Shape;914;p1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8" name="Shape 918"/>
        <p:cNvGrpSpPr/>
        <p:nvPr/>
      </p:nvGrpSpPr>
      <p:grpSpPr>
        <a:xfrm>
          <a:off x="0" y="0"/>
          <a:ext cx="0" cy="0"/>
          <a:chOff x="0" y="0"/>
          <a:chExt cx="0" cy="0"/>
        </a:xfrm>
      </p:grpSpPr>
      <p:sp>
        <p:nvSpPr>
          <p:cNvPr id="919" name="Google Shape;919;p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0" name="Google Shape;920;p1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4" name="Shape 924"/>
        <p:cNvGrpSpPr/>
        <p:nvPr/>
      </p:nvGrpSpPr>
      <p:grpSpPr>
        <a:xfrm>
          <a:off x="0" y="0"/>
          <a:ext cx="0" cy="0"/>
          <a:chOff x="0" y="0"/>
          <a:chExt cx="0" cy="0"/>
        </a:xfrm>
      </p:grpSpPr>
      <p:sp>
        <p:nvSpPr>
          <p:cNvPr id="925" name="Google Shape;925;p1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26" name="Google Shape;926;p1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0" name="Shape 930"/>
        <p:cNvGrpSpPr/>
        <p:nvPr/>
      </p:nvGrpSpPr>
      <p:grpSpPr>
        <a:xfrm>
          <a:off x="0" y="0"/>
          <a:ext cx="0" cy="0"/>
          <a:chOff x="0" y="0"/>
          <a:chExt cx="0" cy="0"/>
        </a:xfrm>
      </p:grpSpPr>
      <p:sp>
        <p:nvSpPr>
          <p:cNvPr id="931" name="Google Shape;931;p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2" name="Google Shape;932;p1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Typically, default logs track service startup and shutdown, update events, and other non-critical events. You can turn up the logging levels to capture additional details, such as every time a firewall rule is used or communication is blocked.</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6" name="Shape 936"/>
        <p:cNvGrpSpPr/>
        <p:nvPr/>
      </p:nvGrpSpPr>
      <p:grpSpPr>
        <a:xfrm>
          <a:off x="0" y="0"/>
          <a:ext cx="0" cy="0"/>
          <a:chOff x="0" y="0"/>
          <a:chExt cx="0" cy="0"/>
        </a:xfrm>
      </p:grpSpPr>
      <p:sp>
        <p:nvSpPr>
          <p:cNvPr id="937" name="Google Shape;937;p1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38" name="Google Shape;938;p1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 Some operating systems have built in tools to help restrict or disable removable media. Third-party solutions offer enhanced options and reporting. You want to audit the use of removable media (to assess whether your controls are functioning) by reviewing log files and setting up alerts.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p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 name="Google Shape;137;p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2" name="Shape 942"/>
        <p:cNvGrpSpPr/>
        <p:nvPr/>
      </p:nvGrpSpPr>
      <p:grpSpPr>
        <a:xfrm>
          <a:off x="0" y="0"/>
          <a:ext cx="0" cy="0"/>
          <a:chOff x="0" y="0"/>
          <a:chExt cx="0" cy="0"/>
        </a:xfrm>
      </p:grpSpPr>
      <p:sp>
        <p:nvSpPr>
          <p:cNvPr id="943" name="Google Shape;943;g635d01eff2_0_3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44" name="Google Shape;944;g635d01eff2_0_3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8" name="Shape 948"/>
        <p:cNvGrpSpPr/>
        <p:nvPr/>
      </p:nvGrpSpPr>
      <p:grpSpPr>
        <a:xfrm>
          <a:off x="0" y="0"/>
          <a:ext cx="0" cy="0"/>
          <a:chOff x="0" y="0"/>
          <a:chExt cx="0" cy="0"/>
        </a:xfrm>
      </p:grpSpPr>
      <p:sp>
        <p:nvSpPr>
          <p:cNvPr id="949" name="Google Shape;949;g635d01eff2_0_3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0" name="Google Shape;950;g635d01eff2_0_3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4" name="Shape 954"/>
        <p:cNvGrpSpPr/>
        <p:nvPr/>
      </p:nvGrpSpPr>
      <p:grpSpPr>
        <a:xfrm>
          <a:off x="0" y="0"/>
          <a:ext cx="0" cy="0"/>
          <a:chOff x="0" y="0"/>
          <a:chExt cx="0" cy="0"/>
        </a:xfrm>
      </p:grpSpPr>
      <p:sp>
        <p:nvSpPr>
          <p:cNvPr id="955" name="Google Shape;955;g635d01eff2_0_3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6" name="Google Shape;956;g635d01eff2_0_3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0" name="Shape 960"/>
        <p:cNvGrpSpPr/>
        <p:nvPr/>
      </p:nvGrpSpPr>
      <p:grpSpPr>
        <a:xfrm>
          <a:off x="0" y="0"/>
          <a:ext cx="0" cy="0"/>
          <a:chOff x="0" y="0"/>
          <a:chExt cx="0" cy="0"/>
        </a:xfrm>
      </p:grpSpPr>
      <p:sp>
        <p:nvSpPr>
          <p:cNvPr id="961" name="Google Shape;961;g635d01eff2_0_3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2" name="Google Shape;962;g635d01eff2_0_37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6" name="Shape 966"/>
        <p:cNvGrpSpPr/>
        <p:nvPr/>
      </p:nvGrpSpPr>
      <p:grpSpPr>
        <a:xfrm>
          <a:off x="0" y="0"/>
          <a:ext cx="0" cy="0"/>
          <a:chOff x="0" y="0"/>
          <a:chExt cx="0" cy="0"/>
        </a:xfrm>
      </p:grpSpPr>
      <p:sp>
        <p:nvSpPr>
          <p:cNvPr id="967" name="Google Shape;967;g635d01eff2_0_3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8" name="Google Shape;968;g635d01eff2_0_3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2" name="Shape 972"/>
        <p:cNvGrpSpPr/>
        <p:nvPr/>
      </p:nvGrpSpPr>
      <p:grpSpPr>
        <a:xfrm>
          <a:off x="0" y="0"/>
          <a:ext cx="0" cy="0"/>
          <a:chOff x="0" y="0"/>
          <a:chExt cx="0" cy="0"/>
        </a:xfrm>
      </p:grpSpPr>
      <p:sp>
        <p:nvSpPr>
          <p:cNvPr id="973" name="Google Shape;973;g635d01eff2_0_3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74" name="Google Shape;974;g635d01eff2_0_39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78" name="Shape 978"/>
        <p:cNvGrpSpPr/>
        <p:nvPr/>
      </p:nvGrpSpPr>
      <p:grpSpPr>
        <a:xfrm>
          <a:off x="0" y="0"/>
          <a:ext cx="0" cy="0"/>
          <a:chOff x="0" y="0"/>
          <a:chExt cx="0" cy="0"/>
        </a:xfrm>
      </p:grpSpPr>
      <p:sp>
        <p:nvSpPr>
          <p:cNvPr id="979" name="Google Shape;979;g635d01eff2_0_3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0" name="Google Shape;980;g635d01eff2_0_3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4" name="Shape 984"/>
        <p:cNvGrpSpPr/>
        <p:nvPr/>
      </p:nvGrpSpPr>
      <p:grpSpPr>
        <a:xfrm>
          <a:off x="0" y="0"/>
          <a:ext cx="0" cy="0"/>
          <a:chOff x="0" y="0"/>
          <a:chExt cx="0" cy="0"/>
        </a:xfrm>
      </p:grpSpPr>
      <p:sp>
        <p:nvSpPr>
          <p:cNvPr id="985" name="Google Shape;985;g635d01eff2_0_4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6" name="Google Shape;986;g635d01eff2_0_4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9" name="Shape 989"/>
        <p:cNvGrpSpPr/>
        <p:nvPr/>
      </p:nvGrpSpPr>
      <p:grpSpPr>
        <a:xfrm>
          <a:off x="0" y="0"/>
          <a:ext cx="0" cy="0"/>
          <a:chOff x="0" y="0"/>
          <a:chExt cx="0" cy="0"/>
        </a:xfrm>
      </p:grpSpPr>
      <p:sp>
        <p:nvSpPr>
          <p:cNvPr id="990" name="Google Shape;990;g635d01eff2_0_4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1" name="Google Shape;991;g635d01eff2_0_4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5" name="Shape 995"/>
        <p:cNvGrpSpPr/>
        <p:nvPr/>
      </p:nvGrpSpPr>
      <p:grpSpPr>
        <a:xfrm>
          <a:off x="0" y="0"/>
          <a:ext cx="0" cy="0"/>
          <a:chOff x="0" y="0"/>
          <a:chExt cx="0" cy="0"/>
        </a:xfrm>
      </p:grpSpPr>
      <p:sp>
        <p:nvSpPr>
          <p:cNvPr id="996" name="Google Shape;996;g635d01eff2_0_4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7" name="Google Shape;997;g635d01eff2_0_40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p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3" name="Google Shape;143;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1" name="Shape 1001"/>
        <p:cNvGrpSpPr/>
        <p:nvPr/>
      </p:nvGrpSpPr>
      <p:grpSpPr>
        <a:xfrm>
          <a:off x="0" y="0"/>
          <a:ext cx="0" cy="0"/>
          <a:chOff x="0" y="0"/>
          <a:chExt cx="0" cy="0"/>
        </a:xfrm>
      </p:grpSpPr>
      <p:sp>
        <p:nvSpPr>
          <p:cNvPr id="1002" name="Google Shape;1002;g635d01eff2_0_4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3" name="Google Shape;1003;g635d01eff2_0_4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7" name="Shape 1007"/>
        <p:cNvGrpSpPr/>
        <p:nvPr/>
      </p:nvGrpSpPr>
      <p:grpSpPr>
        <a:xfrm>
          <a:off x="0" y="0"/>
          <a:ext cx="0" cy="0"/>
          <a:chOff x="0" y="0"/>
          <a:chExt cx="0" cy="0"/>
        </a:xfrm>
      </p:grpSpPr>
      <p:sp>
        <p:nvSpPr>
          <p:cNvPr id="1008" name="Google Shape;1008;g635d01eff2_0_4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09" name="Google Shape;1009;g635d01eff2_0_4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3" name="Shape 1013"/>
        <p:cNvGrpSpPr/>
        <p:nvPr/>
      </p:nvGrpSpPr>
      <p:grpSpPr>
        <a:xfrm>
          <a:off x="0" y="0"/>
          <a:ext cx="0" cy="0"/>
          <a:chOff x="0" y="0"/>
          <a:chExt cx="0" cy="0"/>
        </a:xfrm>
      </p:grpSpPr>
      <p:sp>
        <p:nvSpPr>
          <p:cNvPr id="1014" name="Google Shape;1014;g635d01eff2_0_4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5" name="Google Shape;1015;g635d01eff2_0_4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9" name="Shape 1019"/>
        <p:cNvGrpSpPr/>
        <p:nvPr/>
      </p:nvGrpSpPr>
      <p:grpSpPr>
        <a:xfrm>
          <a:off x="0" y="0"/>
          <a:ext cx="0" cy="0"/>
          <a:chOff x="0" y="0"/>
          <a:chExt cx="0" cy="0"/>
        </a:xfrm>
      </p:grpSpPr>
      <p:sp>
        <p:nvSpPr>
          <p:cNvPr id="1020" name="Google Shape;1020;g635d01eff2_0_4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1" name="Google Shape;1021;g635d01eff2_0_4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5" name="Shape 1025"/>
        <p:cNvGrpSpPr/>
        <p:nvPr/>
      </p:nvGrpSpPr>
      <p:grpSpPr>
        <a:xfrm>
          <a:off x="0" y="0"/>
          <a:ext cx="0" cy="0"/>
          <a:chOff x="0" y="0"/>
          <a:chExt cx="0" cy="0"/>
        </a:xfrm>
      </p:grpSpPr>
      <p:sp>
        <p:nvSpPr>
          <p:cNvPr id="1026" name="Google Shape;1026;g635d01eff2_0_4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27" name="Google Shape;1027;g635d01eff2_0_4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1" name="Shape 1031"/>
        <p:cNvGrpSpPr/>
        <p:nvPr/>
      </p:nvGrpSpPr>
      <p:grpSpPr>
        <a:xfrm>
          <a:off x="0" y="0"/>
          <a:ext cx="0" cy="0"/>
          <a:chOff x="0" y="0"/>
          <a:chExt cx="0" cy="0"/>
        </a:xfrm>
      </p:grpSpPr>
      <p:sp>
        <p:nvSpPr>
          <p:cNvPr id="1032" name="Google Shape;1032;g635d01eff2_0_4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3" name="Google Shape;1033;g635d01eff2_0_4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7" name="Shape 1037"/>
        <p:cNvGrpSpPr/>
        <p:nvPr/>
      </p:nvGrpSpPr>
      <p:grpSpPr>
        <a:xfrm>
          <a:off x="0" y="0"/>
          <a:ext cx="0" cy="0"/>
          <a:chOff x="0" y="0"/>
          <a:chExt cx="0" cy="0"/>
        </a:xfrm>
      </p:grpSpPr>
      <p:sp>
        <p:nvSpPr>
          <p:cNvPr id="1038" name="Google Shape;1038;g635d01eff2_0_4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9" name="Google Shape;1039;g635d01eff2_0_4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Be familiar enough with them that you could recommend them based on a scenario with requirements or a list of challenges to solve.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3" name="Shape 1043"/>
        <p:cNvGrpSpPr/>
        <p:nvPr/>
      </p:nvGrpSpPr>
      <p:grpSpPr>
        <a:xfrm>
          <a:off x="0" y="0"/>
          <a:ext cx="0" cy="0"/>
          <a:chOff x="0" y="0"/>
          <a:chExt cx="0" cy="0"/>
        </a:xfrm>
      </p:grpSpPr>
      <p:sp>
        <p:nvSpPr>
          <p:cNvPr id="1044" name="Google Shape;1044;g635d01eff2_0_4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45" name="Google Shape;1045;g635d01eff2_0_4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9" name="Shape 1049"/>
        <p:cNvGrpSpPr/>
        <p:nvPr/>
      </p:nvGrpSpPr>
      <p:grpSpPr>
        <a:xfrm>
          <a:off x="0" y="0"/>
          <a:ext cx="0" cy="0"/>
          <a:chOff x="0" y="0"/>
          <a:chExt cx="0" cy="0"/>
        </a:xfrm>
      </p:grpSpPr>
      <p:sp>
        <p:nvSpPr>
          <p:cNvPr id="1050" name="Google Shape;1050;g635d01eff2_0_4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1" name="Google Shape;1051;g635d01eff2_0_4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From a security perspective, content management is important. If you can’t provide a good user experience and enterprise-grade security, the solution might not be widely accepted or used.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5" name="Shape 1055"/>
        <p:cNvGrpSpPr/>
        <p:nvPr/>
      </p:nvGrpSpPr>
      <p:grpSpPr>
        <a:xfrm>
          <a:off x="0" y="0"/>
          <a:ext cx="0" cy="0"/>
          <a:chOff x="0" y="0"/>
          <a:chExt cx="0" cy="0"/>
        </a:xfrm>
      </p:grpSpPr>
      <p:sp>
        <p:nvSpPr>
          <p:cNvPr id="1056" name="Google Shape;1056;g635d01eff2_0_4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57" name="Google Shape;1057;g635d01eff2_0_4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p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49" name="Google Shape;149;p1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1" name="Shape 1061"/>
        <p:cNvGrpSpPr/>
        <p:nvPr/>
      </p:nvGrpSpPr>
      <p:grpSpPr>
        <a:xfrm>
          <a:off x="0" y="0"/>
          <a:ext cx="0" cy="0"/>
          <a:chOff x="0" y="0"/>
          <a:chExt cx="0" cy="0"/>
        </a:xfrm>
      </p:grpSpPr>
      <p:sp>
        <p:nvSpPr>
          <p:cNvPr id="1062" name="Google Shape;1062;g635d01eff2_0_4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3" name="Google Shape;1063;g635d01eff2_0_4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7" name="Shape 1067"/>
        <p:cNvGrpSpPr/>
        <p:nvPr/>
      </p:nvGrpSpPr>
      <p:grpSpPr>
        <a:xfrm>
          <a:off x="0" y="0"/>
          <a:ext cx="0" cy="0"/>
          <a:chOff x="0" y="0"/>
          <a:chExt cx="0" cy="0"/>
        </a:xfrm>
      </p:grpSpPr>
      <p:sp>
        <p:nvSpPr>
          <p:cNvPr id="1068" name="Google Shape;1068;g635d01eff2_0_4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9" name="Google Shape;1069;g635d01eff2_0_4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3" name="Shape 1073"/>
        <p:cNvGrpSpPr/>
        <p:nvPr/>
      </p:nvGrpSpPr>
      <p:grpSpPr>
        <a:xfrm>
          <a:off x="0" y="0"/>
          <a:ext cx="0" cy="0"/>
          <a:chOff x="0" y="0"/>
          <a:chExt cx="0" cy="0"/>
        </a:xfrm>
      </p:grpSpPr>
      <p:sp>
        <p:nvSpPr>
          <p:cNvPr id="1074" name="Google Shape;1074;g635d01eff2_0_5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75" name="Google Shape;1075;g635d01eff2_0_5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9" name="Shape 1079"/>
        <p:cNvGrpSpPr/>
        <p:nvPr/>
      </p:nvGrpSpPr>
      <p:grpSpPr>
        <a:xfrm>
          <a:off x="0" y="0"/>
          <a:ext cx="0" cy="0"/>
          <a:chOff x="0" y="0"/>
          <a:chExt cx="0" cy="0"/>
        </a:xfrm>
      </p:grpSpPr>
      <p:sp>
        <p:nvSpPr>
          <p:cNvPr id="1080" name="Google Shape;1080;g635d01eff2_0_5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1" name="Google Shape;1081;g635d01eff2_0_50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5" name="Shape 1085"/>
        <p:cNvGrpSpPr/>
        <p:nvPr/>
      </p:nvGrpSpPr>
      <p:grpSpPr>
        <a:xfrm>
          <a:off x="0" y="0"/>
          <a:ext cx="0" cy="0"/>
          <a:chOff x="0" y="0"/>
          <a:chExt cx="0" cy="0"/>
        </a:xfrm>
      </p:grpSpPr>
      <p:sp>
        <p:nvSpPr>
          <p:cNvPr id="1086" name="Google Shape;1086;g635d01eff2_0_5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87" name="Google Shape;1087;g635d01eff2_0_51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1" name="Shape 1091"/>
        <p:cNvGrpSpPr/>
        <p:nvPr/>
      </p:nvGrpSpPr>
      <p:grpSpPr>
        <a:xfrm>
          <a:off x="0" y="0"/>
          <a:ext cx="0" cy="0"/>
          <a:chOff x="0" y="0"/>
          <a:chExt cx="0" cy="0"/>
        </a:xfrm>
      </p:grpSpPr>
      <p:sp>
        <p:nvSpPr>
          <p:cNvPr id="1092" name="Google Shape;1092;g635d01eff2_0_5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3" name="Google Shape;1093;g635d01eff2_0_5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7" name="Shape 1097"/>
        <p:cNvGrpSpPr/>
        <p:nvPr/>
      </p:nvGrpSpPr>
      <p:grpSpPr>
        <a:xfrm>
          <a:off x="0" y="0"/>
          <a:ext cx="0" cy="0"/>
          <a:chOff x="0" y="0"/>
          <a:chExt cx="0" cy="0"/>
        </a:xfrm>
      </p:grpSpPr>
      <p:sp>
        <p:nvSpPr>
          <p:cNvPr id="1098" name="Google Shape;1098;g635d01eff2_0_5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99" name="Google Shape;1099;g635d01eff2_0_5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3" name="Shape 1103"/>
        <p:cNvGrpSpPr/>
        <p:nvPr/>
      </p:nvGrpSpPr>
      <p:grpSpPr>
        <a:xfrm>
          <a:off x="0" y="0"/>
          <a:ext cx="0" cy="0"/>
          <a:chOff x="0" y="0"/>
          <a:chExt cx="0" cy="0"/>
        </a:xfrm>
      </p:grpSpPr>
      <p:sp>
        <p:nvSpPr>
          <p:cNvPr id="1104" name="Google Shape;1104;g635d01eff2_0_5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05" name="Google Shape;1105;g635d01eff2_0_5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9" name="Shape 1109"/>
        <p:cNvGrpSpPr/>
        <p:nvPr/>
      </p:nvGrpSpPr>
      <p:grpSpPr>
        <a:xfrm>
          <a:off x="0" y="0"/>
          <a:ext cx="0" cy="0"/>
          <a:chOff x="0" y="0"/>
          <a:chExt cx="0" cy="0"/>
        </a:xfrm>
      </p:grpSpPr>
      <p:sp>
        <p:nvSpPr>
          <p:cNvPr id="1110" name="Google Shape;1110;g635d01eff2_0_5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1" name="Google Shape;1111;g635d01eff2_0_5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5" name="Shape 1115"/>
        <p:cNvGrpSpPr/>
        <p:nvPr/>
      </p:nvGrpSpPr>
      <p:grpSpPr>
        <a:xfrm>
          <a:off x="0" y="0"/>
          <a:ext cx="0" cy="0"/>
          <a:chOff x="0" y="0"/>
          <a:chExt cx="0" cy="0"/>
        </a:xfrm>
      </p:grpSpPr>
      <p:sp>
        <p:nvSpPr>
          <p:cNvPr id="1116" name="Google Shape;1116;g635d01eff2_0_5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17" name="Google Shape;1117;g635d01eff2_0_5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55" name="Google Shape;155;p1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1" name="Shape 1121"/>
        <p:cNvGrpSpPr/>
        <p:nvPr/>
      </p:nvGrpSpPr>
      <p:grpSpPr>
        <a:xfrm>
          <a:off x="0" y="0"/>
          <a:ext cx="0" cy="0"/>
          <a:chOff x="0" y="0"/>
          <a:chExt cx="0" cy="0"/>
        </a:xfrm>
      </p:grpSpPr>
      <p:sp>
        <p:nvSpPr>
          <p:cNvPr id="1122" name="Google Shape;1122;g635d01eff2_0_5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3" name="Google Shape;1123;g635d01eff2_0_5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7" name="Shape 1127"/>
        <p:cNvGrpSpPr/>
        <p:nvPr/>
      </p:nvGrpSpPr>
      <p:grpSpPr>
        <a:xfrm>
          <a:off x="0" y="0"/>
          <a:ext cx="0" cy="0"/>
          <a:chOff x="0" y="0"/>
          <a:chExt cx="0" cy="0"/>
        </a:xfrm>
      </p:grpSpPr>
      <p:sp>
        <p:nvSpPr>
          <p:cNvPr id="1128" name="Google Shape;1128;g635d01eff2_0_5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29" name="Google Shape;1129;g635d01eff2_0_5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3" name="Shape 1133"/>
        <p:cNvGrpSpPr/>
        <p:nvPr/>
      </p:nvGrpSpPr>
      <p:grpSpPr>
        <a:xfrm>
          <a:off x="0" y="0"/>
          <a:ext cx="0" cy="0"/>
          <a:chOff x="0" y="0"/>
          <a:chExt cx="0" cy="0"/>
        </a:xfrm>
      </p:grpSpPr>
      <p:sp>
        <p:nvSpPr>
          <p:cNvPr id="1134" name="Google Shape;1134;g635d01eff2_0_5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5" name="Google Shape;1135;g635d01eff2_0_58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9" name="Shape 1139"/>
        <p:cNvGrpSpPr/>
        <p:nvPr/>
      </p:nvGrpSpPr>
      <p:grpSpPr>
        <a:xfrm>
          <a:off x="0" y="0"/>
          <a:ext cx="0" cy="0"/>
          <a:chOff x="0" y="0"/>
          <a:chExt cx="0" cy="0"/>
        </a:xfrm>
      </p:grpSpPr>
      <p:sp>
        <p:nvSpPr>
          <p:cNvPr id="1140" name="Google Shape;1140;g635d01eff2_0_5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1" name="Google Shape;1141;g635d01eff2_0_58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5" name="Shape 1145"/>
        <p:cNvGrpSpPr/>
        <p:nvPr/>
      </p:nvGrpSpPr>
      <p:grpSpPr>
        <a:xfrm>
          <a:off x="0" y="0"/>
          <a:ext cx="0" cy="0"/>
          <a:chOff x="0" y="0"/>
          <a:chExt cx="0" cy="0"/>
        </a:xfrm>
      </p:grpSpPr>
      <p:sp>
        <p:nvSpPr>
          <p:cNvPr id="1146" name="Google Shape;1146;g635d01eff2_0_5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47" name="Google Shape;1147;g635d01eff2_0_59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1" name="Shape 1151"/>
        <p:cNvGrpSpPr/>
        <p:nvPr/>
      </p:nvGrpSpPr>
      <p:grpSpPr>
        <a:xfrm>
          <a:off x="0" y="0"/>
          <a:ext cx="0" cy="0"/>
          <a:chOff x="0" y="0"/>
          <a:chExt cx="0" cy="0"/>
        </a:xfrm>
      </p:grpSpPr>
      <p:sp>
        <p:nvSpPr>
          <p:cNvPr id="1152" name="Google Shape;1152;g635d01eff2_0_5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3" name="Google Shape;1153;g635d01eff2_0_59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7" name="Shape 1157"/>
        <p:cNvGrpSpPr/>
        <p:nvPr/>
      </p:nvGrpSpPr>
      <p:grpSpPr>
        <a:xfrm>
          <a:off x="0" y="0"/>
          <a:ext cx="0" cy="0"/>
          <a:chOff x="0" y="0"/>
          <a:chExt cx="0" cy="0"/>
        </a:xfrm>
      </p:grpSpPr>
      <p:sp>
        <p:nvSpPr>
          <p:cNvPr id="1158" name="Google Shape;1158;g635d01eff2_0_6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59" name="Google Shape;1159;g635d01eff2_0_60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3" name="Shape 1163"/>
        <p:cNvGrpSpPr/>
        <p:nvPr/>
      </p:nvGrpSpPr>
      <p:grpSpPr>
        <a:xfrm>
          <a:off x="0" y="0"/>
          <a:ext cx="0" cy="0"/>
          <a:chOff x="0" y="0"/>
          <a:chExt cx="0" cy="0"/>
        </a:xfrm>
      </p:grpSpPr>
      <p:sp>
        <p:nvSpPr>
          <p:cNvPr id="1164" name="Google Shape;1164;g635d01eff2_0_6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65" name="Google Shape;1165;g635d01eff2_0_60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9" name="Shape 1169"/>
        <p:cNvGrpSpPr/>
        <p:nvPr/>
      </p:nvGrpSpPr>
      <p:grpSpPr>
        <a:xfrm>
          <a:off x="0" y="0"/>
          <a:ext cx="0" cy="0"/>
          <a:chOff x="0" y="0"/>
          <a:chExt cx="0" cy="0"/>
        </a:xfrm>
      </p:grpSpPr>
      <p:sp>
        <p:nvSpPr>
          <p:cNvPr id="1170" name="Google Shape;1170;g635d01eff2_0_6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1" name="Google Shape;1171;g635d01eff2_0_6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5" name="Shape 1175"/>
        <p:cNvGrpSpPr/>
        <p:nvPr/>
      </p:nvGrpSpPr>
      <p:grpSpPr>
        <a:xfrm>
          <a:off x="0" y="0"/>
          <a:ext cx="0" cy="0"/>
          <a:chOff x="0" y="0"/>
          <a:chExt cx="0" cy="0"/>
        </a:xfrm>
      </p:grpSpPr>
      <p:sp>
        <p:nvSpPr>
          <p:cNvPr id="1176" name="Google Shape;1176;g635d01eff2_0_6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77" name="Google Shape;1177;g635d01eff2_0_6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9" name="Shape 159"/>
        <p:cNvGrpSpPr/>
        <p:nvPr/>
      </p:nvGrpSpPr>
      <p:grpSpPr>
        <a:xfrm>
          <a:off x="0" y="0"/>
          <a:ext cx="0" cy="0"/>
          <a:chOff x="0" y="0"/>
          <a:chExt cx="0" cy="0"/>
        </a:xfrm>
      </p:grpSpPr>
      <p:sp>
        <p:nvSpPr>
          <p:cNvPr id="160" name="Google Shape;160;p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1" name="Google Shape;161;p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1" name="Shape 1181"/>
        <p:cNvGrpSpPr/>
        <p:nvPr/>
      </p:nvGrpSpPr>
      <p:grpSpPr>
        <a:xfrm>
          <a:off x="0" y="0"/>
          <a:ext cx="0" cy="0"/>
          <a:chOff x="0" y="0"/>
          <a:chExt cx="0" cy="0"/>
        </a:xfrm>
      </p:grpSpPr>
      <p:sp>
        <p:nvSpPr>
          <p:cNvPr id="1182" name="Google Shape;1182;g635d01eff2_0_6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3" name="Google Shape;1183;g635d01eff2_0_6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7" name="Shape 1187"/>
        <p:cNvGrpSpPr/>
        <p:nvPr/>
      </p:nvGrpSpPr>
      <p:grpSpPr>
        <a:xfrm>
          <a:off x="0" y="0"/>
          <a:ext cx="0" cy="0"/>
          <a:chOff x="0" y="0"/>
          <a:chExt cx="0" cy="0"/>
        </a:xfrm>
      </p:grpSpPr>
      <p:sp>
        <p:nvSpPr>
          <p:cNvPr id="1188" name="Google Shape;1188;g635d01eff2_0_6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89" name="Google Shape;1189;g635d01eff2_0_6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3" name="Shape 1193"/>
        <p:cNvGrpSpPr/>
        <p:nvPr/>
      </p:nvGrpSpPr>
      <p:grpSpPr>
        <a:xfrm>
          <a:off x="0" y="0"/>
          <a:ext cx="0" cy="0"/>
          <a:chOff x="0" y="0"/>
          <a:chExt cx="0" cy="0"/>
        </a:xfrm>
      </p:grpSpPr>
      <p:sp>
        <p:nvSpPr>
          <p:cNvPr id="1194" name="Google Shape;1194;g635d01eff2_0_6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95" name="Google Shape;1195;g635d01eff2_0_6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9" name="Shape 1199"/>
        <p:cNvGrpSpPr/>
        <p:nvPr/>
      </p:nvGrpSpPr>
      <p:grpSpPr>
        <a:xfrm>
          <a:off x="0" y="0"/>
          <a:ext cx="0" cy="0"/>
          <a:chOff x="0" y="0"/>
          <a:chExt cx="0" cy="0"/>
        </a:xfrm>
      </p:grpSpPr>
      <p:sp>
        <p:nvSpPr>
          <p:cNvPr id="1200" name="Google Shape;1200;g635d01eff2_0_6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1" name="Google Shape;1201;g635d01eff2_0_6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5" name="Shape 1205"/>
        <p:cNvGrpSpPr/>
        <p:nvPr/>
      </p:nvGrpSpPr>
      <p:grpSpPr>
        <a:xfrm>
          <a:off x="0" y="0"/>
          <a:ext cx="0" cy="0"/>
          <a:chOff x="0" y="0"/>
          <a:chExt cx="0" cy="0"/>
        </a:xfrm>
      </p:grpSpPr>
      <p:sp>
        <p:nvSpPr>
          <p:cNvPr id="1206" name="Google Shape;1206;g635d01eff2_0_6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07" name="Google Shape;1207;g635d01eff2_0_6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1" name="Shape 1211"/>
        <p:cNvGrpSpPr/>
        <p:nvPr/>
      </p:nvGrpSpPr>
      <p:grpSpPr>
        <a:xfrm>
          <a:off x="0" y="0"/>
          <a:ext cx="0" cy="0"/>
          <a:chOff x="0" y="0"/>
          <a:chExt cx="0" cy="0"/>
        </a:xfrm>
      </p:grpSpPr>
      <p:sp>
        <p:nvSpPr>
          <p:cNvPr id="1212" name="Google Shape;1212;g635d01eff2_0_6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3" name="Google Shape;1213;g635d01eff2_0_6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he advantage of BYOD is that everybody can get the supported device of their choice and they can upgrade as often as they want. Additionally, your organization doesn’t have to procure devices or manage devices, which saves time and money for the organization. The downside is that organizations often must support a plethora of device types, which can become difficult. For example, an organization might want to deploy a new app, but if it has device requirements, such as OS version requirements, it might not be able to because the organization can’t force upgrades, updates or device changes on BYOD devices.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7" name="Shape 1217"/>
        <p:cNvGrpSpPr/>
        <p:nvPr/>
      </p:nvGrpSpPr>
      <p:grpSpPr>
        <a:xfrm>
          <a:off x="0" y="0"/>
          <a:ext cx="0" cy="0"/>
          <a:chOff x="0" y="0"/>
          <a:chExt cx="0" cy="0"/>
        </a:xfrm>
      </p:grpSpPr>
      <p:sp>
        <p:nvSpPr>
          <p:cNvPr id="1218" name="Google Shape;1218;g635d01eff2_0_6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19" name="Google Shape;1219;g635d01eff2_0_6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With COPE, device choices are typically more limited than BYOD. However, it is easier to support for the IT department and the IT department maintains more control.</a:t>
            </a:r>
            <a:endParaRPr/>
          </a:p>
        </p:txBody>
      </p:sp>
    </p:spTree>
  </p:cSld>
  <p:clrMapOvr>
    <a:masterClrMapping/>
  </p:clrMapOvr>
</p:notes>
</file>

<file path=ppt/notesSlides/notesSlide1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3" name="Shape 1223"/>
        <p:cNvGrpSpPr/>
        <p:nvPr/>
      </p:nvGrpSpPr>
      <p:grpSpPr>
        <a:xfrm>
          <a:off x="0" y="0"/>
          <a:ext cx="0" cy="0"/>
          <a:chOff x="0" y="0"/>
          <a:chExt cx="0" cy="0"/>
        </a:xfrm>
      </p:grpSpPr>
      <p:sp>
        <p:nvSpPr>
          <p:cNvPr id="1224" name="Google Shape;1224;g635d01eff2_0_6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25" name="Google Shape;1225;g635d01eff2_0_68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CYOD sits somewhere between BYOD (think of this as a “wild west”) and COPE (think of this as a more locked-down model).</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29" name="Shape 1229"/>
        <p:cNvGrpSpPr/>
        <p:nvPr/>
      </p:nvGrpSpPr>
      <p:grpSpPr>
        <a:xfrm>
          <a:off x="0" y="0"/>
          <a:ext cx="0" cy="0"/>
          <a:chOff x="0" y="0"/>
          <a:chExt cx="0" cy="0"/>
        </a:xfrm>
      </p:grpSpPr>
      <p:sp>
        <p:nvSpPr>
          <p:cNvPr id="1230" name="Google Shape;1230;g635d01eff2_0_6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1" name="Google Shape;1231;g635d01eff2_0_69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 In such a scenario, employees routinely carry two devices — their corporate-owned device and their personal device. While some users enjoy this model, many do not because of the nuisance of carrying two devices. The downsides are relevant whether you’re talking about smartphones or laptop computers.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1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35" name="Shape 1235"/>
        <p:cNvGrpSpPr/>
        <p:nvPr/>
      </p:nvGrpSpPr>
      <p:grpSpPr>
        <a:xfrm>
          <a:off x="0" y="0"/>
          <a:ext cx="0" cy="0"/>
          <a:chOff x="0" y="0"/>
          <a:chExt cx="0" cy="0"/>
        </a:xfrm>
      </p:grpSpPr>
      <p:sp>
        <p:nvSpPr>
          <p:cNvPr id="1236" name="Google Shape;1236;g635d01eff2_0_6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37" name="Google Shape;1237;g635d01eff2_0_69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 Employees typically get a virtual desktop which they can connect to from their device (typically a laptop computer). The connection is often full screen, so it is like working on a corporate device. However, a smartphone isn’t a good way to connect to a VDI for more than a quick task or two.</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Google Shape;61;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 name="Google Shape;6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Google Shape;166;p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7" name="Google Shape;167;p1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1" name="Shape 1241"/>
        <p:cNvGrpSpPr/>
        <p:nvPr/>
      </p:nvGrpSpPr>
      <p:grpSpPr>
        <a:xfrm>
          <a:off x="0" y="0"/>
          <a:ext cx="0" cy="0"/>
          <a:chOff x="0" y="0"/>
          <a:chExt cx="0" cy="0"/>
        </a:xfrm>
      </p:grpSpPr>
      <p:sp>
        <p:nvSpPr>
          <p:cNvPr id="1242" name="Google Shape;1242;p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3" name="Google Shape;1243;p1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6" name="Shape 1246"/>
        <p:cNvGrpSpPr/>
        <p:nvPr/>
      </p:nvGrpSpPr>
      <p:grpSpPr>
        <a:xfrm>
          <a:off x="0" y="0"/>
          <a:ext cx="0" cy="0"/>
          <a:chOff x="0" y="0"/>
          <a:chExt cx="0" cy="0"/>
        </a:xfrm>
      </p:grpSpPr>
      <p:sp>
        <p:nvSpPr>
          <p:cNvPr id="1247" name="Google Shape;1247;g635d01eff2_0_7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48" name="Google Shape;1248;g635d01eff2_0_7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2" name="Shape 1252"/>
        <p:cNvGrpSpPr/>
        <p:nvPr/>
      </p:nvGrpSpPr>
      <p:grpSpPr>
        <a:xfrm>
          <a:off x="0" y="0"/>
          <a:ext cx="0" cy="0"/>
          <a:chOff x="0" y="0"/>
          <a:chExt cx="0" cy="0"/>
        </a:xfrm>
      </p:grpSpPr>
      <p:sp>
        <p:nvSpPr>
          <p:cNvPr id="1253" name="Google Shape;1253;g635d01eff2_0_7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54" name="Google Shape;1254;g635d01eff2_0_7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8" name="Shape 1258"/>
        <p:cNvGrpSpPr/>
        <p:nvPr/>
      </p:nvGrpSpPr>
      <p:grpSpPr>
        <a:xfrm>
          <a:off x="0" y="0"/>
          <a:ext cx="0" cy="0"/>
          <a:chOff x="0" y="0"/>
          <a:chExt cx="0" cy="0"/>
        </a:xfrm>
      </p:grpSpPr>
      <p:sp>
        <p:nvSpPr>
          <p:cNvPr id="1259" name="Google Shape;1259;g635d01eff2_0_7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0" name="Google Shape;1260;g635d01eff2_0_7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4" name="Shape 1264"/>
        <p:cNvGrpSpPr/>
        <p:nvPr/>
      </p:nvGrpSpPr>
      <p:grpSpPr>
        <a:xfrm>
          <a:off x="0" y="0"/>
          <a:ext cx="0" cy="0"/>
          <a:chOff x="0" y="0"/>
          <a:chExt cx="0" cy="0"/>
        </a:xfrm>
      </p:grpSpPr>
      <p:sp>
        <p:nvSpPr>
          <p:cNvPr id="1265" name="Google Shape;1265;g635d01eff2_0_7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66" name="Google Shape;1266;g635d01eff2_0_7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0" name="Shape 1270"/>
        <p:cNvGrpSpPr/>
        <p:nvPr/>
      </p:nvGrpSpPr>
      <p:grpSpPr>
        <a:xfrm>
          <a:off x="0" y="0"/>
          <a:ext cx="0" cy="0"/>
          <a:chOff x="0" y="0"/>
          <a:chExt cx="0" cy="0"/>
        </a:xfrm>
      </p:grpSpPr>
      <p:sp>
        <p:nvSpPr>
          <p:cNvPr id="1271" name="Google Shape;1271;g635d01eff2_0_7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2" name="Google Shape;1272;g635d01eff2_0_7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6" name="Shape 1276"/>
        <p:cNvGrpSpPr/>
        <p:nvPr/>
      </p:nvGrpSpPr>
      <p:grpSpPr>
        <a:xfrm>
          <a:off x="0" y="0"/>
          <a:ext cx="0" cy="0"/>
          <a:chOff x="0" y="0"/>
          <a:chExt cx="0" cy="0"/>
        </a:xfrm>
      </p:grpSpPr>
      <p:sp>
        <p:nvSpPr>
          <p:cNvPr id="1277" name="Google Shape;1277;g635d01eff2_0_7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78" name="Google Shape;1278;g635d01eff2_0_7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2" name="Shape 1282"/>
        <p:cNvGrpSpPr/>
        <p:nvPr/>
      </p:nvGrpSpPr>
      <p:grpSpPr>
        <a:xfrm>
          <a:off x="0" y="0"/>
          <a:ext cx="0" cy="0"/>
          <a:chOff x="0" y="0"/>
          <a:chExt cx="0" cy="0"/>
        </a:xfrm>
      </p:grpSpPr>
      <p:sp>
        <p:nvSpPr>
          <p:cNvPr id="1283" name="Google Shape;1283;g635d01eff2_0_7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84" name="Google Shape;1284;g635d01eff2_0_7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88" name="Shape 1288"/>
        <p:cNvGrpSpPr/>
        <p:nvPr/>
      </p:nvGrpSpPr>
      <p:grpSpPr>
        <a:xfrm>
          <a:off x="0" y="0"/>
          <a:ext cx="0" cy="0"/>
          <a:chOff x="0" y="0"/>
          <a:chExt cx="0" cy="0"/>
        </a:xfrm>
      </p:grpSpPr>
      <p:sp>
        <p:nvSpPr>
          <p:cNvPr id="1289" name="Google Shape;1289;g635d01eff2_0_7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90" name="Google Shape;1290;g635d01eff2_0_7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0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4" name="Shape 1294"/>
        <p:cNvGrpSpPr/>
        <p:nvPr/>
      </p:nvGrpSpPr>
      <p:grpSpPr>
        <a:xfrm>
          <a:off x="0" y="0"/>
          <a:ext cx="0" cy="0"/>
          <a:chOff x="0" y="0"/>
          <a:chExt cx="0" cy="0"/>
        </a:xfrm>
      </p:grpSpPr>
      <p:sp>
        <p:nvSpPr>
          <p:cNvPr id="1295" name="Google Shape;1295;g635d01eff2_0_7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296" name="Google Shape;1296;g635d01eff2_0_78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1" name="Shape 171"/>
        <p:cNvGrpSpPr/>
        <p:nvPr/>
      </p:nvGrpSpPr>
      <p:grpSpPr>
        <a:xfrm>
          <a:off x="0" y="0"/>
          <a:ext cx="0" cy="0"/>
          <a:chOff x="0" y="0"/>
          <a:chExt cx="0" cy="0"/>
        </a:xfrm>
      </p:grpSpPr>
      <p:sp>
        <p:nvSpPr>
          <p:cNvPr id="172" name="Google Shape;172;p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3" name="Google Shape;173;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0" name="Shape 1300"/>
        <p:cNvGrpSpPr/>
        <p:nvPr/>
      </p:nvGrpSpPr>
      <p:grpSpPr>
        <a:xfrm>
          <a:off x="0" y="0"/>
          <a:ext cx="0" cy="0"/>
          <a:chOff x="0" y="0"/>
          <a:chExt cx="0" cy="0"/>
        </a:xfrm>
      </p:grpSpPr>
      <p:sp>
        <p:nvSpPr>
          <p:cNvPr id="1301" name="Google Shape;1301;g635d01eff2_0_78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02" name="Google Shape;1302;g635d01eff2_0_78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6" name="Shape 1306"/>
        <p:cNvGrpSpPr/>
        <p:nvPr/>
      </p:nvGrpSpPr>
      <p:grpSpPr>
        <a:xfrm>
          <a:off x="0" y="0"/>
          <a:ext cx="0" cy="0"/>
          <a:chOff x="0" y="0"/>
          <a:chExt cx="0" cy="0"/>
        </a:xfrm>
      </p:grpSpPr>
      <p:sp>
        <p:nvSpPr>
          <p:cNvPr id="1307" name="Google Shape;1307;g635d01eff2_0_7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08" name="Google Shape;1308;g635d01eff2_0_79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2" name="Shape 1312"/>
        <p:cNvGrpSpPr/>
        <p:nvPr/>
      </p:nvGrpSpPr>
      <p:grpSpPr>
        <a:xfrm>
          <a:off x="0" y="0"/>
          <a:ext cx="0" cy="0"/>
          <a:chOff x="0" y="0"/>
          <a:chExt cx="0" cy="0"/>
        </a:xfrm>
      </p:grpSpPr>
      <p:sp>
        <p:nvSpPr>
          <p:cNvPr id="1313" name="Google Shape;1313;g635d01eff2_0_7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4" name="Google Shape;1314;g635d01eff2_0_79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Both offer a secure implementation using SSL or TLS. POP3, the third version of the protocol, is the most widely used, while IMAP is on version 4. POP3S is a secure version of POP3. IMAPS is a secure implementation of IMAP.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8" name="Shape 1318"/>
        <p:cNvGrpSpPr/>
        <p:nvPr/>
      </p:nvGrpSpPr>
      <p:grpSpPr>
        <a:xfrm>
          <a:off x="0" y="0"/>
          <a:ext cx="0" cy="0"/>
          <a:chOff x="0" y="0"/>
          <a:chExt cx="0" cy="0"/>
        </a:xfrm>
      </p:grpSpPr>
      <p:sp>
        <p:nvSpPr>
          <p:cNvPr id="1319" name="Google Shape;1319;g635d01eff2_0_8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20" name="Google Shape;1320;g635d01eff2_0_80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4" name="Shape 1324"/>
        <p:cNvGrpSpPr/>
        <p:nvPr/>
      </p:nvGrpSpPr>
      <p:grpSpPr>
        <a:xfrm>
          <a:off x="0" y="0"/>
          <a:ext cx="0" cy="0"/>
          <a:chOff x="0" y="0"/>
          <a:chExt cx="0" cy="0"/>
        </a:xfrm>
      </p:grpSpPr>
      <p:sp>
        <p:nvSpPr>
          <p:cNvPr id="1325" name="Google Shape;1325;g635d01eff2_0_8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26" name="Google Shape;1326;g635d01eff2_0_80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0" name="Shape 1330"/>
        <p:cNvGrpSpPr/>
        <p:nvPr/>
      </p:nvGrpSpPr>
      <p:grpSpPr>
        <a:xfrm>
          <a:off x="0" y="0"/>
          <a:ext cx="0" cy="0"/>
          <a:chOff x="0" y="0"/>
          <a:chExt cx="0" cy="0"/>
        </a:xfrm>
      </p:grpSpPr>
      <p:sp>
        <p:nvSpPr>
          <p:cNvPr id="1331" name="Google Shape;1331;g635d01eff2_0_8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2" name="Google Shape;1332;g635d01eff2_0_8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6" name="Shape 1336"/>
        <p:cNvGrpSpPr/>
        <p:nvPr/>
      </p:nvGrpSpPr>
      <p:grpSpPr>
        <a:xfrm>
          <a:off x="0" y="0"/>
          <a:ext cx="0" cy="0"/>
          <a:chOff x="0" y="0"/>
          <a:chExt cx="0" cy="0"/>
        </a:xfrm>
      </p:grpSpPr>
      <p:sp>
        <p:nvSpPr>
          <p:cNvPr id="1337" name="Google Shape;1337;g635d01eff2_0_8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38" name="Google Shape;1338;g635d01eff2_0_8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2" name="Shape 1342"/>
        <p:cNvGrpSpPr/>
        <p:nvPr/>
      </p:nvGrpSpPr>
      <p:grpSpPr>
        <a:xfrm>
          <a:off x="0" y="0"/>
          <a:ext cx="0" cy="0"/>
          <a:chOff x="0" y="0"/>
          <a:chExt cx="0" cy="0"/>
        </a:xfrm>
      </p:grpSpPr>
      <p:sp>
        <p:nvSpPr>
          <p:cNvPr id="1343" name="Google Shape;1343;g635d01eff2_0_8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44" name="Google Shape;1344;g635d01eff2_0_8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48" name="Shape 1348"/>
        <p:cNvGrpSpPr/>
        <p:nvPr/>
      </p:nvGrpSpPr>
      <p:grpSpPr>
        <a:xfrm>
          <a:off x="0" y="0"/>
          <a:ext cx="0" cy="0"/>
          <a:chOff x="0" y="0"/>
          <a:chExt cx="0" cy="0"/>
        </a:xfrm>
      </p:grpSpPr>
      <p:sp>
        <p:nvSpPr>
          <p:cNvPr id="1349" name="Google Shape;1349;g635d01eff2_0_8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0" name="Google Shape;1350;g635d01eff2_0_8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4" name="Shape 1354"/>
        <p:cNvGrpSpPr/>
        <p:nvPr/>
      </p:nvGrpSpPr>
      <p:grpSpPr>
        <a:xfrm>
          <a:off x="0" y="0"/>
          <a:ext cx="0" cy="0"/>
          <a:chOff x="0" y="0"/>
          <a:chExt cx="0" cy="0"/>
        </a:xfrm>
      </p:grpSpPr>
      <p:sp>
        <p:nvSpPr>
          <p:cNvPr id="1355" name="Google Shape;1355;g635d01eff2_0_8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56" name="Google Shape;1356;g635d01eff2_0_8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7" name="Shape 177"/>
        <p:cNvGrpSpPr/>
        <p:nvPr/>
      </p:nvGrpSpPr>
      <p:grpSpPr>
        <a:xfrm>
          <a:off x="0" y="0"/>
          <a:ext cx="0" cy="0"/>
          <a:chOff x="0" y="0"/>
          <a:chExt cx="0" cy="0"/>
        </a:xfrm>
      </p:grpSpPr>
      <p:sp>
        <p:nvSpPr>
          <p:cNvPr id="178" name="Google Shape;178;p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79" name="Google Shape;179;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0" name="Shape 1360"/>
        <p:cNvGrpSpPr/>
        <p:nvPr/>
      </p:nvGrpSpPr>
      <p:grpSpPr>
        <a:xfrm>
          <a:off x="0" y="0"/>
          <a:ext cx="0" cy="0"/>
          <a:chOff x="0" y="0"/>
          <a:chExt cx="0" cy="0"/>
        </a:xfrm>
      </p:grpSpPr>
      <p:sp>
        <p:nvSpPr>
          <p:cNvPr id="1361" name="Google Shape;1361;g635d01eff2_0_8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62" name="Google Shape;1362;g635d01eff2_0_8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6" name="Shape 1366"/>
        <p:cNvGrpSpPr/>
        <p:nvPr/>
      </p:nvGrpSpPr>
      <p:grpSpPr>
        <a:xfrm>
          <a:off x="0" y="0"/>
          <a:ext cx="0" cy="0"/>
          <a:chOff x="0" y="0"/>
          <a:chExt cx="0" cy="0"/>
        </a:xfrm>
      </p:grpSpPr>
      <p:sp>
        <p:nvSpPr>
          <p:cNvPr id="1367" name="Google Shape;1367;g635d01eff2_0_8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68" name="Google Shape;1368;g635d01eff2_0_87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2" name="Shape 1372"/>
        <p:cNvGrpSpPr/>
        <p:nvPr/>
      </p:nvGrpSpPr>
      <p:grpSpPr>
        <a:xfrm>
          <a:off x="0" y="0"/>
          <a:ext cx="0" cy="0"/>
          <a:chOff x="0" y="0"/>
          <a:chExt cx="0" cy="0"/>
        </a:xfrm>
      </p:grpSpPr>
      <p:sp>
        <p:nvSpPr>
          <p:cNvPr id="1373" name="Google Shape;1373;g635d01eff2_0_8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74" name="Google Shape;1374;g635d01eff2_0_87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8" name="Shape 1378"/>
        <p:cNvGrpSpPr/>
        <p:nvPr/>
      </p:nvGrpSpPr>
      <p:grpSpPr>
        <a:xfrm>
          <a:off x="0" y="0"/>
          <a:ext cx="0" cy="0"/>
          <a:chOff x="0" y="0"/>
          <a:chExt cx="0" cy="0"/>
        </a:xfrm>
      </p:grpSpPr>
      <p:sp>
        <p:nvSpPr>
          <p:cNvPr id="1379" name="Google Shape;1379;g635d01eff2_0_8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0" name="Google Shape;1380;g635d01eff2_0_88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84" name="Shape 1384"/>
        <p:cNvGrpSpPr/>
        <p:nvPr/>
      </p:nvGrpSpPr>
      <p:grpSpPr>
        <a:xfrm>
          <a:off x="0" y="0"/>
          <a:ext cx="0" cy="0"/>
          <a:chOff x="0" y="0"/>
          <a:chExt cx="0" cy="0"/>
        </a:xfrm>
      </p:grpSpPr>
      <p:sp>
        <p:nvSpPr>
          <p:cNvPr id="1385" name="Google Shape;1385;g635d01eff2_0_7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86" name="Google Shape;1386;g635d01eff2_0_7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3" name="Shape 183"/>
        <p:cNvGrpSpPr/>
        <p:nvPr/>
      </p:nvGrpSpPr>
      <p:grpSpPr>
        <a:xfrm>
          <a:off x="0" y="0"/>
          <a:ext cx="0" cy="0"/>
          <a:chOff x="0" y="0"/>
          <a:chExt cx="0" cy="0"/>
        </a:xfrm>
      </p:grpSpPr>
      <p:sp>
        <p:nvSpPr>
          <p:cNvPr id="184" name="Google Shape;184;g635d01eff2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g635d01eff2_0_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p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1" name="Google Shape;191;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5" name="Shape 195"/>
        <p:cNvGrpSpPr/>
        <p:nvPr/>
      </p:nvGrpSpPr>
      <p:grpSpPr>
        <a:xfrm>
          <a:off x="0" y="0"/>
          <a:ext cx="0" cy="0"/>
          <a:chOff x="0" y="0"/>
          <a:chExt cx="0" cy="0"/>
        </a:xfrm>
      </p:grpSpPr>
      <p:sp>
        <p:nvSpPr>
          <p:cNvPr id="196" name="Google Shape;196;p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97" name="Google Shape;197;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1" name="Shape 201"/>
        <p:cNvGrpSpPr/>
        <p:nvPr/>
      </p:nvGrpSpPr>
      <p:grpSpPr>
        <a:xfrm>
          <a:off x="0" y="0"/>
          <a:ext cx="0" cy="0"/>
          <a:chOff x="0" y="0"/>
          <a:chExt cx="0" cy="0"/>
        </a:xfrm>
      </p:grpSpPr>
      <p:sp>
        <p:nvSpPr>
          <p:cNvPr id="202" name="Google Shape;202;p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3" name="Google Shape;203;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Google Shape;208;g635d01eff2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09" name="Google Shape;209;g635d01eff2_0_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3" name="Shape 213"/>
        <p:cNvGrpSpPr/>
        <p:nvPr/>
      </p:nvGrpSpPr>
      <p:grpSpPr>
        <a:xfrm>
          <a:off x="0" y="0"/>
          <a:ext cx="0" cy="0"/>
          <a:chOff x="0" y="0"/>
          <a:chExt cx="0" cy="0"/>
        </a:xfrm>
      </p:grpSpPr>
      <p:sp>
        <p:nvSpPr>
          <p:cNvPr id="214" name="Google Shape;214;g635d01eff2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5" name="Google Shape;215;g635d01eff2_0_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9" name="Shape 219"/>
        <p:cNvGrpSpPr/>
        <p:nvPr/>
      </p:nvGrpSpPr>
      <p:grpSpPr>
        <a:xfrm>
          <a:off x="0" y="0"/>
          <a:ext cx="0" cy="0"/>
          <a:chOff x="0" y="0"/>
          <a:chExt cx="0" cy="0"/>
        </a:xfrm>
      </p:grpSpPr>
      <p:sp>
        <p:nvSpPr>
          <p:cNvPr id="220" name="Google Shape;220;p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1" name="Google Shape;221;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7" name="Google Shape;67;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5" name="Shape 225"/>
        <p:cNvGrpSpPr/>
        <p:nvPr/>
      </p:nvGrpSpPr>
      <p:grpSpPr>
        <a:xfrm>
          <a:off x="0" y="0"/>
          <a:ext cx="0" cy="0"/>
          <a:chOff x="0" y="0"/>
          <a:chExt cx="0" cy="0"/>
        </a:xfrm>
      </p:grpSpPr>
      <p:sp>
        <p:nvSpPr>
          <p:cNvPr id="226" name="Google Shape;226;p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7" name="Google Shape;227;p2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p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3" name="Google Shape;233;p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Google Shape;238;p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39" name="Google Shape;239;p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3" name="Shape 243"/>
        <p:cNvGrpSpPr/>
        <p:nvPr/>
      </p:nvGrpSpPr>
      <p:grpSpPr>
        <a:xfrm>
          <a:off x="0" y="0"/>
          <a:ext cx="0" cy="0"/>
          <a:chOff x="0" y="0"/>
          <a:chExt cx="0" cy="0"/>
        </a:xfrm>
      </p:grpSpPr>
      <p:sp>
        <p:nvSpPr>
          <p:cNvPr id="244" name="Google Shape;244;p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45" name="Google Shape;245;p3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9" name="Shape 249"/>
        <p:cNvGrpSpPr/>
        <p:nvPr/>
      </p:nvGrpSpPr>
      <p:grpSpPr>
        <a:xfrm>
          <a:off x="0" y="0"/>
          <a:ext cx="0" cy="0"/>
          <a:chOff x="0" y="0"/>
          <a:chExt cx="0" cy="0"/>
        </a:xfrm>
      </p:grpSpPr>
      <p:sp>
        <p:nvSpPr>
          <p:cNvPr id="250" name="Google Shape;250;p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1" name="Google Shape;251;p3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5" name="Shape 255"/>
        <p:cNvGrpSpPr/>
        <p:nvPr/>
      </p:nvGrpSpPr>
      <p:grpSpPr>
        <a:xfrm>
          <a:off x="0" y="0"/>
          <a:ext cx="0" cy="0"/>
          <a:chOff x="0" y="0"/>
          <a:chExt cx="0" cy="0"/>
        </a:xfrm>
      </p:grpSpPr>
      <p:sp>
        <p:nvSpPr>
          <p:cNvPr id="256" name="Google Shape;256;p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57" name="Google Shape;257;p3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1" name="Shape 261"/>
        <p:cNvGrpSpPr/>
        <p:nvPr/>
      </p:nvGrpSpPr>
      <p:grpSpPr>
        <a:xfrm>
          <a:off x="0" y="0"/>
          <a:ext cx="0" cy="0"/>
          <a:chOff x="0" y="0"/>
          <a:chExt cx="0" cy="0"/>
        </a:xfrm>
      </p:grpSpPr>
      <p:sp>
        <p:nvSpPr>
          <p:cNvPr id="262" name="Google Shape;262;p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3" name="Google Shape;263;p3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67" name="Shape 267"/>
        <p:cNvGrpSpPr/>
        <p:nvPr/>
      </p:nvGrpSpPr>
      <p:grpSpPr>
        <a:xfrm>
          <a:off x="0" y="0"/>
          <a:ext cx="0" cy="0"/>
          <a:chOff x="0" y="0"/>
          <a:chExt cx="0" cy="0"/>
        </a:xfrm>
      </p:grpSpPr>
      <p:sp>
        <p:nvSpPr>
          <p:cNvPr id="268" name="Google Shape;268;p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69" name="Google Shape;269;p3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3" name="Shape 273"/>
        <p:cNvGrpSpPr/>
        <p:nvPr/>
      </p:nvGrpSpPr>
      <p:grpSpPr>
        <a:xfrm>
          <a:off x="0" y="0"/>
          <a:ext cx="0" cy="0"/>
          <a:chOff x="0" y="0"/>
          <a:chExt cx="0" cy="0"/>
        </a:xfrm>
      </p:grpSpPr>
      <p:sp>
        <p:nvSpPr>
          <p:cNvPr id="274" name="Google Shape;274;p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75" name="Google Shape;275;p3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9" name="Shape 279"/>
        <p:cNvGrpSpPr/>
        <p:nvPr/>
      </p:nvGrpSpPr>
      <p:grpSpPr>
        <a:xfrm>
          <a:off x="0" y="0"/>
          <a:ext cx="0" cy="0"/>
          <a:chOff x="0" y="0"/>
          <a:chExt cx="0" cy="0"/>
        </a:xfrm>
      </p:grpSpPr>
      <p:sp>
        <p:nvSpPr>
          <p:cNvPr id="280" name="Google Shape;280;p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1" name="Google Shape;281;p3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4" name="Google Shape;74;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5" name="Shape 285"/>
        <p:cNvGrpSpPr/>
        <p:nvPr/>
      </p:nvGrpSpPr>
      <p:grpSpPr>
        <a:xfrm>
          <a:off x="0" y="0"/>
          <a:ext cx="0" cy="0"/>
          <a:chOff x="0" y="0"/>
          <a:chExt cx="0" cy="0"/>
        </a:xfrm>
      </p:grpSpPr>
      <p:sp>
        <p:nvSpPr>
          <p:cNvPr id="286" name="Google Shape;286;p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87" name="Google Shape;287;p3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1" name="Shape 291"/>
        <p:cNvGrpSpPr/>
        <p:nvPr/>
      </p:nvGrpSpPr>
      <p:grpSpPr>
        <a:xfrm>
          <a:off x="0" y="0"/>
          <a:ext cx="0" cy="0"/>
          <a:chOff x="0" y="0"/>
          <a:chExt cx="0" cy="0"/>
        </a:xfrm>
      </p:grpSpPr>
      <p:sp>
        <p:nvSpPr>
          <p:cNvPr id="292" name="Google Shape;292;p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3" name="Google Shape;293;p3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7" name="Shape 297"/>
        <p:cNvGrpSpPr/>
        <p:nvPr/>
      </p:nvGrpSpPr>
      <p:grpSpPr>
        <a:xfrm>
          <a:off x="0" y="0"/>
          <a:ext cx="0" cy="0"/>
          <a:chOff x="0" y="0"/>
          <a:chExt cx="0" cy="0"/>
        </a:xfrm>
      </p:grpSpPr>
      <p:sp>
        <p:nvSpPr>
          <p:cNvPr id="298" name="Google Shape;298;p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99" name="Google Shape;299;p3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3" name="Shape 303"/>
        <p:cNvGrpSpPr/>
        <p:nvPr/>
      </p:nvGrpSpPr>
      <p:grpSpPr>
        <a:xfrm>
          <a:off x="0" y="0"/>
          <a:ext cx="0" cy="0"/>
          <a:chOff x="0" y="0"/>
          <a:chExt cx="0" cy="0"/>
        </a:xfrm>
      </p:grpSpPr>
      <p:sp>
        <p:nvSpPr>
          <p:cNvPr id="304" name="Google Shape;304;p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05" name="Google Shape;305;p4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9" name="Shape 309"/>
        <p:cNvGrpSpPr/>
        <p:nvPr/>
      </p:nvGrpSpPr>
      <p:grpSpPr>
        <a:xfrm>
          <a:off x="0" y="0"/>
          <a:ext cx="0" cy="0"/>
          <a:chOff x="0" y="0"/>
          <a:chExt cx="0" cy="0"/>
        </a:xfrm>
      </p:grpSpPr>
      <p:sp>
        <p:nvSpPr>
          <p:cNvPr id="310" name="Google Shape;310;p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1" name="Google Shape;311;p4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5" name="Shape 315"/>
        <p:cNvGrpSpPr/>
        <p:nvPr/>
      </p:nvGrpSpPr>
      <p:grpSpPr>
        <a:xfrm>
          <a:off x="0" y="0"/>
          <a:ext cx="0" cy="0"/>
          <a:chOff x="0" y="0"/>
          <a:chExt cx="0" cy="0"/>
        </a:xfrm>
      </p:grpSpPr>
      <p:sp>
        <p:nvSpPr>
          <p:cNvPr id="316" name="Google Shape;316;p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17" name="Google Shape;317;p4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1" name="Shape 321"/>
        <p:cNvGrpSpPr/>
        <p:nvPr/>
      </p:nvGrpSpPr>
      <p:grpSpPr>
        <a:xfrm>
          <a:off x="0" y="0"/>
          <a:ext cx="0" cy="0"/>
          <a:chOff x="0" y="0"/>
          <a:chExt cx="0" cy="0"/>
        </a:xfrm>
      </p:grpSpPr>
      <p:sp>
        <p:nvSpPr>
          <p:cNvPr id="322" name="Google Shape;322;p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3" name="Google Shape;323;p4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7" name="Shape 327"/>
        <p:cNvGrpSpPr/>
        <p:nvPr/>
      </p:nvGrpSpPr>
      <p:grpSpPr>
        <a:xfrm>
          <a:off x="0" y="0"/>
          <a:ext cx="0" cy="0"/>
          <a:chOff x="0" y="0"/>
          <a:chExt cx="0" cy="0"/>
        </a:xfrm>
      </p:grpSpPr>
      <p:sp>
        <p:nvSpPr>
          <p:cNvPr id="328" name="Google Shape;328;p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29" name="Google Shape;329;p4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3" name="Shape 333"/>
        <p:cNvGrpSpPr/>
        <p:nvPr/>
      </p:nvGrpSpPr>
      <p:grpSpPr>
        <a:xfrm>
          <a:off x="0" y="0"/>
          <a:ext cx="0" cy="0"/>
          <a:chOff x="0" y="0"/>
          <a:chExt cx="0" cy="0"/>
        </a:xfrm>
      </p:grpSpPr>
      <p:sp>
        <p:nvSpPr>
          <p:cNvPr id="334" name="Google Shape;334;g635d01eff2_0_10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35" name="Google Shape;335;g635d01eff2_0_10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9" name="Shape 339"/>
        <p:cNvGrpSpPr/>
        <p:nvPr/>
      </p:nvGrpSpPr>
      <p:grpSpPr>
        <a:xfrm>
          <a:off x="0" y="0"/>
          <a:ext cx="0" cy="0"/>
          <a:chOff x="0" y="0"/>
          <a:chExt cx="0" cy="0"/>
        </a:xfrm>
      </p:grpSpPr>
      <p:sp>
        <p:nvSpPr>
          <p:cNvPr id="340" name="Google Shape;340;p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1" name="Google Shape;341;p4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p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0" name="Google Shape;8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5" name="Shape 345"/>
        <p:cNvGrpSpPr/>
        <p:nvPr/>
      </p:nvGrpSpPr>
      <p:grpSpPr>
        <a:xfrm>
          <a:off x="0" y="0"/>
          <a:ext cx="0" cy="0"/>
          <a:chOff x="0" y="0"/>
          <a:chExt cx="0" cy="0"/>
        </a:xfrm>
      </p:grpSpPr>
      <p:sp>
        <p:nvSpPr>
          <p:cNvPr id="346" name="Google Shape;346;p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47" name="Google Shape;347;p4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1" name="Shape 351"/>
        <p:cNvGrpSpPr/>
        <p:nvPr/>
      </p:nvGrpSpPr>
      <p:grpSpPr>
        <a:xfrm>
          <a:off x="0" y="0"/>
          <a:ext cx="0" cy="0"/>
          <a:chOff x="0" y="0"/>
          <a:chExt cx="0" cy="0"/>
        </a:xfrm>
      </p:grpSpPr>
      <p:sp>
        <p:nvSpPr>
          <p:cNvPr id="352" name="Google Shape;352;p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3" name="Google Shape;353;p4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7" name="Shape 357"/>
        <p:cNvGrpSpPr/>
        <p:nvPr/>
      </p:nvGrpSpPr>
      <p:grpSpPr>
        <a:xfrm>
          <a:off x="0" y="0"/>
          <a:ext cx="0" cy="0"/>
          <a:chOff x="0" y="0"/>
          <a:chExt cx="0" cy="0"/>
        </a:xfrm>
      </p:grpSpPr>
      <p:sp>
        <p:nvSpPr>
          <p:cNvPr id="358" name="Google Shape;358;p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59" name="Google Shape;359;p4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3" name="Shape 363"/>
        <p:cNvGrpSpPr/>
        <p:nvPr/>
      </p:nvGrpSpPr>
      <p:grpSpPr>
        <a:xfrm>
          <a:off x="0" y="0"/>
          <a:ext cx="0" cy="0"/>
          <a:chOff x="0" y="0"/>
          <a:chExt cx="0" cy="0"/>
        </a:xfrm>
      </p:grpSpPr>
      <p:sp>
        <p:nvSpPr>
          <p:cNvPr id="364" name="Google Shape;364;p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65" name="Google Shape;365;p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69" name="Shape 369"/>
        <p:cNvGrpSpPr/>
        <p:nvPr/>
      </p:nvGrpSpPr>
      <p:grpSpPr>
        <a:xfrm>
          <a:off x="0" y="0"/>
          <a:ext cx="0" cy="0"/>
          <a:chOff x="0" y="0"/>
          <a:chExt cx="0" cy="0"/>
        </a:xfrm>
      </p:grpSpPr>
      <p:sp>
        <p:nvSpPr>
          <p:cNvPr id="370" name="Google Shape;370;g635d01eff2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1" name="Google Shape;371;g635d01eff2_0_11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75" name="Shape 375"/>
        <p:cNvGrpSpPr/>
        <p:nvPr/>
      </p:nvGrpSpPr>
      <p:grpSpPr>
        <a:xfrm>
          <a:off x="0" y="0"/>
          <a:ext cx="0" cy="0"/>
          <a:chOff x="0" y="0"/>
          <a:chExt cx="0" cy="0"/>
        </a:xfrm>
      </p:grpSpPr>
      <p:sp>
        <p:nvSpPr>
          <p:cNvPr id="376" name="Google Shape;376;p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77" name="Google Shape;377;p5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1" name="Shape 381"/>
        <p:cNvGrpSpPr/>
        <p:nvPr/>
      </p:nvGrpSpPr>
      <p:grpSpPr>
        <a:xfrm>
          <a:off x="0" y="0"/>
          <a:ext cx="0" cy="0"/>
          <a:chOff x="0" y="0"/>
          <a:chExt cx="0" cy="0"/>
        </a:xfrm>
      </p:grpSpPr>
      <p:sp>
        <p:nvSpPr>
          <p:cNvPr id="382" name="Google Shape;382;p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3" name="Google Shape;383;p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7" name="Shape 387"/>
        <p:cNvGrpSpPr/>
        <p:nvPr/>
      </p:nvGrpSpPr>
      <p:grpSpPr>
        <a:xfrm>
          <a:off x="0" y="0"/>
          <a:ext cx="0" cy="0"/>
          <a:chOff x="0" y="0"/>
          <a:chExt cx="0" cy="0"/>
        </a:xfrm>
      </p:grpSpPr>
      <p:sp>
        <p:nvSpPr>
          <p:cNvPr id="388" name="Google Shape;388;p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89" name="Google Shape;389;p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3" name="Shape 393"/>
        <p:cNvGrpSpPr/>
        <p:nvPr/>
      </p:nvGrpSpPr>
      <p:grpSpPr>
        <a:xfrm>
          <a:off x="0" y="0"/>
          <a:ext cx="0" cy="0"/>
          <a:chOff x="0" y="0"/>
          <a:chExt cx="0" cy="0"/>
        </a:xfrm>
      </p:grpSpPr>
      <p:sp>
        <p:nvSpPr>
          <p:cNvPr id="394" name="Google Shape;394;g635d01eff2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395" name="Google Shape;395;g635d01eff2_0_1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99" name="Shape 399"/>
        <p:cNvGrpSpPr/>
        <p:nvPr/>
      </p:nvGrpSpPr>
      <p:grpSpPr>
        <a:xfrm>
          <a:off x="0" y="0"/>
          <a:ext cx="0" cy="0"/>
          <a:chOff x="0" y="0"/>
          <a:chExt cx="0" cy="0"/>
        </a:xfrm>
      </p:grpSpPr>
      <p:sp>
        <p:nvSpPr>
          <p:cNvPr id="400" name="Google Shape;400;p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1" name="Google Shape;401;p5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Google Shape;84;p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5" name="Google Shape;8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05" name="Shape 405"/>
        <p:cNvGrpSpPr/>
        <p:nvPr/>
      </p:nvGrpSpPr>
      <p:grpSpPr>
        <a:xfrm>
          <a:off x="0" y="0"/>
          <a:ext cx="0" cy="0"/>
          <a:chOff x="0" y="0"/>
          <a:chExt cx="0" cy="0"/>
        </a:xfrm>
      </p:grpSpPr>
      <p:sp>
        <p:nvSpPr>
          <p:cNvPr id="406" name="Google Shape;406;p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07" name="Google Shape;407;p5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1" name="Shape 411"/>
        <p:cNvGrpSpPr/>
        <p:nvPr/>
      </p:nvGrpSpPr>
      <p:grpSpPr>
        <a:xfrm>
          <a:off x="0" y="0"/>
          <a:ext cx="0" cy="0"/>
          <a:chOff x="0" y="0"/>
          <a:chExt cx="0" cy="0"/>
        </a:xfrm>
      </p:grpSpPr>
      <p:sp>
        <p:nvSpPr>
          <p:cNvPr id="412" name="Google Shape;412;p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3" name="Google Shape;413;p5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Many operating systems enable you to set your MAC address; by setting it to the address of a valid client, you could potentially gain access to the network (presuming the passphrase was also known). MAC addresses are transmitted with each packet, so you can easily find MAC addresses by capturing traffic, too.</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7" name="Shape 417"/>
        <p:cNvGrpSpPr/>
        <p:nvPr/>
      </p:nvGrpSpPr>
      <p:grpSpPr>
        <a:xfrm>
          <a:off x="0" y="0"/>
          <a:ext cx="0" cy="0"/>
          <a:chOff x="0" y="0"/>
          <a:chExt cx="0" cy="0"/>
        </a:xfrm>
      </p:grpSpPr>
      <p:sp>
        <p:nvSpPr>
          <p:cNvPr id="418" name="Google Shape;418;p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19" name="Google Shape;419;p5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3" name="Shape 423"/>
        <p:cNvGrpSpPr/>
        <p:nvPr/>
      </p:nvGrpSpPr>
      <p:grpSpPr>
        <a:xfrm>
          <a:off x="0" y="0"/>
          <a:ext cx="0" cy="0"/>
          <a:chOff x="0" y="0"/>
          <a:chExt cx="0" cy="0"/>
        </a:xfrm>
      </p:grpSpPr>
      <p:sp>
        <p:nvSpPr>
          <p:cNvPr id="424" name="Google Shape;424;p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25" name="Google Shape;425;p5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29" name="Shape 429"/>
        <p:cNvGrpSpPr/>
        <p:nvPr/>
      </p:nvGrpSpPr>
      <p:grpSpPr>
        <a:xfrm>
          <a:off x="0" y="0"/>
          <a:ext cx="0" cy="0"/>
          <a:chOff x="0" y="0"/>
          <a:chExt cx="0" cy="0"/>
        </a:xfrm>
      </p:grpSpPr>
      <p:sp>
        <p:nvSpPr>
          <p:cNvPr id="430" name="Google Shape;430;p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1" name="Google Shape;431;p5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35" name="Shape 435"/>
        <p:cNvGrpSpPr/>
        <p:nvPr/>
      </p:nvGrpSpPr>
      <p:grpSpPr>
        <a:xfrm>
          <a:off x="0" y="0"/>
          <a:ext cx="0" cy="0"/>
          <a:chOff x="0" y="0"/>
          <a:chExt cx="0" cy="0"/>
        </a:xfrm>
      </p:grpSpPr>
      <p:sp>
        <p:nvSpPr>
          <p:cNvPr id="436" name="Google Shape;436;g635d01eff2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37" name="Google Shape;437;g635d01eff2_0_14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1" name="Shape 441"/>
        <p:cNvGrpSpPr/>
        <p:nvPr/>
      </p:nvGrpSpPr>
      <p:grpSpPr>
        <a:xfrm>
          <a:off x="0" y="0"/>
          <a:ext cx="0" cy="0"/>
          <a:chOff x="0" y="0"/>
          <a:chExt cx="0" cy="0"/>
        </a:xfrm>
      </p:grpSpPr>
      <p:sp>
        <p:nvSpPr>
          <p:cNvPr id="442" name="Google Shape;442;p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3" name="Google Shape;443;p5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7" name="Shape 447"/>
        <p:cNvGrpSpPr/>
        <p:nvPr/>
      </p:nvGrpSpPr>
      <p:grpSpPr>
        <a:xfrm>
          <a:off x="0" y="0"/>
          <a:ext cx="0" cy="0"/>
          <a:chOff x="0" y="0"/>
          <a:chExt cx="0" cy="0"/>
        </a:xfrm>
      </p:grpSpPr>
      <p:sp>
        <p:nvSpPr>
          <p:cNvPr id="448" name="Google Shape;448;p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49" name="Google Shape;449;p6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3" name="Shape 453"/>
        <p:cNvGrpSpPr/>
        <p:nvPr/>
      </p:nvGrpSpPr>
      <p:grpSpPr>
        <a:xfrm>
          <a:off x="0" y="0"/>
          <a:ext cx="0" cy="0"/>
          <a:chOff x="0" y="0"/>
          <a:chExt cx="0" cy="0"/>
        </a:xfrm>
      </p:grpSpPr>
      <p:sp>
        <p:nvSpPr>
          <p:cNvPr id="454" name="Google Shape;454;p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55" name="Google Shape;455;p6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59" name="Shape 459"/>
        <p:cNvGrpSpPr/>
        <p:nvPr/>
      </p:nvGrpSpPr>
      <p:grpSpPr>
        <a:xfrm>
          <a:off x="0" y="0"/>
          <a:ext cx="0" cy="0"/>
          <a:chOff x="0" y="0"/>
          <a:chExt cx="0" cy="0"/>
        </a:xfrm>
      </p:grpSpPr>
      <p:sp>
        <p:nvSpPr>
          <p:cNvPr id="460" name="Google Shape;460;p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61" name="Google Shape;461;p6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Google Shape;89;p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0" name="Google Shape;90;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5" name="Shape 465"/>
        <p:cNvGrpSpPr/>
        <p:nvPr/>
      </p:nvGrpSpPr>
      <p:grpSpPr>
        <a:xfrm>
          <a:off x="0" y="0"/>
          <a:ext cx="0" cy="0"/>
          <a:chOff x="0" y="0"/>
          <a:chExt cx="0" cy="0"/>
        </a:xfrm>
      </p:grpSpPr>
      <p:sp>
        <p:nvSpPr>
          <p:cNvPr id="466" name="Google Shape;466;p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67" name="Google Shape;467;p6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1" name="Shape 471"/>
        <p:cNvGrpSpPr/>
        <p:nvPr/>
      </p:nvGrpSpPr>
      <p:grpSpPr>
        <a:xfrm>
          <a:off x="0" y="0"/>
          <a:ext cx="0" cy="0"/>
          <a:chOff x="0" y="0"/>
          <a:chExt cx="0" cy="0"/>
        </a:xfrm>
      </p:grpSpPr>
      <p:sp>
        <p:nvSpPr>
          <p:cNvPr id="472" name="Google Shape;472;g635d01eff2_0_1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3" name="Google Shape;473;g635d01eff2_0_1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7" name="Shape 477"/>
        <p:cNvGrpSpPr/>
        <p:nvPr/>
      </p:nvGrpSpPr>
      <p:grpSpPr>
        <a:xfrm>
          <a:off x="0" y="0"/>
          <a:ext cx="0" cy="0"/>
          <a:chOff x="0" y="0"/>
          <a:chExt cx="0" cy="0"/>
        </a:xfrm>
      </p:grpSpPr>
      <p:sp>
        <p:nvSpPr>
          <p:cNvPr id="478" name="Google Shape;478;p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79" name="Google Shape;479;p6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3" name="Shape 483"/>
        <p:cNvGrpSpPr/>
        <p:nvPr/>
      </p:nvGrpSpPr>
      <p:grpSpPr>
        <a:xfrm>
          <a:off x="0" y="0"/>
          <a:ext cx="0" cy="0"/>
          <a:chOff x="0" y="0"/>
          <a:chExt cx="0" cy="0"/>
        </a:xfrm>
      </p:grpSpPr>
      <p:sp>
        <p:nvSpPr>
          <p:cNvPr id="484" name="Google Shape;484;p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5" name="Google Shape;485;p6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89" name="Shape 489"/>
        <p:cNvGrpSpPr/>
        <p:nvPr/>
      </p:nvGrpSpPr>
      <p:grpSpPr>
        <a:xfrm>
          <a:off x="0" y="0"/>
          <a:ext cx="0" cy="0"/>
          <a:chOff x="0" y="0"/>
          <a:chExt cx="0" cy="0"/>
        </a:xfrm>
      </p:grpSpPr>
      <p:sp>
        <p:nvSpPr>
          <p:cNvPr id="490" name="Google Shape;490;p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1" name="Google Shape;491;p6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95" name="Shape 495"/>
        <p:cNvGrpSpPr/>
        <p:nvPr/>
      </p:nvGrpSpPr>
      <p:grpSpPr>
        <a:xfrm>
          <a:off x="0" y="0"/>
          <a:ext cx="0" cy="0"/>
          <a:chOff x="0" y="0"/>
          <a:chExt cx="0" cy="0"/>
        </a:xfrm>
      </p:grpSpPr>
      <p:sp>
        <p:nvSpPr>
          <p:cNvPr id="496" name="Google Shape;496;p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97" name="Google Shape;497;p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1" name="Shape 501"/>
        <p:cNvGrpSpPr/>
        <p:nvPr/>
      </p:nvGrpSpPr>
      <p:grpSpPr>
        <a:xfrm>
          <a:off x="0" y="0"/>
          <a:ext cx="0" cy="0"/>
          <a:chOff x="0" y="0"/>
          <a:chExt cx="0" cy="0"/>
        </a:xfrm>
      </p:grpSpPr>
      <p:sp>
        <p:nvSpPr>
          <p:cNvPr id="502" name="Google Shape;502;p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3" name="Google Shape;503;p6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7" name="Shape 507"/>
        <p:cNvGrpSpPr/>
        <p:nvPr/>
      </p:nvGrpSpPr>
      <p:grpSpPr>
        <a:xfrm>
          <a:off x="0" y="0"/>
          <a:ext cx="0" cy="0"/>
          <a:chOff x="0" y="0"/>
          <a:chExt cx="0" cy="0"/>
        </a:xfrm>
      </p:grpSpPr>
      <p:sp>
        <p:nvSpPr>
          <p:cNvPr id="508" name="Google Shape;508;g635d01eff2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09" name="Google Shape;509;g635d01eff2_0_1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3" name="Shape 513"/>
        <p:cNvGrpSpPr/>
        <p:nvPr/>
      </p:nvGrpSpPr>
      <p:grpSpPr>
        <a:xfrm>
          <a:off x="0" y="0"/>
          <a:ext cx="0" cy="0"/>
          <a:chOff x="0" y="0"/>
          <a:chExt cx="0" cy="0"/>
        </a:xfrm>
      </p:grpSpPr>
      <p:sp>
        <p:nvSpPr>
          <p:cNvPr id="514" name="Google Shape;514;p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15" name="Google Shape;515;p6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19" name="Shape 519"/>
        <p:cNvGrpSpPr/>
        <p:nvPr/>
      </p:nvGrpSpPr>
      <p:grpSpPr>
        <a:xfrm>
          <a:off x="0" y="0"/>
          <a:ext cx="0" cy="0"/>
          <a:chOff x="0" y="0"/>
          <a:chExt cx="0" cy="0"/>
        </a:xfrm>
      </p:grpSpPr>
      <p:sp>
        <p:nvSpPr>
          <p:cNvPr id="520" name="Google Shape;520;p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1" name="Google Shape;521;p7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Google Shape;94;p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5" name="Shape 525"/>
        <p:cNvGrpSpPr/>
        <p:nvPr/>
      </p:nvGrpSpPr>
      <p:grpSpPr>
        <a:xfrm>
          <a:off x="0" y="0"/>
          <a:ext cx="0" cy="0"/>
          <a:chOff x="0" y="0"/>
          <a:chExt cx="0" cy="0"/>
        </a:xfrm>
      </p:grpSpPr>
      <p:sp>
        <p:nvSpPr>
          <p:cNvPr id="526" name="Google Shape;526;p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7" name="Google Shape;527;p7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1" name="Shape 531"/>
        <p:cNvGrpSpPr/>
        <p:nvPr/>
      </p:nvGrpSpPr>
      <p:grpSpPr>
        <a:xfrm>
          <a:off x="0" y="0"/>
          <a:ext cx="0" cy="0"/>
          <a:chOff x="0" y="0"/>
          <a:chExt cx="0" cy="0"/>
        </a:xfrm>
      </p:grpSpPr>
      <p:sp>
        <p:nvSpPr>
          <p:cNvPr id="532" name="Google Shape;532;p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3" name="Google Shape;533;p7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7" name="Shape 537"/>
        <p:cNvGrpSpPr/>
        <p:nvPr/>
      </p:nvGrpSpPr>
      <p:grpSpPr>
        <a:xfrm>
          <a:off x="0" y="0"/>
          <a:ext cx="0" cy="0"/>
          <a:chOff x="0" y="0"/>
          <a:chExt cx="0" cy="0"/>
        </a:xfrm>
      </p:grpSpPr>
      <p:sp>
        <p:nvSpPr>
          <p:cNvPr id="538" name="Google Shape;538;p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39" name="Google Shape;539;p7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3" name="Shape 543"/>
        <p:cNvGrpSpPr/>
        <p:nvPr/>
      </p:nvGrpSpPr>
      <p:grpSpPr>
        <a:xfrm>
          <a:off x="0" y="0"/>
          <a:ext cx="0" cy="0"/>
          <a:chOff x="0" y="0"/>
          <a:chExt cx="0" cy="0"/>
        </a:xfrm>
      </p:grpSpPr>
      <p:sp>
        <p:nvSpPr>
          <p:cNvPr id="544" name="Google Shape;544;p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5" name="Google Shape;545;p7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49" name="Shape 549"/>
        <p:cNvGrpSpPr/>
        <p:nvPr/>
      </p:nvGrpSpPr>
      <p:grpSpPr>
        <a:xfrm>
          <a:off x="0" y="0"/>
          <a:ext cx="0" cy="0"/>
          <a:chOff x="0" y="0"/>
          <a:chExt cx="0" cy="0"/>
        </a:xfrm>
      </p:grpSpPr>
      <p:sp>
        <p:nvSpPr>
          <p:cNvPr id="550" name="Google Shape;550;p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1" name="Google Shape;551;p7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 Some NAC solutions don’t use agents. For example, Microsoft offered a NAC solution that was integrated with Active Directory and was able to perform checks without an agent. </a:t>
            </a:r>
            <a:endParaRPr/>
          </a:p>
        </p:txBody>
      </p:sp>
    </p:spTree>
  </p:cSld>
  <p:clrMapOvr>
    <a:masterClrMapping/>
  </p:clrMapOvr>
</p:notes>
</file>

<file path=ppt/notesSlides/notesSlide8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5" name="Shape 555"/>
        <p:cNvGrpSpPr/>
        <p:nvPr/>
      </p:nvGrpSpPr>
      <p:grpSpPr>
        <a:xfrm>
          <a:off x="0" y="0"/>
          <a:ext cx="0" cy="0"/>
          <a:chOff x="0" y="0"/>
          <a:chExt cx="0" cy="0"/>
        </a:xfrm>
      </p:grpSpPr>
      <p:sp>
        <p:nvSpPr>
          <p:cNvPr id="556" name="Google Shape;556;p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57" name="Google Shape;557;p7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1" name="Shape 561"/>
        <p:cNvGrpSpPr/>
        <p:nvPr/>
      </p:nvGrpSpPr>
      <p:grpSpPr>
        <a:xfrm>
          <a:off x="0" y="0"/>
          <a:ext cx="0" cy="0"/>
          <a:chOff x="0" y="0"/>
          <a:chExt cx="0" cy="0"/>
        </a:xfrm>
      </p:grpSpPr>
      <p:sp>
        <p:nvSpPr>
          <p:cNvPr id="562" name="Google Shape;562;p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3" name="Google Shape;563;p7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7" name="Shape 567"/>
        <p:cNvGrpSpPr/>
        <p:nvPr/>
      </p:nvGrpSpPr>
      <p:grpSpPr>
        <a:xfrm>
          <a:off x="0" y="0"/>
          <a:ext cx="0" cy="0"/>
          <a:chOff x="0" y="0"/>
          <a:chExt cx="0" cy="0"/>
        </a:xfrm>
      </p:grpSpPr>
      <p:sp>
        <p:nvSpPr>
          <p:cNvPr id="568" name="Google Shape;568;p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69" name="Google Shape;569;p7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3" name="Shape 573"/>
        <p:cNvGrpSpPr/>
        <p:nvPr/>
      </p:nvGrpSpPr>
      <p:grpSpPr>
        <a:xfrm>
          <a:off x="0" y="0"/>
          <a:ext cx="0" cy="0"/>
          <a:chOff x="0" y="0"/>
          <a:chExt cx="0" cy="0"/>
        </a:xfrm>
      </p:grpSpPr>
      <p:sp>
        <p:nvSpPr>
          <p:cNvPr id="574" name="Google Shape;574;p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75" name="Google Shape;575;p7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9" name="Shape 579"/>
        <p:cNvGrpSpPr/>
        <p:nvPr/>
      </p:nvGrpSpPr>
      <p:grpSpPr>
        <a:xfrm>
          <a:off x="0" y="0"/>
          <a:ext cx="0" cy="0"/>
          <a:chOff x="0" y="0"/>
          <a:chExt cx="0" cy="0"/>
        </a:xfrm>
      </p:grpSpPr>
      <p:sp>
        <p:nvSpPr>
          <p:cNvPr id="580" name="Google Shape;580;p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1" name="Google Shape;581;p8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9" name="Shape 99"/>
        <p:cNvGrpSpPr/>
        <p:nvPr/>
      </p:nvGrpSpPr>
      <p:grpSpPr>
        <a:xfrm>
          <a:off x="0" y="0"/>
          <a:ext cx="0" cy="0"/>
          <a:chOff x="0" y="0"/>
          <a:chExt cx="0" cy="0"/>
        </a:xfrm>
      </p:grpSpPr>
      <p:sp>
        <p:nvSpPr>
          <p:cNvPr id="100" name="Google Shape;100;p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5" name="Shape 585"/>
        <p:cNvGrpSpPr/>
        <p:nvPr/>
      </p:nvGrpSpPr>
      <p:grpSpPr>
        <a:xfrm>
          <a:off x="0" y="0"/>
          <a:ext cx="0" cy="0"/>
          <a:chOff x="0" y="0"/>
          <a:chExt cx="0" cy="0"/>
        </a:xfrm>
      </p:grpSpPr>
      <p:sp>
        <p:nvSpPr>
          <p:cNvPr id="586" name="Google Shape;586;p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7" name="Google Shape;587;p8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1" name="Shape 591"/>
        <p:cNvGrpSpPr/>
        <p:nvPr/>
      </p:nvGrpSpPr>
      <p:grpSpPr>
        <a:xfrm>
          <a:off x="0" y="0"/>
          <a:ext cx="0" cy="0"/>
          <a:chOff x="0" y="0"/>
          <a:chExt cx="0" cy="0"/>
        </a:xfrm>
      </p:grpSpPr>
      <p:sp>
        <p:nvSpPr>
          <p:cNvPr id="592" name="Google Shape;592;p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3" name="Google Shape;593;p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7" name="Shape 597"/>
        <p:cNvGrpSpPr/>
        <p:nvPr/>
      </p:nvGrpSpPr>
      <p:grpSpPr>
        <a:xfrm>
          <a:off x="0" y="0"/>
          <a:ext cx="0" cy="0"/>
          <a:chOff x="0" y="0"/>
          <a:chExt cx="0" cy="0"/>
        </a:xfrm>
      </p:grpSpPr>
      <p:sp>
        <p:nvSpPr>
          <p:cNvPr id="598" name="Google Shape;598;p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9" name="Google Shape;599;p8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3" name="Shape 603"/>
        <p:cNvGrpSpPr/>
        <p:nvPr/>
      </p:nvGrpSpPr>
      <p:grpSpPr>
        <a:xfrm>
          <a:off x="0" y="0"/>
          <a:ext cx="0" cy="0"/>
          <a:chOff x="0" y="0"/>
          <a:chExt cx="0" cy="0"/>
        </a:xfrm>
      </p:grpSpPr>
      <p:sp>
        <p:nvSpPr>
          <p:cNvPr id="604" name="Google Shape;604;p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5" name="Google Shape;605;p8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9" name="Shape 609"/>
        <p:cNvGrpSpPr/>
        <p:nvPr/>
      </p:nvGrpSpPr>
      <p:grpSpPr>
        <a:xfrm>
          <a:off x="0" y="0"/>
          <a:ext cx="0" cy="0"/>
          <a:chOff x="0" y="0"/>
          <a:chExt cx="0" cy="0"/>
        </a:xfrm>
      </p:grpSpPr>
      <p:sp>
        <p:nvSpPr>
          <p:cNvPr id="610" name="Google Shape;610;g635d01eff2_0_2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1" name="Google Shape;611;g635d01eff2_0_2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4" name="Shape 614"/>
        <p:cNvGrpSpPr/>
        <p:nvPr/>
      </p:nvGrpSpPr>
      <p:grpSpPr>
        <a:xfrm>
          <a:off x="0" y="0"/>
          <a:ext cx="0" cy="0"/>
          <a:chOff x="0" y="0"/>
          <a:chExt cx="0" cy="0"/>
        </a:xfrm>
      </p:grpSpPr>
      <p:sp>
        <p:nvSpPr>
          <p:cNvPr id="615" name="Google Shape;615;p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16" name="Google Shape;616;p8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0" name="Shape 620"/>
        <p:cNvGrpSpPr/>
        <p:nvPr/>
      </p:nvGrpSpPr>
      <p:grpSpPr>
        <a:xfrm>
          <a:off x="0" y="0"/>
          <a:ext cx="0" cy="0"/>
          <a:chOff x="0" y="0"/>
          <a:chExt cx="0" cy="0"/>
        </a:xfrm>
      </p:grpSpPr>
      <p:sp>
        <p:nvSpPr>
          <p:cNvPr id="621" name="Google Shape;621;p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2" name="Google Shape;622;p8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6" name="Shape 626"/>
        <p:cNvGrpSpPr/>
        <p:nvPr/>
      </p:nvGrpSpPr>
      <p:grpSpPr>
        <a:xfrm>
          <a:off x="0" y="0"/>
          <a:ext cx="0" cy="0"/>
          <a:chOff x="0" y="0"/>
          <a:chExt cx="0" cy="0"/>
        </a:xfrm>
      </p:grpSpPr>
      <p:sp>
        <p:nvSpPr>
          <p:cNvPr id="627" name="Google Shape;627;p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28" name="Google Shape;628;p8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2" name="Shape 632"/>
        <p:cNvGrpSpPr/>
        <p:nvPr/>
      </p:nvGrpSpPr>
      <p:grpSpPr>
        <a:xfrm>
          <a:off x="0" y="0"/>
          <a:ext cx="0" cy="0"/>
          <a:chOff x="0" y="0"/>
          <a:chExt cx="0" cy="0"/>
        </a:xfrm>
      </p:grpSpPr>
      <p:sp>
        <p:nvSpPr>
          <p:cNvPr id="633" name="Google Shape;633;p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34" name="Google Shape;634;p8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8" name="Shape 638"/>
        <p:cNvGrpSpPr/>
        <p:nvPr/>
      </p:nvGrpSpPr>
      <p:grpSpPr>
        <a:xfrm>
          <a:off x="0" y="0"/>
          <a:ext cx="0" cy="0"/>
          <a:chOff x="0" y="0"/>
          <a:chExt cx="0" cy="0"/>
        </a:xfrm>
      </p:grpSpPr>
      <p:sp>
        <p:nvSpPr>
          <p:cNvPr id="639" name="Google Shape;639;p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0" name="Google Shape;640;p9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145"/>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3" name="Google Shape;13;p145"/>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4" name="Google Shape;14;p14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8" name="Shape 48"/>
        <p:cNvGrpSpPr/>
        <p:nvPr/>
      </p:nvGrpSpPr>
      <p:grpSpPr>
        <a:xfrm>
          <a:off x="0" y="0"/>
          <a:ext cx="0" cy="0"/>
          <a:chOff x="0" y="0"/>
          <a:chExt cx="0" cy="0"/>
        </a:xfrm>
      </p:grpSpPr>
      <p:sp>
        <p:nvSpPr>
          <p:cNvPr id="49" name="Google Shape;49;p154"/>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50" name="Google Shape;50;p154"/>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51" name="Google Shape;51;p15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2" name="Shape 52"/>
        <p:cNvGrpSpPr/>
        <p:nvPr/>
      </p:nvGrpSpPr>
      <p:grpSpPr>
        <a:xfrm>
          <a:off x="0" y="0"/>
          <a:ext cx="0" cy="0"/>
          <a:chOff x="0" y="0"/>
          <a:chExt cx="0" cy="0"/>
        </a:xfrm>
      </p:grpSpPr>
      <p:sp>
        <p:nvSpPr>
          <p:cNvPr id="53" name="Google Shape;53;p15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5" name="Shape 15"/>
        <p:cNvGrpSpPr/>
        <p:nvPr/>
      </p:nvGrpSpPr>
      <p:grpSpPr>
        <a:xfrm>
          <a:off x="0" y="0"/>
          <a:ext cx="0" cy="0"/>
          <a:chOff x="0" y="0"/>
          <a:chExt cx="0" cy="0"/>
        </a:xfrm>
      </p:grpSpPr>
      <p:sp>
        <p:nvSpPr>
          <p:cNvPr id="16" name="Google Shape;16;p1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7" name="Google Shape;17;p14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8" name="Google Shape;18;p14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sp>
        <p:nvSpPr>
          <p:cNvPr id="20" name="Google Shape;20;p14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14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22" name="Google Shape;22;p147"/>
          <p:cNvSpPr txBox="1"/>
          <p:nvPr/>
        </p:nvSpPr>
        <p:spPr>
          <a:xfrm>
            <a:off x="0" y="4749900"/>
            <a:ext cx="3000000" cy="3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900"/>
              <a:buFont typeface="Arial"/>
              <a:buNone/>
            </a:pPr>
            <a:r>
              <a:rPr b="0" i="0" lang="en" sz="900" u="none" cap="none" strike="noStrike">
                <a:solidFill>
                  <a:schemeClr val="dk2"/>
                </a:solidFill>
                <a:latin typeface="Arial"/>
                <a:ea typeface="Arial"/>
                <a:cs typeface="Arial"/>
                <a:sym typeface="Arial"/>
              </a:rPr>
              <a:t>© All rights reserved by Cyber Brain Academy, LLC</a:t>
            </a:r>
            <a:endParaRPr b="0" i="0" sz="900" u="none" cap="none" strike="noStrike">
              <a:solidFill>
                <a:schemeClr val="dk2"/>
              </a:solidFill>
              <a:latin typeface="Arial"/>
              <a:ea typeface="Arial"/>
              <a:cs typeface="Arial"/>
              <a:sym typeface="Arial"/>
            </a:endParaRPr>
          </a:p>
        </p:txBody>
      </p:sp>
      <p:pic>
        <p:nvPicPr>
          <p:cNvPr id="23" name="Google Shape;23;p147"/>
          <p:cNvPicPr preferRelativeResize="0"/>
          <p:nvPr/>
        </p:nvPicPr>
        <p:blipFill rotWithShape="1">
          <a:blip r:embed="rId2">
            <a:alphaModFix/>
          </a:blip>
          <a:srcRect b="0" l="0" r="0" t="0"/>
          <a:stretch/>
        </p:blipFill>
        <p:spPr>
          <a:xfrm>
            <a:off x="7576450" y="3575950"/>
            <a:ext cx="1567550" cy="156755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Google Shape;25;p1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6" name="Google Shape;26;p148"/>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7" name="Google Shape;27;p148"/>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8" name="Google Shape;28;p14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9" name="Shape 29"/>
        <p:cNvGrpSpPr/>
        <p:nvPr/>
      </p:nvGrpSpPr>
      <p:grpSpPr>
        <a:xfrm>
          <a:off x="0" y="0"/>
          <a:ext cx="0" cy="0"/>
          <a:chOff x="0" y="0"/>
          <a:chExt cx="0" cy="0"/>
        </a:xfrm>
      </p:grpSpPr>
      <p:sp>
        <p:nvSpPr>
          <p:cNvPr id="30" name="Google Shape;30;p1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31" name="Google Shape;31;p14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2" name="Shape 32"/>
        <p:cNvGrpSpPr/>
        <p:nvPr/>
      </p:nvGrpSpPr>
      <p:grpSpPr>
        <a:xfrm>
          <a:off x="0" y="0"/>
          <a:ext cx="0" cy="0"/>
          <a:chOff x="0" y="0"/>
          <a:chExt cx="0" cy="0"/>
        </a:xfrm>
      </p:grpSpPr>
      <p:sp>
        <p:nvSpPr>
          <p:cNvPr id="33" name="Google Shape;33;p150"/>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4" name="Google Shape;34;p150"/>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5" name="Google Shape;35;p15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6" name="Shape 36"/>
        <p:cNvGrpSpPr/>
        <p:nvPr/>
      </p:nvGrpSpPr>
      <p:grpSpPr>
        <a:xfrm>
          <a:off x="0" y="0"/>
          <a:ext cx="0" cy="0"/>
          <a:chOff x="0" y="0"/>
          <a:chExt cx="0" cy="0"/>
        </a:xfrm>
      </p:grpSpPr>
      <p:sp>
        <p:nvSpPr>
          <p:cNvPr id="37" name="Google Shape;37;p151"/>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8" name="Google Shape;38;p15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9" name="Shape 39"/>
        <p:cNvGrpSpPr/>
        <p:nvPr/>
      </p:nvGrpSpPr>
      <p:grpSpPr>
        <a:xfrm>
          <a:off x="0" y="0"/>
          <a:ext cx="0" cy="0"/>
          <a:chOff x="0" y="0"/>
          <a:chExt cx="0" cy="0"/>
        </a:xfrm>
      </p:grpSpPr>
      <p:sp>
        <p:nvSpPr>
          <p:cNvPr id="40" name="Google Shape;40;p152"/>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152"/>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42" name="Google Shape;42;p152"/>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3" name="Google Shape;43;p152"/>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4" name="Google Shape;44;p15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5" name="Shape 45"/>
        <p:cNvGrpSpPr/>
        <p:nvPr/>
      </p:nvGrpSpPr>
      <p:grpSpPr>
        <a:xfrm>
          <a:off x="0" y="0"/>
          <a:ext cx="0" cy="0"/>
          <a:chOff x="0" y="0"/>
          <a:chExt cx="0" cy="0"/>
        </a:xfrm>
      </p:grpSpPr>
      <p:sp>
        <p:nvSpPr>
          <p:cNvPr id="46" name="Google Shape;46;p153"/>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7" name="Google Shape;47;p15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4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4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9" name="Google Shape;9;p144"/>
          <p:cNvSpPr txBox="1"/>
          <p:nvPr/>
        </p:nvSpPr>
        <p:spPr>
          <a:xfrm>
            <a:off x="0" y="4749900"/>
            <a:ext cx="3000000" cy="393600"/>
          </a:xfrm>
          <a:prstGeom prst="rect">
            <a:avLst/>
          </a:prstGeom>
          <a:noFill/>
          <a:ln>
            <a:noFill/>
          </a:ln>
        </p:spPr>
        <p:txBody>
          <a:bodyPr anchorCtr="0" anchor="t" bIns="91425" lIns="91425" spcFirstLastPara="1" rIns="91425" wrap="square" tIns="91425">
            <a:noAutofit/>
          </a:bodyPr>
          <a:lstStyle/>
          <a:p>
            <a:pPr indent="0" lvl="0" marL="0" marR="0" rtl="0" algn="l">
              <a:lnSpc>
                <a:spcPct val="115000"/>
              </a:lnSpc>
              <a:spcBef>
                <a:spcPts val="0"/>
              </a:spcBef>
              <a:spcAft>
                <a:spcPts val="0"/>
              </a:spcAft>
              <a:buClr>
                <a:srgbClr val="000000"/>
              </a:buClr>
              <a:buSzPts val="900"/>
              <a:buFont typeface="Arial"/>
              <a:buNone/>
            </a:pPr>
            <a:r>
              <a:rPr b="0" i="0" lang="en" sz="900" u="none" cap="none" strike="noStrike">
                <a:solidFill>
                  <a:schemeClr val="dk2"/>
                </a:solidFill>
                <a:latin typeface="Arial"/>
                <a:ea typeface="Arial"/>
                <a:cs typeface="Arial"/>
                <a:sym typeface="Arial"/>
              </a:rPr>
              <a:t>© All rights reserved by Cyber Brain Academy, LLC</a:t>
            </a:r>
            <a:endParaRPr b="0" i="0" sz="900" u="none" cap="none" strike="noStrike">
              <a:solidFill>
                <a:schemeClr val="dk2"/>
              </a:solidFill>
              <a:latin typeface="Arial"/>
              <a:ea typeface="Arial"/>
              <a:cs typeface="Arial"/>
              <a:sym typeface="Arial"/>
            </a:endParaRPr>
          </a:p>
        </p:txBody>
      </p:sp>
      <p:pic>
        <p:nvPicPr>
          <p:cNvPr id="10" name="Google Shape;10;p144"/>
          <p:cNvPicPr preferRelativeResize="0"/>
          <p:nvPr/>
        </p:nvPicPr>
        <p:blipFill rotWithShape="1">
          <a:blip r:embed="rId1">
            <a:alphaModFix/>
          </a:blip>
          <a:srcRect b="0" l="0" r="0" t="0"/>
          <a:stretch/>
        </p:blipFill>
        <p:spPr>
          <a:xfrm>
            <a:off x="7576450" y="3575950"/>
            <a:ext cx="1567550" cy="156755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0.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6.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8.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0.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4.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5.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6.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8.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0.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1.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4.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5.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6.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8.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0.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1.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4.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5.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6.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8.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0.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1.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4.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5.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6.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8.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0.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1.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4.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5.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6.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8.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0.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1.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4.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5.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6.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7.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8.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0.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1.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4.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5.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6.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7.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8.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0.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1.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4.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5.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6.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7.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8.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0.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1.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4.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5.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6.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7.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8.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drive.google.com/file/d/1VK9d0eziJpQ10rtStv974-BNh3_R6iQr/view" TargetMode="External"/><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0.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1.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4.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5.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6.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7.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8.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0.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1.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2.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4.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5.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6.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7.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8.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0.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1.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2.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3.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learn.cyberbrainacademy.com/"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8.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0.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0.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5.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0.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6.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8.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 name="Shape 57"/>
        <p:cNvGrpSpPr/>
        <p:nvPr/>
      </p:nvGrpSpPr>
      <p:grpSpPr>
        <a:xfrm>
          <a:off x="0" y="0"/>
          <a:ext cx="0" cy="0"/>
          <a:chOff x="0" y="0"/>
          <a:chExt cx="0" cy="0"/>
        </a:xfrm>
      </p:grpSpPr>
      <p:sp>
        <p:nvSpPr>
          <p:cNvPr id="58" name="Google Shape;58;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5200"/>
              <a:buNone/>
            </a:pPr>
            <a:r>
              <a:rPr lang="en"/>
              <a:t>Cyber Brain Academy</a:t>
            </a:r>
            <a:endParaRPr/>
          </a:p>
        </p:txBody>
      </p:sp>
      <p:sp>
        <p:nvSpPr>
          <p:cNvPr id="59" name="Google Shape;59;p1"/>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Security+ Training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sp>
        <p:nvSpPr>
          <p:cNvPr id="109" name="Google Shape;109;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Application-based vs. network-based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0" name="Google Shape;110;p1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An application-based firewall is specialized to protect specific application vulnerabilities. For example, an application-based firewall can protect database servers against SQL injection attacks. If configured in active mode, application-based firewalls can block malicious traffic; in passive mode, they only log malicious activity.</a:t>
            </a:r>
            <a:endParaRPr/>
          </a:p>
        </p:txBody>
      </p:sp>
    </p:spTree>
  </p:cSld>
  <p:clrMapOvr>
    <a:masterClrMapping/>
  </p:clrMapOvr>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7" name="Shape 647"/>
        <p:cNvGrpSpPr/>
        <p:nvPr/>
      </p:nvGrpSpPr>
      <p:grpSpPr>
        <a:xfrm>
          <a:off x="0" y="0"/>
          <a:ext cx="0" cy="0"/>
          <a:chOff x="0" y="0"/>
          <a:chExt cx="0" cy="0"/>
        </a:xfrm>
      </p:grpSpPr>
      <p:sp>
        <p:nvSpPr>
          <p:cNvPr id="648" name="Google Shape;648;p9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Vulnerability scanner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49" name="Google Shape;649;p9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vulnerability scanner is used to find missing patches, known vulnerabilities and insecure configurations on a network, on a host or across a series of devices. It is regularly updated to expand the number of vulnerabilities it can detect. Scanners are often used in pen tests, and internal IT teams sometimes use them to check the network for vulnerabilities.</a:t>
            </a:r>
            <a:endParaRPr/>
          </a:p>
        </p:txBody>
      </p:sp>
    </p:spTree>
  </p:cSld>
  <p:clrMapOvr>
    <a:masterClrMapping/>
  </p:clrMapOvr>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3" name="Shape 653"/>
        <p:cNvGrpSpPr/>
        <p:nvPr/>
      </p:nvGrpSpPr>
      <p:grpSpPr>
        <a:xfrm>
          <a:off x="0" y="0"/>
          <a:ext cx="0" cy="0"/>
          <a:chOff x="0" y="0"/>
          <a:chExt cx="0" cy="0"/>
        </a:xfrm>
      </p:grpSpPr>
      <p:sp>
        <p:nvSpPr>
          <p:cNvPr id="654" name="Google Shape;654;p9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Configuration compliance scanner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55" name="Google Shape;655;p9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 configuration compliance scanner is like a vulnerability scanner, but instead of looking for vulnerabilities, it looks for specific configuration settings dictated by the user. </a:t>
            </a:r>
            <a:endParaRPr/>
          </a:p>
          <a:p>
            <a:pPr indent="0" lvl="0" marL="0" rtl="0" algn="l">
              <a:lnSpc>
                <a:spcPct val="115000"/>
              </a:lnSpc>
              <a:spcBef>
                <a:spcPts val="1600"/>
              </a:spcBef>
              <a:spcAft>
                <a:spcPts val="1600"/>
              </a:spcAft>
              <a:buSzPts val="1800"/>
              <a:buNone/>
            </a:pPr>
            <a:r>
              <a:rPr lang="en"/>
              <a:t>For example, a configuration compliance scanner can determine whether an organization’s web servers are configured in accordance with its standards.</a:t>
            </a:r>
            <a:endParaRPr/>
          </a:p>
        </p:txBody>
      </p:sp>
    </p:spTree>
  </p:cSld>
  <p:clrMapOvr>
    <a:masterClrMapping/>
  </p:clrMapOvr>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9" name="Shape 659"/>
        <p:cNvGrpSpPr/>
        <p:nvPr/>
      </p:nvGrpSpPr>
      <p:grpSpPr>
        <a:xfrm>
          <a:off x="0" y="0"/>
          <a:ext cx="0" cy="0"/>
          <a:chOff x="0" y="0"/>
          <a:chExt cx="0" cy="0"/>
        </a:xfrm>
      </p:grpSpPr>
      <p:sp>
        <p:nvSpPr>
          <p:cNvPr id="660" name="Google Shape;660;p9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Exploitation frameworks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61" name="Google Shape;661;p9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Exploitation frameworks are tools to facilitate exploits. They enable you to choose the exploit and what happens after you gain control of the device via the exploit. </a:t>
            </a:r>
            <a:endParaRPr/>
          </a:p>
          <a:p>
            <a:pPr indent="0" lvl="0" marL="0" rtl="0" algn="l">
              <a:lnSpc>
                <a:spcPct val="115000"/>
              </a:lnSpc>
              <a:spcBef>
                <a:spcPts val="1600"/>
              </a:spcBef>
              <a:spcAft>
                <a:spcPts val="1600"/>
              </a:spcAft>
              <a:buSzPts val="1800"/>
              <a:buNone/>
            </a:pPr>
            <a:r>
              <a:rPr lang="en"/>
              <a:t>For example, a framework might try to exploit a known buffer overflow vulnerability. These tools are useful for hackers but also for internal IT security teams to test their systems.</a:t>
            </a:r>
            <a:endParaRPr/>
          </a:p>
        </p:txBody>
      </p:sp>
    </p:spTree>
  </p:cSld>
  <p:clrMapOvr>
    <a:masterClrMapping/>
  </p:clrMapOvr>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5" name="Shape 665"/>
        <p:cNvGrpSpPr/>
        <p:nvPr/>
      </p:nvGrpSpPr>
      <p:grpSpPr>
        <a:xfrm>
          <a:off x="0" y="0"/>
          <a:ext cx="0" cy="0"/>
          <a:chOff x="0" y="0"/>
          <a:chExt cx="0" cy="0"/>
        </a:xfrm>
      </p:grpSpPr>
      <p:sp>
        <p:nvSpPr>
          <p:cNvPr id="666" name="Google Shape;666;p9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 sanitization tools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67" name="Google Shape;667;p9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When you need to dispose of storage devices, you need a way to securely erase the data first. Data sanitization tools can securely erase data so that it cannot be recovered. </a:t>
            </a:r>
            <a:endParaRPr/>
          </a:p>
          <a:p>
            <a:pPr indent="0" lvl="0" marL="0" rtl="0" algn="l">
              <a:lnSpc>
                <a:spcPct val="115000"/>
              </a:lnSpc>
              <a:spcBef>
                <a:spcPts val="1600"/>
              </a:spcBef>
              <a:spcAft>
                <a:spcPts val="1600"/>
              </a:spcAft>
              <a:buSzPts val="1800"/>
              <a:buNone/>
            </a:pPr>
            <a:r>
              <a:rPr lang="en"/>
              <a:t>Many of the tools overwrite data in several passes, sometimes with random data. With each additional overwriting pass, the erasing becomes more permanent and therefore more secure. In addition to sanitizing data, you can sanitize entire hard drives too.</a:t>
            </a:r>
            <a:endParaRPr/>
          </a:p>
        </p:txBody>
      </p:sp>
    </p:spTree>
  </p:cSld>
  <p:clrMapOvr>
    <a:masterClrMapping/>
  </p:clrMapOvr>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1" name="Shape 671"/>
        <p:cNvGrpSpPr/>
        <p:nvPr/>
      </p:nvGrpSpPr>
      <p:grpSpPr>
        <a:xfrm>
          <a:off x="0" y="0"/>
          <a:ext cx="0" cy="0"/>
          <a:chOff x="0" y="0"/>
          <a:chExt cx="0" cy="0"/>
        </a:xfrm>
      </p:grpSpPr>
      <p:sp>
        <p:nvSpPr>
          <p:cNvPr id="672" name="Google Shape;672;p9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Steganography tools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73" name="Google Shape;673;p9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With a steganography tool, you can hide data inside other files (carrier files). Commonly, picture and video files are used to hide data.</a:t>
            </a:r>
            <a:endParaRPr/>
          </a:p>
        </p:txBody>
      </p:sp>
    </p:spTree>
  </p:cSld>
  <p:clrMapOvr>
    <a:masterClrMapping/>
  </p:clrMapOvr>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7" name="Shape 677"/>
        <p:cNvGrpSpPr/>
        <p:nvPr/>
      </p:nvGrpSpPr>
      <p:grpSpPr>
        <a:xfrm>
          <a:off x="0" y="0"/>
          <a:ext cx="0" cy="0"/>
          <a:chOff x="0" y="0"/>
          <a:chExt cx="0" cy="0"/>
        </a:xfrm>
      </p:grpSpPr>
      <p:sp>
        <p:nvSpPr>
          <p:cNvPr id="678" name="Google Shape;678;p9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Honeypot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79" name="Google Shape;679;p9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honeypot is a computer system configured to attract attackers. You can use a honeypot to figure out if a network is under constant surveillance or attack. Deploying a honeypot can provide information about the types of attacks the network is facing.</a:t>
            </a:r>
            <a:endParaRPr/>
          </a:p>
        </p:txBody>
      </p:sp>
    </p:spTree>
  </p:cSld>
  <p:clrMapOvr>
    <a:masterClrMapping/>
  </p:clrMapOvr>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3" name="Shape 683"/>
        <p:cNvGrpSpPr/>
        <p:nvPr/>
      </p:nvGrpSpPr>
      <p:grpSpPr>
        <a:xfrm>
          <a:off x="0" y="0"/>
          <a:ext cx="0" cy="0"/>
          <a:chOff x="0" y="0"/>
          <a:chExt cx="0" cy="0"/>
        </a:xfrm>
      </p:grpSpPr>
      <p:sp>
        <p:nvSpPr>
          <p:cNvPr id="684" name="Google Shape;684;p9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Backup utilities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85" name="Google Shape;685;p9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Backup utilities make copies of data, usually on a separate storage device, such as a tape, or into another network, such as a public cloud. Some backups are not encrypted. </a:t>
            </a:r>
            <a:endParaRPr/>
          </a:p>
          <a:p>
            <a:pPr indent="0" lvl="0" marL="0" rtl="0" algn="l">
              <a:lnSpc>
                <a:spcPct val="115000"/>
              </a:lnSpc>
              <a:spcBef>
                <a:spcPts val="1600"/>
              </a:spcBef>
              <a:spcAft>
                <a:spcPts val="1600"/>
              </a:spcAft>
              <a:buSzPts val="1800"/>
              <a:buNone/>
            </a:pPr>
            <a:r>
              <a:rPr lang="en"/>
              <a:t>Sometimes, backups are stored off site. When assessing the security of an environment, you should review the backup procedures to see if the backup data is at risk when being backed up, stored or transported.</a:t>
            </a:r>
            <a:endParaRPr/>
          </a:p>
        </p:txBody>
      </p:sp>
    </p:spTree>
  </p:cSld>
  <p:clrMapOvr>
    <a:masterClrMapping/>
  </p:clrMapOvr>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9" name="Shape 689"/>
        <p:cNvGrpSpPr/>
        <p:nvPr/>
      </p:nvGrpSpPr>
      <p:grpSpPr>
        <a:xfrm>
          <a:off x="0" y="0"/>
          <a:ext cx="0" cy="0"/>
          <a:chOff x="0" y="0"/>
          <a:chExt cx="0" cy="0"/>
        </a:xfrm>
      </p:grpSpPr>
      <p:sp>
        <p:nvSpPr>
          <p:cNvPr id="690" name="Google Shape;690;p9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Banner grabbing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91" name="Google Shape;691;p9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When you connect remotely to an FTP server, email server or other service, the service often responds with a banner that indicates what software is running, the version of the software and the supported features. </a:t>
            </a:r>
            <a:endParaRPr/>
          </a:p>
          <a:p>
            <a:pPr indent="0" lvl="0" marL="0" rtl="0" algn="l">
              <a:lnSpc>
                <a:spcPct val="115000"/>
              </a:lnSpc>
              <a:spcBef>
                <a:spcPts val="1600"/>
              </a:spcBef>
              <a:spcAft>
                <a:spcPts val="1600"/>
              </a:spcAft>
              <a:buSzPts val="1800"/>
              <a:buNone/>
            </a:pPr>
            <a:r>
              <a:rPr lang="en"/>
              <a:t>Some attackers use banner grabbing tools to grab all the banners on a network and then they scan the banners to look for older software versions or vulnerable software.</a:t>
            </a:r>
            <a:endParaRPr/>
          </a:p>
        </p:txBody>
      </p:sp>
    </p:spTree>
  </p:cSld>
  <p:clrMapOvr>
    <a:masterClrMapping/>
  </p:clrMapOvr>
</p:sld>
</file>

<file path=ppt/slides/slide1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5" name="Shape 695"/>
        <p:cNvGrpSpPr/>
        <p:nvPr/>
      </p:nvGrpSpPr>
      <p:grpSpPr>
        <a:xfrm>
          <a:off x="0" y="0"/>
          <a:ext cx="0" cy="0"/>
          <a:chOff x="0" y="0"/>
          <a:chExt cx="0" cy="0"/>
        </a:xfrm>
      </p:grpSpPr>
      <p:sp>
        <p:nvSpPr>
          <p:cNvPr id="696" name="Google Shape;696;p9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Passive vs. active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97" name="Google Shape;697;p9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passive device sits outside the direct path of communication, or is on standby, ready to become active upon request. Passive devices are sometimes at risk because an attacker could target them without being noticed. Active devices are typically live on the network, in the direct path of communications, or actively participating in a service. </a:t>
            </a:r>
            <a:endParaRPr/>
          </a:p>
        </p:txBody>
      </p:sp>
    </p:spTree>
  </p:cSld>
  <p:clrMapOvr>
    <a:masterClrMapping/>
  </p:clrMapOvr>
</p:sld>
</file>

<file path=ppt/slides/slide1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1" name="Shape 701"/>
        <p:cNvGrpSpPr/>
        <p:nvPr/>
      </p:nvGrpSpPr>
      <p:grpSpPr>
        <a:xfrm>
          <a:off x="0" y="0"/>
          <a:ext cx="0" cy="0"/>
          <a:chOff x="0" y="0"/>
          <a:chExt cx="0" cy="0"/>
        </a:xfrm>
      </p:grpSpPr>
      <p:sp>
        <p:nvSpPr>
          <p:cNvPr id="702" name="Google Shape;702;g635d01eff2_0_25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Passive vs. active (cont.)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03" name="Google Shape;703;g635d01eff2_0_25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Passive and active also come into play in scanning. Active scanning is scanning that connects to services and obtains as much information as possible. Active scanning can often be picked up by an IDS or other security solutions. </a:t>
            </a:r>
            <a:endParaRPr/>
          </a:p>
          <a:p>
            <a:pPr indent="0" lvl="0" marL="0" rtl="0" algn="l">
              <a:lnSpc>
                <a:spcPct val="115000"/>
              </a:lnSpc>
              <a:spcBef>
                <a:spcPts val="1600"/>
              </a:spcBef>
              <a:spcAft>
                <a:spcPts val="1600"/>
              </a:spcAft>
              <a:buSzPts val="1800"/>
              <a:buNone/>
            </a:pPr>
            <a:r>
              <a:rPr lang="en"/>
              <a:t>Passive scanning is slower and sometimes doesn’t obtain as much information, but passive scanning can be harder to detect, so an attacker might be able to passively scan an environment without anybody noticing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sp>
        <p:nvSpPr>
          <p:cNvPr id="115" name="Google Shape;115;g635d01eff2_0_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Application-based vs. network-based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6" name="Google Shape;116;g635d01eff2_0_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network-based firewall is a general firewall that sits at the network layer and inspects network traffic without application-specific knowledge. It permits or denies traffic based on predefined rules.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7" name="Shape 707"/>
        <p:cNvGrpSpPr/>
        <p:nvPr/>
      </p:nvGrpSpPr>
      <p:grpSpPr>
        <a:xfrm>
          <a:off x="0" y="0"/>
          <a:ext cx="0" cy="0"/>
          <a:chOff x="0" y="0"/>
          <a:chExt cx="0" cy="0"/>
        </a:xfrm>
      </p:grpSpPr>
      <p:sp>
        <p:nvSpPr>
          <p:cNvPr id="708" name="Google Shape;708;p10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09" name="Google Shape;709;p10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The Ping command is a multi-platform utility, originally written for UNIX, that uses ICMP to communicate with remote hosts. It is often used to see whether the remote hosts are reachable on the network, whether the remote hosts are running, and how far away the remote hosts are (by seeing how long it takes for the ICMP packets to return).</a:t>
            </a:r>
            <a:endParaRPr/>
          </a:p>
        </p:txBody>
      </p:sp>
    </p:spTree>
  </p:cSld>
  <p:clrMapOvr>
    <a:masterClrMapping/>
  </p:clrMapOvr>
</p:sld>
</file>

<file path=ppt/slides/slide1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3" name="Shape 713"/>
        <p:cNvGrpSpPr/>
        <p:nvPr/>
      </p:nvGrpSpPr>
      <p:grpSpPr>
        <a:xfrm>
          <a:off x="0" y="0"/>
          <a:ext cx="0" cy="0"/>
          <a:chOff x="0" y="0"/>
          <a:chExt cx="0" cy="0"/>
        </a:xfrm>
      </p:grpSpPr>
      <p:sp>
        <p:nvSpPr>
          <p:cNvPr id="714" name="Google Shape;714;p10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Netstat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15" name="Google Shape;715;p10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 Netstat command enables you to look at the current network communications on a host. You can use it to look for listening ports and established connections. It is a good troubleshooting tool, especially when you are trying to find out if a host is listening on a specific port.</a:t>
            </a:r>
            <a:endParaRPr/>
          </a:p>
        </p:txBody>
      </p:sp>
    </p:spTree>
  </p:cSld>
  <p:clrMapOvr>
    <a:masterClrMapping/>
  </p:clrMapOvr>
</p:sld>
</file>

<file path=ppt/slides/slide1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9" name="Shape 719"/>
        <p:cNvGrpSpPr/>
        <p:nvPr/>
      </p:nvGrpSpPr>
      <p:grpSpPr>
        <a:xfrm>
          <a:off x="0" y="0"/>
          <a:ext cx="0" cy="0"/>
          <a:chOff x="0" y="0"/>
          <a:chExt cx="0" cy="0"/>
        </a:xfrm>
      </p:grpSpPr>
      <p:sp>
        <p:nvSpPr>
          <p:cNvPr id="720" name="Google Shape;720;p10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Tracert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21" name="Google Shape;721;p10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 Tracert command, often called “traceroute,” is a cross-platform tool used to show the route from the current host to a remote host, while also measuring delays in the path along the way. It relies on ICMP and doesn’t work well across firewalls (depending on the configuration).</a:t>
            </a:r>
            <a:endParaRPr/>
          </a:p>
        </p:txBody>
      </p:sp>
    </p:spTree>
  </p:cSld>
  <p:clrMapOvr>
    <a:masterClrMapping/>
  </p:clrMapOvr>
</p:sld>
</file>

<file path=ppt/slides/slide1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5" name="Shape 725"/>
        <p:cNvGrpSpPr/>
        <p:nvPr/>
      </p:nvGrpSpPr>
      <p:grpSpPr>
        <a:xfrm>
          <a:off x="0" y="0"/>
          <a:ext cx="0" cy="0"/>
          <a:chOff x="0" y="0"/>
          <a:chExt cx="0" cy="0"/>
        </a:xfrm>
      </p:grpSpPr>
      <p:sp>
        <p:nvSpPr>
          <p:cNvPr id="726" name="Google Shape;726;p10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Nslookup/dig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27" name="Google Shape;727;p10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If you want to query a DNS server, you can use the Nslookup command on Windows or the Dig command on Linux. You can query for individual DNS records. </a:t>
            </a:r>
            <a:endParaRPr/>
          </a:p>
          <a:p>
            <a:pPr indent="0" lvl="0" marL="0" rtl="0" algn="l">
              <a:lnSpc>
                <a:spcPct val="115000"/>
              </a:lnSpc>
              <a:spcBef>
                <a:spcPts val="1600"/>
              </a:spcBef>
              <a:spcAft>
                <a:spcPts val="1600"/>
              </a:spcAft>
              <a:buSzPts val="1800"/>
              <a:buNone/>
            </a:pPr>
            <a:r>
              <a:rPr lang="en"/>
              <a:t>For example, you can ask for the IP address of www.google.com. You can also use it to ask for all DNS records in a domain, although that is often blocked due to security concerns.</a:t>
            </a:r>
            <a:endParaRPr/>
          </a:p>
        </p:txBody>
      </p:sp>
    </p:spTree>
  </p:cSld>
  <p:clrMapOvr>
    <a:masterClrMapping/>
  </p:clrMapOvr>
</p:sld>
</file>

<file path=ppt/slides/slide1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1" name="Shape 731"/>
        <p:cNvGrpSpPr/>
        <p:nvPr/>
      </p:nvGrpSpPr>
      <p:grpSpPr>
        <a:xfrm>
          <a:off x="0" y="0"/>
          <a:ext cx="0" cy="0"/>
          <a:chOff x="0" y="0"/>
          <a:chExt cx="0" cy="0"/>
        </a:xfrm>
      </p:grpSpPr>
      <p:sp>
        <p:nvSpPr>
          <p:cNvPr id="732" name="Google Shape;732;p10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Arp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33" name="Google Shape;733;p10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 Arp command is used to display the ARP table on a host. It can also be used to delete ARB entries in a table.</a:t>
            </a:r>
            <a:endParaRPr/>
          </a:p>
        </p:txBody>
      </p:sp>
    </p:spTree>
  </p:cSld>
  <p:clrMapOvr>
    <a:masterClrMapping/>
  </p:clrMapOvr>
</p:sld>
</file>

<file path=ppt/slides/slide1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7" name="Shape 737"/>
        <p:cNvGrpSpPr/>
        <p:nvPr/>
      </p:nvGrpSpPr>
      <p:grpSpPr>
        <a:xfrm>
          <a:off x="0" y="0"/>
          <a:ext cx="0" cy="0"/>
          <a:chOff x="0" y="0"/>
          <a:chExt cx="0" cy="0"/>
        </a:xfrm>
      </p:grpSpPr>
      <p:sp>
        <p:nvSpPr>
          <p:cNvPr id="738" name="Google Shape;738;p10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Ipconfig/ip/ifconfig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39" name="Google Shape;739;p10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To obtain the network information about a host, you can use the Ipconfig command on Windows or the Ifconfig command on Linux. The commands will display the IP address, subnet mask, gateway, DNS servers and other details about your network configuration. You can also use these commands to clear the host’s DNS cache.</a:t>
            </a:r>
            <a:endParaRPr/>
          </a:p>
        </p:txBody>
      </p:sp>
    </p:spTree>
  </p:cSld>
  <p:clrMapOvr>
    <a:masterClrMapping/>
  </p:clrMapOvr>
</p:sld>
</file>

<file path=ppt/slides/slide1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3" name="Shape 743"/>
        <p:cNvGrpSpPr/>
        <p:nvPr/>
      </p:nvGrpSpPr>
      <p:grpSpPr>
        <a:xfrm>
          <a:off x="0" y="0"/>
          <a:ext cx="0" cy="0"/>
          <a:chOff x="0" y="0"/>
          <a:chExt cx="0" cy="0"/>
        </a:xfrm>
      </p:grpSpPr>
      <p:sp>
        <p:nvSpPr>
          <p:cNvPr id="744" name="Google Shape;744;p10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Tcpdump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45" name="Google Shape;745;p10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Tcpdump is a command-line packet analyzer that can capture communications on the network. It is a cross-platform tool that is very useful for troubleshooting.</a:t>
            </a:r>
            <a:endParaRPr/>
          </a:p>
        </p:txBody>
      </p:sp>
    </p:spTree>
  </p:cSld>
  <p:clrMapOvr>
    <a:masterClrMapping/>
  </p:clrMapOvr>
</p:sld>
</file>

<file path=ppt/slides/slide1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9" name="Shape 749"/>
        <p:cNvGrpSpPr/>
        <p:nvPr/>
      </p:nvGrpSpPr>
      <p:grpSpPr>
        <a:xfrm>
          <a:off x="0" y="0"/>
          <a:ext cx="0" cy="0"/>
          <a:chOff x="0" y="0"/>
          <a:chExt cx="0" cy="0"/>
        </a:xfrm>
      </p:grpSpPr>
      <p:sp>
        <p:nvSpPr>
          <p:cNvPr id="750" name="Google Shape;750;p10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Nmap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51" name="Google Shape;751;p10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Nmap is an open-source security scanner. You can use it to scan hosts for vulnerabilities, scan for open ports, or fingerprint remote hosts to find out which operating systems they run. This tool is very useful for analyzing an environment.</a:t>
            </a:r>
            <a:endParaRPr/>
          </a:p>
        </p:txBody>
      </p:sp>
    </p:spTree>
  </p:cSld>
  <p:clrMapOvr>
    <a:masterClrMapping/>
  </p:clrMapOvr>
</p:sld>
</file>

<file path=ppt/slides/slide1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5" name="Shape 755"/>
        <p:cNvGrpSpPr/>
        <p:nvPr/>
      </p:nvGrpSpPr>
      <p:grpSpPr>
        <a:xfrm>
          <a:off x="0" y="0"/>
          <a:ext cx="0" cy="0"/>
          <a:chOff x="0" y="0"/>
          <a:chExt cx="0" cy="0"/>
        </a:xfrm>
      </p:grpSpPr>
      <p:sp>
        <p:nvSpPr>
          <p:cNvPr id="756" name="Google Shape;756;p10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Netcat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57" name="Google Shape;757;p10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Netcat is a network tool that can be used to perform network troubleshooting, explore networks or scan for open ports. It is flexible and can be used in many ways. In its simplest form, it can be used to initiate a connection to any port using UDP or TCP. </a:t>
            </a:r>
            <a:endParaRPr/>
          </a:p>
        </p:txBody>
      </p:sp>
    </p:spTree>
  </p:cSld>
  <p:clrMapOvr>
    <a:masterClrMapping/>
  </p:clrMapOvr>
</p:sld>
</file>

<file path=ppt/slides/slide1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1" name="Shape 761"/>
        <p:cNvGrpSpPr/>
        <p:nvPr/>
      </p:nvGrpSpPr>
      <p:grpSpPr>
        <a:xfrm>
          <a:off x="0" y="0"/>
          <a:ext cx="0" cy="0"/>
          <a:chOff x="0" y="0"/>
          <a:chExt cx="0" cy="0"/>
        </a:xfrm>
      </p:grpSpPr>
      <p:sp>
        <p:nvSpPr>
          <p:cNvPr id="762" name="Google Shape;762;p112"/>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1100"/>
              <a:buNone/>
            </a:pPr>
            <a:r>
              <a:rPr b="1" lang="en" sz="2400">
                <a:solidFill>
                  <a:srgbClr val="FF0000"/>
                </a:solidFill>
                <a:latin typeface="Roboto Slab"/>
                <a:ea typeface="Roboto Slab"/>
                <a:cs typeface="Roboto Slab"/>
                <a:sym typeface="Roboto Slab"/>
              </a:rPr>
              <a:t>2.3 Given a scenario, troubleshoot common security issues.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Stateful vs. stateless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2" name="Google Shape;122;p1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stateful firewall watches communications and maintains knowledge of the connections. A stateful firewall excels at identifying malicious traffic but cannot handle as much traffic as a stateless firewall.</a:t>
            </a:r>
            <a:endParaRPr/>
          </a:p>
        </p:txBody>
      </p:sp>
    </p:spTree>
  </p:cSld>
  <p:clrMapOvr>
    <a:masterClrMapping/>
  </p:clrMapOvr>
</p:sld>
</file>

<file path=ppt/slides/slide1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6" name="Shape 766"/>
        <p:cNvGrpSpPr/>
        <p:nvPr/>
      </p:nvGrpSpPr>
      <p:grpSpPr>
        <a:xfrm>
          <a:off x="0" y="0"/>
          <a:ext cx="0" cy="0"/>
          <a:chOff x="0" y="0"/>
          <a:chExt cx="0" cy="0"/>
        </a:xfrm>
      </p:grpSpPr>
      <p:sp>
        <p:nvSpPr>
          <p:cNvPr id="767" name="Google Shape;767;p1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Unencrypted credentials/clear text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68" name="Google Shape;768;p1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To troubleshoot insecure credentials, you should use a packet capture tool. You can capture at the source, at the destination or both. Most of the time, you should capture at the destination because you want to validate that credentials are being transmitted over the network insecurely. </a:t>
            </a:r>
            <a:endParaRPr/>
          </a:p>
        </p:txBody>
      </p:sp>
    </p:spTree>
  </p:cSld>
  <p:clrMapOvr>
    <a:masterClrMapping/>
  </p:clrMapOvr>
</p:sld>
</file>

<file path=ppt/slides/slide1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2" name="Shape 772"/>
        <p:cNvGrpSpPr/>
        <p:nvPr/>
      </p:nvGrpSpPr>
      <p:grpSpPr>
        <a:xfrm>
          <a:off x="0" y="0"/>
          <a:ext cx="0" cy="0"/>
          <a:chOff x="0" y="0"/>
          <a:chExt cx="0" cy="0"/>
        </a:xfrm>
      </p:grpSpPr>
      <p:sp>
        <p:nvSpPr>
          <p:cNvPr id="773" name="Google Shape;773;p1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Logs and events anomalies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74" name="Google Shape;774;p1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When unusual events or log entries are noticed, you should check to see whether the issue has already been logged by reviewing the logs and trying to correlate the entries with any known outages or degradations. </a:t>
            </a:r>
            <a:endParaRPr/>
          </a:p>
          <a:p>
            <a:pPr indent="0" lvl="0" marL="0" rtl="0" algn="l">
              <a:lnSpc>
                <a:spcPct val="115000"/>
              </a:lnSpc>
              <a:spcBef>
                <a:spcPts val="1600"/>
              </a:spcBef>
              <a:spcAft>
                <a:spcPts val="1600"/>
              </a:spcAft>
              <a:buSzPts val="1800"/>
              <a:buNone/>
            </a:pPr>
            <a:r>
              <a:rPr lang="en"/>
              <a:t>If you have multiple servers running the same service, you should check the other servers to see if they are also getting the events or log entries. You can also use a search engine to search for event IDs or unique information logged in the event. </a:t>
            </a:r>
            <a:endParaRPr/>
          </a:p>
        </p:txBody>
      </p:sp>
    </p:spTree>
  </p:cSld>
  <p:clrMapOvr>
    <a:masterClrMapping/>
  </p:clrMapOvr>
</p:sld>
</file>

<file path=ppt/slides/slide1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8" name="Shape 778"/>
        <p:cNvGrpSpPr/>
        <p:nvPr/>
      </p:nvGrpSpPr>
      <p:grpSpPr>
        <a:xfrm>
          <a:off x="0" y="0"/>
          <a:ext cx="0" cy="0"/>
          <a:chOff x="0" y="0"/>
          <a:chExt cx="0" cy="0"/>
        </a:xfrm>
      </p:grpSpPr>
      <p:sp>
        <p:nvSpPr>
          <p:cNvPr id="779" name="Google Shape;779;p1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Permission issues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80" name="Google Shape;780;p1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To troubleshoot permissions issues, you need to identify the permissions methods being used. For example, for a shared folder, there are both file system permissions and share permissions. When users are local on the server with the shared folder, only the file system permissions are applicable, but when users connect to the shared folder remotely, the file system permissions and the share permissions are both applicable. </a:t>
            </a:r>
            <a:endParaRPr/>
          </a:p>
        </p:txBody>
      </p:sp>
    </p:spTree>
  </p:cSld>
  <p:clrMapOvr>
    <a:masterClrMapping/>
  </p:clrMapOvr>
</p:sld>
</file>

<file path=ppt/slides/slide1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4" name="Shape 784"/>
        <p:cNvGrpSpPr/>
        <p:nvPr/>
      </p:nvGrpSpPr>
      <p:grpSpPr>
        <a:xfrm>
          <a:off x="0" y="0"/>
          <a:ext cx="0" cy="0"/>
          <a:chOff x="0" y="0"/>
          <a:chExt cx="0" cy="0"/>
        </a:xfrm>
      </p:grpSpPr>
      <p:sp>
        <p:nvSpPr>
          <p:cNvPr id="785" name="Google Shape;785;p1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Access violations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86" name="Google Shape;786;p1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Access violations occur when a user accesses a resource or data that they are not authorized to access. The user might have accessed the resource or data by mistake or the action might have been malicious.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0" name="Shape 790"/>
        <p:cNvGrpSpPr/>
        <p:nvPr/>
      </p:nvGrpSpPr>
      <p:grpSpPr>
        <a:xfrm>
          <a:off x="0" y="0"/>
          <a:ext cx="0" cy="0"/>
          <a:chOff x="0" y="0"/>
          <a:chExt cx="0" cy="0"/>
        </a:xfrm>
      </p:grpSpPr>
      <p:sp>
        <p:nvSpPr>
          <p:cNvPr id="791" name="Google Shape;791;p1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Expired certificates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92" name="Google Shape;792;p1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Expired certificates can’t be used. Expired certificate warnings are generally displayed, and communications often revert to insecure (such as from HTTPS to HTTP).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96" name="Shape 796"/>
        <p:cNvGrpSpPr/>
        <p:nvPr/>
      </p:nvGrpSpPr>
      <p:grpSpPr>
        <a:xfrm>
          <a:off x="0" y="0"/>
          <a:ext cx="0" cy="0"/>
          <a:chOff x="0" y="0"/>
          <a:chExt cx="0" cy="0"/>
        </a:xfrm>
      </p:grpSpPr>
      <p:sp>
        <p:nvSpPr>
          <p:cNvPr id="797" name="Google Shape;797;p1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Untrusted certificates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798" name="Google Shape;798;p1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Operating systems usually have built-in certificate trust stores that provide built-in trust for certain certificate issuers. When you go to a website with a certificate from a trusted issuer, your browser permits the connection. </a:t>
            </a:r>
            <a:endParaRPr/>
          </a:p>
          <a:p>
            <a:pPr indent="0" lvl="0" marL="0" rtl="0" algn="l">
              <a:lnSpc>
                <a:spcPct val="115000"/>
              </a:lnSpc>
              <a:spcBef>
                <a:spcPts val="1600"/>
              </a:spcBef>
              <a:spcAft>
                <a:spcPts val="0"/>
              </a:spcAft>
              <a:buClr>
                <a:schemeClr val="dk1"/>
              </a:buClr>
              <a:buSzPts val="1100"/>
              <a:buFont typeface="Arial"/>
              <a:buNone/>
            </a:pPr>
            <a:r>
              <a:rPr lang="en"/>
              <a:t>If you go to a website with a certificate issued by an untrusted issuer, your browser will warn you about the danger and enable you to choose what to do next.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2" name="Shape 802"/>
        <p:cNvGrpSpPr/>
        <p:nvPr/>
      </p:nvGrpSpPr>
      <p:grpSpPr>
        <a:xfrm>
          <a:off x="0" y="0"/>
          <a:ext cx="0" cy="0"/>
          <a:chOff x="0" y="0"/>
          <a:chExt cx="0" cy="0"/>
        </a:xfrm>
      </p:grpSpPr>
      <p:sp>
        <p:nvSpPr>
          <p:cNvPr id="803" name="Google Shape;803;p1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 exfiltration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04" name="Google Shape;804;p1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When data is removed from a corporate device without authorization, it is known as data exfiltration. This is one of the key tasks that malicious users try to perform. </a:t>
            </a:r>
            <a:endParaRPr/>
          </a:p>
        </p:txBody>
      </p:sp>
    </p:spTree>
  </p:cSld>
  <p:clrMapOvr>
    <a:masterClrMapping/>
  </p:clrMapOvr>
</p:sld>
</file>

<file path=ppt/slides/slide1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8" name="Shape 808"/>
        <p:cNvGrpSpPr/>
        <p:nvPr/>
      </p:nvGrpSpPr>
      <p:grpSpPr>
        <a:xfrm>
          <a:off x="0" y="0"/>
          <a:ext cx="0" cy="0"/>
          <a:chOff x="0" y="0"/>
          <a:chExt cx="0" cy="0"/>
        </a:xfrm>
      </p:grpSpPr>
      <p:sp>
        <p:nvSpPr>
          <p:cNvPr id="809" name="Google Shape;809;p1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Misconfigured devices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10" name="Google Shape;810;p1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misconfigured device is one that is in its default state or that otherwise has a configuration that puts the organization at risk.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4" name="Shape 814"/>
        <p:cNvGrpSpPr/>
        <p:nvPr/>
      </p:nvGrpSpPr>
      <p:grpSpPr>
        <a:xfrm>
          <a:off x="0" y="0"/>
          <a:ext cx="0" cy="0"/>
          <a:chOff x="0" y="0"/>
          <a:chExt cx="0" cy="0"/>
        </a:xfrm>
      </p:grpSpPr>
      <p:sp>
        <p:nvSpPr>
          <p:cNvPr id="815" name="Google Shape;815;p12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Firewall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16" name="Google Shape;816;p12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 If a firewall is misconfigured, it might allow malicious traffic into your network. You can review the most recent firewall configuration changes to see if a recent change is the cause. </a:t>
            </a:r>
            <a:endParaRPr/>
          </a:p>
        </p:txBody>
      </p:sp>
    </p:spTree>
  </p:cSld>
  <p:clrMapOvr>
    <a:masterClrMapping/>
  </p:clrMapOvr>
</p:sld>
</file>

<file path=ppt/slides/slide1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0" name="Shape 820"/>
        <p:cNvGrpSpPr/>
        <p:nvPr/>
      </p:nvGrpSpPr>
      <p:grpSpPr>
        <a:xfrm>
          <a:off x="0" y="0"/>
          <a:ext cx="0" cy="0"/>
          <a:chOff x="0" y="0"/>
          <a:chExt cx="0" cy="0"/>
        </a:xfrm>
      </p:grpSpPr>
      <p:sp>
        <p:nvSpPr>
          <p:cNvPr id="821" name="Google Shape;821;p1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Content filter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22" name="Google Shape;822;p12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If you use a content filter but it is misconfigured, it might not be filtering everything you want. It is helpful to compare the configuration against another device or against a backup.</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 name="Shape 126"/>
        <p:cNvGrpSpPr/>
        <p:nvPr/>
      </p:nvGrpSpPr>
      <p:grpSpPr>
        <a:xfrm>
          <a:off x="0" y="0"/>
          <a:ext cx="0" cy="0"/>
          <a:chOff x="0" y="0"/>
          <a:chExt cx="0" cy="0"/>
        </a:xfrm>
      </p:grpSpPr>
      <p:sp>
        <p:nvSpPr>
          <p:cNvPr id="127" name="Google Shape;127;g635d01eff2_0_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Stateful vs. stateless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8" name="Google Shape;128;g635d01eff2_0_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stateless firewall permits or denies communication based on source, destination, protocol or port. A stateless firewall excels at handling large volumes of traffic.</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26" name="Shape 826"/>
        <p:cNvGrpSpPr/>
        <p:nvPr/>
      </p:nvGrpSpPr>
      <p:grpSpPr>
        <a:xfrm>
          <a:off x="0" y="0"/>
          <a:ext cx="0" cy="0"/>
          <a:chOff x="0" y="0"/>
          <a:chExt cx="0" cy="0"/>
        </a:xfrm>
      </p:grpSpPr>
      <p:sp>
        <p:nvSpPr>
          <p:cNvPr id="827" name="Google Shape;827;p1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Access points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28" name="Google Shape;828;p1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Many organizations have multiple access points. If you suspect one is misconfigured, you can compare the software version and configuration against an access point that has the right configuration.</a:t>
            </a:r>
            <a:endParaRPr/>
          </a:p>
        </p:txBody>
      </p:sp>
    </p:spTree>
  </p:cSld>
  <p:clrMapOvr>
    <a:masterClrMapping/>
  </p:clrMapOvr>
</p:sld>
</file>

<file path=ppt/slides/slide1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2" name="Shape 832"/>
        <p:cNvGrpSpPr/>
        <p:nvPr/>
      </p:nvGrpSpPr>
      <p:grpSpPr>
        <a:xfrm>
          <a:off x="0" y="0"/>
          <a:ext cx="0" cy="0"/>
          <a:chOff x="0" y="0"/>
          <a:chExt cx="0" cy="0"/>
        </a:xfrm>
      </p:grpSpPr>
      <p:sp>
        <p:nvSpPr>
          <p:cNvPr id="833" name="Google Shape;833;p1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Weak security configurations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34" name="Google Shape;834;p1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Weak security configurations put your organization at risk. Common examples of weak security configurations are default passwords, unencrypted management services (such as a web interface for administration using HTTP), insecure services (for example, Telnet), old versions of firmware or software, unpatched software, and lack of adherence to the principle of least privilege. </a:t>
            </a:r>
            <a:endParaRPr/>
          </a:p>
          <a:p>
            <a:pPr indent="0" lvl="0" marL="0" rtl="0" algn="l">
              <a:lnSpc>
                <a:spcPct val="115000"/>
              </a:lnSpc>
              <a:spcBef>
                <a:spcPts val="1600"/>
              </a:spcBef>
              <a:spcAft>
                <a:spcPts val="1600"/>
              </a:spcAft>
              <a:buSzPts val="1800"/>
              <a:buNone/>
            </a:pPr>
            <a:r>
              <a:rPr lang="en"/>
              <a:t>You can troubleshoot these scenarios with a vulnerability scanner, a port scanner and a configuration management solution.</a:t>
            </a:r>
            <a:endParaRPr/>
          </a:p>
        </p:txBody>
      </p:sp>
    </p:spTree>
  </p:cSld>
  <p:clrMapOvr>
    <a:masterClrMapping/>
  </p:clrMapOvr>
</p:sld>
</file>

<file path=ppt/slides/slide1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8" name="Shape 838"/>
        <p:cNvGrpSpPr/>
        <p:nvPr/>
      </p:nvGrpSpPr>
      <p:grpSpPr>
        <a:xfrm>
          <a:off x="0" y="0"/>
          <a:ext cx="0" cy="0"/>
          <a:chOff x="0" y="0"/>
          <a:chExt cx="0" cy="0"/>
        </a:xfrm>
      </p:grpSpPr>
      <p:sp>
        <p:nvSpPr>
          <p:cNvPr id="839" name="Google Shape;839;p1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Personnel issues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40" name="Google Shape;840;p12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Personnel issues involve issues with people, typically employees or contractors.</a:t>
            </a:r>
            <a:endParaRPr/>
          </a:p>
        </p:txBody>
      </p:sp>
    </p:spTree>
  </p:cSld>
  <p:clrMapOvr>
    <a:masterClrMapping/>
  </p:clrMapOvr>
</p:sld>
</file>

<file path=ppt/slides/slide1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4" name="Shape 844"/>
        <p:cNvGrpSpPr/>
        <p:nvPr/>
      </p:nvGrpSpPr>
      <p:grpSpPr>
        <a:xfrm>
          <a:off x="0" y="0"/>
          <a:ext cx="0" cy="0"/>
          <a:chOff x="0" y="0"/>
          <a:chExt cx="0" cy="0"/>
        </a:xfrm>
      </p:grpSpPr>
      <p:sp>
        <p:nvSpPr>
          <p:cNvPr id="845" name="Google Shape;845;p1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Policy violation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46" name="Google Shape;846;p1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When a policy violation occurs, the person that violated the policy must be notified and the incident must be logged. Because policy violations can ultimately lead to termination, policy violations should be logged with specific details, such as the date, time and specific violation, and an action plan should be developed to ensure it doesn’t happen again.</a:t>
            </a:r>
            <a:endParaRPr/>
          </a:p>
        </p:txBody>
      </p:sp>
    </p:spTree>
  </p:cSld>
  <p:clrMapOvr>
    <a:masterClrMapping/>
  </p:clrMapOvr>
</p:sld>
</file>

<file path=ppt/slides/slide1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0" name="Shape 850"/>
        <p:cNvGrpSpPr/>
        <p:nvPr/>
      </p:nvGrpSpPr>
      <p:grpSpPr>
        <a:xfrm>
          <a:off x="0" y="0"/>
          <a:ext cx="0" cy="0"/>
          <a:chOff x="0" y="0"/>
          <a:chExt cx="0" cy="0"/>
        </a:xfrm>
      </p:grpSpPr>
      <p:sp>
        <p:nvSpPr>
          <p:cNvPr id="851" name="Google Shape;851;p1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Insider threat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52" name="Google Shape;852;p12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An insider threat is a person inside your organization who has malicious intentions. Such threats can be hard to detect. Adhering to the principle of least privilege helps limit insider access, and having extensive auditing and logging in place can help you spot malicious activity.</a:t>
            </a:r>
            <a:endParaRPr/>
          </a:p>
        </p:txBody>
      </p:sp>
    </p:spTree>
  </p:cSld>
  <p:clrMapOvr>
    <a:masterClrMapping/>
  </p:clrMapOvr>
</p:sld>
</file>

<file path=ppt/slides/slide1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6" name="Shape 856"/>
        <p:cNvGrpSpPr/>
        <p:nvPr/>
      </p:nvGrpSpPr>
      <p:grpSpPr>
        <a:xfrm>
          <a:off x="0" y="0"/>
          <a:ext cx="0" cy="0"/>
          <a:chOff x="0" y="0"/>
          <a:chExt cx="0" cy="0"/>
        </a:xfrm>
      </p:grpSpPr>
      <p:sp>
        <p:nvSpPr>
          <p:cNvPr id="857" name="Google Shape;857;p1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Social engineering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58" name="Google Shape;858;p1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key way to limit the effectiveness of social engineering is to routinely test employees with fake social engineering campaigns. </a:t>
            </a:r>
            <a:endParaRPr/>
          </a:p>
        </p:txBody>
      </p:sp>
    </p:spTree>
  </p:cSld>
  <p:clrMapOvr>
    <a:masterClrMapping/>
  </p:clrMapOvr>
</p:sld>
</file>

<file path=ppt/slides/slide1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2" name="Shape 862"/>
        <p:cNvGrpSpPr/>
        <p:nvPr/>
      </p:nvGrpSpPr>
      <p:grpSpPr>
        <a:xfrm>
          <a:off x="0" y="0"/>
          <a:ext cx="0" cy="0"/>
          <a:chOff x="0" y="0"/>
          <a:chExt cx="0" cy="0"/>
        </a:xfrm>
      </p:grpSpPr>
      <p:sp>
        <p:nvSpPr>
          <p:cNvPr id="863" name="Google Shape;863;p1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Social media</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64" name="Google Shape;864;p1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Social media can be a negative in a couple of ways: Employees might spend too much time there during working hours or confidential information might be accidentally shared there. Organizations often limit social media access or have specific use policies. You can use content filters and auditing and logging to track social media usage rates and look for anomalies.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8" name="Shape 868"/>
        <p:cNvGrpSpPr/>
        <p:nvPr/>
      </p:nvGrpSpPr>
      <p:grpSpPr>
        <a:xfrm>
          <a:off x="0" y="0"/>
          <a:ext cx="0" cy="0"/>
          <a:chOff x="0" y="0"/>
          <a:chExt cx="0" cy="0"/>
        </a:xfrm>
      </p:grpSpPr>
      <p:sp>
        <p:nvSpPr>
          <p:cNvPr id="869" name="Google Shape;869;p1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Personal email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70" name="Google Shape;870;p1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Like social media, personal email can hurt employee productivity and be used to exfiltrate data. You can limit access to personal email services, use a proxy server to audit and log usage, and use a DLP solution to protect against data exfiltration.</a:t>
            </a:r>
            <a:endParaRPr/>
          </a:p>
        </p:txBody>
      </p:sp>
    </p:spTree>
  </p:cSld>
  <p:clrMapOvr>
    <a:masterClrMapping/>
  </p:clrMapOvr>
</p:sld>
</file>

<file path=ppt/slides/slide1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4" name="Shape 874"/>
        <p:cNvGrpSpPr/>
        <p:nvPr/>
      </p:nvGrpSpPr>
      <p:grpSpPr>
        <a:xfrm>
          <a:off x="0" y="0"/>
          <a:ext cx="0" cy="0"/>
          <a:chOff x="0" y="0"/>
          <a:chExt cx="0" cy="0"/>
        </a:xfrm>
      </p:grpSpPr>
      <p:sp>
        <p:nvSpPr>
          <p:cNvPr id="875" name="Google Shape;875;p1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Unauthorized software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76" name="Google Shape;876;p1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When employees install unauthorized software, it can put the organization at risk. The software could have malware embedded in it or be unstable and cause system issues. </a:t>
            </a:r>
            <a:endParaRPr/>
          </a:p>
          <a:p>
            <a:pPr indent="0" lvl="0" marL="0" rtl="0" algn="l">
              <a:lnSpc>
                <a:spcPct val="115000"/>
              </a:lnSpc>
              <a:spcBef>
                <a:spcPts val="1600"/>
              </a:spcBef>
              <a:spcAft>
                <a:spcPts val="1600"/>
              </a:spcAft>
              <a:buSzPts val="1800"/>
              <a:buNone/>
            </a:pPr>
            <a:r>
              <a:rPr lang="en"/>
              <a:t>You can prevent employees from installing software on their computers. Additionally, you can use a configuration management solution to scan for unauthorized software on computers and automatically remove it.</a:t>
            </a:r>
            <a:endParaRPr/>
          </a:p>
        </p:txBody>
      </p:sp>
    </p:spTree>
  </p:cSld>
  <p:clrMapOvr>
    <a:masterClrMapping/>
  </p:clrMapOvr>
</p:sld>
</file>

<file path=ppt/slides/slide1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0" name="Shape 880"/>
        <p:cNvGrpSpPr/>
        <p:nvPr/>
      </p:nvGrpSpPr>
      <p:grpSpPr>
        <a:xfrm>
          <a:off x="0" y="0"/>
          <a:ext cx="0" cy="0"/>
          <a:chOff x="0" y="0"/>
          <a:chExt cx="0" cy="0"/>
        </a:xfrm>
      </p:grpSpPr>
      <p:sp>
        <p:nvSpPr>
          <p:cNvPr id="881" name="Google Shape;881;p1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Baseline deviation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82" name="Google Shape;882;p13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configuration management solution often has agents deployed to devices, which check configurations at set times. When deviations from your baseline are detected, they can be automatically remediated or logged and reported. To maximize security, you should automatically remediate baseline deviations.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Implicit deny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4" name="Google Shape;134;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An implicit deny is a statement in a firewall that dictates that all traffic not permitted or denied in existing ACLs is denied (or treated as suspicious).</a:t>
            </a:r>
            <a:endParaRPr/>
          </a:p>
        </p:txBody>
      </p:sp>
    </p:spTree>
  </p:cSld>
  <p:clrMapOvr>
    <a:masterClrMapping/>
  </p:clrMapOvr>
</p:sld>
</file>

<file path=ppt/slides/slide1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6" name="Shape 886"/>
        <p:cNvGrpSpPr/>
        <p:nvPr/>
      </p:nvGrpSpPr>
      <p:grpSpPr>
        <a:xfrm>
          <a:off x="0" y="0"/>
          <a:ext cx="0" cy="0"/>
          <a:chOff x="0" y="0"/>
          <a:chExt cx="0" cy="0"/>
        </a:xfrm>
      </p:grpSpPr>
      <p:sp>
        <p:nvSpPr>
          <p:cNvPr id="887" name="Google Shape;887;p1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License compliance violation (availability/integrity)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88" name="Google Shape;888;p13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Many organizations use third-party license management solutions to manage their licenses. Such solutions help you figure out if you need more licenses and if you comply with the licensing requirements. </a:t>
            </a:r>
            <a:endParaRPr/>
          </a:p>
          <a:p>
            <a:pPr indent="0" lvl="0" marL="0" rtl="0" algn="l">
              <a:lnSpc>
                <a:spcPct val="115000"/>
              </a:lnSpc>
              <a:spcBef>
                <a:spcPts val="1600"/>
              </a:spcBef>
              <a:spcAft>
                <a:spcPts val="1600"/>
              </a:spcAft>
              <a:buSzPts val="1800"/>
              <a:buNone/>
            </a:pPr>
            <a:r>
              <a:rPr lang="en"/>
              <a:t>Without such a solution, you can use a configuration management solution to count the total number of licenses or installations and compare that against your license ownership counts.</a:t>
            </a:r>
            <a:endParaRPr/>
          </a:p>
        </p:txBody>
      </p:sp>
    </p:spTree>
  </p:cSld>
  <p:clrMapOvr>
    <a:masterClrMapping/>
  </p:clrMapOvr>
</p:sld>
</file>

<file path=ppt/slides/slide1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2" name="Shape 892"/>
        <p:cNvGrpSpPr/>
        <p:nvPr/>
      </p:nvGrpSpPr>
      <p:grpSpPr>
        <a:xfrm>
          <a:off x="0" y="0"/>
          <a:ext cx="0" cy="0"/>
          <a:chOff x="0" y="0"/>
          <a:chExt cx="0" cy="0"/>
        </a:xfrm>
      </p:grpSpPr>
      <p:sp>
        <p:nvSpPr>
          <p:cNvPr id="893" name="Google Shape;893;p1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Asset management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894" name="Google Shape;894;p1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Asset management involves managing hardware (computers, phones, etc.) and software (such as licenses). You can use an asset management solution to track assets. It will have a database and likely use barcodes for all physical assets, which can be scanned by a handheld scanner. Smaller organizations can use a spreadsheet to track all assets.</a:t>
            </a:r>
            <a:endParaRPr/>
          </a:p>
        </p:txBody>
      </p:sp>
    </p:spTree>
  </p:cSld>
  <p:clrMapOvr>
    <a:masterClrMapping/>
  </p:clrMapOvr>
</p:sld>
</file>

<file path=ppt/slides/slide1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8" name="Shape 898"/>
        <p:cNvGrpSpPr/>
        <p:nvPr/>
      </p:nvGrpSpPr>
      <p:grpSpPr>
        <a:xfrm>
          <a:off x="0" y="0"/>
          <a:ext cx="0" cy="0"/>
          <a:chOff x="0" y="0"/>
          <a:chExt cx="0" cy="0"/>
        </a:xfrm>
      </p:grpSpPr>
      <p:sp>
        <p:nvSpPr>
          <p:cNvPr id="899" name="Google Shape;899;p1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Authentication issues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00" name="Google Shape;900;p13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To troubleshoot authentication issues, you can use a packet capture tool, event logs and log entries, and trial and error </a:t>
            </a:r>
            <a:endParaRPr/>
          </a:p>
          <a:p>
            <a:pPr indent="0" lvl="0" marL="0" rtl="0" algn="l">
              <a:lnSpc>
                <a:spcPct val="115000"/>
              </a:lnSpc>
              <a:spcBef>
                <a:spcPts val="1600"/>
              </a:spcBef>
              <a:spcAft>
                <a:spcPts val="1600"/>
              </a:spcAft>
              <a:buSzPts val="1800"/>
              <a:buNone/>
            </a:pPr>
            <a:r>
              <a:rPr lang="en"/>
              <a:t>For example, if a user can’t authenticate to a web server, you can check if they can authenticate somewhere else to determine whether the username/password is valid.</a:t>
            </a:r>
            <a:endParaRPr/>
          </a:p>
        </p:txBody>
      </p:sp>
    </p:spTree>
  </p:cSld>
  <p:clrMapOvr>
    <a:masterClrMapping/>
  </p:clrMapOvr>
</p:sld>
</file>

<file path=ppt/slides/slide1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4" name="Shape 904"/>
        <p:cNvGrpSpPr/>
        <p:nvPr/>
      </p:nvGrpSpPr>
      <p:grpSpPr>
        <a:xfrm>
          <a:off x="0" y="0"/>
          <a:ext cx="0" cy="0"/>
          <a:chOff x="0" y="0"/>
          <a:chExt cx="0" cy="0"/>
        </a:xfrm>
      </p:grpSpPr>
      <p:sp>
        <p:nvSpPr>
          <p:cNvPr id="905" name="Google Shape;905;g635d01eff2_0_33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spcBef>
                <a:spcPts val="2400"/>
              </a:spcBef>
              <a:spcAft>
                <a:spcPts val="0"/>
              </a:spcAft>
              <a:buSzPts val="1100"/>
              <a:buNone/>
            </a:pPr>
            <a:r>
              <a:rPr b="1" lang="en" sz="1800">
                <a:solidFill>
                  <a:srgbClr val="FF0000"/>
                </a:solidFill>
                <a:latin typeface="Roboto Slab"/>
                <a:ea typeface="Roboto Slab"/>
                <a:cs typeface="Roboto Slab"/>
                <a:sym typeface="Roboto Slab"/>
              </a:rPr>
              <a:t>2.4 Given a scenario, analyze and interpret output from security technologies.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9" name="Shape 909"/>
        <p:cNvGrpSpPr/>
        <p:nvPr/>
      </p:nvGrpSpPr>
      <p:grpSpPr>
        <a:xfrm>
          <a:off x="0" y="0"/>
          <a:ext cx="0" cy="0"/>
          <a:chOff x="0" y="0"/>
          <a:chExt cx="0" cy="0"/>
        </a:xfrm>
      </p:grpSpPr>
      <p:sp>
        <p:nvSpPr>
          <p:cNvPr id="910" name="Google Shape;910;p1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HIDS/HIPS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11" name="Google Shape;911;p13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Alerts coming from a Host Intrusion Detection System (HIDS) or a Host Intrusion and Prevention System (HIPS) will typically indicate a potential intrusion or attempted intrusion that was blocked. </a:t>
            </a:r>
            <a:endParaRPr/>
          </a:p>
          <a:p>
            <a:pPr indent="0" lvl="0" marL="0" rtl="0" algn="l">
              <a:lnSpc>
                <a:spcPct val="115000"/>
              </a:lnSpc>
              <a:spcBef>
                <a:spcPts val="1600"/>
              </a:spcBef>
              <a:spcAft>
                <a:spcPts val="1600"/>
              </a:spcAft>
              <a:buSzPts val="1800"/>
              <a:buNone/>
            </a:pPr>
            <a:r>
              <a:rPr lang="en"/>
              <a:t>These are important alerts that must be acted upon quickly, typically by a security operations center.</a:t>
            </a:r>
            <a:endParaRPr/>
          </a:p>
        </p:txBody>
      </p:sp>
    </p:spTree>
  </p:cSld>
  <p:clrMapOvr>
    <a:masterClrMapping/>
  </p:clrMapOvr>
</p:sld>
</file>

<file path=ppt/slides/slide1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5" name="Shape 915"/>
        <p:cNvGrpSpPr/>
        <p:nvPr/>
      </p:nvGrpSpPr>
      <p:grpSpPr>
        <a:xfrm>
          <a:off x="0" y="0"/>
          <a:ext cx="0" cy="0"/>
          <a:chOff x="0" y="0"/>
          <a:chExt cx="0" cy="0"/>
        </a:xfrm>
      </p:grpSpPr>
      <p:sp>
        <p:nvSpPr>
          <p:cNvPr id="916" name="Google Shape;916;p1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Antivirus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17" name="Google Shape;917;p1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Output from antivirus software usually indicates information about recent antivirus scans, detection of a virus or other malware, and alerts about other issues (such as the antivirus service being stopped or disabled). </a:t>
            </a:r>
            <a:endParaRPr/>
          </a:p>
          <a:p>
            <a:pPr indent="0" lvl="0" marL="0" rtl="0" algn="l">
              <a:lnSpc>
                <a:spcPct val="115000"/>
              </a:lnSpc>
              <a:spcBef>
                <a:spcPts val="1600"/>
              </a:spcBef>
              <a:spcAft>
                <a:spcPts val="1600"/>
              </a:spcAft>
              <a:buSzPts val="1800"/>
              <a:buNone/>
            </a:pPr>
            <a:r>
              <a:rPr lang="en"/>
              <a:t>You can use this information to correct issues.</a:t>
            </a:r>
            <a:endParaRPr/>
          </a:p>
        </p:txBody>
      </p:sp>
    </p:spTree>
  </p:cSld>
  <p:clrMapOvr>
    <a:masterClrMapping/>
  </p:clrMapOvr>
</p:sld>
</file>

<file path=ppt/slides/slide1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1" name="Shape 921"/>
        <p:cNvGrpSpPr/>
        <p:nvPr/>
      </p:nvGrpSpPr>
      <p:grpSpPr>
        <a:xfrm>
          <a:off x="0" y="0"/>
          <a:ext cx="0" cy="0"/>
          <a:chOff x="0" y="0"/>
          <a:chExt cx="0" cy="0"/>
        </a:xfrm>
      </p:grpSpPr>
      <p:sp>
        <p:nvSpPr>
          <p:cNvPr id="922" name="Google Shape;922;p1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File integrity checks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23" name="Google Shape;923;p1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If a file integrity check fails, there will often be a message about a checksum mismatch or something similar. You should not trust files that fail integrity checks because they could be malicious.</a:t>
            </a:r>
            <a:endParaRPr/>
          </a:p>
        </p:txBody>
      </p:sp>
    </p:spTree>
  </p:cSld>
  <p:clrMapOvr>
    <a:masterClrMapping/>
  </p:clrMapOvr>
</p:sld>
</file>

<file path=ppt/slides/slide1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7" name="Shape 927"/>
        <p:cNvGrpSpPr/>
        <p:nvPr/>
      </p:nvGrpSpPr>
      <p:grpSpPr>
        <a:xfrm>
          <a:off x="0" y="0"/>
          <a:ext cx="0" cy="0"/>
          <a:chOff x="0" y="0"/>
          <a:chExt cx="0" cy="0"/>
        </a:xfrm>
      </p:grpSpPr>
      <p:sp>
        <p:nvSpPr>
          <p:cNvPr id="928" name="Google Shape;928;p1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Host-based firewall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29" name="Google Shape;929;p1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 host-based firewall typically outputs three things: alerts, update notifications and logs. </a:t>
            </a:r>
            <a:endParaRPr/>
          </a:p>
          <a:p>
            <a:pPr indent="0" lvl="0" marL="0" rtl="0" algn="l">
              <a:lnSpc>
                <a:spcPct val="115000"/>
              </a:lnSpc>
              <a:spcBef>
                <a:spcPts val="1600"/>
              </a:spcBef>
              <a:spcAft>
                <a:spcPts val="0"/>
              </a:spcAft>
              <a:buSzPts val="1800"/>
              <a:buNone/>
            </a:pPr>
            <a:r>
              <a:rPr lang="en"/>
              <a:t>Alerts tell you that some type of communication has come in; you might have to act, or it might have been blocked automatically. </a:t>
            </a:r>
            <a:endParaRPr/>
          </a:p>
          <a:p>
            <a:pPr indent="0" lvl="0" marL="0" rtl="0" algn="l">
              <a:lnSpc>
                <a:spcPct val="115000"/>
              </a:lnSpc>
              <a:spcBef>
                <a:spcPts val="1600"/>
              </a:spcBef>
              <a:spcAft>
                <a:spcPts val="0"/>
              </a:spcAft>
              <a:buSzPts val="1800"/>
              <a:buNone/>
            </a:pPr>
            <a:r>
              <a:rPr lang="en"/>
              <a:t>Update notifications indicate that the firewall has updates to perform. </a:t>
            </a:r>
            <a:endParaRPr/>
          </a:p>
          <a:p>
            <a:pPr indent="0" lvl="0" marL="0" rtl="0" algn="l">
              <a:lnSpc>
                <a:spcPct val="115000"/>
              </a:lnSpc>
              <a:spcBef>
                <a:spcPts val="1600"/>
              </a:spcBef>
              <a:spcAft>
                <a:spcPts val="1600"/>
              </a:spcAft>
              <a:buSzPts val="1800"/>
              <a:buNone/>
            </a:pPr>
            <a:r>
              <a:rPr lang="en"/>
              <a:t>Logs are the logs from the firewall.</a:t>
            </a:r>
            <a:endParaRPr/>
          </a:p>
        </p:txBody>
      </p:sp>
    </p:spTree>
  </p:cSld>
  <p:clrMapOvr>
    <a:masterClrMapping/>
  </p:clrMapOvr>
</p:sld>
</file>

<file path=ppt/slides/slide1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3" name="Shape 933"/>
        <p:cNvGrpSpPr/>
        <p:nvPr/>
      </p:nvGrpSpPr>
      <p:grpSpPr>
        <a:xfrm>
          <a:off x="0" y="0"/>
          <a:ext cx="0" cy="0"/>
          <a:chOff x="0" y="0"/>
          <a:chExt cx="0" cy="0"/>
        </a:xfrm>
      </p:grpSpPr>
      <p:sp>
        <p:nvSpPr>
          <p:cNvPr id="934" name="Google Shape;934;p1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Application whitelisting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35" name="Google Shape;935;p14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When you whitelist an application, you mark it as safe to run. Whitelisted applications typically do not go through a security check upon launch. In some cases, only whitelisted applications can run. </a:t>
            </a:r>
            <a:endParaRPr/>
          </a:p>
        </p:txBody>
      </p:sp>
    </p:spTree>
  </p:cSld>
  <p:clrMapOvr>
    <a:masterClrMapping/>
  </p:clrMapOvr>
</p:sld>
</file>

<file path=ppt/slides/slide1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9" name="Shape 939"/>
        <p:cNvGrpSpPr/>
        <p:nvPr/>
      </p:nvGrpSpPr>
      <p:grpSpPr>
        <a:xfrm>
          <a:off x="0" y="0"/>
          <a:ext cx="0" cy="0"/>
          <a:chOff x="0" y="0"/>
          <a:chExt cx="0" cy="0"/>
        </a:xfrm>
      </p:grpSpPr>
      <p:sp>
        <p:nvSpPr>
          <p:cNvPr id="940" name="Google Shape;940;p1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Removable media control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41" name="Google Shape;941;p14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Removable media can be used to exfiltrate data or introduce malware. Many organizations prefer to restrict or disable the use of removable media. </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VPN concentrator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40" name="Google Shape;140;p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VPN concentrator is a device that facilitates VPN connections. It listens for connections from clients, authenticates the connections, and then provides access to the network.</a:t>
            </a:r>
            <a:endParaRPr/>
          </a:p>
        </p:txBody>
      </p:sp>
    </p:spTree>
  </p:cSld>
  <p:clrMapOvr>
    <a:masterClrMapping/>
  </p:clrMapOvr>
</p:sld>
</file>

<file path=ppt/slides/slide1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5" name="Shape 945"/>
        <p:cNvGrpSpPr/>
        <p:nvPr/>
      </p:nvGrpSpPr>
      <p:grpSpPr>
        <a:xfrm>
          <a:off x="0" y="0"/>
          <a:ext cx="0" cy="0"/>
          <a:chOff x="0" y="0"/>
          <a:chExt cx="0" cy="0"/>
        </a:xfrm>
      </p:grpSpPr>
      <p:sp>
        <p:nvSpPr>
          <p:cNvPr id="946" name="Google Shape;946;g635d01eff2_0_35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Advanced malware tools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47" name="Google Shape;947;g635d01eff2_0_35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Malware tools will report whether they find malware, as well as whether they were able to remove, block or quarantine the malware. This output is important because you might have to take manual action to remove malware.</a:t>
            </a:r>
            <a:endParaRPr/>
          </a:p>
        </p:txBody>
      </p:sp>
    </p:spTree>
  </p:cSld>
  <p:clrMapOvr>
    <a:masterClrMapping/>
  </p:clrMapOvr>
</p:sld>
</file>

<file path=ppt/slides/slide1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1" name="Shape 951"/>
        <p:cNvGrpSpPr/>
        <p:nvPr/>
      </p:nvGrpSpPr>
      <p:grpSpPr>
        <a:xfrm>
          <a:off x="0" y="0"/>
          <a:ext cx="0" cy="0"/>
          <a:chOff x="0" y="0"/>
          <a:chExt cx="0" cy="0"/>
        </a:xfrm>
      </p:grpSpPr>
      <p:sp>
        <p:nvSpPr>
          <p:cNvPr id="952" name="Google Shape;952;g635d01eff2_0_36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Patch management tools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53" name="Google Shape;953;g635d01eff2_0_36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Output from patch management tools usually indicates whether patches were successfully installed. </a:t>
            </a:r>
            <a:endParaRPr/>
          </a:p>
          <a:p>
            <a:pPr indent="0" lvl="0" marL="0" rtl="0" algn="l">
              <a:lnSpc>
                <a:spcPct val="115000"/>
              </a:lnSpc>
              <a:spcBef>
                <a:spcPts val="1600"/>
              </a:spcBef>
              <a:spcAft>
                <a:spcPts val="1600"/>
              </a:spcAft>
              <a:buSzPts val="1800"/>
              <a:buNone/>
            </a:pPr>
            <a:r>
              <a:rPr lang="en"/>
              <a:t>When they are not installed successfully, you need to analyze the detailed log entries to see the reason (for example, insufficient disk space or lack of permissions).</a:t>
            </a:r>
            <a:endParaRPr/>
          </a:p>
        </p:txBody>
      </p:sp>
    </p:spTree>
  </p:cSld>
  <p:clrMapOvr>
    <a:masterClrMapping/>
  </p:clrMapOvr>
</p:sld>
</file>

<file path=ppt/slides/slide1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7" name="Shape 957"/>
        <p:cNvGrpSpPr/>
        <p:nvPr/>
      </p:nvGrpSpPr>
      <p:grpSpPr>
        <a:xfrm>
          <a:off x="0" y="0"/>
          <a:ext cx="0" cy="0"/>
          <a:chOff x="0" y="0"/>
          <a:chExt cx="0" cy="0"/>
        </a:xfrm>
      </p:grpSpPr>
      <p:sp>
        <p:nvSpPr>
          <p:cNvPr id="958" name="Google Shape;958;g635d01eff2_0_36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a:t>
            </a:r>
            <a:r>
              <a:rPr lang="en"/>
              <a:t>nified Threat Management (UTM)</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59" name="Google Shape;959;g635d01eff2_0_36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 unified threat management (UTM) solution combines some network features into a single device that provides network-based security (such as proxy, reverse proxy and firewall). </a:t>
            </a:r>
            <a:endParaRPr/>
          </a:p>
          <a:p>
            <a:pPr indent="0" lvl="0" marL="0" rtl="0" algn="l">
              <a:lnSpc>
                <a:spcPct val="115000"/>
              </a:lnSpc>
              <a:spcBef>
                <a:spcPts val="1600"/>
              </a:spcBef>
              <a:spcAft>
                <a:spcPts val="1600"/>
              </a:spcAft>
              <a:buSzPts val="1800"/>
              <a:buNone/>
            </a:pPr>
            <a:r>
              <a:rPr lang="en"/>
              <a:t>You can turn on verbose logging, review log files and troubleshoot rules as part of your troubleshooting scenarios.</a:t>
            </a:r>
            <a:endParaRPr/>
          </a:p>
        </p:txBody>
      </p:sp>
    </p:spTree>
  </p:cSld>
  <p:clrMapOvr>
    <a:masterClrMapping/>
  </p:clrMapOvr>
</p:sld>
</file>

<file path=ppt/slides/slide1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3" name="Shape 963"/>
        <p:cNvGrpSpPr/>
        <p:nvPr/>
      </p:nvGrpSpPr>
      <p:grpSpPr>
        <a:xfrm>
          <a:off x="0" y="0"/>
          <a:ext cx="0" cy="0"/>
          <a:chOff x="0" y="0"/>
          <a:chExt cx="0" cy="0"/>
        </a:xfrm>
      </p:grpSpPr>
      <p:sp>
        <p:nvSpPr>
          <p:cNvPr id="964" name="Google Shape;964;g635d01eff2_0_37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 Loss Prevention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65" name="Google Shape;965;g635d01eff2_0_37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DLP systems provide alerting, which is configurable. You can have a DLP solution alert you if there is suspected data loss or any DLP rules were broken. DLP log files also capture such events and these should be sent to a SIEM solution.</a:t>
            </a:r>
            <a:endParaRPr/>
          </a:p>
        </p:txBody>
      </p:sp>
    </p:spTree>
  </p:cSld>
  <p:clrMapOvr>
    <a:masterClrMapping/>
  </p:clrMapOvr>
</p:sld>
</file>

<file path=ppt/slides/slide1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9" name="Shape 969"/>
        <p:cNvGrpSpPr/>
        <p:nvPr/>
      </p:nvGrpSpPr>
      <p:grpSpPr>
        <a:xfrm>
          <a:off x="0" y="0"/>
          <a:ext cx="0" cy="0"/>
          <a:chOff x="0" y="0"/>
          <a:chExt cx="0" cy="0"/>
        </a:xfrm>
      </p:grpSpPr>
      <p:sp>
        <p:nvSpPr>
          <p:cNvPr id="970" name="Google Shape;970;g635d01eff2_0_37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 Execution Prevention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71" name="Google Shape;971;g635d01eff2_0_37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Data execution prevention (DEP) is a technology that helps protect memory from malicious code. There is hardware-based DEP and software-based DEP. You can protect individual applications with DEP, or you can protect an entire computer. You can troubleshoot DEP by configuring it for a single application and then going through tests. You can also increase the logging level to get more information about troubleshooting scenario.</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5" name="Shape 975"/>
        <p:cNvGrpSpPr/>
        <p:nvPr/>
      </p:nvGrpSpPr>
      <p:grpSpPr>
        <a:xfrm>
          <a:off x="0" y="0"/>
          <a:ext cx="0" cy="0"/>
          <a:chOff x="0" y="0"/>
          <a:chExt cx="0" cy="0"/>
        </a:xfrm>
      </p:grpSpPr>
      <p:sp>
        <p:nvSpPr>
          <p:cNvPr id="976" name="Google Shape;976;g635d01eff2_0_39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 Execution Prevention (cont.)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77" name="Google Shape;977;g635d01eff2_0_39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You can troubleshoot DEP by configuring it for a single application and then going through tests. You can also increase the logging level to get more information about troubleshooting scenario.</a:t>
            </a:r>
            <a:endParaRPr/>
          </a:p>
          <a:p>
            <a:pPr indent="0" lvl="0" marL="0" rtl="0" algn="l">
              <a:lnSpc>
                <a:spcPct val="115000"/>
              </a:lnSpc>
              <a:spcBef>
                <a:spcPts val="1600"/>
              </a:spcBef>
              <a:spcAft>
                <a:spcPts val="0"/>
              </a:spcAft>
              <a:buSzPts val="1100"/>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1" name="Shape 981"/>
        <p:cNvGrpSpPr/>
        <p:nvPr/>
      </p:nvGrpSpPr>
      <p:grpSpPr>
        <a:xfrm>
          <a:off x="0" y="0"/>
          <a:ext cx="0" cy="0"/>
          <a:chOff x="0" y="0"/>
          <a:chExt cx="0" cy="0"/>
        </a:xfrm>
      </p:grpSpPr>
      <p:sp>
        <p:nvSpPr>
          <p:cNvPr id="982" name="Google Shape;982;g635d01eff2_0_38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Web application firewall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83" name="Google Shape;983;g635d01eff2_0_38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web application firewall (WAF) helps protect applications from malicious attacks. A WAF can inspect app requests at the app layer to block advanced web-based attacks. WAFs have rules, like a firewall. You can check whether the rules are being used and capture traffic with a packet capture or built-in debug command.</a:t>
            </a:r>
            <a:endParaRPr/>
          </a:p>
        </p:txBody>
      </p:sp>
    </p:spTree>
  </p:cSld>
  <p:clrMapOvr>
    <a:masterClrMapping/>
  </p:clrMapOvr>
</p:sld>
</file>

<file path=ppt/slides/slide1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7" name="Shape 987"/>
        <p:cNvGrpSpPr/>
        <p:nvPr/>
      </p:nvGrpSpPr>
      <p:grpSpPr>
        <a:xfrm>
          <a:off x="0" y="0"/>
          <a:ext cx="0" cy="0"/>
          <a:chOff x="0" y="0"/>
          <a:chExt cx="0" cy="0"/>
        </a:xfrm>
      </p:grpSpPr>
      <p:sp>
        <p:nvSpPr>
          <p:cNvPr id="988" name="Google Shape;988;g635d01eff2_0_43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spcBef>
                <a:spcPts val="2400"/>
              </a:spcBef>
              <a:spcAft>
                <a:spcPts val="0"/>
              </a:spcAft>
              <a:buSzPts val="1100"/>
              <a:buNone/>
            </a:pPr>
            <a:r>
              <a:rPr b="1" lang="en" sz="1800">
                <a:solidFill>
                  <a:srgbClr val="FF0000"/>
                </a:solidFill>
                <a:latin typeface="Roboto Slab"/>
                <a:ea typeface="Roboto Slab"/>
                <a:cs typeface="Roboto Slab"/>
                <a:sym typeface="Roboto Slab"/>
              </a:rPr>
              <a:t>2.5 Given a scenario, deploy mobile device securely.</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1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2" name="Shape 992"/>
        <p:cNvGrpSpPr/>
        <p:nvPr/>
      </p:nvGrpSpPr>
      <p:grpSpPr>
        <a:xfrm>
          <a:off x="0" y="0"/>
          <a:ext cx="0" cy="0"/>
          <a:chOff x="0" y="0"/>
          <a:chExt cx="0" cy="0"/>
        </a:xfrm>
      </p:grpSpPr>
      <p:sp>
        <p:nvSpPr>
          <p:cNvPr id="993" name="Google Shape;993;g635d01eff2_0_40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Cellular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994" name="Google Shape;994;g635d01eff2_0_40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Smartphones connect to cellular networks over radio waves. A cellular network is split into cells, with cell towers providing the radio coverage for a designated geographic area. </a:t>
            </a:r>
            <a:endParaRPr/>
          </a:p>
        </p:txBody>
      </p:sp>
    </p:spTree>
  </p:cSld>
  <p:clrMapOvr>
    <a:masterClrMapping/>
  </p:clrMapOvr>
</p:sld>
</file>

<file path=ppt/slides/slide1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8" name="Shape 998"/>
        <p:cNvGrpSpPr/>
        <p:nvPr/>
      </p:nvGrpSpPr>
      <p:grpSpPr>
        <a:xfrm>
          <a:off x="0" y="0"/>
          <a:ext cx="0" cy="0"/>
          <a:chOff x="0" y="0"/>
          <a:chExt cx="0" cy="0"/>
        </a:xfrm>
      </p:grpSpPr>
      <p:sp>
        <p:nvSpPr>
          <p:cNvPr id="999" name="Google Shape;999;g635d01eff2_0_40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WiFi</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00" name="Google Shape;1000;g635d01eff2_0_40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WiFi is a wireless local area networking technology that uses radio technology to communicate.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4" name="Shape 144"/>
        <p:cNvGrpSpPr/>
        <p:nvPr/>
      </p:nvGrpSpPr>
      <p:grpSpPr>
        <a:xfrm>
          <a:off x="0" y="0"/>
          <a:ext cx="0" cy="0"/>
          <a:chOff x="0" y="0"/>
          <a:chExt cx="0" cy="0"/>
        </a:xfrm>
      </p:grpSpPr>
      <p:sp>
        <p:nvSpPr>
          <p:cNvPr id="145" name="Google Shape;145;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Remote access vs. site-to-site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46" name="Google Shape;146;p1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remote access VPN enables users to connect to the organization’s network from a remote location. A site-to-site VPN enables two sites to connect to each other. For example, a site-to-site VPN could connect a branch office with a main office.</a:t>
            </a:r>
            <a:endParaRPr/>
          </a:p>
        </p:txBody>
      </p:sp>
    </p:spTree>
  </p:cSld>
  <p:clrMapOvr>
    <a:masterClrMapping/>
  </p:clrMapOvr>
</p:sld>
</file>

<file path=ppt/slides/slide1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04" name="Shape 1004"/>
        <p:cNvGrpSpPr/>
        <p:nvPr/>
      </p:nvGrpSpPr>
      <p:grpSpPr>
        <a:xfrm>
          <a:off x="0" y="0"/>
          <a:ext cx="0" cy="0"/>
          <a:chOff x="0" y="0"/>
          <a:chExt cx="0" cy="0"/>
        </a:xfrm>
      </p:grpSpPr>
      <p:sp>
        <p:nvSpPr>
          <p:cNvPr id="1005" name="Google Shape;1005;g635d01eff2_0_4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Satellite Communications (SATCOM)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06" name="Google Shape;1006;g635d01eff2_0_4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Satellite Communications (SATCOM) is a technology that uses satellites to communicate. SATCOM can provide internet access and voice communications to devices, homes and businesses. </a:t>
            </a:r>
            <a:endParaRPr/>
          </a:p>
        </p:txBody>
      </p:sp>
    </p:spTree>
  </p:cSld>
  <p:clrMapOvr>
    <a:masterClrMapping/>
  </p:clrMapOvr>
</p:sld>
</file>

<file path=ppt/slides/slide1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0" name="Shape 1010"/>
        <p:cNvGrpSpPr/>
        <p:nvPr/>
      </p:nvGrpSpPr>
      <p:grpSpPr>
        <a:xfrm>
          <a:off x="0" y="0"/>
          <a:ext cx="0" cy="0"/>
          <a:chOff x="0" y="0"/>
          <a:chExt cx="0" cy="0"/>
        </a:xfrm>
      </p:grpSpPr>
      <p:sp>
        <p:nvSpPr>
          <p:cNvPr id="1011" name="Google Shape;1011;g635d01eff2_0_4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Bluetooth</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12" name="Google Shape;1012;g635d01eff2_0_4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Bluetooth is a data communications standard using a wireless technology over 100 meters or less (often, much less). Bluetooth is used in a variety of devices including headphones, mice and keyboards. It doesn’t provide the same level of performance and bandwidth that WiFi provides, but it is often enough for common peripheral uses.</a:t>
            </a:r>
            <a:endParaRPr/>
          </a:p>
        </p:txBody>
      </p:sp>
    </p:spTree>
  </p:cSld>
  <p:clrMapOvr>
    <a:masterClrMapping/>
  </p:clrMapOvr>
</p:sld>
</file>

<file path=ppt/slides/slide1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6" name="Shape 1016"/>
        <p:cNvGrpSpPr/>
        <p:nvPr/>
      </p:nvGrpSpPr>
      <p:grpSpPr>
        <a:xfrm>
          <a:off x="0" y="0"/>
          <a:ext cx="0" cy="0"/>
          <a:chOff x="0" y="0"/>
          <a:chExt cx="0" cy="0"/>
        </a:xfrm>
      </p:grpSpPr>
      <p:sp>
        <p:nvSpPr>
          <p:cNvPr id="1017" name="Google Shape;1017;g635d01eff2_0_4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Near Field Communications (NFC)</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18" name="Google Shape;1018;g635d01eff2_0_4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Near Field Communications (NFC) is a wireless communications technology that provides for communications up to 3 feet. It is mostly used for mobile payment systems or mobile-to-mobile small data transfers, such as sharing contacts. Performance is quite limited, with max speeds up to 424 kb/s.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2" name="Shape 1022"/>
        <p:cNvGrpSpPr/>
        <p:nvPr/>
      </p:nvGrpSpPr>
      <p:grpSpPr>
        <a:xfrm>
          <a:off x="0" y="0"/>
          <a:ext cx="0" cy="0"/>
          <a:chOff x="0" y="0"/>
          <a:chExt cx="0" cy="0"/>
        </a:xfrm>
      </p:grpSpPr>
      <p:sp>
        <p:nvSpPr>
          <p:cNvPr id="1023" name="Google Shape;1023;g635d01eff2_0_4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Advanced and Adaptive Network Technology (ANT)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24" name="Google Shape;1024;g635d01eff2_0_4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ANT is a proprietary wireless networking technology mostly used by smart wearables such as heart rate monitors, smart watches and sleep trackers. It is geared toward use with sensors and permits communications up to 30 meters.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8" name="Shape 1028"/>
        <p:cNvGrpSpPr/>
        <p:nvPr/>
      </p:nvGrpSpPr>
      <p:grpSpPr>
        <a:xfrm>
          <a:off x="0" y="0"/>
          <a:ext cx="0" cy="0"/>
          <a:chOff x="0" y="0"/>
          <a:chExt cx="0" cy="0"/>
        </a:xfrm>
      </p:grpSpPr>
      <p:sp>
        <p:nvSpPr>
          <p:cNvPr id="1029" name="Google Shape;1029;g635d01eff2_0_4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Infrared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30" name="Google Shape;1030;g635d01eff2_0_4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 Infrared communication is a wireless technology that relies on light that humans can’t detect with their eyes. It is mostly used in consumer devices such as remote controls for televisions and other devices.</a:t>
            </a:r>
            <a:endParaRPr/>
          </a:p>
        </p:txBody>
      </p:sp>
    </p:spTree>
  </p:cSld>
  <p:clrMapOvr>
    <a:masterClrMapping/>
  </p:clrMapOvr>
</p:sld>
</file>

<file path=ppt/slides/slide1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4" name="Shape 1034"/>
        <p:cNvGrpSpPr/>
        <p:nvPr/>
      </p:nvGrpSpPr>
      <p:grpSpPr>
        <a:xfrm>
          <a:off x="0" y="0"/>
          <a:ext cx="0" cy="0"/>
          <a:chOff x="0" y="0"/>
          <a:chExt cx="0" cy="0"/>
        </a:xfrm>
      </p:grpSpPr>
      <p:sp>
        <p:nvSpPr>
          <p:cNvPr id="1035" name="Google Shape;1035;g635d01eff2_0_45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USB</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36" name="Google Shape;1036;g635d01eff2_0_45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USB is a wired communication standard for transmitting data between devices that support USB. The latest version is 3.2 which provides maximum speeds up to 20 Gb/s. USB is mostly used to connect peripherals like keyboards, mice and printers to computers.</a:t>
            </a:r>
            <a:endParaRPr/>
          </a:p>
        </p:txBody>
      </p:sp>
    </p:spTree>
  </p:cSld>
  <p:clrMapOvr>
    <a:masterClrMapping/>
  </p:clrMapOvr>
</p:sld>
</file>

<file path=ppt/slides/slide1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0" name="Shape 1040"/>
        <p:cNvGrpSpPr/>
        <p:nvPr/>
      </p:nvGrpSpPr>
      <p:grpSpPr>
        <a:xfrm>
          <a:off x="0" y="0"/>
          <a:ext cx="0" cy="0"/>
          <a:chOff x="0" y="0"/>
          <a:chExt cx="0" cy="0"/>
        </a:xfrm>
      </p:grpSpPr>
      <p:sp>
        <p:nvSpPr>
          <p:cNvPr id="1041" name="Google Shape;1041;g635d01eff2_0_46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Mobile device management concepts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42" name="Google Shape;1042;g635d01eff2_0_46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There are many ways to manage mobile devices. For example, you can use a mobile device management (MDM) solution. Whichever method you use, there are certain concepts that are commonly used across all the management solutions. </a:t>
            </a:r>
            <a:endParaRPr/>
          </a:p>
        </p:txBody>
      </p:sp>
    </p:spTree>
  </p:cSld>
  <p:clrMapOvr>
    <a:masterClrMapping/>
  </p:clrMapOvr>
</p:sld>
</file>

<file path=ppt/slides/slide1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6" name="Shape 1046"/>
        <p:cNvGrpSpPr/>
        <p:nvPr/>
      </p:nvGrpSpPr>
      <p:grpSpPr>
        <a:xfrm>
          <a:off x="0" y="0"/>
          <a:ext cx="0" cy="0"/>
          <a:chOff x="0" y="0"/>
          <a:chExt cx="0" cy="0"/>
        </a:xfrm>
      </p:grpSpPr>
      <p:sp>
        <p:nvSpPr>
          <p:cNvPr id="1047" name="Google Shape;1047;g635d01eff2_0_4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Application management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48" name="Google Shape;1048;g635d01eff2_0_46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When a device is under management, especially by an MDM solution, it can have its applications managed. For example, an organization might deploy 3 or 4 internal apps using the MDM solution. Or the MDM solution might be configured to block certain apps.</a:t>
            </a:r>
            <a:endParaRPr/>
          </a:p>
        </p:txBody>
      </p:sp>
    </p:spTree>
  </p:cSld>
  <p:clrMapOvr>
    <a:masterClrMapping/>
  </p:clrMapOvr>
</p:sld>
</file>

<file path=ppt/slides/slide1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2" name="Shape 1052"/>
        <p:cNvGrpSpPr/>
        <p:nvPr/>
      </p:nvGrpSpPr>
      <p:grpSpPr>
        <a:xfrm>
          <a:off x="0" y="0"/>
          <a:ext cx="0" cy="0"/>
          <a:chOff x="0" y="0"/>
          <a:chExt cx="0" cy="0"/>
        </a:xfrm>
      </p:grpSpPr>
      <p:sp>
        <p:nvSpPr>
          <p:cNvPr id="1053" name="Google Shape;1053;g635d01eff2_0_47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Content management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54" name="Google Shape;1054;g635d01eff2_0_47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Content management focuses on managing the data lifecycle on smartphones. Generally, this includes file storage (such as how files are stored on a device), file transfer (such as how files move from the smartphone to other repositories), and file sharing (such as being able to share a file with another user). </a:t>
            </a:r>
            <a:endParaRPr/>
          </a:p>
        </p:txBody>
      </p:sp>
    </p:spTree>
  </p:cSld>
  <p:clrMapOvr>
    <a:masterClrMapping/>
  </p:clrMapOvr>
</p:sld>
</file>

<file path=ppt/slides/slide1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8" name="Shape 1058"/>
        <p:cNvGrpSpPr/>
        <p:nvPr/>
      </p:nvGrpSpPr>
      <p:grpSpPr>
        <a:xfrm>
          <a:off x="0" y="0"/>
          <a:ext cx="0" cy="0"/>
          <a:chOff x="0" y="0"/>
          <a:chExt cx="0" cy="0"/>
        </a:xfrm>
      </p:grpSpPr>
      <p:sp>
        <p:nvSpPr>
          <p:cNvPr id="1059" name="Google Shape;1059;g635d01eff2_0_47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Remote wipe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60" name="Google Shape;1060;g635d01eff2_0_47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Remote wipe is the capability to remotely delete the contents of a phone — apps, data and configuration. Remote wipe might include only business data or could include all data. Remote wipe is a key feature that can help minimize the chances of data loss if a phone is lost or stolen.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IPSec</a:t>
            </a:r>
            <a:endParaRPr/>
          </a:p>
        </p:txBody>
      </p:sp>
      <p:sp>
        <p:nvSpPr>
          <p:cNvPr id="152" name="Google Shape;152;p1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An IPSec VPN uses IPSec for connections. Devices require a VPN client to connect to the network (which is the major drawback). Once connected, clients are just another device on the network and don’t realize that they any different than a locally connected device.</a:t>
            </a:r>
            <a:endParaRPr/>
          </a:p>
        </p:txBody>
      </p:sp>
    </p:spTree>
  </p:cSld>
  <p:clrMapOvr>
    <a:masterClrMapping/>
  </p:clrMapOvr>
</p:sld>
</file>

<file path=ppt/slides/slide1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4" name="Shape 1064"/>
        <p:cNvGrpSpPr/>
        <p:nvPr/>
      </p:nvGrpSpPr>
      <p:grpSpPr>
        <a:xfrm>
          <a:off x="0" y="0"/>
          <a:ext cx="0" cy="0"/>
          <a:chOff x="0" y="0"/>
          <a:chExt cx="0" cy="0"/>
        </a:xfrm>
      </p:grpSpPr>
      <p:sp>
        <p:nvSpPr>
          <p:cNvPr id="1065" name="Google Shape;1065;g635d01eff2_0_49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Geofencing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66" name="Google Shape;1066;g635d01eff2_0_49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Geofencing is a technology that enables actions based on a smartphone’s location. </a:t>
            </a:r>
            <a:endParaRPr/>
          </a:p>
          <a:p>
            <a:pPr indent="0" lvl="0" marL="0" rtl="0" algn="l">
              <a:lnSpc>
                <a:spcPct val="115000"/>
              </a:lnSpc>
              <a:spcBef>
                <a:spcPts val="1600"/>
              </a:spcBef>
              <a:spcAft>
                <a:spcPts val="1600"/>
              </a:spcAft>
              <a:buSzPts val="1800"/>
              <a:buNone/>
            </a:pPr>
            <a:r>
              <a:rPr lang="en"/>
              <a:t>For example, if a smartphone is taken outside of your organization’s country, you can disable Bluetooth and send an alert to the phone notifying the user about Bluetooth being disabled.</a:t>
            </a:r>
            <a:endParaRPr/>
          </a:p>
        </p:txBody>
      </p:sp>
    </p:spTree>
  </p:cSld>
  <p:clrMapOvr>
    <a:masterClrMapping/>
  </p:clrMapOvr>
</p:sld>
</file>

<file path=ppt/slides/slide1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0" name="Shape 1070"/>
        <p:cNvGrpSpPr/>
        <p:nvPr/>
      </p:nvGrpSpPr>
      <p:grpSpPr>
        <a:xfrm>
          <a:off x="0" y="0"/>
          <a:ext cx="0" cy="0"/>
          <a:chOff x="0" y="0"/>
          <a:chExt cx="0" cy="0"/>
        </a:xfrm>
      </p:grpSpPr>
      <p:sp>
        <p:nvSpPr>
          <p:cNvPr id="1071" name="Google Shape;1071;g635d01eff2_0_49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Geolocation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72" name="Google Shape;1072;g635d01eff2_0_49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Most phones have GPS built in; this enables apps and the phone to track its geographic location. Geolocation can be used for access. For example, if your phone is outside of your home country, an app could be configured to deny you access.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6" name="Shape 1076"/>
        <p:cNvGrpSpPr/>
        <p:nvPr/>
      </p:nvGrpSpPr>
      <p:grpSpPr>
        <a:xfrm>
          <a:off x="0" y="0"/>
          <a:ext cx="0" cy="0"/>
          <a:chOff x="0" y="0"/>
          <a:chExt cx="0" cy="0"/>
        </a:xfrm>
      </p:grpSpPr>
      <p:sp>
        <p:nvSpPr>
          <p:cNvPr id="1077" name="Google Shape;1077;g635d01eff2_0_50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Screen locks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78" name="Google Shape;1078;g635d01eff2_0_50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Screen locks are used to keep data on phones safe, especially in the event of a lost or stolen phone. Screen locks are often automatically deployed after a period of inactivity, such as 5 minutes. Screen locks are a key security option you should use across all phones.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2" name="Shape 1082"/>
        <p:cNvGrpSpPr/>
        <p:nvPr/>
      </p:nvGrpSpPr>
      <p:grpSpPr>
        <a:xfrm>
          <a:off x="0" y="0"/>
          <a:ext cx="0" cy="0"/>
          <a:chOff x="0" y="0"/>
          <a:chExt cx="0" cy="0"/>
        </a:xfrm>
      </p:grpSpPr>
      <p:sp>
        <p:nvSpPr>
          <p:cNvPr id="1083" name="Google Shape;1083;g635d01eff2_0_50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Push notification services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84" name="Google Shape;1084;g635d01eff2_0_50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 Push notifications are alerts that an app can send you based on a variety of environmental attributes, actions or locations.</a:t>
            </a:r>
            <a:endParaRPr/>
          </a:p>
          <a:p>
            <a:pPr indent="0" lvl="0" marL="0" rtl="0" algn="l">
              <a:lnSpc>
                <a:spcPct val="115000"/>
              </a:lnSpc>
              <a:spcBef>
                <a:spcPts val="1600"/>
              </a:spcBef>
              <a:spcAft>
                <a:spcPts val="0"/>
              </a:spcAft>
              <a:buClr>
                <a:schemeClr val="dk1"/>
              </a:buClr>
              <a:buSzPts val="1100"/>
              <a:buFont typeface="Arial"/>
              <a:buNone/>
            </a:pPr>
            <a:r>
              <a:rPr lang="en"/>
              <a:t>Many MDM solutions offer a push notification feature and enable management of push notification settings on smartphones.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8" name="Shape 1088"/>
        <p:cNvGrpSpPr/>
        <p:nvPr/>
      </p:nvGrpSpPr>
      <p:grpSpPr>
        <a:xfrm>
          <a:off x="0" y="0"/>
          <a:ext cx="0" cy="0"/>
          <a:chOff x="0" y="0"/>
          <a:chExt cx="0" cy="0"/>
        </a:xfrm>
      </p:grpSpPr>
      <p:sp>
        <p:nvSpPr>
          <p:cNvPr id="1089" name="Google Shape;1089;g635d01eff2_0_5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Passwords and PINs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90" name="Google Shape;1090;g635d01eff2_0_51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Passwords and PINs are often used to unlock phones and apps, and are also used within apps for enhanced security. </a:t>
            </a:r>
            <a:endParaRPr/>
          </a:p>
        </p:txBody>
      </p:sp>
    </p:spTree>
  </p:cSld>
  <p:clrMapOvr>
    <a:masterClrMapping/>
  </p:clrMapOvr>
</p:sld>
</file>

<file path=ppt/slides/slide1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4" name="Shape 1094"/>
        <p:cNvGrpSpPr/>
        <p:nvPr/>
      </p:nvGrpSpPr>
      <p:grpSpPr>
        <a:xfrm>
          <a:off x="0" y="0"/>
          <a:ext cx="0" cy="0"/>
          <a:chOff x="0" y="0"/>
          <a:chExt cx="0" cy="0"/>
        </a:xfrm>
      </p:grpSpPr>
      <p:sp>
        <p:nvSpPr>
          <p:cNvPr id="1095" name="Google Shape;1095;g635d01eff2_0_5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Biometrics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96" name="Google Shape;1096;g635d01eff2_0_5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On mobile devices, biometrics typically refers to fingerprints, face scans and retina scans. These biometric solutions are often used to unlock phones and apps, and are also used within apps for enhanced security.</a:t>
            </a:r>
            <a:endParaRPr/>
          </a:p>
        </p:txBody>
      </p:sp>
    </p:spTree>
  </p:cSld>
  <p:clrMapOvr>
    <a:masterClrMapping/>
  </p:clrMapOvr>
</p:sld>
</file>

<file path=ppt/slides/slide1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0" name="Shape 1100"/>
        <p:cNvGrpSpPr/>
        <p:nvPr/>
      </p:nvGrpSpPr>
      <p:grpSpPr>
        <a:xfrm>
          <a:off x="0" y="0"/>
          <a:ext cx="0" cy="0"/>
          <a:chOff x="0" y="0"/>
          <a:chExt cx="0" cy="0"/>
        </a:xfrm>
      </p:grpSpPr>
      <p:sp>
        <p:nvSpPr>
          <p:cNvPr id="1101" name="Google Shape;1101;g635d01eff2_0_5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Context-aware authentication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02" name="Google Shape;1102;g635d01eff2_0_5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Context-aware authentication uses information about the authentication transaction to decide whether to authenticate a user. </a:t>
            </a:r>
            <a:endParaRPr/>
          </a:p>
          <a:p>
            <a:pPr indent="0" lvl="0" marL="0" rtl="0" algn="l">
              <a:lnSpc>
                <a:spcPct val="115000"/>
              </a:lnSpc>
              <a:spcBef>
                <a:spcPts val="1600"/>
              </a:spcBef>
              <a:spcAft>
                <a:spcPts val="1600"/>
              </a:spcAft>
              <a:buSzPts val="1800"/>
              <a:buNone/>
            </a:pPr>
            <a:r>
              <a:rPr lang="en"/>
              <a:t>For example, context-aware authentication might check the device being used to authenticate to see if it is a known device, if it has ever been used before, or if it is a company-owned device.</a:t>
            </a:r>
            <a:endParaRPr/>
          </a:p>
        </p:txBody>
      </p:sp>
    </p:spTree>
  </p:cSld>
  <p:clrMapOvr>
    <a:masterClrMapping/>
  </p:clrMapOvr>
</p:sld>
</file>

<file path=ppt/slides/slide1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6" name="Shape 1106"/>
        <p:cNvGrpSpPr/>
        <p:nvPr/>
      </p:nvGrpSpPr>
      <p:grpSpPr>
        <a:xfrm>
          <a:off x="0" y="0"/>
          <a:ext cx="0" cy="0"/>
          <a:chOff x="0" y="0"/>
          <a:chExt cx="0" cy="0"/>
        </a:xfrm>
      </p:grpSpPr>
      <p:sp>
        <p:nvSpPr>
          <p:cNvPr id="1107" name="Google Shape;1107;g635d01eff2_0_5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Containerization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08" name="Google Shape;1108;g635d01eff2_0_54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Containerization is the process of creating and using containers to isolate corporate apps and data from personal apps and data. </a:t>
            </a:r>
            <a:endParaRPr/>
          </a:p>
          <a:p>
            <a:pPr indent="0" lvl="0" marL="0" rtl="0" algn="l">
              <a:lnSpc>
                <a:spcPct val="115000"/>
              </a:lnSpc>
              <a:spcBef>
                <a:spcPts val="1600"/>
              </a:spcBef>
              <a:spcAft>
                <a:spcPts val="0"/>
              </a:spcAft>
              <a:buClr>
                <a:schemeClr val="dk1"/>
              </a:buClr>
              <a:buSzPts val="1100"/>
              <a:buFont typeface="Arial"/>
              <a:buNone/>
            </a:pPr>
            <a:r>
              <a:rPr lang="en"/>
              <a:t>For example, you might store all corporate data in a secure container while leaving all personal data in a default state. In this scenario, administrators can wipe a phone but impact only the corporate data (such when an employee is terminated).</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2" name="Shape 1112"/>
        <p:cNvGrpSpPr/>
        <p:nvPr/>
      </p:nvGrpSpPr>
      <p:grpSpPr>
        <a:xfrm>
          <a:off x="0" y="0"/>
          <a:ext cx="0" cy="0"/>
          <a:chOff x="0" y="0"/>
          <a:chExt cx="0" cy="0"/>
        </a:xfrm>
      </p:grpSpPr>
      <p:sp>
        <p:nvSpPr>
          <p:cNvPr id="1113" name="Google Shape;1113;g635d01eff2_0_5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Storage segmentation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14" name="Google Shape;1114;g635d01eff2_0_54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Storage segmentation is like containerization, but storage segmentation focuses strictly on segmenting storage, while containerization provides a bigger isolation environment for data, apps and services.</a:t>
            </a:r>
            <a:endParaRPr/>
          </a:p>
        </p:txBody>
      </p:sp>
    </p:spTree>
  </p:cSld>
  <p:clrMapOvr>
    <a:masterClrMapping/>
  </p:clrMapOvr>
</p:sld>
</file>

<file path=ppt/slides/slide1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8" name="Shape 1118"/>
        <p:cNvGrpSpPr/>
        <p:nvPr/>
      </p:nvGrpSpPr>
      <p:grpSpPr>
        <a:xfrm>
          <a:off x="0" y="0"/>
          <a:ext cx="0" cy="0"/>
          <a:chOff x="0" y="0"/>
          <a:chExt cx="0" cy="0"/>
        </a:xfrm>
      </p:grpSpPr>
      <p:sp>
        <p:nvSpPr>
          <p:cNvPr id="1119" name="Google Shape;1119;g635d01eff2_0_55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Full device encryption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20" name="Google Shape;1120;g635d01eff2_0_55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Full device encryption is the encryption of the entire disk.</a:t>
            </a:r>
            <a:endParaRPr/>
          </a:p>
          <a:p>
            <a:pPr indent="0" lvl="0" marL="0" rtl="0" algn="l">
              <a:lnSpc>
                <a:spcPct val="115000"/>
              </a:lnSpc>
              <a:spcBef>
                <a:spcPts val="1600"/>
              </a:spcBef>
              <a:spcAft>
                <a:spcPts val="0"/>
              </a:spcAft>
              <a:buClr>
                <a:schemeClr val="dk1"/>
              </a:buClr>
              <a:buSzPts val="1100"/>
              <a:buFont typeface="Arial"/>
              <a:buNone/>
            </a:pPr>
            <a:r>
              <a:rPr lang="en"/>
              <a:t>Many organizations require encryption of user data, at a minimum. Such organizations usually enforce encryption through their MDM platform.</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sp>
        <p:nvSpPr>
          <p:cNvPr id="157" name="Google Shape;157;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Tunnel mode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58" name="Google Shape;158;p1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Tunnel mode is the default IPSec VPN mode. With this mode, the entire communication is protected by IPSec.</a:t>
            </a:r>
            <a:endParaRPr/>
          </a:p>
        </p:txBody>
      </p:sp>
    </p:spTree>
  </p:cSld>
  <p:clrMapOvr>
    <a:masterClrMapping/>
  </p:clrMapOvr>
</p:sld>
</file>

<file path=ppt/slides/slide1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4" name="Shape 1124"/>
        <p:cNvGrpSpPr/>
        <p:nvPr/>
      </p:nvGrpSpPr>
      <p:grpSpPr>
        <a:xfrm>
          <a:off x="0" y="0"/>
          <a:ext cx="0" cy="0"/>
          <a:chOff x="0" y="0"/>
          <a:chExt cx="0" cy="0"/>
        </a:xfrm>
      </p:grpSpPr>
      <p:sp>
        <p:nvSpPr>
          <p:cNvPr id="1125" name="Google Shape;1125;g635d01eff2_0_55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Rooting/jailbreaking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26" name="Google Shape;1126;g635d01eff2_0_55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Many mobile device management solutions have a built-in feature to detect rooted (relevant to Android) or jailbroken (relevant to iOS) devices. </a:t>
            </a:r>
            <a:endParaRPr/>
          </a:p>
          <a:p>
            <a:pPr indent="0" lvl="0" marL="0" rtl="0" algn="l">
              <a:lnSpc>
                <a:spcPct val="115000"/>
              </a:lnSpc>
              <a:spcBef>
                <a:spcPts val="1600"/>
              </a:spcBef>
              <a:spcAft>
                <a:spcPts val="0"/>
              </a:spcAft>
              <a:buSzPts val="1100"/>
              <a:buNone/>
            </a:pPr>
            <a:r>
              <a:rPr lang="en"/>
              <a:t>Such devices have bypassed the mobile OS security and are at risk of vulnerabilities or malware because the user can install apps from any source, such as a source outside of the vendor’s app store. </a:t>
            </a:r>
            <a:endParaRPr/>
          </a:p>
          <a:p>
            <a:pPr indent="0" lvl="0" marL="0" rtl="0" algn="l">
              <a:lnSpc>
                <a:spcPct val="115000"/>
              </a:lnSpc>
              <a:spcBef>
                <a:spcPts val="1600"/>
              </a:spcBef>
              <a:spcAft>
                <a:spcPts val="0"/>
              </a:spcAft>
              <a:buClr>
                <a:schemeClr val="dk1"/>
              </a:buClr>
              <a:buSzPts val="1100"/>
              <a:buFont typeface="Arial"/>
              <a:buNone/>
            </a:pPr>
            <a:r>
              <a:rPr lang="en"/>
              <a:t>Many organizations block rooted or jailbroken devices from joining the network.</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0" name="Shape 1130"/>
        <p:cNvGrpSpPr/>
        <p:nvPr/>
      </p:nvGrpSpPr>
      <p:grpSpPr>
        <a:xfrm>
          <a:off x="0" y="0"/>
          <a:ext cx="0" cy="0"/>
          <a:chOff x="0" y="0"/>
          <a:chExt cx="0" cy="0"/>
        </a:xfrm>
      </p:grpSpPr>
      <p:sp>
        <p:nvSpPr>
          <p:cNvPr id="1131" name="Google Shape;1131;g635d01eff2_0_56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Sideloading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32" name="Google Shape;1132;g635d01eff2_0_56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Sideloading refers to the installation of apps outside the app store. While many app vendors prefer to work only within the vendor app stores, occasionally they offer an app outside the app stores. </a:t>
            </a:r>
            <a:endParaRPr/>
          </a:p>
          <a:p>
            <a:pPr indent="0" lvl="0" marL="0" rtl="0" algn="l">
              <a:lnSpc>
                <a:spcPct val="115000"/>
              </a:lnSpc>
              <a:spcBef>
                <a:spcPts val="1600"/>
              </a:spcBef>
              <a:spcAft>
                <a:spcPts val="0"/>
              </a:spcAft>
              <a:buClr>
                <a:schemeClr val="dk1"/>
              </a:buClr>
              <a:buSzPts val="1100"/>
              <a:buFont typeface="Arial"/>
              <a:buNone/>
            </a:pPr>
            <a:r>
              <a:rPr lang="en"/>
              <a:t>However, apps offered outside the app stores do not go through the rigorous vetting process that they would in a vendor app store. This poses additional risks for your organization. MDM solutions can block sideloading.</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6" name="Shape 1136"/>
        <p:cNvGrpSpPr/>
        <p:nvPr/>
      </p:nvGrpSpPr>
      <p:grpSpPr>
        <a:xfrm>
          <a:off x="0" y="0"/>
          <a:ext cx="0" cy="0"/>
          <a:chOff x="0" y="0"/>
          <a:chExt cx="0" cy="0"/>
        </a:xfrm>
      </p:grpSpPr>
      <p:sp>
        <p:nvSpPr>
          <p:cNvPr id="1137" name="Google Shape;1137;g635d01eff2_0_58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Custom firmware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38" name="Google Shape;1138;g635d01eff2_0_58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Some smartphones, especially those based on the Android platform, support custom firmware. </a:t>
            </a:r>
            <a:endParaRPr/>
          </a:p>
          <a:p>
            <a:pPr indent="0" lvl="0" marL="0" rtl="0" algn="l">
              <a:lnSpc>
                <a:spcPct val="115000"/>
              </a:lnSpc>
              <a:spcBef>
                <a:spcPts val="1600"/>
              </a:spcBef>
              <a:spcAft>
                <a:spcPts val="1600"/>
              </a:spcAft>
              <a:buSzPts val="1800"/>
              <a:buNone/>
            </a:pPr>
            <a:r>
              <a:rPr lang="en"/>
              <a:t>In some cases, custom firmware opens features not available with the default Android software. However, custom firmware can present additional risks for an organization. Often, organizations block devices with custom firmware.</a:t>
            </a:r>
            <a:endParaRPr/>
          </a:p>
        </p:txBody>
      </p:sp>
    </p:spTree>
  </p:cSld>
  <p:clrMapOvr>
    <a:masterClrMapping/>
  </p:clrMapOvr>
</p:sld>
</file>

<file path=ppt/slides/slide1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2" name="Shape 1142"/>
        <p:cNvGrpSpPr/>
        <p:nvPr/>
      </p:nvGrpSpPr>
      <p:grpSpPr>
        <a:xfrm>
          <a:off x="0" y="0"/>
          <a:ext cx="0" cy="0"/>
          <a:chOff x="0" y="0"/>
          <a:chExt cx="0" cy="0"/>
        </a:xfrm>
      </p:grpSpPr>
      <p:sp>
        <p:nvSpPr>
          <p:cNvPr id="1143" name="Google Shape;1143;g635d01eff2_0_58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Carrier unlocking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44" name="Google Shape;1144;g635d01eff2_0_58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Many smartphones are locked into one or a couple of carriers. But you can often unlock a smartphone and switch carriers. </a:t>
            </a:r>
            <a:endParaRPr/>
          </a:p>
          <a:p>
            <a:pPr indent="0" lvl="0" marL="0" rtl="0" algn="l">
              <a:lnSpc>
                <a:spcPct val="115000"/>
              </a:lnSpc>
              <a:spcBef>
                <a:spcPts val="1600"/>
              </a:spcBef>
              <a:spcAft>
                <a:spcPts val="1600"/>
              </a:spcAft>
              <a:buSzPts val="1800"/>
              <a:buNone/>
            </a:pPr>
            <a:r>
              <a:rPr lang="en"/>
              <a:t>For BYOD scenarios, this is not a concern for an organization. But with corporate-owned devices, this might not be a desired scenario.</a:t>
            </a:r>
            <a:endParaRPr/>
          </a:p>
        </p:txBody>
      </p:sp>
    </p:spTree>
  </p:cSld>
  <p:clrMapOvr>
    <a:masterClrMapping/>
  </p:clrMapOvr>
</p:sld>
</file>

<file path=ppt/slides/slide1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8" name="Shape 1148"/>
        <p:cNvGrpSpPr/>
        <p:nvPr/>
      </p:nvGrpSpPr>
      <p:grpSpPr>
        <a:xfrm>
          <a:off x="0" y="0"/>
          <a:ext cx="0" cy="0"/>
          <a:chOff x="0" y="0"/>
          <a:chExt cx="0" cy="0"/>
        </a:xfrm>
      </p:grpSpPr>
      <p:sp>
        <p:nvSpPr>
          <p:cNvPr id="1149" name="Google Shape;1149;g635d01eff2_0_59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Firmware OTA updates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50" name="Google Shape;1150;g635d01eff2_0_59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 Many smartphone vendors provide firmware updates over the air (OTA). Generally, firmware updates are important because they often include security patches and updates. </a:t>
            </a:r>
            <a:endParaRPr/>
          </a:p>
          <a:p>
            <a:pPr indent="0" lvl="0" marL="0" rtl="0" algn="l">
              <a:lnSpc>
                <a:spcPct val="115000"/>
              </a:lnSpc>
              <a:spcBef>
                <a:spcPts val="1600"/>
              </a:spcBef>
              <a:spcAft>
                <a:spcPts val="0"/>
              </a:spcAft>
              <a:buClr>
                <a:schemeClr val="dk1"/>
              </a:buClr>
              <a:buSzPts val="1100"/>
              <a:buFont typeface="Arial"/>
              <a:buNone/>
            </a:pPr>
            <a:r>
              <a:rPr lang="en"/>
              <a:t>Organizations often like to test the firmware updates to ensure stability and compatibility before they officially support the firmware.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4" name="Shape 1154"/>
        <p:cNvGrpSpPr/>
        <p:nvPr/>
      </p:nvGrpSpPr>
      <p:grpSpPr>
        <a:xfrm>
          <a:off x="0" y="0"/>
          <a:ext cx="0" cy="0"/>
          <a:chOff x="0" y="0"/>
          <a:chExt cx="0" cy="0"/>
        </a:xfrm>
      </p:grpSpPr>
      <p:sp>
        <p:nvSpPr>
          <p:cNvPr id="1155" name="Google Shape;1155;g635d01eff2_0_59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Camera use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56" name="Google Shape;1156;g635d01eff2_0_59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In high-security environments, organizations sometimes block access to the camera. This ensures that employees can’t take pictures of documents or of sensitive or restricted areas.</a:t>
            </a:r>
            <a:endParaRPr/>
          </a:p>
        </p:txBody>
      </p:sp>
    </p:spTree>
  </p:cSld>
  <p:clrMapOvr>
    <a:masterClrMapping/>
  </p:clrMapOvr>
</p:sld>
</file>

<file path=ppt/slides/slide1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0" name="Shape 1160"/>
        <p:cNvGrpSpPr/>
        <p:nvPr/>
      </p:nvGrpSpPr>
      <p:grpSpPr>
        <a:xfrm>
          <a:off x="0" y="0"/>
          <a:ext cx="0" cy="0"/>
          <a:chOff x="0" y="0"/>
          <a:chExt cx="0" cy="0"/>
        </a:xfrm>
      </p:grpSpPr>
      <p:sp>
        <p:nvSpPr>
          <p:cNvPr id="1161" name="Google Shape;1161;g635d01eff2_0_60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SMS/MMS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62" name="Google Shape;1162;g635d01eff2_0_60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Text messaging over SMS/MMS is a common feature available on most smartphones. </a:t>
            </a:r>
            <a:endParaRPr/>
          </a:p>
          <a:p>
            <a:pPr indent="0" lvl="0" marL="0" rtl="0" algn="l">
              <a:lnSpc>
                <a:spcPct val="115000"/>
              </a:lnSpc>
              <a:spcBef>
                <a:spcPts val="1600"/>
              </a:spcBef>
              <a:spcAft>
                <a:spcPts val="1600"/>
              </a:spcAft>
              <a:buSzPts val="1800"/>
              <a:buNone/>
            </a:pPr>
            <a:r>
              <a:rPr lang="en"/>
              <a:t>Some organizations need to restrict SMS/MMS use (such as to business use only) or disable SMS/MMS use (such as a high-security organization that requires only secure communication mechanisms).</a:t>
            </a:r>
            <a:endParaRPr/>
          </a:p>
        </p:txBody>
      </p:sp>
    </p:spTree>
  </p:cSld>
  <p:clrMapOvr>
    <a:masterClrMapping/>
  </p:clrMapOvr>
</p:sld>
</file>

<file path=ppt/slides/slide1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6" name="Shape 1166"/>
        <p:cNvGrpSpPr/>
        <p:nvPr/>
      </p:nvGrpSpPr>
      <p:grpSpPr>
        <a:xfrm>
          <a:off x="0" y="0"/>
          <a:ext cx="0" cy="0"/>
          <a:chOff x="0" y="0"/>
          <a:chExt cx="0" cy="0"/>
        </a:xfrm>
      </p:grpSpPr>
      <p:sp>
        <p:nvSpPr>
          <p:cNvPr id="1167" name="Google Shape;1167;g635d01eff2_0_60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External media</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68" name="Google Shape;1168;g635d01eff2_0_60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Some devices accept external media. For example, you can plug in a storage device and copy data. Organizations sometimes block access to external media to reduce the chances of data loss.</a:t>
            </a:r>
            <a:endParaRPr/>
          </a:p>
        </p:txBody>
      </p:sp>
    </p:spTree>
  </p:cSld>
  <p:clrMapOvr>
    <a:masterClrMapping/>
  </p:clrMapOvr>
</p:sld>
</file>

<file path=ppt/slides/slide1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2" name="Shape 1172"/>
        <p:cNvGrpSpPr/>
        <p:nvPr/>
      </p:nvGrpSpPr>
      <p:grpSpPr>
        <a:xfrm>
          <a:off x="0" y="0"/>
          <a:ext cx="0" cy="0"/>
          <a:chOff x="0" y="0"/>
          <a:chExt cx="0" cy="0"/>
        </a:xfrm>
      </p:grpSpPr>
      <p:sp>
        <p:nvSpPr>
          <p:cNvPr id="1173" name="Google Shape;1173;g635d01eff2_0_6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USB on-the-go (USB OTG)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74" name="Google Shape;1174;g635d01eff2_0_6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USB on-the-go (USB OTG) enables compatible devices to read data from USB drives without going through a computer. In most cases, you need a converter to convert the USB connection to a compatible connection type, such as micro-USB or USB-C.</a:t>
            </a:r>
            <a:endParaRPr/>
          </a:p>
        </p:txBody>
      </p:sp>
    </p:spTree>
  </p:cSld>
  <p:clrMapOvr>
    <a:masterClrMapping/>
  </p:clrMapOvr>
</p:sld>
</file>

<file path=ppt/slides/slide1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8" name="Shape 1178"/>
        <p:cNvGrpSpPr/>
        <p:nvPr/>
      </p:nvGrpSpPr>
      <p:grpSpPr>
        <a:xfrm>
          <a:off x="0" y="0"/>
          <a:ext cx="0" cy="0"/>
          <a:chOff x="0" y="0"/>
          <a:chExt cx="0" cy="0"/>
        </a:xfrm>
      </p:grpSpPr>
      <p:sp>
        <p:nvSpPr>
          <p:cNvPr id="1179" name="Google Shape;1179;g635d01eff2_0_6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Recording microphone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80" name="Google Shape;1180;g635d01eff2_0_6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Virtually all smartphones have built-in microphones that can be used to record audio. There have been reports of malware targeting microphones by turning them on and recording the audio. </a:t>
            </a:r>
            <a:endParaRPr/>
          </a:p>
          <a:p>
            <a:pPr indent="0" lvl="0" marL="0" rtl="0" algn="l">
              <a:lnSpc>
                <a:spcPct val="115000"/>
              </a:lnSpc>
              <a:spcBef>
                <a:spcPts val="1600"/>
              </a:spcBef>
              <a:spcAft>
                <a:spcPts val="1600"/>
              </a:spcAft>
              <a:buSzPts val="1800"/>
              <a:buNone/>
            </a:pPr>
            <a:r>
              <a:rPr lang="en"/>
              <a:t>Some organizations prefer to block recording from the microphone to ensure that employees aren’t secretly or illegally recording people or meetings.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2" name="Shape 162"/>
        <p:cNvGrpSpPr/>
        <p:nvPr/>
      </p:nvGrpSpPr>
      <p:grpSpPr>
        <a:xfrm>
          <a:off x="0" y="0"/>
          <a:ext cx="0" cy="0"/>
          <a:chOff x="0" y="0"/>
          <a:chExt cx="0" cy="0"/>
        </a:xfrm>
      </p:grpSpPr>
      <p:sp>
        <p:nvSpPr>
          <p:cNvPr id="163" name="Google Shape;163;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Transport mode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64" name="Google Shape;164;p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Transport mode is mostly used for peer-to-peer communications, such as when a client device remotely connects to a server (such as using RDP). Transport mode can enhance peer-to-peer communication by encrypting it.</a:t>
            </a:r>
            <a:endParaRPr/>
          </a:p>
        </p:txBody>
      </p:sp>
    </p:spTree>
  </p:cSld>
  <p:clrMapOvr>
    <a:masterClrMapping/>
  </p:clrMapOvr>
</p:sld>
</file>

<file path=ppt/slides/slide1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4" name="Shape 1184"/>
        <p:cNvGrpSpPr/>
        <p:nvPr/>
      </p:nvGrpSpPr>
      <p:grpSpPr>
        <a:xfrm>
          <a:off x="0" y="0"/>
          <a:ext cx="0" cy="0"/>
          <a:chOff x="0" y="0"/>
          <a:chExt cx="0" cy="0"/>
        </a:xfrm>
      </p:grpSpPr>
      <p:sp>
        <p:nvSpPr>
          <p:cNvPr id="1185" name="Google Shape;1185;g635d01eff2_0_6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GPS tagging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86" name="Google Shape;1186;g635d01eff2_0_6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In many smartphones, captured pictures are automatically tagged with GPS information. This enables somebody to look at the GPS coordinates of a picture and deduce where it was taken. </a:t>
            </a:r>
            <a:endParaRPr/>
          </a:p>
          <a:p>
            <a:pPr indent="0" lvl="0" marL="0" rtl="0" algn="l">
              <a:lnSpc>
                <a:spcPct val="115000"/>
              </a:lnSpc>
              <a:spcBef>
                <a:spcPts val="1600"/>
              </a:spcBef>
              <a:spcAft>
                <a:spcPts val="0"/>
              </a:spcAft>
              <a:buClr>
                <a:schemeClr val="dk1"/>
              </a:buClr>
              <a:buSzPts val="1100"/>
              <a:buFont typeface="Arial"/>
              <a:buNone/>
            </a:pPr>
            <a:r>
              <a:rPr lang="en"/>
              <a:t>In some environments, this might be a security risk. Organizations can opt to disable GPS tagging of photos in some MDM implementations.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1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0" name="Shape 1190"/>
        <p:cNvGrpSpPr/>
        <p:nvPr/>
      </p:nvGrpSpPr>
      <p:grpSpPr>
        <a:xfrm>
          <a:off x="0" y="0"/>
          <a:ext cx="0" cy="0"/>
          <a:chOff x="0" y="0"/>
          <a:chExt cx="0" cy="0"/>
        </a:xfrm>
      </p:grpSpPr>
      <p:sp>
        <p:nvSpPr>
          <p:cNvPr id="1191" name="Google Shape;1191;g635d01eff2_0_6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WiFi direct/ad hoc</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92" name="Google Shape;1192;g635d01eff2_0_6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WiFi direct is a technology that enables two wireless devices to connect to each other. Once connected, data can be shared. </a:t>
            </a:r>
            <a:endParaRPr/>
          </a:p>
          <a:p>
            <a:pPr indent="0" lvl="0" marL="0" rtl="0" algn="l">
              <a:lnSpc>
                <a:spcPct val="115000"/>
              </a:lnSpc>
              <a:spcBef>
                <a:spcPts val="1600"/>
              </a:spcBef>
              <a:spcAft>
                <a:spcPts val="1600"/>
              </a:spcAft>
              <a:buSzPts val="1800"/>
              <a:buNone/>
            </a:pPr>
            <a:r>
              <a:rPr lang="en"/>
              <a:t>To minimize the chances of data loss, some organizations opt to block WiFi direct.</a:t>
            </a:r>
            <a:endParaRPr/>
          </a:p>
        </p:txBody>
      </p:sp>
    </p:spTree>
  </p:cSld>
  <p:clrMapOvr>
    <a:masterClrMapping/>
  </p:clrMapOvr>
</p:sld>
</file>

<file path=ppt/slides/slide1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6" name="Shape 1196"/>
        <p:cNvGrpSpPr/>
        <p:nvPr/>
      </p:nvGrpSpPr>
      <p:grpSpPr>
        <a:xfrm>
          <a:off x="0" y="0"/>
          <a:ext cx="0" cy="0"/>
          <a:chOff x="0" y="0"/>
          <a:chExt cx="0" cy="0"/>
        </a:xfrm>
      </p:grpSpPr>
      <p:sp>
        <p:nvSpPr>
          <p:cNvPr id="1197" name="Google Shape;1197;g635d01eff2_0_6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Tethering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198" name="Google Shape;1198;g635d01eff2_0_64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 When one wireless device shares its internet connection with other devices, the other devices are tethered to the sharing device. </a:t>
            </a:r>
            <a:endParaRPr/>
          </a:p>
          <a:p>
            <a:pPr indent="0" lvl="0" marL="0" rtl="0" algn="l">
              <a:lnSpc>
                <a:spcPct val="115000"/>
              </a:lnSpc>
              <a:spcBef>
                <a:spcPts val="1600"/>
              </a:spcBef>
              <a:spcAft>
                <a:spcPts val="1600"/>
              </a:spcAft>
              <a:buSzPts val="1800"/>
              <a:buNone/>
            </a:pPr>
            <a:r>
              <a:rPr lang="en"/>
              <a:t>Tethering is convenient because you can connect devices to the internet that don’t have built-in internet access.</a:t>
            </a:r>
            <a:endParaRPr/>
          </a:p>
        </p:txBody>
      </p:sp>
    </p:spTree>
  </p:cSld>
  <p:clrMapOvr>
    <a:masterClrMapping/>
  </p:clrMapOvr>
</p:sld>
</file>

<file path=ppt/slides/slide1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2" name="Shape 1202"/>
        <p:cNvGrpSpPr/>
        <p:nvPr/>
      </p:nvGrpSpPr>
      <p:grpSpPr>
        <a:xfrm>
          <a:off x="0" y="0"/>
          <a:ext cx="0" cy="0"/>
          <a:chOff x="0" y="0"/>
          <a:chExt cx="0" cy="0"/>
        </a:xfrm>
      </p:grpSpPr>
      <p:sp>
        <p:nvSpPr>
          <p:cNvPr id="1203" name="Google Shape;1203;g635d01eff2_0_6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Payment methods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04" name="Google Shape;1204;g635d01eff2_0_6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Smartphone payments methods include payment solutions such as Apple Pay, Android Pay and Samsung Pay. These payment methods rely on NFC to seamlessly enable purchases at various venues, such as gas stations, vending machines and markets. </a:t>
            </a:r>
            <a:endParaRPr/>
          </a:p>
          <a:p>
            <a:pPr indent="0" lvl="0" marL="0" rtl="0" algn="l">
              <a:lnSpc>
                <a:spcPct val="115000"/>
              </a:lnSpc>
              <a:spcBef>
                <a:spcPts val="1600"/>
              </a:spcBef>
              <a:spcAft>
                <a:spcPts val="1600"/>
              </a:spcAft>
              <a:buSzPts val="1800"/>
              <a:buNone/>
            </a:pPr>
            <a:r>
              <a:rPr lang="en"/>
              <a:t>For corporate-owned devices, some organizations disable mobile payment methods to prevent users from storing payment information on the devices.</a:t>
            </a:r>
            <a:endParaRPr/>
          </a:p>
        </p:txBody>
      </p:sp>
    </p:spTree>
  </p:cSld>
  <p:clrMapOvr>
    <a:masterClrMapping/>
  </p:clrMapOvr>
</p:sld>
</file>

<file path=ppt/slides/slide1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8" name="Shape 1208"/>
        <p:cNvGrpSpPr/>
        <p:nvPr/>
      </p:nvGrpSpPr>
      <p:grpSpPr>
        <a:xfrm>
          <a:off x="0" y="0"/>
          <a:ext cx="0" cy="0"/>
          <a:chOff x="0" y="0"/>
          <a:chExt cx="0" cy="0"/>
        </a:xfrm>
      </p:grpSpPr>
      <p:sp>
        <p:nvSpPr>
          <p:cNvPr id="1209" name="Google Shape;1209;g635d01eff2_0_65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Deployment models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10" name="Google Shape;1210;g635d01eff2_0_65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To efficiently deploy devices, you need to define the supported methods, put processes in place and document everything.</a:t>
            </a:r>
            <a:endParaRPr/>
          </a:p>
        </p:txBody>
      </p:sp>
    </p:spTree>
  </p:cSld>
  <p:clrMapOvr>
    <a:masterClrMapping/>
  </p:clrMapOvr>
</p:sld>
</file>

<file path=ppt/slides/slide1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4" name="Shape 1214"/>
        <p:cNvGrpSpPr/>
        <p:nvPr/>
      </p:nvGrpSpPr>
      <p:grpSpPr>
        <a:xfrm>
          <a:off x="0" y="0"/>
          <a:ext cx="0" cy="0"/>
          <a:chOff x="0" y="0"/>
          <a:chExt cx="0" cy="0"/>
        </a:xfrm>
      </p:grpSpPr>
      <p:sp>
        <p:nvSpPr>
          <p:cNvPr id="1215" name="Google Shape;1215;g635d01eff2_0_67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a:t>
            </a:r>
            <a:r>
              <a:rPr lang="en"/>
              <a:t>ring Your Own Device (BYOD)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16" name="Google Shape;1216;g635d01eff2_0_67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With bring your own device (BYOD), people access your network using devices they own and manage. Your organization installs device management software and ensures that the devices meet the organization’s requirements.</a:t>
            </a:r>
            <a:endParaRPr/>
          </a:p>
        </p:txBody>
      </p:sp>
    </p:spTree>
  </p:cSld>
  <p:clrMapOvr>
    <a:masterClrMapping/>
  </p:clrMapOvr>
</p:sld>
</file>

<file path=ppt/slides/slide1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0" name="Shape 1220"/>
        <p:cNvGrpSpPr/>
        <p:nvPr/>
      </p:nvGrpSpPr>
      <p:grpSpPr>
        <a:xfrm>
          <a:off x="0" y="0"/>
          <a:ext cx="0" cy="0"/>
          <a:chOff x="0" y="0"/>
          <a:chExt cx="0" cy="0"/>
        </a:xfrm>
      </p:grpSpPr>
      <p:sp>
        <p:nvSpPr>
          <p:cNvPr id="1221" name="Google Shape;1221;g635d01eff2_0_68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Corporate-owned, Personally Enabled (COPE)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22" name="Google Shape;1222;g635d01eff2_0_68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Corporate-owned, personally enabled (COPE) is a model whereby organizations purchase devices and manage them. However, the organization allows users to use the devices for personal use, such as surfing the web, taking pictures, using social media and playing games. </a:t>
            </a:r>
            <a:endParaRPr/>
          </a:p>
        </p:txBody>
      </p:sp>
    </p:spTree>
  </p:cSld>
  <p:clrMapOvr>
    <a:masterClrMapping/>
  </p:clrMapOvr>
</p:sld>
</file>

<file path=ppt/slides/slide1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6" name="Shape 1226"/>
        <p:cNvGrpSpPr/>
        <p:nvPr/>
      </p:nvGrpSpPr>
      <p:grpSpPr>
        <a:xfrm>
          <a:off x="0" y="0"/>
          <a:ext cx="0" cy="0"/>
          <a:chOff x="0" y="0"/>
          <a:chExt cx="0" cy="0"/>
        </a:xfrm>
      </p:grpSpPr>
      <p:sp>
        <p:nvSpPr>
          <p:cNvPr id="1227" name="Google Shape;1227;g635d01eff2_0_68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 Choose Your Own Device (CYOD)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28" name="Google Shape;1228;g635d01eff2_0_68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With choose your own device (CYOD), organizations offer employees a choice of supported device types and the employee pays for the device and owns the device. </a:t>
            </a:r>
            <a:endParaRPr/>
          </a:p>
          <a:p>
            <a:pPr indent="0" lvl="0" marL="0" rtl="0" algn="l">
              <a:lnSpc>
                <a:spcPct val="115000"/>
              </a:lnSpc>
              <a:spcBef>
                <a:spcPts val="1600"/>
              </a:spcBef>
              <a:spcAft>
                <a:spcPts val="0"/>
              </a:spcAft>
              <a:buSzPts val="1800"/>
              <a:buNone/>
            </a:pPr>
            <a:r>
              <a:rPr lang="en"/>
              <a:t>Organizations deploy device management software. </a:t>
            </a:r>
            <a:endParaRPr/>
          </a:p>
          <a:p>
            <a:pPr indent="0" lvl="0" marL="0" rtl="0" algn="l">
              <a:lnSpc>
                <a:spcPct val="115000"/>
              </a:lnSpc>
              <a:spcBef>
                <a:spcPts val="1600"/>
              </a:spcBef>
              <a:spcAft>
                <a:spcPts val="1600"/>
              </a:spcAft>
              <a:buSzPts val="1800"/>
              <a:buNone/>
            </a:pPr>
            <a:r>
              <a:rPr lang="en"/>
              <a:t>This model reduces hardware costs for the organization.</a:t>
            </a:r>
            <a:endParaRPr/>
          </a:p>
        </p:txBody>
      </p:sp>
    </p:spTree>
  </p:cSld>
  <p:clrMapOvr>
    <a:masterClrMapping/>
  </p:clrMapOvr>
</p:sld>
</file>

<file path=ppt/slides/slide1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2" name="Shape 1232"/>
        <p:cNvGrpSpPr/>
        <p:nvPr/>
      </p:nvGrpSpPr>
      <p:grpSpPr>
        <a:xfrm>
          <a:off x="0" y="0"/>
          <a:ext cx="0" cy="0"/>
          <a:chOff x="0" y="0"/>
          <a:chExt cx="0" cy="0"/>
        </a:xfrm>
      </p:grpSpPr>
      <p:sp>
        <p:nvSpPr>
          <p:cNvPr id="1233" name="Google Shape;1233;g635d01eff2_0_69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Corporate-owned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34" name="Google Shape;1234;g635d01eff2_0_69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 corporate-owned model is a traditional model whereby the organization buys and maintains the hardware. Often, this model does not allow employees to use the devices for personal use.</a:t>
            </a:r>
            <a:endParaRPr/>
          </a:p>
        </p:txBody>
      </p:sp>
    </p:spTree>
  </p:cSld>
  <p:clrMapOvr>
    <a:masterClrMapping/>
  </p:clrMapOvr>
</p:sld>
</file>

<file path=ppt/slides/slide1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8" name="Shape 1238"/>
        <p:cNvGrpSpPr/>
        <p:nvPr/>
      </p:nvGrpSpPr>
      <p:grpSpPr>
        <a:xfrm>
          <a:off x="0" y="0"/>
          <a:ext cx="0" cy="0"/>
          <a:chOff x="0" y="0"/>
          <a:chExt cx="0" cy="0"/>
        </a:xfrm>
      </p:grpSpPr>
      <p:sp>
        <p:nvSpPr>
          <p:cNvPr id="1239" name="Google Shape;1239;g635d01eff2_0_69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a:t>
            </a:r>
            <a:r>
              <a:rPr lang="en"/>
              <a:t>irtual Desktop Infrastructure (VDI)</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40" name="Google Shape;1240;g635d01eff2_0_69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virtual desktop infrastructure (VDI) is one that provides virtual desktops to users. This isn’t a model valid for smartphone deployment but can be effective as a replacement for laptop deployment.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pic>
        <p:nvPicPr>
          <p:cNvPr id="64" name="Google Shape;64;p2" title="Cyber Brain Academy copy.mp4">
            <a:hlinkClick r:id="rId3"/>
          </p:cNvPr>
          <p:cNvPicPr preferRelativeResize="0"/>
          <p:nvPr/>
        </p:nvPicPr>
        <p:blipFill rotWithShape="1">
          <a:blip r:embed="rId4">
            <a:alphaModFix/>
          </a:blip>
          <a:srcRect b="0" l="0" r="0" t="0"/>
          <a:stretch/>
        </p:blipFill>
        <p:spPr>
          <a:xfrm>
            <a:off x="319175" y="261525"/>
            <a:ext cx="8393075" cy="46935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Google Shape;169;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Clr>
                <a:schemeClr val="dk1"/>
              </a:buClr>
              <a:buSzPts val="1100"/>
              <a:buFont typeface="Arial"/>
              <a:buNone/>
            </a:pPr>
            <a:r>
              <a:rPr lang="en">
                <a:solidFill>
                  <a:srgbClr val="000000"/>
                </a:solidFill>
              </a:rPr>
              <a:t>Authentication Header</a:t>
            </a:r>
            <a:endParaRPr>
              <a:solidFill>
                <a:srgbClr val="000000"/>
              </a:solidFill>
            </a:endParaRPr>
          </a:p>
        </p:txBody>
      </p:sp>
      <p:sp>
        <p:nvSpPr>
          <p:cNvPr id="170" name="Google Shape;170;p1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This protocol provides for authentication of the entire packet. It doesn’t provide data confidentiality.</a:t>
            </a:r>
            <a:endParaRPr/>
          </a:p>
        </p:txBody>
      </p:sp>
    </p:spTree>
  </p:cSld>
  <p:clrMapOvr>
    <a:masterClrMapping/>
  </p:clrMapOvr>
</p:sld>
</file>

<file path=ppt/slides/slide2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4" name="Shape 1244"/>
        <p:cNvGrpSpPr/>
        <p:nvPr/>
      </p:nvGrpSpPr>
      <p:grpSpPr>
        <a:xfrm>
          <a:off x="0" y="0"/>
          <a:ext cx="0" cy="0"/>
          <a:chOff x="0" y="0"/>
          <a:chExt cx="0" cy="0"/>
        </a:xfrm>
      </p:grpSpPr>
      <p:sp>
        <p:nvSpPr>
          <p:cNvPr id="1245" name="Google Shape;1245;p143"/>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spcBef>
                <a:spcPts val="2400"/>
              </a:spcBef>
              <a:spcAft>
                <a:spcPts val="0"/>
              </a:spcAft>
              <a:buSzPts val="1100"/>
              <a:buNone/>
            </a:pPr>
            <a:r>
              <a:rPr b="1" lang="en" sz="1800">
                <a:solidFill>
                  <a:srgbClr val="FF0000"/>
                </a:solidFill>
                <a:latin typeface="Roboto Slab"/>
                <a:ea typeface="Roboto Slab"/>
                <a:cs typeface="Roboto Slab"/>
                <a:sym typeface="Roboto Slab"/>
              </a:rPr>
              <a:t>2.6 Given a scenario, implement secure protocols.</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2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9" name="Shape 1249"/>
        <p:cNvGrpSpPr/>
        <p:nvPr/>
      </p:nvGrpSpPr>
      <p:grpSpPr>
        <a:xfrm>
          <a:off x="0" y="0"/>
          <a:ext cx="0" cy="0"/>
          <a:chOff x="0" y="0"/>
          <a:chExt cx="0" cy="0"/>
        </a:xfrm>
      </p:grpSpPr>
      <p:sp>
        <p:nvSpPr>
          <p:cNvPr id="1250" name="Google Shape;1250;g635d01eff2_0_7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Protocols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51" name="Google Shape;1251;g635d01eff2_0_73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Many of the protocols in the following bullets are common protocols used routinely. However, if your experience is limited to one area (network or servers or desktop), you might not be familiar with all of them. Be sure you can differentiate between them for the exam.</a:t>
            </a:r>
            <a:endParaRPr/>
          </a:p>
        </p:txBody>
      </p:sp>
    </p:spTree>
  </p:cSld>
  <p:clrMapOvr>
    <a:masterClrMapping/>
  </p:clrMapOvr>
</p:sld>
</file>

<file path=ppt/slides/slide2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55" name="Shape 1255"/>
        <p:cNvGrpSpPr/>
        <p:nvPr/>
      </p:nvGrpSpPr>
      <p:grpSpPr>
        <a:xfrm>
          <a:off x="0" y="0"/>
          <a:ext cx="0" cy="0"/>
          <a:chOff x="0" y="0"/>
          <a:chExt cx="0" cy="0"/>
        </a:xfrm>
      </p:grpSpPr>
      <p:sp>
        <p:nvSpPr>
          <p:cNvPr id="1256" name="Google Shape;1256;g635d01eff2_0_7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DNSSEC</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57" name="Google Shape;1257;g635d01eff2_0_74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Domain Name System Security Extensions (DNSSEC) is a specification for securing DNS information. DNSSEC calls for the signing of data to ensure that the data is valid. </a:t>
            </a:r>
            <a:endParaRPr/>
          </a:p>
          <a:p>
            <a:pPr indent="0" lvl="0" marL="0" rtl="0" algn="l">
              <a:lnSpc>
                <a:spcPct val="115000"/>
              </a:lnSpc>
              <a:spcBef>
                <a:spcPts val="1600"/>
              </a:spcBef>
              <a:spcAft>
                <a:spcPts val="0"/>
              </a:spcAft>
              <a:buClr>
                <a:schemeClr val="dk1"/>
              </a:buClr>
              <a:buSzPts val="1100"/>
              <a:buFont typeface="Arial"/>
              <a:buNone/>
            </a:pPr>
            <a:r>
              <a:rPr lang="en"/>
              <a:t>DNSSEC has not been widely adopted but is considered the standard for securing a DNS environment, especially from malicious attacks.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1" name="Shape 1261"/>
        <p:cNvGrpSpPr/>
        <p:nvPr/>
      </p:nvGrpSpPr>
      <p:grpSpPr>
        <a:xfrm>
          <a:off x="0" y="0"/>
          <a:ext cx="0" cy="0"/>
          <a:chOff x="0" y="0"/>
          <a:chExt cx="0" cy="0"/>
        </a:xfrm>
      </p:grpSpPr>
      <p:sp>
        <p:nvSpPr>
          <p:cNvPr id="1262" name="Google Shape;1262;g635d01eff2_0_7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SSH</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63" name="Google Shape;1263;g635d01eff2_0_74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Secure Shell (SSH) is a protocol used to secure network communications. It is widely used by server administrators to maintain Linux-based servers. SSH uses public-key cryptography. </a:t>
            </a:r>
            <a:endParaRPr/>
          </a:p>
          <a:p>
            <a:pPr indent="0" lvl="0" marL="0" rtl="0" algn="l">
              <a:lnSpc>
                <a:spcPct val="115000"/>
              </a:lnSpc>
              <a:spcBef>
                <a:spcPts val="1600"/>
              </a:spcBef>
              <a:spcAft>
                <a:spcPts val="0"/>
              </a:spcAft>
              <a:buClr>
                <a:schemeClr val="dk1"/>
              </a:buClr>
              <a:buSzPts val="1100"/>
              <a:buFont typeface="Arial"/>
              <a:buNone/>
            </a:pPr>
            <a:r>
              <a:rPr lang="en"/>
              <a:t>By default, it operates over port 22. You use SSH to sign into a secure shell on a remote server, but the protocol is also used elsewhere, such as with SFTP.</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67" name="Shape 1267"/>
        <p:cNvGrpSpPr/>
        <p:nvPr/>
      </p:nvGrpSpPr>
      <p:grpSpPr>
        <a:xfrm>
          <a:off x="0" y="0"/>
          <a:ext cx="0" cy="0"/>
          <a:chOff x="0" y="0"/>
          <a:chExt cx="0" cy="0"/>
        </a:xfrm>
      </p:grpSpPr>
      <p:sp>
        <p:nvSpPr>
          <p:cNvPr id="1268" name="Google Shape;1268;g635d01eff2_0_7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S/MIME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69" name="Google Shape;1269;g635d01eff2_0_7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Secure/Multipurpose Internet Mail Extensions (S/MIME) defines a standard by which you can securely communicate between two or more parties over email. </a:t>
            </a:r>
            <a:endParaRPr/>
          </a:p>
          <a:p>
            <a:pPr indent="0" lvl="0" marL="0" rtl="0" algn="l">
              <a:lnSpc>
                <a:spcPct val="115000"/>
              </a:lnSpc>
              <a:spcBef>
                <a:spcPts val="1600"/>
              </a:spcBef>
              <a:spcAft>
                <a:spcPts val="1600"/>
              </a:spcAft>
              <a:buSzPts val="1800"/>
              <a:buNone/>
            </a:pPr>
            <a:r>
              <a:rPr lang="en"/>
              <a:t>S/MIME relies on public key cryptography, with parties exchanging their public certificate prior to secure communication. Most email clients support S/MIME, but it is not well-suited for web-based email.</a:t>
            </a:r>
            <a:endParaRPr/>
          </a:p>
        </p:txBody>
      </p:sp>
    </p:spTree>
  </p:cSld>
  <p:clrMapOvr>
    <a:masterClrMapping/>
  </p:clrMapOvr>
</p:sld>
</file>

<file path=ppt/slides/slide2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3" name="Shape 1273"/>
        <p:cNvGrpSpPr/>
        <p:nvPr/>
      </p:nvGrpSpPr>
      <p:grpSpPr>
        <a:xfrm>
          <a:off x="0" y="0"/>
          <a:ext cx="0" cy="0"/>
          <a:chOff x="0" y="0"/>
          <a:chExt cx="0" cy="0"/>
        </a:xfrm>
      </p:grpSpPr>
      <p:sp>
        <p:nvSpPr>
          <p:cNvPr id="1274" name="Google Shape;1274;g635d01eff2_0_76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Protocols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75" name="Google Shape;1275;g635d01eff2_0_76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Many of the protocols in the following bullets are common protocols used routinely. However, if your experience is limited to one area (network or servers or desktop), you might not be familiar with all of them. Be sure you can differentiate between them for the exam.</a:t>
            </a:r>
            <a:endParaRPr/>
          </a:p>
        </p:txBody>
      </p:sp>
    </p:spTree>
  </p:cSld>
  <p:clrMapOvr>
    <a:masterClrMapping/>
  </p:clrMapOvr>
</p:sld>
</file>

<file path=ppt/slides/slide2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9" name="Shape 1279"/>
        <p:cNvGrpSpPr/>
        <p:nvPr/>
      </p:nvGrpSpPr>
      <p:grpSpPr>
        <a:xfrm>
          <a:off x="0" y="0"/>
          <a:ext cx="0" cy="0"/>
          <a:chOff x="0" y="0"/>
          <a:chExt cx="0" cy="0"/>
        </a:xfrm>
      </p:grpSpPr>
      <p:sp>
        <p:nvSpPr>
          <p:cNvPr id="1280" name="Google Shape;1280;g635d01eff2_0_7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DNSSEC</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81" name="Google Shape;1281;g635d01eff2_0_76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Domain Name System Security Extensions (DNSSEC) is a specification for securing DNS information. DNSSEC calls for the signing of data to ensure that the data is valid. </a:t>
            </a:r>
            <a:endParaRPr/>
          </a:p>
          <a:p>
            <a:pPr indent="0" lvl="0" marL="0" rtl="0" algn="l">
              <a:lnSpc>
                <a:spcPct val="115000"/>
              </a:lnSpc>
              <a:spcBef>
                <a:spcPts val="1600"/>
              </a:spcBef>
              <a:spcAft>
                <a:spcPts val="0"/>
              </a:spcAft>
              <a:buSzPts val="1100"/>
              <a:buNone/>
            </a:pPr>
            <a:r>
              <a:rPr lang="en"/>
              <a:t>DNSSEC has not been widely adopted but is considered the standard for securing a DNS environment, especially from malicious attacks.</a:t>
            </a:r>
            <a:endParaRPr/>
          </a:p>
          <a:p>
            <a:pPr indent="0" lvl="0" marL="0" rtl="0" algn="l">
              <a:lnSpc>
                <a:spcPct val="115000"/>
              </a:lnSpc>
              <a:spcBef>
                <a:spcPts val="1600"/>
              </a:spcBef>
              <a:spcAft>
                <a:spcPts val="0"/>
              </a:spcAft>
              <a:buSzPts val="1100"/>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5" name="Shape 1285"/>
        <p:cNvGrpSpPr/>
        <p:nvPr/>
      </p:nvGrpSpPr>
      <p:grpSpPr>
        <a:xfrm>
          <a:off x="0" y="0"/>
          <a:ext cx="0" cy="0"/>
          <a:chOff x="0" y="0"/>
          <a:chExt cx="0" cy="0"/>
        </a:xfrm>
      </p:grpSpPr>
      <p:sp>
        <p:nvSpPr>
          <p:cNvPr id="1286" name="Google Shape;1286;g635d01eff2_0_77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SSH</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87" name="Google Shape;1287;g635d01eff2_0_77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Secure Shell (SSH) is a protocol used to secure network communications. It is widely used by server administrators to maintain Linux-based servers. SSH uses public-key cryptography. </a:t>
            </a:r>
            <a:endParaRPr/>
          </a:p>
          <a:p>
            <a:pPr indent="0" lvl="0" marL="0" rtl="0" algn="l">
              <a:lnSpc>
                <a:spcPct val="115000"/>
              </a:lnSpc>
              <a:spcBef>
                <a:spcPts val="1600"/>
              </a:spcBef>
              <a:spcAft>
                <a:spcPts val="0"/>
              </a:spcAft>
              <a:buSzPts val="1100"/>
              <a:buNone/>
            </a:pPr>
            <a:r>
              <a:rPr lang="en"/>
              <a:t>By default, it operates over port 22. You use SSH to sign into a secure shell on a remote server, but the protocol is also used elsewhere, such as with SFTP.</a:t>
            </a:r>
            <a:endParaRPr/>
          </a:p>
          <a:p>
            <a:pPr indent="0" lvl="0" marL="0" rtl="0" algn="l">
              <a:lnSpc>
                <a:spcPct val="115000"/>
              </a:lnSpc>
              <a:spcBef>
                <a:spcPts val="1600"/>
              </a:spcBef>
              <a:spcAft>
                <a:spcPts val="0"/>
              </a:spcAft>
              <a:buSzPts val="1100"/>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0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1" name="Shape 1291"/>
        <p:cNvGrpSpPr/>
        <p:nvPr/>
      </p:nvGrpSpPr>
      <p:grpSpPr>
        <a:xfrm>
          <a:off x="0" y="0"/>
          <a:ext cx="0" cy="0"/>
          <a:chOff x="0" y="0"/>
          <a:chExt cx="0" cy="0"/>
        </a:xfrm>
      </p:grpSpPr>
      <p:sp>
        <p:nvSpPr>
          <p:cNvPr id="1292" name="Google Shape;1292;g635d01eff2_0_77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FTPS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93" name="Google Shape;1293;g635d01eff2_0_77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File Transfer Protocol (FTP) has a secure version, FTPS (File Transfer Protocol Secure). FTPS is FTP with extensions used to add TLS or SSL to the connection.</a:t>
            </a:r>
            <a:endParaRPr/>
          </a:p>
        </p:txBody>
      </p:sp>
    </p:spTree>
  </p:cSld>
  <p:clrMapOvr>
    <a:masterClrMapping/>
  </p:clrMapOvr>
</p:sld>
</file>

<file path=ppt/slides/slide20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7" name="Shape 1297"/>
        <p:cNvGrpSpPr/>
        <p:nvPr/>
      </p:nvGrpSpPr>
      <p:grpSpPr>
        <a:xfrm>
          <a:off x="0" y="0"/>
          <a:ext cx="0" cy="0"/>
          <a:chOff x="0" y="0"/>
          <a:chExt cx="0" cy="0"/>
        </a:xfrm>
      </p:grpSpPr>
      <p:sp>
        <p:nvSpPr>
          <p:cNvPr id="1298" name="Google Shape;1298;g635d01eff2_0_78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SFTP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299" name="Google Shape;1299;g635d01eff2_0_78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Secure FTP (SFTP) is different than FTPS: SFTP uses the SSH protocol to transfer files, whereas FTPS uses FTP. SFTP is more commonly used than FTPS.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4" name="Shape 174"/>
        <p:cNvGrpSpPr/>
        <p:nvPr/>
      </p:nvGrpSpPr>
      <p:grpSpPr>
        <a:xfrm>
          <a:off x="0" y="0"/>
          <a:ext cx="0" cy="0"/>
          <a:chOff x="0" y="0"/>
          <a:chExt cx="0" cy="0"/>
        </a:xfrm>
      </p:grpSpPr>
      <p:sp>
        <p:nvSpPr>
          <p:cNvPr id="175" name="Google Shape;175;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Encapsulating Security Payload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76" name="Google Shape;176;p2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This protocol provides for data confidentiality and authentication. Authentication occurs only for the IP datagram portion, though.</a:t>
            </a:r>
            <a:endParaRPr/>
          </a:p>
        </p:txBody>
      </p:sp>
    </p:spTree>
  </p:cSld>
  <p:clrMapOvr>
    <a:masterClrMapping/>
  </p:clrMapOvr>
</p:sld>
</file>

<file path=ppt/slides/slide2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3" name="Shape 1303"/>
        <p:cNvGrpSpPr/>
        <p:nvPr/>
      </p:nvGrpSpPr>
      <p:grpSpPr>
        <a:xfrm>
          <a:off x="0" y="0"/>
          <a:ext cx="0" cy="0"/>
          <a:chOff x="0" y="0"/>
          <a:chExt cx="0" cy="0"/>
        </a:xfrm>
      </p:grpSpPr>
      <p:sp>
        <p:nvSpPr>
          <p:cNvPr id="1304" name="Google Shape;1304;g635d01eff2_0_78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SNMPv3</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05" name="Google Shape;1305;g635d01eff2_0_78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Simple Network Management Protocol (SNMP) is a standards-based protocol for managing or monitoring devices over a network.</a:t>
            </a:r>
            <a:endParaRPr/>
          </a:p>
          <a:p>
            <a:pPr indent="0" lvl="0" marL="0" rtl="0" algn="l">
              <a:lnSpc>
                <a:spcPct val="115000"/>
              </a:lnSpc>
              <a:spcBef>
                <a:spcPts val="1600"/>
              </a:spcBef>
              <a:spcAft>
                <a:spcPts val="0"/>
              </a:spcAft>
              <a:buSzPts val="1100"/>
              <a:buNone/>
            </a:pPr>
            <a:r>
              <a:rPr lang="en"/>
              <a:t>It is commonly used in monitoring tools to obtain device information such as model number, firmware and software versions, and configuration information. </a:t>
            </a:r>
            <a:endParaRPr/>
          </a:p>
          <a:p>
            <a:pPr indent="0" lvl="0" marL="0" rtl="0" algn="l">
              <a:lnSpc>
                <a:spcPct val="115000"/>
              </a:lnSpc>
              <a:spcBef>
                <a:spcPts val="1600"/>
              </a:spcBef>
              <a:spcAft>
                <a:spcPts val="0"/>
              </a:spcAft>
              <a:buClr>
                <a:schemeClr val="dk1"/>
              </a:buClr>
              <a:buSzPts val="1100"/>
              <a:buFont typeface="Arial"/>
              <a:buNone/>
            </a:pPr>
            <a:r>
              <a:rPr lang="en"/>
              <a:t>Version 3 adds cryptographic capabilities, which is a big enhancement because SNMPv1 and SNMPv2 are considered insecure.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9" name="Shape 1309"/>
        <p:cNvGrpSpPr/>
        <p:nvPr/>
      </p:nvGrpSpPr>
      <p:grpSpPr>
        <a:xfrm>
          <a:off x="0" y="0"/>
          <a:ext cx="0" cy="0"/>
          <a:chOff x="0" y="0"/>
          <a:chExt cx="0" cy="0"/>
        </a:xfrm>
      </p:grpSpPr>
      <p:sp>
        <p:nvSpPr>
          <p:cNvPr id="1310" name="Google Shape;1310;g635d01eff2_0_79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HTTPS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11" name="Google Shape;1311;g635d01eff2_0_79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Hypertext Transport Protocol Secure (HTTPS) is an extension of HTTP that incorporates TLS (and sometimes the older SSL) to encrypt communications. </a:t>
            </a:r>
            <a:endParaRPr/>
          </a:p>
          <a:p>
            <a:pPr indent="0" lvl="0" marL="0" rtl="0" algn="l">
              <a:lnSpc>
                <a:spcPct val="115000"/>
              </a:lnSpc>
              <a:spcBef>
                <a:spcPts val="1600"/>
              </a:spcBef>
              <a:spcAft>
                <a:spcPts val="1600"/>
              </a:spcAft>
              <a:buSzPts val="1800"/>
              <a:buNone/>
            </a:pPr>
            <a:r>
              <a:rPr lang="en"/>
              <a:t>HTTPS is the most widely used secure protocol on the internet.</a:t>
            </a:r>
            <a:endParaRPr/>
          </a:p>
        </p:txBody>
      </p:sp>
    </p:spTree>
  </p:cSld>
  <p:clrMapOvr>
    <a:masterClrMapping/>
  </p:clrMapOvr>
</p:sld>
</file>

<file path=ppt/slides/slide2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5" name="Shape 1315"/>
        <p:cNvGrpSpPr/>
        <p:nvPr/>
      </p:nvGrpSpPr>
      <p:grpSpPr>
        <a:xfrm>
          <a:off x="0" y="0"/>
          <a:ext cx="0" cy="0"/>
          <a:chOff x="0" y="0"/>
          <a:chExt cx="0" cy="0"/>
        </a:xfrm>
      </p:grpSpPr>
      <p:sp>
        <p:nvSpPr>
          <p:cNvPr id="1316" name="Google Shape;1316;g635d01eff2_0_79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Secure POP/IMAP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17" name="Google Shape;1317;g635d01eff2_0_79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Post Office Protocol (POP) and Internet Message Access Protocol (IMAP) are protocols used by email clients to communicate with email servers. </a:t>
            </a:r>
            <a:endParaRPr/>
          </a:p>
        </p:txBody>
      </p:sp>
    </p:spTree>
  </p:cSld>
  <p:clrMapOvr>
    <a:masterClrMapping/>
  </p:clrMapOvr>
</p:sld>
</file>

<file path=ppt/slides/slide2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1" name="Shape 1321"/>
        <p:cNvGrpSpPr/>
        <p:nvPr/>
      </p:nvGrpSpPr>
      <p:grpSpPr>
        <a:xfrm>
          <a:off x="0" y="0"/>
          <a:ext cx="0" cy="0"/>
          <a:chOff x="0" y="0"/>
          <a:chExt cx="0" cy="0"/>
        </a:xfrm>
      </p:grpSpPr>
      <p:sp>
        <p:nvSpPr>
          <p:cNvPr id="1322" name="Google Shape;1322;g635d01eff2_0_80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Voice and video</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23" name="Google Shape;1323;g635d01eff2_0_80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Voice and video are two forms of communication. Voice translates to phone calls while video translates to video calls or video conferencing. </a:t>
            </a:r>
            <a:endParaRPr/>
          </a:p>
          <a:p>
            <a:pPr indent="0" lvl="0" marL="0" rtl="0" algn="l">
              <a:lnSpc>
                <a:spcPct val="115000"/>
              </a:lnSpc>
              <a:spcBef>
                <a:spcPts val="1600"/>
              </a:spcBef>
              <a:spcAft>
                <a:spcPts val="1600"/>
              </a:spcAft>
              <a:buSzPts val="1800"/>
              <a:buNone/>
            </a:pPr>
            <a:r>
              <a:rPr lang="en"/>
              <a:t>For this use case, SRTP is appropriate. Additionally, there would likely be use of TLS for parts of the communication.</a:t>
            </a:r>
            <a:endParaRPr/>
          </a:p>
        </p:txBody>
      </p:sp>
    </p:spTree>
  </p:cSld>
  <p:clrMapOvr>
    <a:masterClrMapping/>
  </p:clrMapOvr>
</p:sld>
</file>

<file path=ppt/slides/slide2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7" name="Shape 1327"/>
        <p:cNvGrpSpPr/>
        <p:nvPr/>
      </p:nvGrpSpPr>
      <p:grpSpPr>
        <a:xfrm>
          <a:off x="0" y="0"/>
          <a:ext cx="0" cy="0"/>
          <a:chOff x="0" y="0"/>
          <a:chExt cx="0" cy="0"/>
        </a:xfrm>
      </p:grpSpPr>
      <p:sp>
        <p:nvSpPr>
          <p:cNvPr id="1328" name="Google Shape;1328;g635d01eff2_0_80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Time synchronization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29" name="Google Shape;1329;g635d01eff2_0_80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For time synchronization, the primary service is Network Time Protocol (NTP). </a:t>
            </a:r>
            <a:endParaRPr/>
          </a:p>
          <a:p>
            <a:pPr indent="0" lvl="0" marL="0" rtl="0" algn="l">
              <a:lnSpc>
                <a:spcPct val="115000"/>
              </a:lnSpc>
              <a:spcBef>
                <a:spcPts val="1600"/>
              </a:spcBef>
              <a:spcAft>
                <a:spcPts val="1600"/>
              </a:spcAft>
              <a:buSzPts val="1800"/>
              <a:buNone/>
            </a:pPr>
            <a:r>
              <a:rPr lang="en"/>
              <a:t>NTP is a protocol to sync clocks between two devices over the network.</a:t>
            </a:r>
            <a:endParaRPr/>
          </a:p>
        </p:txBody>
      </p:sp>
    </p:spTree>
  </p:cSld>
  <p:clrMapOvr>
    <a:masterClrMapping/>
  </p:clrMapOvr>
</p:sld>
</file>

<file path=ppt/slides/slide2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3" name="Shape 1333"/>
        <p:cNvGrpSpPr/>
        <p:nvPr/>
      </p:nvGrpSpPr>
      <p:grpSpPr>
        <a:xfrm>
          <a:off x="0" y="0"/>
          <a:ext cx="0" cy="0"/>
          <a:chOff x="0" y="0"/>
          <a:chExt cx="0" cy="0"/>
        </a:xfrm>
      </p:grpSpPr>
      <p:sp>
        <p:nvSpPr>
          <p:cNvPr id="1334" name="Google Shape;1334;g635d01eff2_0_8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Email and web</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35" name="Google Shape;1335;g635d01eff2_0_8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For email , the primary protocols are SMTP (port 25, for email relay), POP/IMAP (for email retrieval using legacy email clients), S/MIME (for encrypted email), HTTPS (for administration and web-based email), and SSL/TLS (for securing various communications). </a:t>
            </a:r>
            <a:endParaRPr/>
          </a:p>
          <a:p>
            <a:pPr indent="0" lvl="0" marL="0" rtl="0" algn="l">
              <a:lnSpc>
                <a:spcPct val="115000"/>
              </a:lnSpc>
              <a:spcBef>
                <a:spcPts val="1600"/>
              </a:spcBef>
              <a:spcAft>
                <a:spcPts val="0"/>
              </a:spcAft>
              <a:buClr>
                <a:schemeClr val="dk1"/>
              </a:buClr>
              <a:buSzPts val="1100"/>
              <a:buFont typeface="Arial"/>
              <a:buNone/>
            </a:pPr>
            <a:r>
              <a:rPr lang="en"/>
              <a:t>For web, HTTP (port 80) and HTTPS (443) are the primary protocols.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9" name="Shape 1339"/>
        <p:cNvGrpSpPr/>
        <p:nvPr/>
      </p:nvGrpSpPr>
      <p:grpSpPr>
        <a:xfrm>
          <a:off x="0" y="0"/>
          <a:ext cx="0" cy="0"/>
          <a:chOff x="0" y="0"/>
          <a:chExt cx="0" cy="0"/>
        </a:xfrm>
      </p:grpSpPr>
      <p:sp>
        <p:nvSpPr>
          <p:cNvPr id="1340" name="Google Shape;1340;g635d01eff2_0_8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File transfer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41" name="Google Shape;1341;g635d01eff2_0_8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 For file transfer, you can opt to use FTP (quick, easy, lacking security), FTPS (like FTP but adds encryption), or SFTP (securely transfer files over SSH). </a:t>
            </a:r>
            <a:endParaRPr/>
          </a:p>
        </p:txBody>
      </p:sp>
    </p:spTree>
  </p:cSld>
  <p:clrMapOvr>
    <a:masterClrMapping/>
  </p:clrMapOvr>
</p:sld>
</file>

<file path=ppt/slides/slide2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5" name="Shape 1345"/>
        <p:cNvGrpSpPr/>
        <p:nvPr/>
      </p:nvGrpSpPr>
      <p:grpSpPr>
        <a:xfrm>
          <a:off x="0" y="0"/>
          <a:ext cx="0" cy="0"/>
          <a:chOff x="0" y="0"/>
          <a:chExt cx="0" cy="0"/>
        </a:xfrm>
      </p:grpSpPr>
      <p:sp>
        <p:nvSpPr>
          <p:cNvPr id="1346" name="Google Shape;1346;g635d01eff2_0_8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Directory services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47" name="Google Shape;1347;g635d01eff2_0_8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For directory services, the most common protocol is LDAP and LDAPS. </a:t>
            </a:r>
            <a:endParaRPr/>
          </a:p>
          <a:p>
            <a:pPr indent="0" lvl="0" marL="0" rtl="0" algn="l">
              <a:lnSpc>
                <a:spcPct val="115000"/>
              </a:lnSpc>
              <a:spcBef>
                <a:spcPts val="1600"/>
              </a:spcBef>
              <a:spcAft>
                <a:spcPts val="1600"/>
              </a:spcAft>
              <a:buSzPts val="1800"/>
              <a:buNone/>
            </a:pPr>
            <a:r>
              <a:rPr lang="en"/>
              <a:t>Active Directory and other standards-based directory services support LDAP and LDAPS.</a:t>
            </a:r>
            <a:endParaRPr/>
          </a:p>
        </p:txBody>
      </p:sp>
    </p:spTree>
  </p:cSld>
  <p:clrMapOvr>
    <a:masterClrMapping/>
  </p:clrMapOvr>
</p:sld>
</file>

<file path=ppt/slides/slide2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1" name="Shape 1351"/>
        <p:cNvGrpSpPr/>
        <p:nvPr/>
      </p:nvGrpSpPr>
      <p:grpSpPr>
        <a:xfrm>
          <a:off x="0" y="0"/>
          <a:ext cx="0" cy="0"/>
          <a:chOff x="0" y="0"/>
          <a:chExt cx="0" cy="0"/>
        </a:xfrm>
      </p:grpSpPr>
      <p:sp>
        <p:nvSpPr>
          <p:cNvPr id="1352" name="Google Shape;1352;g635d01eff2_0_8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Remote Access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53" name="Google Shape;1353;g635d01eff2_0_84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For remote access to devices, HTTPS is the most common protocol. For remote access to servers, SSH (mostly for Linux-based computers) and RDP (Remote Desktop Protocol, mostly for Windows-based computers) are commonly used.</a:t>
            </a:r>
            <a:endParaRPr/>
          </a:p>
        </p:txBody>
      </p:sp>
    </p:spTree>
  </p:cSld>
  <p:clrMapOvr>
    <a:masterClrMapping/>
  </p:clrMapOvr>
</p:sld>
</file>

<file path=ppt/slides/slide2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7" name="Shape 1357"/>
        <p:cNvGrpSpPr/>
        <p:nvPr/>
      </p:nvGrpSpPr>
      <p:grpSpPr>
        <a:xfrm>
          <a:off x="0" y="0"/>
          <a:ext cx="0" cy="0"/>
          <a:chOff x="0" y="0"/>
          <a:chExt cx="0" cy="0"/>
        </a:xfrm>
      </p:grpSpPr>
      <p:sp>
        <p:nvSpPr>
          <p:cNvPr id="1358" name="Google Shape;1358;g635d01eff2_0_8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Domain name resolution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59" name="Google Shape;1359;g635d01eff2_0_8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For DNS, DNSSEC is the most common security protocol. </a:t>
            </a:r>
            <a:endParaRPr/>
          </a:p>
          <a:p>
            <a:pPr indent="0" lvl="0" marL="0" rtl="0" algn="l">
              <a:lnSpc>
                <a:spcPct val="115000"/>
              </a:lnSpc>
              <a:spcBef>
                <a:spcPts val="1600"/>
              </a:spcBef>
              <a:spcAft>
                <a:spcPts val="1600"/>
              </a:spcAft>
              <a:buSzPts val="1800"/>
              <a:buNone/>
            </a:pPr>
            <a:r>
              <a:rPr lang="en"/>
              <a:t>Although not widely implemented, it is the standard for securing DNS when you have requirements for DNS security.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0" name="Shape 180"/>
        <p:cNvGrpSpPr/>
        <p:nvPr/>
      </p:nvGrpSpPr>
      <p:grpSpPr>
        <a:xfrm>
          <a:off x="0" y="0"/>
          <a:ext cx="0" cy="0"/>
          <a:chOff x="0" y="0"/>
          <a:chExt cx="0" cy="0"/>
        </a:xfrm>
      </p:grpSpPr>
      <p:sp>
        <p:nvSpPr>
          <p:cNvPr id="181" name="Google Shape;181;p2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Split tunnel vs. full tunnel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82" name="Google Shape;182;p2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split tunnel enables users to connect to a VPN and access resources on that network while also maintaining connectivity to the internet or another network. For example, if you are at home, you can VPN to your corporate network while still maintaining internet access through your home internet connection. </a:t>
            </a:r>
            <a:endParaRPr/>
          </a:p>
        </p:txBody>
      </p:sp>
    </p:spTree>
  </p:cSld>
  <p:clrMapOvr>
    <a:masterClrMapping/>
  </p:clrMapOvr>
</p:sld>
</file>

<file path=ppt/slides/slide2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3" name="Shape 1363"/>
        <p:cNvGrpSpPr/>
        <p:nvPr/>
      </p:nvGrpSpPr>
      <p:grpSpPr>
        <a:xfrm>
          <a:off x="0" y="0"/>
          <a:ext cx="0" cy="0"/>
          <a:chOff x="0" y="0"/>
          <a:chExt cx="0" cy="0"/>
        </a:xfrm>
      </p:grpSpPr>
      <p:sp>
        <p:nvSpPr>
          <p:cNvPr id="1364" name="Google Shape;1364;g635d01eff2_0_85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Routing and switching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65" name="Google Shape;1365;g635d01eff2_0_85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For routing and switching, there are several protocols. RIP, IGRP, OSPF and BGP are common examples. </a:t>
            </a:r>
            <a:endParaRPr/>
          </a:p>
          <a:p>
            <a:pPr indent="0" lvl="0" marL="0" rtl="0" algn="l">
              <a:lnSpc>
                <a:spcPct val="115000"/>
              </a:lnSpc>
              <a:spcBef>
                <a:spcPts val="1600"/>
              </a:spcBef>
              <a:spcAft>
                <a:spcPts val="0"/>
              </a:spcAft>
              <a:buSzPts val="1100"/>
              <a:buNone/>
            </a:pPr>
            <a:r>
              <a:rPr lang="en"/>
              <a:t>Routing Information Protocol (RIP) is a legacy protocol that uses distance-vector routing. </a:t>
            </a:r>
            <a:endParaRPr/>
          </a:p>
          <a:p>
            <a:pPr indent="0" lvl="0" marL="0" rtl="0" algn="l">
              <a:lnSpc>
                <a:spcPct val="115000"/>
              </a:lnSpc>
              <a:spcBef>
                <a:spcPts val="1600"/>
              </a:spcBef>
              <a:spcAft>
                <a:spcPts val="1600"/>
              </a:spcAft>
              <a:buSzPts val="1100"/>
              <a:buNone/>
            </a:pPr>
            <a:r>
              <a:rPr lang="en"/>
              <a:t>I</a:t>
            </a:r>
            <a:r>
              <a:rPr lang="en"/>
              <a:t>nterior Gateway Routing Protocol (IGRP) is a legacy protocol by Cisco that also uses distance vector routing. </a:t>
            </a:r>
            <a:endParaRPr/>
          </a:p>
        </p:txBody>
      </p:sp>
    </p:spTree>
  </p:cSld>
  <p:clrMapOvr>
    <a:masterClrMapping/>
  </p:clrMapOvr>
</p:sld>
</file>

<file path=ppt/slides/slide2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9" name="Shape 1369"/>
        <p:cNvGrpSpPr/>
        <p:nvPr/>
      </p:nvGrpSpPr>
      <p:grpSpPr>
        <a:xfrm>
          <a:off x="0" y="0"/>
          <a:ext cx="0" cy="0"/>
          <a:chOff x="0" y="0"/>
          <a:chExt cx="0" cy="0"/>
        </a:xfrm>
      </p:grpSpPr>
      <p:sp>
        <p:nvSpPr>
          <p:cNvPr id="1370" name="Google Shape;1370;g635d01eff2_0_87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Routing and switching (cont.)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71" name="Google Shape;1371;g635d01eff2_0_87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For routing and switching, there are several protocols. RIP, IGRP, OSPF and BGP are common examples. </a:t>
            </a:r>
            <a:endParaRPr/>
          </a:p>
          <a:p>
            <a:pPr indent="0" lvl="0" marL="0" rtl="0" algn="l">
              <a:lnSpc>
                <a:spcPct val="115000"/>
              </a:lnSpc>
              <a:spcBef>
                <a:spcPts val="1600"/>
              </a:spcBef>
              <a:spcAft>
                <a:spcPts val="0"/>
              </a:spcAft>
              <a:buSzPts val="1100"/>
              <a:buNone/>
            </a:pPr>
            <a:r>
              <a:rPr lang="en"/>
              <a:t>Open Shortest Path First (OSPF) is an interior gateway protocol that provides more robustness than RIP. </a:t>
            </a:r>
            <a:endParaRPr/>
          </a:p>
          <a:p>
            <a:pPr indent="0" lvl="0" marL="0" rtl="0" algn="l">
              <a:lnSpc>
                <a:spcPct val="115000"/>
              </a:lnSpc>
              <a:spcBef>
                <a:spcPts val="1600"/>
              </a:spcBef>
              <a:spcAft>
                <a:spcPts val="0"/>
              </a:spcAft>
              <a:buSzPts val="1100"/>
              <a:buNone/>
            </a:pPr>
            <a:r>
              <a:rPr lang="en"/>
              <a:t>Border Gateway Protocol (BGP) is a complex routing protocol that provides the backbone functionality of the internet. </a:t>
            </a:r>
            <a:endParaRPr/>
          </a:p>
          <a:p>
            <a:pPr indent="0" lvl="0" marL="0" rtl="0" algn="l">
              <a:lnSpc>
                <a:spcPct val="115000"/>
              </a:lnSpc>
              <a:spcBef>
                <a:spcPts val="1600"/>
              </a:spcBef>
              <a:spcAft>
                <a:spcPts val="0"/>
              </a:spcAft>
              <a:buSzPts val="1100"/>
              <a:buNone/>
            </a:pPr>
            <a:r>
              <a:rPr lang="en"/>
              <a:t>For administration purposes, SSH and HTTPS are commonly used.</a:t>
            </a:r>
            <a:endParaRPr/>
          </a:p>
          <a:p>
            <a:pPr indent="0" lvl="0" marL="0" rtl="0" algn="l">
              <a:lnSpc>
                <a:spcPct val="115000"/>
              </a:lnSpc>
              <a:spcBef>
                <a:spcPts val="1600"/>
              </a:spcBef>
              <a:spcAft>
                <a:spcPts val="0"/>
              </a:spcAft>
              <a:buSzPts val="1100"/>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75" name="Shape 1375"/>
        <p:cNvGrpSpPr/>
        <p:nvPr/>
      </p:nvGrpSpPr>
      <p:grpSpPr>
        <a:xfrm>
          <a:off x="0" y="0"/>
          <a:ext cx="0" cy="0"/>
          <a:chOff x="0" y="0"/>
          <a:chExt cx="0" cy="0"/>
        </a:xfrm>
      </p:grpSpPr>
      <p:sp>
        <p:nvSpPr>
          <p:cNvPr id="1376" name="Google Shape;1376;g635d01eff2_0_87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Network address resolution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77" name="Google Shape;1377;g635d01eff2_0_87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To efficiently and automatically distribute IP addresses to devices on a network, Dynamic Host Configuration Protocol (DHCP) is most commonly used. </a:t>
            </a:r>
            <a:endParaRPr/>
          </a:p>
        </p:txBody>
      </p:sp>
    </p:spTree>
  </p:cSld>
  <p:clrMapOvr>
    <a:masterClrMapping/>
  </p:clrMapOvr>
</p:sld>
</file>

<file path=ppt/slides/slide2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1" name="Shape 1381"/>
        <p:cNvGrpSpPr/>
        <p:nvPr/>
      </p:nvGrpSpPr>
      <p:grpSpPr>
        <a:xfrm>
          <a:off x="0" y="0"/>
          <a:ext cx="0" cy="0"/>
          <a:chOff x="0" y="0"/>
          <a:chExt cx="0" cy="0"/>
        </a:xfrm>
      </p:grpSpPr>
      <p:sp>
        <p:nvSpPr>
          <p:cNvPr id="1382" name="Google Shape;1382;g635d01eff2_0_88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Subscription services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383" name="Google Shape;1383;g635d01eff2_0_88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Network News Transfer Protocol (NNTP) is a legacy protocol used to communicate with Usenet, which hosts forums and file transfer. </a:t>
            </a:r>
            <a:endParaRPr/>
          </a:p>
          <a:p>
            <a:pPr indent="0" lvl="0" marL="0" rtl="0" algn="l">
              <a:lnSpc>
                <a:spcPct val="115000"/>
              </a:lnSpc>
              <a:spcBef>
                <a:spcPts val="1600"/>
              </a:spcBef>
              <a:spcAft>
                <a:spcPts val="0"/>
              </a:spcAft>
              <a:buSzPts val="1100"/>
              <a:buNone/>
            </a:pPr>
            <a:r>
              <a:rPr lang="en"/>
              <a:t>With NNTP, you subscribe to desired groups, whether for discussion or file transfer. Then, a client retrieves messages on demand or on a schedule basis. </a:t>
            </a:r>
            <a:endParaRPr/>
          </a:p>
          <a:p>
            <a:pPr indent="0" lvl="0" marL="0" rtl="0" algn="l">
              <a:lnSpc>
                <a:spcPct val="115000"/>
              </a:lnSpc>
              <a:spcBef>
                <a:spcPts val="1600"/>
              </a:spcBef>
              <a:spcAft>
                <a:spcPts val="0"/>
              </a:spcAft>
              <a:buSzPts val="1100"/>
              <a:buNone/>
            </a:pPr>
            <a:r>
              <a:t/>
            </a:r>
            <a:endParaRPr/>
          </a:p>
          <a:p>
            <a:pPr indent="0" lvl="0" marL="0" rtl="0" algn="l">
              <a:lnSpc>
                <a:spcPct val="115000"/>
              </a:lnSpc>
              <a:spcBef>
                <a:spcPts val="1600"/>
              </a:spcBef>
              <a:spcAft>
                <a:spcPts val="1600"/>
              </a:spcAft>
              <a:buSzPts val="1100"/>
              <a:buNone/>
            </a:pPr>
            <a:r>
              <a:t/>
            </a:r>
            <a:endParaRPr/>
          </a:p>
        </p:txBody>
      </p:sp>
    </p:spTree>
  </p:cSld>
  <p:clrMapOvr>
    <a:masterClrMapping/>
  </p:clrMapOvr>
</p:sld>
</file>

<file path=ppt/slides/slide2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7" name="Shape 1387"/>
        <p:cNvGrpSpPr/>
        <p:nvPr/>
      </p:nvGrpSpPr>
      <p:grpSpPr>
        <a:xfrm>
          <a:off x="0" y="0"/>
          <a:ext cx="0" cy="0"/>
          <a:chOff x="0" y="0"/>
          <a:chExt cx="0" cy="0"/>
        </a:xfrm>
      </p:grpSpPr>
      <p:sp>
        <p:nvSpPr>
          <p:cNvPr id="1388" name="Google Shape;1388;g635d01eff2_0_72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This Concludes Domain 2</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6" name="Shape 186"/>
        <p:cNvGrpSpPr/>
        <p:nvPr/>
      </p:nvGrpSpPr>
      <p:grpSpPr>
        <a:xfrm>
          <a:off x="0" y="0"/>
          <a:ext cx="0" cy="0"/>
          <a:chOff x="0" y="0"/>
          <a:chExt cx="0" cy="0"/>
        </a:xfrm>
      </p:grpSpPr>
      <p:sp>
        <p:nvSpPr>
          <p:cNvPr id="187" name="Google Shape;187;g635d01eff2_0_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Split tunnel vs. full tunnel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88" name="Google Shape;188;g635d01eff2_0_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full tunnel is one that sends all communication through the VPN. For example, if you are connected to a full tunnel VPN and go to an internet-based web site, the request will go out through the VPN network, not the local network.</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2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Transport Layer Security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94" name="Google Shape;194;p2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TLS VPN operates over TCP port 443 and can be connected to via a browser (such as through a portal) or through a VPN client. A TLS VPN simplifies the firewall configuration because only a single port is required. It can also be helpful for organizations that want to use only a portal and avoid the deployment and maintenance of VPN client software.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8" name="Shape 198"/>
        <p:cNvGrpSpPr/>
        <p:nvPr/>
      </p:nvGrpSpPr>
      <p:grpSpPr>
        <a:xfrm>
          <a:off x="0" y="0"/>
          <a:ext cx="0" cy="0"/>
          <a:chOff x="0" y="0"/>
          <a:chExt cx="0" cy="0"/>
        </a:xfrm>
      </p:grpSpPr>
      <p:sp>
        <p:nvSpPr>
          <p:cNvPr id="199" name="Google Shape;199;p2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Always-on VPN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00" name="Google Shape;200;p2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Y</a:t>
            </a:r>
            <a:r>
              <a:rPr lang="en"/>
              <a:t>our computer is always connected to your company network. It happens automatically when the computer is connected to the internet. An always-on VPN provides an enhanced user experience and can increase productivity by having people always connected.</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4" name="Shape 204"/>
        <p:cNvGrpSpPr/>
        <p:nvPr/>
      </p:nvGrpSpPr>
      <p:grpSpPr>
        <a:xfrm>
          <a:off x="0" y="0"/>
          <a:ext cx="0" cy="0"/>
          <a:chOff x="0" y="0"/>
          <a:chExt cx="0" cy="0"/>
        </a:xfrm>
      </p:grpSpPr>
      <p:sp>
        <p:nvSpPr>
          <p:cNvPr id="205" name="Google Shape;205;p2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NIPS/NIDS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p:txBody>
      </p:sp>
      <p:sp>
        <p:nvSpPr>
          <p:cNvPr id="206" name="Google Shape;206;p2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network intrusion prevention system (NIPS) is a type of IDS that sits inside the network to protect the network from malicious traffic. It is an active solution that can block certain types of malicious communications.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sp>
        <p:nvSpPr>
          <p:cNvPr id="211" name="Google Shape;211;g635d01eff2_0_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N</a:t>
            </a:r>
            <a:r>
              <a:rPr lang="en"/>
              <a:t>etwork Intrusion Prevention System (NIPS)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p:txBody>
      </p:sp>
      <p:sp>
        <p:nvSpPr>
          <p:cNvPr id="212" name="Google Shape;212;g635d01eff2_0_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network intrusion prevention system (NIPS) is a type of IDS that sits inside the network to protect the network from malicious traffic. It is an active solution that can block certain types of malicious communications.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6" name="Shape 216"/>
        <p:cNvGrpSpPr/>
        <p:nvPr/>
      </p:nvGrpSpPr>
      <p:grpSpPr>
        <a:xfrm>
          <a:off x="0" y="0"/>
          <a:ext cx="0" cy="0"/>
          <a:chOff x="0" y="0"/>
          <a:chExt cx="0" cy="0"/>
        </a:xfrm>
      </p:grpSpPr>
      <p:sp>
        <p:nvSpPr>
          <p:cNvPr id="217" name="Google Shape;217;g635d01eff2_0_5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rPr lang="en"/>
              <a:t>Network Intrusion Detection System (NIPS) </a:t>
            </a:r>
            <a:endParaRPr/>
          </a:p>
          <a:p>
            <a:pPr indent="0" lvl="0" marL="0" rtl="0" algn="l">
              <a:lnSpc>
                <a:spcPct val="100000"/>
              </a:lnSpc>
              <a:spcBef>
                <a:spcPts val="0"/>
              </a:spcBef>
              <a:spcAft>
                <a:spcPts val="0"/>
              </a:spcAft>
              <a:buSzPts val="1100"/>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p:txBody>
      </p:sp>
      <p:sp>
        <p:nvSpPr>
          <p:cNvPr id="218" name="Google Shape;218;g635d01eff2_0_5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network intrusion detection system (NIDS) is a type of IDS that is placed inside the network to monitor network communications for malicious behavior. It is a passive solution that provides detection and alerting.</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2" name="Shape 222"/>
        <p:cNvGrpSpPr/>
        <p:nvPr/>
      </p:nvGrpSpPr>
      <p:grpSpPr>
        <a:xfrm>
          <a:off x="0" y="0"/>
          <a:ext cx="0" cy="0"/>
          <a:chOff x="0" y="0"/>
          <a:chExt cx="0" cy="0"/>
        </a:xfrm>
      </p:grpSpPr>
      <p:sp>
        <p:nvSpPr>
          <p:cNvPr id="223" name="Google Shape;223;p2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Signature-based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SzPts val="2800"/>
              <a:buNone/>
            </a:pPr>
            <a:r>
              <a:t/>
            </a:r>
            <a:endParaRPr/>
          </a:p>
        </p:txBody>
      </p:sp>
      <p:sp>
        <p:nvSpPr>
          <p:cNvPr id="224" name="Google Shape;224;p2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When monitoring network traffic, a signature-based approach is common. Signatures are pre-created based on known attack patterns. While this approach is common and effective, it has limitations. For example, it cannot detect zero-day attacks.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1600"/>
              </a:spcAft>
              <a:buClr>
                <a:schemeClr val="dk1"/>
              </a:buClr>
              <a:buSzPts val="1100"/>
              <a:buFont typeface="Arial"/>
              <a:buNone/>
            </a:pPr>
            <a:r>
              <a:rPr lang="en" sz="3000">
                <a:solidFill>
                  <a:schemeClr val="dk2"/>
                </a:solidFill>
              </a:rPr>
              <a:t>Welcome!</a:t>
            </a:r>
            <a:endParaRPr sz="3000"/>
          </a:p>
        </p:txBody>
      </p:sp>
      <p:sp>
        <p:nvSpPr>
          <p:cNvPr id="70" name="Google Shape;70;p3"/>
          <p:cNvSpPr txBox="1"/>
          <p:nvPr>
            <p:ph idx="1" type="body"/>
          </p:nvPr>
        </p:nvSpPr>
        <p:spPr>
          <a:xfrm>
            <a:off x="2526900" y="1671325"/>
            <a:ext cx="63054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On behalf of Cyber Brain Academy and the Navy SEAL Foundation, welcome to Domain 2 of our CompTIA Security+ training course. Our goal is to assist you in preparing for the Security+ exam. </a:t>
            </a:r>
            <a:endParaRPr/>
          </a:p>
          <a:p>
            <a:pPr indent="0" lvl="0" marL="0" rtl="0" algn="l">
              <a:lnSpc>
                <a:spcPct val="115000"/>
              </a:lnSpc>
              <a:spcBef>
                <a:spcPts val="1600"/>
              </a:spcBef>
              <a:spcAft>
                <a:spcPts val="1600"/>
              </a:spcAft>
              <a:buSzPts val="1800"/>
              <a:buNone/>
            </a:pPr>
            <a:r>
              <a:t/>
            </a:r>
            <a:endParaRPr/>
          </a:p>
        </p:txBody>
      </p:sp>
      <p:pic>
        <p:nvPicPr>
          <p:cNvPr id="71" name="Google Shape;71;p3"/>
          <p:cNvPicPr preferRelativeResize="0"/>
          <p:nvPr/>
        </p:nvPicPr>
        <p:blipFill rotWithShape="1">
          <a:blip r:embed="rId3">
            <a:alphaModFix/>
          </a:blip>
          <a:srcRect b="0" l="0" r="0" t="0"/>
          <a:stretch/>
        </p:blipFill>
        <p:spPr>
          <a:xfrm>
            <a:off x="311700" y="1445750"/>
            <a:ext cx="1905000" cy="190500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8" name="Shape 228"/>
        <p:cNvGrpSpPr/>
        <p:nvPr/>
      </p:nvGrpSpPr>
      <p:grpSpPr>
        <a:xfrm>
          <a:off x="0" y="0"/>
          <a:ext cx="0" cy="0"/>
          <a:chOff x="0" y="0"/>
          <a:chExt cx="0" cy="0"/>
        </a:xfrm>
      </p:grpSpPr>
      <p:sp>
        <p:nvSpPr>
          <p:cNvPr id="229" name="Google Shape;229;p2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Heuristic/behavioral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30" name="Google Shape;230;p2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H</a:t>
            </a:r>
            <a:r>
              <a:rPr lang="en"/>
              <a:t>euristic-based detection looks for traffic outside of the norm, based on established patterns of usage at your organization. But instead of relying on baselines, heuristic detection looks at behavior-related factors such as the speed at which activities take place, the location from which activities occur, and the type of hardware or software used in a request.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2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Anomaly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36" name="Google Shape;236;p2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With anomaly-based detection, the solution creates your organizational baseline. When traffic is too far outside of the baseline, action can be taken or an alert can be generated. Baselines are critically important for detecting anomalies. Baselines often look at traffic patterns, bandwidth usage and communication details (protocols and ports).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Google Shape;241;p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Inline vs. passive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42" name="Google Shape;242;p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An inline solution is situated on the network, often between two key distribution points. An inline solution inspects traffic live. A passive solution receives traffic through mirroring or another method and is often used for detection purposes only.</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6" name="Shape 246"/>
        <p:cNvGrpSpPr/>
        <p:nvPr/>
      </p:nvGrpSpPr>
      <p:grpSpPr>
        <a:xfrm>
          <a:off x="0" y="0"/>
          <a:ext cx="0" cy="0"/>
          <a:chOff x="0" y="0"/>
          <a:chExt cx="0" cy="0"/>
        </a:xfrm>
      </p:grpSpPr>
      <p:sp>
        <p:nvSpPr>
          <p:cNvPr id="247" name="Google Shape;247;p3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In-band vs. out-of-band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48" name="Google Shape;248;p3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I</a:t>
            </a:r>
            <a:r>
              <a:rPr lang="en"/>
              <a:t>n-band is managing locally through the network itself, using a telnet connection to a router or by using SNMP-based tools (such as HP’s Open View). In-band is the most common way to manage a network.</a:t>
            </a:r>
            <a:endParaRPr/>
          </a:p>
          <a:p>
            <a:pPr indent="0" lvl="0" marL="0" rtl="0" algn="l">
              <a:lnSpc>
                <a:spcPct val="115000"/>
              </a:lnSpc>
              <a:spcBef>
                <a:spcPts val="1600"/>
              </a:spcBef>
              <a:spcAft>
                <a:spcPts val="1600"/>
              </a:spcAft>
              <a:buSzPts val="1800"/>
              <a:buNone/>
            </a:pPr>
            <a:r>
              <a:rPr lang="en"/>
              <a:t>Out-of-band provides accessibility when an alternate path is needed to access the network nodes. In addition, o</a:t>
            </a:r>
            <a:r>
              <a:rPr lang="en"/>
              <a:t>ut-of-band management </a:t>
            </a:r>
            <a:r>
              <a:rPr lang="en"/>
              <a:t>can provide coverage to many pieces of manageable equipment or intelligent devices that may not have a direct network connection to the data network, such as uninterruptible power supplies and intelligent thermal controls.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2" name="Shape 252"/>
        <p:cNvGrpSpPr/>
        <p:nvPr/>
      </p:nvGrpSpPr>
      <p:grpSpPr>
        <a:xfrm>
          <a:off x="0" y="0"/>
          <a:ext cx="0" cy="0"/>
          <a:chOff x="0" y="0"/>
          <a:chExt cx="0" cy="0"/>
        </a:xfrm>
      </p:grpSpPr>
      <p:sp>
        <p:nvSpPr>
          <p:cNvPr id="253" name="Google Shape;253;p3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Rules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54" name="Google Shape;254;p3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Rules are used to determine whether traffic is malicious or should be allowed, and whether it generates an alert. Rules are precise and detailed. You can include sources, destination, ports and other options. A rule can trigger an alert or another action. </a:t>
            </a:r>
            <a:endParaRPr/>
          </a:p>
          <a:p>
            <a:pPr indent="0" lvl="0" marL="0" rtl="0" algn="l">
              <a:lnSpc>
                <a:spcPct val="115000"/>
              </a:lnSpc>
              <a:spcBef>
                <a:spcPts val="1600"/>
              </a:spcBef>
              <a:spcAft>
                <a:spcPts val="1600"/>
              </a:spcAft>
              <a:buSzPts val="1800"/>
              <a:buNone/>
            </a:pPr>
            <a:r>
              <a:rPr lang="en"/>
              <a:t>For example, you might decide not to act on every port scan. But you might act if you see an internal IP address communicating over FTP to a country where you don’t do business.</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58" name="Shape 258"/>
        <p:cNvGrpSpPr/>
        <p:nvPr/>
      </p:nvGrpSpPr>
      <p:grpSpPr>
        <a:xfrm>
          <a:off x="0" y="0"/>
          <a:ext cx="0" cy="0"/>
          <a:chOff x="0" y="0"/>
          <a:chExt cx="0" cy="0"/>
        </a:xfrm>
      </p:grpSpPr>
      <p:sp>
        <p:nvSpPr>
          <p:cNvPr id="259" name="Google Shape;259;p3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Analytics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60" name="Google Shape;260;p3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IPS and IDS solutions can generate a lot of alerts. Often, there is information overload and alerts get ignored. Solutions use analytics to make sense of the large influx of data with the goal of showing security teams only what they want or need to see.</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64" name="Shape 264"/>
        <p:cNvGrpSpPr/>
        <p:nvPr/>
      </p:nvGrpSpPr>
      <p:grpSpPr>
        <a:xfrm>
          <a:off x="0" y="0"/>
          <a:ext cx="0" cy="0"/>
          <a:chOff x="0" y="0"/>
          <a:chExt cx="0" cy="0"/>
        </a:xfrm>
      </p:grpSpPr>
      <p:sp>
        <p:nvSpPr>
          <p:cNvPr id="265" name="Google Shape;265;p3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False positive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66" name="Google Shape;266;p3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False positives are alerts that indicate an attack is taking place when there isn’t one. Having too many of these can be dangerous because teams start ignoring them and then miss a real alert.</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0" name="Shape 270"/>
        <p:cNvGrpSpPr/>
        <p:nvPr/>
      </p:nvGrpSpPr>
      <p:grpSpPr>
        <a:xfrm>
          <a:off x="0" y="0"/>
          <a:ext cx="0" cy="0"/>
          <a:chOff x="0" y="0"/>
          <a:chExt cx="0" cy="0"/>
        </a:xfrm>
      </p:grpSpPr>
      <p:sp>
        <p:nvSpPr>
          <p:cNvPr id="271" name="Google Shape;271;p3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False negative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72" name="Google Shape;272;p3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false negative is when malicious traffic is deemed to be benign. False negatives are dangerous because the malicious traffic is often ignored and thought to be safe.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6" name="Shape 276"/>
        <p:cNvGrpSpPr/>
        <p:nvPr/>
      </p:nvGrpSpPr>
      <p:grpSpPr>
        <a:xfrm>
          <a:off x="0" y="0"/>
          <a:ext cx="0" cy="0"/>
          <a:chOff x="0" y="0"/>
          <a:chExt cx="0" cy="0"/>
        </a:xfrm>
      </p:grpSpPr>
      <p:sp>
        <p:nvSpPr>
          <p:cNvPr id="277" name="Google Shape;277;p3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Router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78" name="Google Shape;278;p3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 router is a hardware- or software-based device that enables communication between different networks. In today’s networks, many hardware-based routers are multi-purpose devices and perform switching and firewall duties too.</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2" name="Shape 282"/>
        <p:cNvGrpSpPr/>
        <p:nvPr/>
      </p:nvGrpSpPr>
      <p:grpSpPr>
        <a:xfrm>
          <a:off x="0" y="0"/>
          <a:ext cx="0" cy="0"/>
          <a:chOff x="0" y="0"/>
          <a:chExt cx="0" cy="0"/>
        </a:xfrm>
      </p:grpSpPr>
      <p:sp>
        <p:nvSpPr>
          <p:cNvPr id="283" name="Google Shape;283;p3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ACLs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84" name="Google Shape;284;p3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ACLs on a router provide less functionality than ACLs on a firewall, although they can block or permit some of the same traffic. ACLS on routers can be used for stateless inspection decisions to block specific traffic when necessary but they are not meant to replace firewall functionality.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Google Shape;76;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About This Course</a:t>
            </a:r>
            <a:endParaRPr/>
          </a:p>
        </p:txBody>
      </p:sp>
      <p:sp>
        <p:nvSpPr>
          <p:cNvPr id="77" name="Google Shape;77;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342900" lvl="0" marL="457200" rtl="0" algn="l">
              <a:lnSpc>
                <a:spcPct val="115000"/>
              </a:lnSpc>
              <a:spcBef>
                <a:spcPts val="0"/>
              </a:spcBef>
              <a:spcAft>
                <a:spcPts val="0"/>
              </a:spcAft>
              <a:buSzPts val="1800"/>
              <a:buChar char="●"/>
            </a:pPr>
            <a:r>
              <a:rPr lang="en"/>
              <a:t>Participation is key!</a:t>
            </a:r>
            <a:endParaRPr/>
          </a:p>
          <a:p>
            <a:pPr indent="-342900" lvl="0" marL="457200" rtl="0" algn="l">
              <a:lnSpc>
                <a:spcPct val="115000"/>
              </a:lnSpc>
              <a:spcBef>
                <a:spcPts val="1000"/>
              </a:spcBef>
              <a:spcAft>
                <a:spcPts val="0"/>
              </a:spcAft>
              <a:buSzPts val="1800"/>
              <a:buChar char="●"/>
            </a:pPr>
            <a:r>
              <a:rPr lang="en"/>
              <a:t>Course notes can be found on: </a:t>
            </a:r>
            <a:r>
              <a:rPr lang="en" sz="1100" u="sng">
                <a:solidFill>
                  <a:schemeClr val="hlink"/>
                </a:solidFill>
                <a:hlinkClick r:id="rId3"/>
              </a:rPr>
              <a:t>https://learn.cyberbrainacademy.com/</a:t>
            </a:r>
            <a:endParaRPr/>
          </a:p>
          <a:p>
            <a:pPr indent="-317500" lvl="1" marL="914400" rtl="0" algn="l">
              <a:lnSpc>
                <a:spcPct val="115000"/>
              </a:lnSpc>
              <a:spcBef>
                <a:spcPts val="1000"/>
              </a:spcBef>
              <a:spcAft>
                <a:spcPts val="0"/>
              </a:spcAft>
              <a:buSzPts val="1400"/>
              <a:buChar char="○"/>
            </a:pPr>
            <a:r>
              <a:rPr lang="en"/>
              <a:t>Domain 1 and Domain 2 notes are currently uploaded</a:t>
            </a:r>
            <a:endParaRPr/>
          </a:p>
          <a:p>
            <a:pPr indent="-342900" lvl="0" marL="457200" rtl="0" algn="l">
              <a:lnSpc>
                <a:spcPct val="115000"/>
              </a:lnSpc>
              <a:spcBef>
                <a:spcPts val="1000"/>
              </a:spcBef>
              <a:spcAft>
                <a:spcPts val="0"/>
              </a:spcAft>
              <a:buSzPts val="1800"/>
              <a:buChar char="●"/>
            </a:pPr>
            <a:r>
              <a:rPr lang="en"/>
              <a:t>You are expected to take plenty of notes</a:t>
            </a:r>
            <a:endParaRPr/>
          </a:p>
          <a:p>
            <a:pPr indent="-342900" lvl="0" marL="457200" rtl="0" algn="l">
              <a:lnSpc>
                <a:spcPct val="115000"/>
              </a:lnSpc>
              <a:spcBef>
                <a:spcPts val="1000"/>
              </a:spcBef>
              <a:spcAft>
                <a:spcPts val="0"/>
              </a:spcAft>
              <a:buSzPts val="1800"/>
              <a:buChar char="●"/>
            </a:pPr>
            <a:r>
              <a:rPr lang="en"/>
              <a:t>You will be quizzed every day</a:t>
            </a:r>
            <a:endParaRPr/>
          </a:p>
          <a:p>
            <a:pPr indent="-342900" lvl="0" marL="457200" rtl="0" algn="l">
              <a:lnSpc>
                <a:spcPct val="115000"/>
              </a:lnSpc>
              <a:spcBef>
                <a:spcPts val="1000"/>
              </a:spcBef>
              <a:spcAft>
                <a:spcPts val="1000"/>
              </a:spcAft>
              <a:buSzPts val="1800"/>
              <a:buChar char="●"/>
            </a:pPr>
            <a:r>
              <a:rPr lang="en"/>
              <a:t>Have fun!</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88" name="Shape 288"/>
        <p:cNvGrpSpPr/>
        <p:nvPr/>
      </p:nvGrpSpPr>
      <p:grpSpPr>
        <a:xfrm>
          <a:off x="0" y="0"/>
          <a:ext cx="0" cy="0"/>
          <a:chOff x="0" y="0"/>
          <a:chExt cx="0" cy="0"/>
        </a:xfrm>
      </p:grpSpPr>
      <p:sp>
        <p:nvSpPr>
          <p:cNvPr id="289" name="Google Shape;289;p3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Anti Spoofing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90" name="Google Shape;290;p3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Attackers sometimes try to mask their real source address by spoofing other addresses. Routers can block spoofing attempts by using ACLs. While it is common to use ACLs for anti spoofing, it would be in addition to anti spoofing on a firewall.</a:t>
            </a:r>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4" name="Shape 294"/>
        <p:cNvGrpSpPr/>
        <p:nvPr/>
      </p:nvGrpSpPr>
      <p:grpSpPr>
        <a:xfrm>
          <a:off x="0" y="0"/>
          <a:ext cx="0" cy="0"/>
          <a:chOff x="0" y="0"/>
          <a:chExt cx="0" cy="0"/>
        </a:xfrm>
      </p:grpSpPr>
      <p:sp>
        <p:nvSpPr>
          <p:cNvPr id="295" name="Google Shape;295;p3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Switch</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296" name="Google Shape;296;p3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switch is a hardware- or software-based device that connects computers or other switches together. Switches can be standalone devices that provide only switching functionality or they can bundled with routing and firewall functionality.</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0" name="Shape 300"/>
        <p:cNvGrpSpPr/>
        <p:nvPr/>
      </p:nvGrpSpPr>
      <p:grpSpPr>
        <a:xfrm>
          <a:off x="0" y="0"/>
          <a:ext cx="0" cy="0"/>
          <a:chOff x="0" y="0"/>
          <a:chExt cx="0" cy="0"/>
        </a:xfrm>
      </p:grpSpPr>
      <p:sp>
        <p:nvSpPr>
          <p:cNvPr id="301" name="Google Shape;301;p3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Port security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02" name="Google Shape;302;p3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By default, you can connect any computer to any port on a switch. With port security, you configure the switch to accept connections from known clients only. For example, a port can be configured to allow only a client with a specific MAC address. If a client with a different MAC address attempts to connect to the port, the connection is denied. </a:t>
            </a:r>
            <a:endParaRPr/>
          </a:p>
          <a:p>
            <a:pPr indent="0" lvl="0" marL="0" rtl="0" algn="l">
              <a:lnSpc>
                <a:spcPct val="115000"/>
              </a:lnSpc>
              <a:spcBef>
                <a:spcPts val="1600"/>
              </a:spcBef>
              <a:spcAft>
                <a:spcPts val="1600"/>
              </a:spcAft>
              <a:buSzPts val="1800"/>
              <a:buNone/>
            </a:pPr>
            <a:r>
              <a:rPr lang="en"/>
              <a:t>You can configure all ports on a switch for port security (whitelisting known clients). Port security is an optional feature that enhances network security.</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6" name="Shape 306"/>
        <p:cNvGrpSpPr/>
        <p:nvPr/>
      </p:nvGrpSpPr>
      <p:grpSpPr>
        <a:xfrm>
          <a:off x="0" y="0"/>
          <a:ext cx="0" cy="0"/>
          <a:chOff x="0" y="0"/>
          <a:chExt cx="0" cy="0"/>
        </a:xfrm>
      </p:grpSpPr>
      <p:sp>
        <p:nvSpPr>
          <p:cNvPr id="307" name="Google Shape;307;p4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Layer 2 vs. layer 3</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08" name="Google Shape;308;p4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Traditional switching operates on layer 2, which relies on destination MAC addresses. Layer 3 routing relies on destination IP addresses. Most switches today provide features at layer 2 and layer 3, with each layer handling the appropriate duties (for example, layer 3 handling VLAN to VLAN communication).</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2" name="Shape 312"/>
        <p:cNvGrpSpPr/>
        <p:nvPr/>
      </p:nvGrpSpPr>
      <p:grpSpPr>
        <a:xfrm>
          <a:off x="0" y="0"/>
          <a:ext cx="0" cy="0"/>
          <a:chOff x="0" y="0"/>
          <a:chExt cx="0" cy="0"/>
        </a:xfrm>
      </p:grpSpPr>
      <p:sp>
        <p:nvSpPr>
          <p:cNvPr id="313" name="Google Shape;313;p4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Loop prevention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14" name="Google Shape;314;p4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 In a layer 2 network, you have a loop if there are multiple paths between two endpoints. In such a scenario, packets get re-forwarded and broadcast storms can occur. The primary methods to prevent loops are using Spanning-Tree Protocol (STP) and Rapid Spanning Tree Protocol (RSTP).</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18" name="Shape 318"/>
        <p:cNvGrpSpPr/>
        <p:nvPr/>
      </p:nvGrpSpPr>
      <p:grpSpPr>
        <a:xfrm>
          <a:off x="0" y="0"/>
          <a:ext cx="0" cy="0"/>
          <a:chOff x="0" y="0"/>
          <a:chExt cx="0" cy="0"/>
        </a:xfrm>
      </p:grpSpPr>
      <p:sp>
        <p:nvSpPr>
          <p:cNvPr id="319" name="Google Shape;319;p4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Flood guard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20" name="Google Shape;320;p4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flood can occur when a MAC table is forced out of a switch. Without the MAC table, switches must send packets out on all ports instead of just to an intended port. To minimize the chances of a flood, you can implement port security.</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24" name="Shape 324"/>
        <p:cNvGrpSpPr/>
        <p:nvPr/>
      </p:nvGrpSpPr>
      <p:grpSpPr>
        <a:xfrm>
          <a:off x="0" y="0"/>
          <a:ext cx="0" cy="0"/>
          <a:chOff x="0" y="0"/>
          <a:chExt cx="0" cy="0"/>
        </a:xfrm>
      </p:grpSpPr>
      <p:sp>
        <p:nvSpPr>
          <p:cNvPr id="325" name="Google Shape;325;p4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Proxy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26" name="Google Shape;326;p4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proxy is a hardware appliance or software that is used to make requests on behalf of users, whether the users are going from an internal network to the internet, or from the internet to an internal resource.</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0" name="Shape 330"/>
        <p:cNvGrpSpPr/>
        <p:nvPr/>
      </p:nvGrpSpPr>
      <p:grpSpPr>
        <a:xfrm>
          <a:off x="0" y="0"/>
          <a:ext cx="0" cy="0"/>
          <a:chOff x="0" y="0"/>
          <a:chExt cx="0" cy="0"/>
        </a:xfrm>
      </p:grpSpPr>
      <p:sp>
        <p:nvSpPr>
          <p:cNvPr id="331" name="Google Shape;331;p4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Forward proxy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32" name="Google Shape;332;p4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 forward proxy is often used to proxy web requests for clients on a LAN. All internet traffic goes to the proxy. The proxy serves the requests via cache or goes out to the internet to request the website. For web servers, all requests from your company appear to come from a single computer, the forward proxy. </a:t>
            </a:r>
            <a:endParaRPr/>
          </a:p>
          <a:p>
            <a:pPr indent="0" lvl="0" marL="0" rtl="0" algn="l">
              <a:lnSpc>
                <a:spcPct val="115000"/>
              </a:lnSpc>
              <a:spcBef>
                <a:spcPts val="1600"/>
              </a:spcBef>
              <a:spcAft>
                <a:spcPts val="1600"/>
              </a:spcAft>
              <a:buSzPts val="1800"/>
              <a:buNone/>
            </a:pPr>
            <a:r>
              <a:rPr lang="en"/>
              <a:t>Forward proxies enhance security because they can be configured with filters for malicious sites, for sites based on the categories and for malformed communications. </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36" name="Shape 336"/>
        <p:cNvGrpSpPr/>
        <p:nvPr/>
      </p:nvGrpSpPr>
      <p:grpSpPr>
        <a:xfrm>
          <a:off x="0" y="0"/>
          <a:ext cx="0" cy="0"/>
          <a:chOff x="0" y="0"/>
          <a:chExt cx="0" cy="0"/>
        </a:xfrm>
      </p:grpSpPr>
      <p:sp>
        <p:nvSpPr>
          <p:cNvPr id="337" name="Google Shape;337;g635d01eff2_0_10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Reverse</a:t>
            </a:r>
            <a:r>
              <a:rPr lang="en"/>
              <a:t> proxy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38" name="Google Shape;338;g635d01eff2_0_10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Reverse proxies enable you to make internal resources available to the internet. For example, you might use a reverse proxy to enable users to get to your intranet site or to check their email from home. </a:t>
            </a:r>
            <a:endParaRPr/>
          </a:p>
          <a:p>
            <a:pPr indent="0" lvl="0" marL="0" rtl="0" algn="l">
              <a:lnSpc>
                <a:spcPct val="115000"/>
              </a:lnSpc>
              <a:spcBef>
                <a:spcPts val="1600"/>
              </a:spcBef>
              <a:spcAft>
                <a:spcPts val="0"/>
              </a:spcAft>
              <a:buClr>
                <a:schemeClr val="dk1"/>
              </a:buClr>
              <a:buSzPts val="1100"/>
              <a:buFont typeface="Arial"/>
              <a:buNone/>
            </a:pPr>
            <a:r>
              <a:rPr lang="en"/>
              <a:t>A reverse proxy enhances security by checking for valid requests, optionally authenticating users prior to passing the request to an internal resource, and using anti-malware features.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2" name="Shape 342"/>
        <p:cNvGrpSpPr/>
        <p:nvPr/>
      </p:nvGrpSpPr>
      <p:grpSpPr>
        <a:xfrm>
          <a:off x="0" y="0"/>
          <a:ext cx="0" cy="0"/>
          <a:chOff x="0" y="0"/>
          <a:chExt cx="0" cy="0"/>
        </a:xfrm>
      </p:grpSpPr>
      <p:sp>
        <p:nvSpPr>
          <p:cNvPr id="343" name="Google Shape;343;p4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Transparent Proxy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44" name="Google Shape;344;p4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transparent proxy sits inline on the network and performs proxy duties without you or your device being aware of it. With a non-transparent proxy, browsers are configured to contact the proxy server (and such configurations can be enforced). With a transparent proxy, proxying occurs without a browser configuration.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n"/>
              <a:t>Domain 1 Review Quiz</a:t>
            </a:r>
            <a:endParaRPr/>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48" name="Shape 348"/>
        <p:cNvGrpSpPr/>
        <p:nvPr/>
      </p:nvGrpSpPr>
      <p:grpSpPr>
        <a:xfrm>
          <a:off x="0" y="0"/>
          <a:ext cx="0" cy="0"/>
          <a:chOff x="0" y="0"/>
          <a:chExt cx="0" cy="0"/>
        </a:xfrm>
      </p:grpSpPr>
      <p:sp>
        <p:nvSpPr>
          <p:cNvPr id="349" name="Google Shape;349;p4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Application/multipurpose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50" name="Google Shape;350;p4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An application proxy is a specialized proxy, often used for scenario-based deployments instead of general web surfing or web publishing scenarios. Some application proxies provide single sign-on (SSO) capabilities, others provide reverse proxy functionality, and some are tied to specific software solutions.</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54" name="Shape 354"/>
        <p:cNvGrpSpPr/>
        <p:nvPr/>
      </p:nvGrpSpPr>
      <p:grpSpPr>
        <a:xfrm>
          <a:off x="0" y="0"/>
          <a:ext cx="0" cy="0"/>
          <a:chOff x="0" y="0"/>
          <a:chExt cx="0" cy="0"/>
        </a:xfrm>
      </p:grpSpPr>
      <p:sp>
        <p:nvSpPr>
          <p:cNvPr id="355" name="Google Shape;355;p4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Load balancer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56" name="Google Shape;356;p4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 load balancer is a network device (hardware-based or software-based) that listens for inbound requests and then directs those requests to back-end servers, often in a way that balances the requests across multiple back-end servers evenly.</a:t>
            </a:r>
            <a:endParaRPr/>
          </a:p>
          <a:p>
            <a:pPr indent="0" lvl="0" marL="0" rtl="0" algn="l">
              <a:lnSpc>
                <a:spcPct val="115000"/>
              </a:lnSpc>
              <a:spcBef>
                <a:spcPts val="1600"/>
              </a:spcBef>
              <a:spcAft>
                <a:spcPts val="1600"/>
              </a:spcAft>
              <a:buSzPts val="1800"/>
              <a:buNone/>
            </a:pPr>
            <a:r>
              <a:rPr lang="en"/>
              <a:t> For example, if you have a load balancer in front of 5 web servers, the first request might get directed to Server1, the second request to Server2 and so on.</a:t>
            </a:r>
            <a:endParaRPr/>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0" name="Shape 360"/>
        <p:cNvGrpSpPr/>
        <p:nvPr/>
      </p:nvGrpSpPr>
      <p:grpSpPr>
        <a:xfrm>
          <a:off x="0" y="0"/>
          <a:ext cx="0" cy="0"/>
          <a:chOff x="0" y="0"/>
          <a:chExt cx="0" cy="0"/>
        </a:xfrm>
      </p:grpSpPr>
      <p:sp>
        <p:nvSpPr>
          <p:cNvPr id="361" name="Google Shape;361;p4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Scheduling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62" name="Google Shape;362;p4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Load balancer scheduling is the method by which requests get directed to the back-end servers. </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66" name="Shape 366"/>
        <p:cNvGrpSpPr/>
        <p:nvPr/>
      </p:nvGrpSpPr>
      <p:grpSpPr>
        <a:xfrm>
          <a:off x="0" y="0"/>
          <a:ext cx="0" cy="0"/>
          <a:chOff x="0" y="0"/>
          <a:chExt cx="0" cy="0"/>
        </a:xfrm>
      </p:grpSpPr>
      <p:sp>
        <p:nvSpPr>
          <p:cNvPr id="367" name="Google Shape;367;p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Affinity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68" name="Google Shape;368;p4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 Suppose you have 3 web servers and a load balancer. Sending each inbound request to a random web server could create problems for some web applications. For example, if the initial connection has a user log on to the web application and the user’s next request is sent to another web server, that web server won’t know about the user’s logon and will request the user to log on again. </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2" name="Shape 372"/>
        <p:cNvGrpSpPr/>
        <p:nvPr/>
      </p:nvGrpSpPr>
      <p:grpSpPr>
        <a:xfrm>
          <a:off x="0" y="0"/>
          <a:ext cx="0" cy="0"/>
          <a:chOff x="0" y="0"/>
          <a:chExt cx="0" cy="0"/>
        </a:xfrm>
      </p:grpSpPr>
      <p:sp>
        <p:nvSpPr>
          <p:cNvPr id="373" name="Google Shape;373;g635d01eff2_0_1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Affinity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74" name="Google Shape;374;g635d01eff2_0_11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Affinity solves this problem by keeping the user on a single server throughout the duration of their web application usage. You can do this by source IP address (although that has limitations — for example, an entire company might use a proxy or NAT and everyone will end up on the same server when they go to the web application). There are other affinity methods, too, such as using cookies.</a:t>
            </a:r>
            <a:endParaRPr/>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78" name="Shape 378"/>
        <p:cNvGrpSpPr/>
        <p:nvPr/>
      </p:nvGrpSpPr>
      <p:grpSpPr>
        <a:xfrm>
          <a:off x="0" y="0"/>
          <a:ext cx="0" cy="0"/>
          <a:chOff x="0" y="0"/>
          <a:chExt cx="0" cy="0"/>
        </a:xfrm>
      </p:grpSpPr>
      <p:sp>
        <p:nvSpPr>
          <p:cNvPr id="379" name="Google Shape;379;p5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Round-robin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80" name="Google Shape;380;p5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Round robin is one of the simplest load balancing methods. It forwards the first request to the first server, the second request to the second server, etc. When it reaches the last server, it starts over again.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84" name="Shape 384"/>
        <p:cNvGrpSpPr/>
        <p:nvPr/>
      </p:nvGrpSpPr>
      <p:grpSpPr>
        <a:xfrm>
          <a:off x="0" y="0"/>
          <a:ext cx="0" cy="0"/>
          <a:chOff x="0" y="0"/>
          <a:chExt cx="0" cy="0"/>
        </a:xfrm>
      </p:grpSpPr>
      <p:sp>
        <p:nvSpPr>
          <p:cNvPr id="385" name="Google Shape;385;p5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Active-passive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86" name="Google Shape;386;p5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With active-passive load balancing, one load balancer performs the load balancing and a separate one is on standby. The standby load balancer performs load balancing only if the primary load balancer becomes unavailable or has performance issues.</a:t>
            </a:r>
            <a:endParaRPr/>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0" name="Shape 390"/>
        <p:cNvGrpSpPr/>
        <p:nvPr/>
      </p:nvGrpSpPr>
      <p:grpSpPr>
        <a:xfrm>
          <a:off x="0" y="0"/>
          <a:ext cx="0" cy="0"/>
          <a:chOff x="0" y="0"/>
          <a:chExt cx="0" cy="0"/>
        </a:xfrm>
      </p:grpSpPr>
      <p:sp>
        <p:nvSpPr>
          <p:cNvPr id="391" name="Google Shape;391;p5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Active-active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92" name="Google Shape;392;p5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In active-active load balancing, there are two or more load balancers and all of them actively participate in the load balancing, each handling a portion of the requests. </a:t>
            </a:r>
            <a:endParaRPr/>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96" name="Shape 396"/>
        <p:cNvGrpSpPr/>
        <p:nvPr/>
      </p:nvGrpSpPr>
      <p:grpSpPr>
        <a:xfrm>
          <a:off x="0" y="0"/>
          <a:ext cx="0" cy="0"/>
          <a:chOff x="0" y="0"/>
          <a:chExt cx="0" cy="0"/>
        </a:xfrm>
      </p:grpSpPr>
      <p:sp>
        <p:nvSpPr>
          <p:cNvPr id="397" name="Google Shape;397;g635d01eff2_0_12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Virtual IPs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398" name="Google Shape;398;g635d01eff2_0_12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SzPts val="1100"/>
              <a:buNone/>
            </a:pPr>
            <a:r>
              <a:rPr lang="en"/>
              <a:t>In load balancing, a virtual IP is used to direct all requests. For example, you might have a DNS entry for your website’s FQDN pointing to a virtual IP on the load balancer. The load balancer is configured to load balance to the private IPs on the individual web servers. </a:t>
            </a:r>
            <a:endParaRPr/>
          </a:p>
          <a:p>
            <a:pPr indent="0" lvl="0" marL="0" rtl="0" algn="l">
              <a:lnSpc>
                <a:spcPct val="115000"/>
              </a:lnSpc>
              <a:spcBef>
                <a:spcPts val="1600"/>
              </a:spcBef>
              <a:spcAft>
                <a:spcPts val="0"/>
              </a:spcAft>
              <a:buClr>
                <a:schemeClr val="dk1"/>
              </a:buClr>
              <a:buSzPts val="1100"/>
              <a:buFont typeface="Arial"/>
              <a:buNone/>
            </a:pPr>
            <a:r>
              <a:rPr lang="en"/>
              <a:t>The individual web servers are not configured with the virtual IP.</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2" name="Shape 402"/>
        <p:cNvGrpSpPr/>
        <p:nvPr/>
      </p:nvGrpSpPr>
      <p:grpSpPr>
        <a:xfrm>
          <a:off x="0" y="0"/>
          <a:ext cx="0" cy="0"/>
          <a:chOff x="0" y="0"/>
          <a:chExt cx="0" cy="0"/>
        </a:xfrm>
      </p:grpSpPr>
      <p:sp>
        <p:nvSpPr>
          <p:cNvPr id="403" name="Google Shape;403;p5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Access point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04" name="Google Shape;404;p5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An access point is a device (usually hardware, although it could be software) that is used to provide access to a network (usually a wireless network).</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Google Shape;87;p7"/>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1600"/>
              </a:spcBef>
              <a:spcAft>
                <a:spcPts val="0"/>
              </a:spcAft>
              <a:buClr>
                <a:schemeClr val="dk1"/>
              </a:buClr>
              <a:buSzPts val="1100"/>
              <a:buFont typeface="Arial"/>
              <a:buNone/>
            </a:pPr>
            <a:r>
              <a:rPr lang="en" sz="3000">
                <a:solidFill>
                  <a:srgbClr val="029AED"/>
                </a:solidFill>
                <a:latin typeface="Roboto Slab"/>
                <a:ea typeface="Roboto Slab"/>
                <a:cs typeface="Roboto Slab"/>
                <a:sym typeface="Roboto Slab"/>
              </a:rPr>
              <a:t>Domain 2: Technology and Tools</a:t>
            </a:r>
            <a:endParaRPr sz="3000">
              <a:solidFill>
                <a:srgbClr val="029AED"/>
              </a:solidFill>
              <a:latin typeface="Roboto Slab"/>
              <a:ea typeface="Roboto Slab"/>
              <a:cs typeface="Roboto Slab"/>
              <a:sym typeface="Roboto Slab"/>
            </a:endParaRPr>
          </a:p>
          <a:p>
            <a:pPr indent="0" lvl="0" marL="0" rtl="0" algn="ctr">
              <a:lnSpc>
                <a:spcPct val="100000"/>
              </a:lnSpc>
              <a:spcBef>
                <a:spcPts val="0"/>
              </a:spcBef>
              <a:spcAft>
                <a:spcPts val="0"/>
              </a:spcAft>
              <a:buSzPts val="3600"/>
              <a:buNone/>
            </a:pPr>
            <a:r>
              <a:t/>
            </a:r>
            <a:endParaRPr sz="300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08" name="Shape 408"/>
        <p:cNvGrpSpPr/>
        <p:nvPr/>
      </p:nvGrpSpPr>
      <p:grpSpPr>
        <a:xfrm>
          <a:off x="0" y="0"/>
          <a:ext cx="0" cy="0"/>
          <a:chOff x="0" y="0"/>
          <a:chExt cx="0" cy="0"/>
        </a:xfrm>
      </p:grpSpPr>
      <p:sp>
        <p:nvSpPr>
          <p:cNvPr id="409" name="Google Shape;409;p5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Service Set Identifier (SSID)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10" name="Google Shape;410;p5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 Service Set Identifier (SSID) is how a wireless access point is identified. It is a unique identifier that facilitates communication on the network. It can contain text and be up to 32 characters in length.</a:t>
            </a:r>
            <a:endParaRPr/>
          </a:p>
        </p:txBody>
      </p:sp>
    </p:spTree>
  </p:cSld>
  <p:clrMapOvr>
    <a:masterClrMapping/>
  </p:clrMapOvr>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14" name="Shape 414"/>
        <p:cNvGrpSpPr/>
        <p:nvPr/>
      </p:nvGrpSpPr>
      <p:grpSpPr>
        <a:xfrm>
          <a:off x="0" y="0"/>
          <a:ext cx="0" cy="0"/>
          <a:chOff x="0" y="0"/>
          <a:chExt cx="0" cy="0"/>
        </a:xfrm>
      </p:grpSpPr>
      <p:sp>
        <p:nvSpPr>
          <p:cNvPr id="415" name="Google Shape;415;p5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MAC filtering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16" name="Google Shape;416;p5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1600"/>
              </a:spcAft>
              <a:buSzPts val="1800"/>
              <a:buNone/>
            </a:pPr>
            <a:r>
              <a:rPr lang="en"/>
              <a:t>An optional feature of many wireless access points is filtering by MAC address. With MAC filtering, you can specify the MAC addresses that can join the network. This was originally introduced as a security feature, but it offers a very limited amount of security. </a:t>
            </a:r>
            <a:endParaRPr/>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0" name="Shape 420"/>
        <p:cNvGrpSpPr/>
        <p:nvPr/>
      </p:nvGrpSpPr>
      <p:grpSpPr>
        <a:xfrm>
          <a:off x="0" y="0"/>
          <a:ext cx="0" cy="0"/>
          <a:chOff x="0" y="0"/>
          <a:chExt cx="0" cy="0"/>
        </a:xfrm>
      </p:grpSpPr>
      <p:sp>
        <p:nvSpPr>
          <p:cNvPr id="421" name="Google Shape;421;p5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Signal strength</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22" name="Google Shape;422;p5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 strength of a wireless signal is measured in decibel milliwatts (dBm). A stronger signal provides better performance. </a:t>
            </a:r>
            <a:endParaRPr/>
          </a:p>
        </p:txBody>
      </p:sp>
    </p:spTree>
  </p:cSld>
  <p:clrMapOvr>
    <a:masterClrMapping/>
  </p:clrMapOvr>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26" name="Shape 426"/>
        <p:cNvGrpSpPr/>
        <p:nvPr/>
      </p:nvGrpSpPr>
      <p:grpSpPr>
        <a:xfrm>
          <a:off x="0" y="0"/>
          <a:ext cx="0" cy="0"/>
          <a:chOff x="0" y="0"/>
          <a:chExt cx="0" cy="0"/>
        </a:xfrm>
      </p:grpSpPr>
      <p:sp>
        <p:nvSpPr>
          <p:cNvPr id="427" name="Google Shape;427;p5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Band selection/width</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28" name="Google Shape;428;p5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Wireless networks often offer multiple bands. </a:t>
            </a:r>
            <a:endParaRPr/>
          </a:p>
          <a:p>
            <a:pPr indent="0" lvl="0" marL="0" rtl="0" algn="l">
              <a:lnSpc>
                <a:spcPct val="115000"/>
              </a:lnSpc>
              <a:spcBef>
                <a:spcPts val="1600"/>
              </a:spcBef>
              <a:spcAft>
                <a:spcPts val="1600"/>
              </a:spcAft>
              <a:buSzPts val="1800"/>
              <a:buNone/>
            </a:pPr>
            <a:r>
              <a:rPr lang="en"/>
              <a:t>For example, you might have a band at 2.4 GHz and a band at 5.2 GHz. The 2.4 GHz band is well suited for longer range but offers less performance. The 5.2 GHz band is well suited for open spaces and offers best-in-class performance. Sometimes, you can switch bands if one is heavily congested.</a:t>
            </a:r>
            <a:endParaRP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2" name="Shape 432"/>
        <p:cNvGrpSpPr/>
        <p:nvPr/>
      </p:nvGrpSpPr>
      <p:grpSpPr>
        <a:xfrm>
          <a:off x="0" y="0"/>
          <a:ext cx="0" cy="0"/>
          <a:chOff x="0" y="0"/>
          <a:chExt cx="0" cy="0"/>
        </a:xfrm>
      </p:grpSpPr>
      <p:sp>
        <p:nvSpPr>
          <p:cNvPr id="433" name="Google Shape;433;p5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Antenna types and placements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34" name="Google Shape;434;p5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There are a few types of antennas, each with different characteristics. For example, an omni-directional antenna provides 360 degrees of coverage; these are the most common in use in homes and offices. Larger installations, such as on a campus, might use multiple directional antennas that all point to a central omni-directional antenna. </a:t>
            </a:r>
            <a:endParaRP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38" name="Shape 438"/>
        <p:cNvGrpSpPr/>
        <p:nvPr/>
      </p:nvGrpSpPr>
      <p:grpSpPr>
        <a:xfrm>
          <a:off x="0" y="0"/>
          <a:ext cx="0" cy="0"/>
          <a:chOff x="0" y="0"/>
          <a:chExt cx="0" cy="0"/>
        </a:xfrm>
      </p:grpSpPr>
      <p:sp>
        <p:nvSpPr>
          <p:cNvPr id="439" name="Google Shape;439;g635d01eff2_0_14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Antenna types and placements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40" name="Google Shape;440;g635d01eff2_0_14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Placement of antennas is important to overall coverage and importance. For a campus environment, you want to maximize line of sight between antennas. In a two-story home, you want to centralize the antenna as much as possible. In a large office building, you should place antennas on the ceiling and spaced out to ensure appropriate coverage.</a:t>
            </a:r>
            <a:endParaRPr/>
          </a:p>
        </p:txBody>
      </p:sp>
    </p:spTree>
  </p:cSld>
  <p:clrMapOvr>
    <a:masterClrMapping/>
  </p:clrMapOvr>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4" name="Shape 444"/>
        <p:cNvGrpSpPr/>
        <p:nvPr/>
      </p:nvGrpSpPr>
      <p:grpSpPr>
        <a:xfrm>
          <a:off x="0" y="0"/>
          <a:ext cx="0" cy="0"/>
          <a:chOff x="0" y="0"/>
          <a:chExt cx="0" cy="0"/>
        </a:xfrm>
      </p:grpSpPr>
      <p:sp>
        <p:nvSpPr>
          <p:cNvPr id="445" name="Google Shape;445;p5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Fat vs. thin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46" name="Google Shape;446;p5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Thin access points are entry-level and have limited feature sets, or can’t be configured because they are part of a larger system that is centrally managed, or offload key tasks somewhere else. </a:t>
            </a:r>
            <a:endParaRPr/>
          </a:p>
          <a:p>
            <a:pPr indent="0" lvl="0" marL="0" rtl="0" algn="l">
              <a:lnSpc>
                <a:spcPct val="115000"/>
              </a:lnSpc>
              <a:spcBef>
                <a:spcPts val="1600"/>
              </a:spcBef>
              <a:spcAft>
                <a:spcPts val="1600"/>
              </a:spcAft>
              <a:buSzPts val="1800"/>
              <a:buNone/>
            </a:pPr>
            <a:r>
              <a:rPr lang="en"/>
              <a:t>Fat access points offer enhanced features typically seen in enterprise environments. Completely standalone access points are also fat access points.</a:t>
            </a:r>
            <a:endParaRPr/>
          </a:p>
        </p:txBody>
      </p:sp>
    </p:spTree>
  </p:cSld>
  <p:clrMapOvr>
    <a:masterClrMapping/>
  </p:clrMapOvr>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0" name="Shape 450"/>
        <p:cNvGrpSpPr/>
        <p:nvPr/>
      </p:nvGrpSpPr>
      <p:grpSpPr>
        <a:xfrm>
          <a:off x="0" y="0"/>
          <a:ext cx="0" cy="0"/>
          <a:chOff x="0" y="0"/>
          <a:chExt cx="0" cy="0"/>
        </a:xfrm>
      </p:grpSpPr>
      <p:sp>
        <p:nvSpPr>
          <p:cNvPr id="451" name="Google Shape;451;p6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Controlled-based vs. standalone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52" name="Google Shape;452;p6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Simple wireless networks have one standalone access point; it doesn’t require any other devices and other devices don’t require it. Larger environments require many wireless access points. </a:t>
            </a:r>
            <a:endParaRPr/>
          </a:p>
          <a:p>
            <a:pPr indent="0" lvl="0" marL="0" rtl="0" algn="l">
              <a:lnSpc>
                <a:spcPct val="115000"/>
              </a:lnSpc>
              <a:spcBef>
                <a:spcPts val="1600"/>
              </a:spcBef>
              <a:spcAft>
                <a:spcPts val="0"/>
              </a:spcAft>
              <a:buClr>
                <a:schemeClr val="dk1"/>
              </a:buClr>
              <a:buSzPts val="1100"/>
              <a:buFont typeface="Arial"/>
              <a:buNone/>
            </a:pPr>
            <a:r>
              <a:rPr lang="en"/>
              <a:t>For example, a building with 250 wireless access points can be time-consuming to manage; using a centralized control system simplifies the management of all the access points. For example, if you want to make a configuration change across all APs, you can do that from a central management system.</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56" name="Shape 456"/>
        <p:cNvGrpSpPr/>
        <p:nvPr/>
      </p:nvGrpSpPr>
      <p:grpSpPr>
        <a:xfrm>
          <a:off x="0" y="0"/>
          <a:ext cx="0" cy="0"/>
          <a:chOff x="0" y="0"/>
          <a:chExt cx="0" cy="0"/>
        </a:xfrm>
      </p:grpSpPr>
      <p:sp>
        <p:nvSpPr>
          <p:cNvPr id="457" name="Google Shape;457;p6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a:t>
            </a:r>
            <a:r>
              <a:rPr lang="en"/>
              <a:t>ecurity Information and Event Management (SIEM)</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58" name="Google Shape;458;p6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security information and event management (SIEM) solution is a centralized repository of your logs and activities. For example, it might contain your server event logs, access logs and alerts generated from a cloud vendor. Many SIEM solutions offer advanced searching, reporting and data analytics.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2" name="Shape 462"/>
        <p:cNvGrpSpPr/>
        <p:nvPr/>
      </p:nvGrpSpPr>
      <p:grpSpPr>
        <a:xfrm>
          <a:off x="0" y="0"/>
          <a:ext cx="0" cy="0"/>
          <a:chOff x="0" y="0"/>
          <a:chExt cx="0" cy="0"/>
        </a:xfrm>
      </p:grpSpPr>
      <p:sp>
        <p:nvSpPr>
          <p:cNvPr id="463" name="Google Shape;463;p6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Aggregation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64" name="Google Shape;464;p6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Aggregation is a foundational functionality of SIEM solutions. A SIEM solution gathers together all log files; the goal is to have everything in the SIEM.</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Google Shape;92;p8"/>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Clr>
                <a:srgbClr val="000000"/>
              </a:buClr>
              <a:buSzPts val="3600"/>
              <a:buFont typeface="Arial"/>
              <a:buNone/>
            </a:pPr>
            <a:r>
              <a:rPr b="1" lang="en" sz="2400">
                <a:solidFill>
                  <a:srgbClr val="FF0000"/>
                </a:solidFill>
                <a:latin typeface="Roboto Slab"/>
                <a:ea typeface="Roboto Slab"/>
                <a:cs typeface="Roboto Slab"/>
                <a:sym typeface="Roboto Slab"/>
              </a:rPr>
              <a:t>2.1 Install and configure network components, both hardware and software-based, to support organizational security.</a:t>
            </a:r>
            <a:endParaRPr sz="2400"/>
          </a:p>
        </p:txBody>
      </p:sp>
    </p:spTree>
  </p:cSld>
  <p:clrMapOvr>
    <a:masterClrMapping/>
  </p:clrMapOvr>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68" name="Shape 468"/>
        <p:cNvGrpSpPr/>
        <p:nvPr/>
      </p:nvGrpSpPr>
      <p:grpSpPr>
        <a:xfrm>
          <a:off x="0" y="0"/>
          <a:ext cx="0" cy="0"/>
          <a:chOff x="0" y="0"/>
          <a:chExt cx="0" cy="0"/>
        </a:xfrm>
      </p:grpSpPr>
      <p:sp>
        <p:nvSpPr>
          <p:cNvPr id="469" name="Google Shape;469;p6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Correlation</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70" name="Google Shape;470;p6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When your SIEM solution has information from a variety of sources, you need a way to correlate the events. For instance, if a user logs on to their client workstation, downloads a file from a website and then transfers that file to a cloud-based storage service, you need a way to tie those events together into a single incident or chain of actions. </a:t>
            </a:r>
            <a:endParaRPr/>
          </a:p>
        </p:txBody>
      </p:sp>
    </p:spTree>
  </p:cSld>
  <p:clrMapOvr>
    <a:masterClrMapping/>
  </p:clrMapOvr>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74" name="Shape 474"/>
        <p:cNvGrpSpPr/>
        <p:nvPr/>
      </p:nvGrpSpPr>
      <p:grpSpPr>
        <a:xfrm>
          <a:off x="0" y="0"/>
          <a:ext cx="0" cy="0"/>
          <a:chOff x="0" y="0"/>
          <a:chExt cx="0" cy="0"/>
        </a:xfrm>
      </p:grpSpPr>
      <p:sp>
        <p:nvSpPr>
          <p:cNvPr id="475" name="Google Shape;475;g635d01eff2_0_1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Correlation</a:t>
            </a:r>
            <a:endParaRPr/>
          </a:p>
          <a:p>
            <a:pPr indent="0" lvl="0" marL="0" rtl="0" algn="l">
              <a:lnSpc>
                <a:spcPct val="100000"/>
              </a:lnSpc>
              <a:spcBef>
                <a:spcPts val="0"/>
              </a:spcBef>
              <a:spcAft>
                <a:spcPts val="0"/>
              </a:spcAft>
              <a:buSzPts val="2800"/>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76" name="Google Shape;476;g635d01eff2_0_16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Without correlation, it is difficult to see the big picture of what transpired. Many SIEM solutions offer correlation. Some offer correlation using machine learning and artificial intelligence; and other even offer cloud-based correlation.</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0" name="Shape 480"/>
        <p:cNvGrpSpPr/>
        <p:nvPr/>
      </p:nvGrpSpPr>
      <p:grpSpPr>
        <a:xfrm>
          <a:off x="0" y="0"/>
          <a:ext cx="0" cy="0"/>
          <a:chOff x="0" y="0"/>
          <a:chExt cx="0" cy="0"/>
        </a:xfrm>
      </p:grpSpPr>
      <p:sp>
        <p:nvSpPr>
          <p:cNvPr id="481" name="Google Shape;481;p6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Automated alerting and triggers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82" name="Google Shape;482;p6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In addition to being a repository for information, a SIEM solution can also generate alerts based on triggers or specific activities to notify teams of activities in near real-time (although due to performance concerns, alerting is sometimes delayed by a few minutes).</a:t>
            </a:r>
            <a:endParaRPr/>
          </a:p>
        </p:txBody>
      </p:sp>
    </p:spTree>
  </p:cSld>
  <p:clrMapOvr>
    <a:masterClrMapping/>
  </p:clrMapOvr>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86" name="Shape 486"/>
        <p:cNvGrpSpPr/>
        <p:nvPr/>
      </p:nvGrpSpPr>
      <p:grpSpPr>
        <a:xfrm>
          <a:off x="0" y="0"/>
          <a:ext cx="0" cy="0"/>
          <a:chOff x="0" y="0"/>
          <a:chExt cx="0" cy="0"/>
        </a:xfrm>
      </p:grpSpPr>
      <p:sp>
        <p:nvSpPr>
          <p:cNvPr id="487" name="Google Shape;487;p6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Time synchronization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88" name="Google Shape;488;p6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Time synchronization is important on a network. From a SIEM perspective, it is critically important, especially for correlation. If the clock on a web server is off by a few minutes compared to the clock on a database server, you might have trouble correlating related events.</a:t>
            </a:r>
            <a:endParaRPr/>
          </a:p>
        </p:txBody>
      </p:sp>
    </p:spTree>
  </p:cSld>
  <p:clrMapOvr>
    <a:masterClrMapping/>
  </p:clrMapOvr>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2" name="Shape 492"/>
        <p:cNvGrpSpPr/>
        <p:nvPr/>
      </p:nvGrpSpPr>
      <p:grpSpPr>
        <a:xfrm>
          <a:off x="0" y="0"/>
          <a:ext cx="0" cy="0"/>
          <a:chOff x="0" y="0"/>
          <a:chExt cx="0" cy="0"/>
        </a:xfrm>
      </p:grpSpPr>
      <p:sp>
        <p:nvSpPr>
          <p:cNvPr id="493" name="Google Shape;493;p6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Event deduplication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494" name="Google Shape;494;p6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Deduplication helps improve the efficiency of storing information. It is commonly used by storage platforms. It is also used by SIEM solutions to merge identical alerts and to reduce the amount of storage required to store log data.</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8" name="Shape 498"/>
        <p:cNvGrpSpPr/>
        <p:nvPr/>
      </p:nvGrpSpPr>
      <p:grpSpPr>
        <a:xfrm>
          <a:off x="0" y="0"/>
          <a:ext cx="0" cy="0"/>
          <a:chOff x="0" y="0"/>
          <a:chExt cx="0" cy="0"/>
        </a:xfrm>
      </p:grpSpPr>
      <p:sp>
        <p:nvSpPr>
          <p:cNvPr id="499" name="Google Shape;499;p6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Logs/WORM</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00" name="Google Shape;500;p6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In a high-security environment, you can use write once read many (WORM) storage to ensure that data is never overwritten, whether accidentally or purposely. Sometimes, you need to do this for compliance or auditing reasons. Other times, you might do this for security reasons. Without WORM storage, you need to have a solid backup in place to ensure you don’t lose data.</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4" name="Shape 504"/>
        <p:cNvGrpSpPr/>
        <p:nvPr/>
      </p:nvGrpSpPr>
      <p:grpSpPr>
        <a:xfrm>
          <a:off x="0" y="0"/>
          <a:ext cx="0" cy="0"/>
          <a:chOff x="0" y="0"/>
          <a:chExt cx="0" cy="0"/>
        </a:xfrm>
      </p:grpSpPr>
      <p:sp>
        <p:nvSpPr>
          <p:cNvPr id="505" name="Google Shape;505;p6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 loss prevention (DLP)</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06" name="Google Shape;506;p6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Data loss prevention (DLP) is a service that checks for misuse of data, often focusing on data leaving the company by way of email, file transfer or other methods. DLP is most commonly associated with email but it is also used for databases and intranets.</a:t>
            </a:r>
            <a:endParaRPr/>
          </a:p>
        </p:txBody>
      </p:sp>
    </p:spTree>
  </p:cSld>
  <p:clrMapOvr>
    <a:masterClrMapping/>
  </p:clrMapOvr>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0" name="Shape 510"/>
        <p:cNvGrpSpPr/>
        <p:nvPr/>
      </p:nvGrpSpPr>
      <p:grpSpPr>
        <a:xfrm>
          <a:off x="0" y="0"/>
          <a:ext cx="0" cy="0"/>
          <a:chOff x="0" y="0"/>
          <a:chExt cx="0" cy="0"/>
        </a:xfrm>
      </p:grpSpPr>
      <p:sp>
        <p:nvSpPr>
          <p:cNvPr id="511" name="Google Shape;511;g635d01eff2_0_18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 loss prevention (DLP) (cont.)</a:t>
            </a:r>
            <a:endParaRPr/>
          </a:p>
          <a:p>
            <a:pPr indent="0" lvl="0" marL="0" rtl="0" algn="l">
              <a:lnSpc>
                <a:spcPct val="100000"/>
              </a:lnSpc>
              <a:spcBef>
                <a:spcPts val="0"/>
              </a:spcBef>
              <a:spcAft>
                <a:spcPts val="0"/>
              </a:spcAft>
              <a:buSzPts val="2800"/>
              <a:buNone/>
            </a:pPr>
            <a:r>
              <a:t/>
            </a:r>
            <a:endParaRPr/>
          </a:p>
        </p:txBody>
      </p:sp>
      <p:sp>
        <p:nvSpPr>
          <p:cNvPr id="512" name="Google Shape;512;g635d01eff2_0_18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Many DLP technologies can block misuse of data (such as putting personally identifiable customer information in SharePoint). Additionally, DLP solutions can often automatically protect information by encrypting it or applying other data protection methods, such as by using digital rights management.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16" name="Shape 516"/>
        <p:cNvGrpSpPr/>
        <p:nvPr/>
      </p:nvGrpSpPr>
      <p:grpSpPr>
        <a:xfrm>
          <a:off x="0" y="0"/>
          <a:ext cx="0" cy="0"/>
          <a:chOff x="0" y="0"/>
          <a:chExt cx="0" cy="0"/>
        </a:xfrm>
      </p:grpSpPr>
      <p:sp>
        <p:nvSpPr>
          <p:cNvPr id="517" name="Google Shape;517;p6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USB blocking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18" name="Google Shape;518;p6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Many DLP solution can block the use of USB ports for removable media. This eliminates the possibility of a user taking sensitive data outside the company on a portable drive. Blocking the use of USB is important, especially if you don’t have a way to monitor and block potentially sensitive data from being copied to portable drives.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2" name="Shape 522"/>
        <p:cNvGrpSpPr/>
        <p:nvPr/>
      </p:nvGrpSpPr>
      <p:grpSpPr>
        <a:xfrm>
          <a:off x="0" y="0"/>
          <a:ext cx="0" cy="0"/>
          <a:chOff x="0" y="0"/>
          <a:chExt cx="0" cy="0"/>
        </a:xfrm>
      </p:grpSpPr>
      <p:sp>
        <p:nvSpPr>
          <p:cNvPr id="523" name="Google Shape;523;p7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Cloud-based</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24" name="Google Shape;524;p7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While DLP solutions initially protected on-premises data only, they are quickly expanding to the cloud. As organizations move data to the cloud, they need the same DLP protections as they have on premises; in some cases, organizations want expanded protection for the cloud. </a:t>
            </a:r>
            <a:endParaRPr/>
          </a:p>
          <a:p>
            <a:pPr indent="0" lvl="0" marL="0" rtl="0" algn="l">
              <a:lnSpc>
                <a:spcPct val="115000"/>
              </a:lnSpc>
              <a:spcBef>
                <a:spcPts val="1600"/>
              </a:spcBef>
              <a:spcAft>
                <a:spcPts val="1600"/>
              </a:spcAft>
              <a:buSzPts val="1800"/>
              <a:buNone/>
            </a:pPr>
            <a:r>
              <a:rPr lang="en"/>
              <a:t>Cloud-based DLP solutions integrate with public cloud providers to scan and protect their storage services and other compatible services.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6" name="Shape 96"/>
        <p:cNvGrpSpPr/>
        <p:nvPr/>
      </p:nvGrpSpPr>
      <p:grpSpPr>
        <a:xfrm>
          <a:off x="0" y="0"/>
          <a:ext cx="0" cy="0"/>
          <a:chOff x="0" y="0"/>
          <a:chExt cx="0" cy="0"/>
        </a:xfrm>
      </p:grpSpPr>
      <p:sp>
        <p:nvSpPr>
          <p:cNvPr id="97" name="Google Shape;97;p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n"/>
              <a:t>Firewall</a:t>
            </a:r>
            <a:endParaRPr/>
          </a:p>
        </p:txBody>
      </p:sp>
      <p:sp>
        <p:nvSpPr>
          <p:cNvPr id="98" name="Google Shape;98;p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1000"/>
              </a:spcBef>
              <a:spcAft>
                <a:spcPts val="0"/>
              </a:spcAft>
              <a:buSzPts val="1800"/>
              <a:buNone/>
            </a:pPr>
            <a:r>
              <a:rPr lang="en">
                <a:solidFill>
                  <a:schemeClr val="dk1"/>
                </a:solidFill>
              </a:rPr>
              <a:t>A firewall is a hardware device or a software solution that inspects and then permits or denies network communications. </a:t>
            </a:r>
            <a:endParaRPr>
              <a:solidFill>
                <a:schemeClr val="dk1"/>
              </a:solidFill>
            </a:endParaRPr>
          </a:p>
        </p:txBody>
      </p:sp>
    </p:spTree>
  </p:cSld>
  <p:clrMapOvr>
    <a:masterClrMapping/>
  </p:clrMapOvr>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28" name="Shape 528"/>
        <p:cNvGrpSpPr/>
        <p:nvPr/>
      </p:nvGrpSpPr>
      <p:grpSpPr>
        <a:xfrm>
          <a:off x="0" y="0"/>
          <a:ext cx="0" cy="0"/>
          <a:chOff x="0" y="0"/>
          <a:chExt cx="0" cy="0"/>
        </a:xfrm>
      </p:grpSpPr>
      <p:sp>
        <p:nvSpPr>
          <p:cNvPr id="529" name="Google Shape;529;p7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Email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30" name="Google Shape;530;p7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 DLP, as related to email, is a service that checks inbound and outbound email for specific data, especially private or personal data that your organization doesn’t want sent via email or doesn't want sent out to the internet. </a:t>
            </a:r>
            <a:endParaRPr/>
          </a:p>
          <a:p>
            <a:pPr indent="0" lvl="0" marL="0" rtl="0" algn="l">
              <a:lnSpc>
                <a:spcPct val="115000"/>
              </a:lnSpc>
              <a:spcBef>
                <a:spcPts val="1600"/>
              </a:spcBef>
              <a:spcAft>
                <a:spcPts val="1600"/>
              </a:spcAft>
              <a:buSzPts val="1800"/>
              <a:buNone/>
            </a:pPr>
            <a:r>
              <a:rPr lang="en"/>
              <a:t>When it detects specific email, a DLP solution can block the email, log a violations, notify the security team or take other actions. Common items that are checked for include Social Security numbers, credit card numbers, account numbers and other personally identifiable information.</a:t>
            </a:r>
            <a:endParaRPr/>
          </a:p>
        </p:txBody>
      </p:sp>
    </p:spTree>
  </p:cSld>
  <p:clrMapOvr>
    <a:masterClrMapping/>
  </p:clrMapOvr>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4" name="Shape 534"/>
        <p:cNvGrpSpPr/>
        <p:nvPr/>
      </p:nvGrpSpPr>
      <p:grpSpPr>
        <a:xfrm>
          <a:off x="0" y="0"/>
          <a:ext cx="0" cy="0"/>
          <a:chOff x="0" y="0"/>
          <a:chExt cx="0" cy="0"/>
        </a:xfrm>
      </p:grpSpPr>
      <p:sp>
        <p:nvSpPr>
          <p:cNvPr id="535" name="Google Shape;535;p7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Network access control (NAC)</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36" name="Google Shape;536;p7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Network access control (NAC) is a service that ensures network clients meet minimum requirements before being allowed on the network. For example, a NAC solution might check a computer to see if it has up-to-date anti-virus software, has the latest security patches, or is running a legacy version of an operating system. </a:t>
            </a:r>
            <a:endParaRPr/>
          </a:p>
          <a:p>
            <a:pPr indent="0" lvl="0" marL="0" rtl="0" algn="l">
              <a:lnSpc>
                <a:spcPct val="115000"/>
              </a:lnSpc>
              <a:spcBef>
                <a:spcPts val="1600"/>
              </a:spcBef>
              <a:spcAft>
                <a:spcPts val="0"/>
              </a:spcAft>
              <a:buClr>
                <a:schemeClr val="dk1"/>
              </a:buClr>
              <a:buSzPts val="1100"/>
              <a:buFont typeface="Arial"/>
              <a:buNone/>
            </a:pPr>
            <a:r>
              <a:rPr lang="en"/>
              <a:t>If everything checks out, the client can join the network. If not, the client is denied network access or is directed to a remediation network to download security patches, obtain the latest anti-virus updates or install necessary security software.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0" name="Shape 540"/>
        <p:cNvGrpSpPr/>
        <p:nvPr/>
      </p:nvGrpSpPr>
      <p:grpSpPr>
        <a:xfrm>
          <a:off x="0" y="0"/>
          <a:ext cx="0" cy="0"/>
          <a:chOff x="0" y="0"/>
          <a:chExt cx="0" cy="0"/>
        </a:xfrm>
      </p:grpSpPr>
      <p:sp>
        <p:nvSpPr>
          <p:cNvPr id="541" name="Google Shape;541;p7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Dissolvable vs. permanent</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42" name="Google Shape;542;p7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 dissolvable agent is downloaded and installed when you attempt to gain access to the network; the agent performs checks and then it is removed. </a:t>
            </a:r>
            <a:endParaRPr/>
          </a:p>
          <a:p>
            <a:pPr indent="0" lvl="0" marL="0" rtl="0" algn="l">
              <a:lnSpc>
                <a:spcPct val="115000"/>
              </a:lnSpc>
              <a:spcBef>
                <a:spcPts val="1600"/>
              </a:spcBef>
              <a:spcAft>
                <a:spcPts val="1600"/>
              </a:spcAft>
              <a:buSzPts val="1800"/>
              <a:buNone/>
            </a:pPr>
            <a:r>
              <a:rPr lang="en"/>
              <a:t>A permanent (or persistent) agent is a traditional agent that is installed and stays on a computer indefinitely. You must manage the deployment and maintenance of permanent agents, which is a downside.</a:t>
            </a:r>
            <a:endParaRPr/>
          </a:p>
        </p:txBody>
      </p:sp>
    </p:spTree>
  </p:cSld>
  <p:clrMapOvr>
    <a:masterClrMapping/>
  </p:clrMapOvr>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46" name="Shape 546"/>
        <p:cNvGrpSpPr/>
        <p:nvPr/>
      </p:nvGrpSpPr>
      <p:grpSpPr>
        <a:xfrm>
          <a:off x="0" y="0"/>
          <a:ext cx="0" cy="0"/>
          <a:chOff x="0" y="0"/>
          <a:chExt cx="0" cy="0"/>
        </a:xfrm>
      </p:grpSpPr>
      <p:sp>
        <p:nvSpPr>
          <p:cNvPr id="547" name="Google Shape;547;p7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Host health checks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48" name="Google Shape;548;p7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100"/>
              <a:buNone/>
            </a:pPr>
            <a:r>
              <a:rPr lang="en"/>
              <a:t>As part of gaining access to a NAC-protected network, your device must pass a host health check. Checks are configurable. Simple checks might involve checking to see if the host has the latest security updates and an anti-virus product running.</a:t>
            </a:r>
            <a:endParaRPr/>
          </a:p>
          <a:p>
            <a:pPr indent="0" lvl="0" marL="0" rtl="0" algn="l">
              <a:lnSpc>
                <a:spcPct val="115000"/>
              </a:lnSpc>
              <a:spcBef>
                <a:spcPts val="1600"/>
              </a:spcBef>
              <a:spcAft>
                <a:spcPts val="0"/>
              </a:spcAft>
              <a:buClr>
                <a:schemeClr val="dk1"/>
              </a:buClr>
              <a:buSzPts val="1100"/>
              <a:buFont typeface="Arial"/>
              <a:buNone/>
            </a:pPr>
            <a:r>
              <a:rPr lang="en"/>
              <a:t> Advanced checks might look deeper, such as whether the computer has the latest anti-virus definitions, specific security patches or a specific Windows registry entry, or whether a specific user is signed in.</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2" name="Shape 552"/>
        <p:cNvGrpSpPr/>
        <p:nvPr/>
      </p:nvGrpSpPr>
      <p:grpSpPr>
        <a:xfrm>
          <a:off x="0" y="0"/>
          <a:ext cx="0" cy="0"/>
          <a:chOff x="0" y="0"/>
          <a:chExt cx="0" cy="0"/>
        </a:xfrm>
      </p:grpSpPr>
      <p:sp>
        <p:nvSpPr>
          <p:cNvPr id="553" name="Google Shape;553;p7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Agent vs. agentless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54" name="Google Shape;554;p7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With an agent, you often can perform deeper checks. Plus, the initial check can be faster than having to install a dissolvable agent or have an agentless scan performed. However, agents require management overhead for deployment, upgrades and maintenance.</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8" name="Shape 558"/>
        <p:cNvGrpSpPr/>
        <p:nvPr/>
      </p:nvGrpSpPr>
      <p:grpSpPr>
        <a:xfrm>
          <a:off x="0" y="0"/>
          <a:ext cx="0" cy="0"/>
          <a:chOff x="0" y="0"/>
          <a:chExt cx="0" cy="0"/>
        </a:xfrm>
      </p:grpSpPr>
      <p:sp>
        <p:nvSpPr>
          <p:cNvPr id="559" name="Google Shape;559;p7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Mail gateway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60" name="Google Shape;560;p7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mail gateway is a device that sends and receives email. Often, a mail gateway is used on the edge of a network to enhance the security of the email environment. It can authenticate and validate traffic before the traffic reaches internal email servers.</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4" name="Shape 564"/>
        <p:cNvGrpSpPr/>
        <p:nvPr/>
      </p:nvGrpSpPr>
      <p:grpSpPr>
        <a:xfrm>
          <a:off x="0" y="0"/>
          <a:ext cx="0" cy="0"/>
          <a:chOff x="0" y="0"/>
          <a:chExt cx="0" cy="0"/>
        </a:xfrm>
      </p:grpSpPr>
      <p:sp>
        <p:nvSpPr>
          <p:cNvPr id="565" name="Google Shape;565;p7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Spam filter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66" name="Google Shape;566;p7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spam filter is a service that checks inbound and outbound email for spam. There are many anti-spam detection methods and many spam filters use several methods to maximize their effectiveness. A spam filter usually sits in the DMZ so that spam doesn’t reach the internal network.</a:t>
            </a:r>
            <a:endParaRPr/>
          </a:p>
        </p:txBody>
      </p:sp>
    </p:spTree>
  </p:cSld>
  <p:clrMapOvr>
    <a:masterClrMapping/>
  </p:clrMapOvr>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0" name="Shape 570"/>
        <p:cNvGrpSpPr/>
        <p:nvPr/>
      </p:nvGrpSpPr>
      <p:grpSpPr>
        <a:xfrm>
          <a:off x="0" y="0"/>
          <a:ext cx="0" cy="0"/>
          <a:chOff x="0" y="0"/>
          <a:chExt cx="0" cy="0"/>
        </a:xfrm>
      </p:grpSpPr>
      <p:sp>
        <p:nvSpPr>
          <p:cNvPr id="571" name="Google Shape;571;p7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Data Loss Prevention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72" name="Google Shape;572;p7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DLP, as related to an email gateway, checks inbound and outbound email for specific data, especially private or personal data that the organization doesn’t want sent via email or doesn't want sent out to the internet. </a:t>
            </a:r>
            <a:endParaRPr/>
          </a:p>
          <a:p>
            <a:pPr indent="0" lvl="0" marL="0" rtl="0" algn="l">
              <a:lnSpc>
                <a:spcPct val="115000"/>
              </a:lnSpc>
              <a:spcBef>
                <a:spcPts val="1600"/>
              </a:spcBef>
              <a:spcAft>
                <a:spcPts val="1600"/>
              </a:spcAft>
              <a:buSzPts val="1800"/>
              <a:buNone/>
            </a:pPr>
            <a:r>
              <a:rPr lang="en"/>
              <a:t>A DLP solution at the mail gateway often checks only outbound email to the internet and email inbound from the internet but might not check internal (user to user) email.</a:t>
            </a:r>
            <a:endParaRPr/>
          </a:p>
        </p:txBody>
      </p:sp>
    </p:spTree>
  </p:cSld>
  <p:clrMapOvr>
    <a:masterClrMapping/>
  </p:clrMapOvr>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76" name="Shape 576"/>
        <p:cNvGrpSpPr/>
        <p:nvPr/>
      </p:nvGrpSpPr>
      <p:grpSpPr>
        <a:xfrm>
          <a:off x="0" y="0"/>
          <a:ext cx="0" cy="0"/>
          <a:chOff x="0" y="0"/>
          <a:chExt cx="0" cy="0"/>
        </a:xfrm>
      </p:grpSpPr>
      <p:sp>
        <p:nvSpPr>
          <p:cNvPr id="577" name="Google Shape;577;p7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Encryption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78" name="Google Shape;578;p79"/>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Email servers and gateways can encrypt communications. While the default configuration across disparate email hosts does not encrypt communications, you can opt to encrypt communication with specific partners or specific domains, or to encrypt everything whenever possible. </a:t>
            </a:r>
            <a:endParaRPr/>
          </a:p>
          <a:p>
            <a:pPr indent="0" lvl="0" marL="0" rtl="0" algn="l">
              <a:lnSpc>
                <a:spcPct val="115000"/>
              </a:lnSpc>
              <a:spcBef>
                <a:spcPts val="1600"/>
              </a:spcBef>
              <a:spcAft>
                <a:spcPts val="1600"/>
              </a:spcAft>
              <a:buSzPts val="1800"/>
              <a:buNone/>
            </a:pPr>
            <a:r>
              <a:rPr lang="en"/>
              <a:t>Encryption can also be on demand. For example, some gateways support the encryption of email when an email message meets specific criteria, such as containing a word like “private” in the subject).</a:t>
            </a:r>
            <a:endParaRPr/>
          </a:p>
        </p:txBody>
      </p:sp>
    </p:spTree>
  </p:cSld>
  <p:clrMapOvr>
    <a:masterClrMapping/>
  </p:clrMapOvr>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2" name="Shape 582"/>
        <p:cNvGrpSpPr/>
        <p:nvPr/>
      </p:nvGrpSpPr>
      <p:grpSpPr>
        <a:xfrm>
          <a:off x="0" y="0"/>
          <a:ext cx="0" cy="0"/>
          <a:chOff x="0" y="0"/>
          <a:chExt cx="0" cy="0"/>
        </a:xfrm>
      </p:grpSpPr>
      <p:sp>
        <p:nvSpPr>
          <p:cNvPr id="583" name="Google Shape;583;p8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Bridge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84" name="Google Shape;584;p8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bridge is a network device that connects two or more networks together. When a router connects networks together, those networks remain separate. But when a bridge connects networks, they become a single network.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2" name="Shape 102"/>
        <p:cNvGrpSpPr/>
        <p:nvPr/>
      </p:nvGrpSpPr>
      <p:grpSpPr>
        <a:xfrm>
          <a:off x="0" y="0"/>
          <a:ext cx="0" cy="0"/>
          <a:chOff x="0" y="0"/>
          <a:chExt cx="0" cy="0"/>
        </a:xfrm>
      </p:grpSpPr>
      <p:sp>
        <p:nvSpPr>
          <p:cNvPr id="103" name="Google Shape;103;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A</a:t>
            </a:r>
            <a:r>
              <a:rPr lang="en"/>
              <a:t>ccess Control List (ACL)</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104" name="Google Shape;104;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A</a:t>
            </a:r>
            <a:r>
              <a:rPr lang="en"/>
              <a:t> single entry in a firewall that dictates whether specific communication is permitted (allowed) or denied (blocked).</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8" name="Shape 588"/>
        <p:cNvGrpSpPr/>
        <p:nvPr/>
      </p:nvGrpSpPr>
      <p:grpSpPr>
        <a:xfrm>
          <a:off x="0" y="0"/>
          <a:ext cx="0" cy="0"/>
          <a:chOff x="0" y="0"/>
          <a:chExt cx="0" cy="0"/>
        </a:xfrm>
      </p:grpSpPr>
      <p:sp>
        <p:nvSpPr>
          <p:cNvPr id="589" name="Google Shape;589;p8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SSL/TLS accelerators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90" name="Google Shape;590;p8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600"/>
              </a:spcBef>
              <a:spcAft>
                <a:spcPts val="0"/>
              </a:spcAft>
              <a:buClr>
                <a:schemeClr val="dk1"/>
              </a:buClr>
              <a:buSzPts val="1100"/>
              <a:buFont typeface="Arial"/>
              <a:buNone/>
            </a:pPr>
            <a:r>
              <a:rPr lang="en"/>
              <a:t>SSL and TLS accelerators are devices that aim to improve the performance of web servers by offloading cryptographic operations to the accelerator. In addition, many accelerators can inspect incoming traffic and block malicious traffic.</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4" name="Shape 594"/>
        <p:cNvGrpSpPr/>
        <p:nvPr/>
      </p:nvGrpSpPr>
      <p:grpSpPr>
        <a:xfrm>
          <a:off x="0" y="0"/>
          <a:ext cx="0" cy="0"/>
          <a:chOff x="0" y="0"/>
          <a:chExt cx="0" cy="0"/>
        </a:xfrm>
      </p:grpSpPr>
      <p:sp>
        <p:nvSpPr>
          <p:cNvPr id="595" name="Google Shape;595;p8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SSL decryptors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596" name="Google Shape;596;p8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SSL decryptors decrypt encrypted traffic, and often inspect it and block malicious traffic. These are like SSL accelerators but often aren’t designed to improve web server performance as a primary goal.</a:t>
            </a:r>
            <a:endParaRPr/>
          </a:p>
        </p:txBody>
      </p:sp>
    </p:spTree>
  </p:cSld>
  <p:clrMapOvr>
    <a:masterClrMapping/>
  </p:clrMapOvr>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0" name="Shape 600"/>
        <p:cNvGrpSpPr/>
        <p:nvPr/>
      </p:nvGrpSpPr>
      <p:grpSpPr>
        <a:xfrm>
          <a:off x="0" y="0"/>
          <a:ext cx="0" cy="0"/>
          <a:chOff x="0" y="0"/>
          <a:chExt cx="0" cy="0"/>
        </a:xfrm>
      </p:grpSpPr>
      <p:sp>
        <p:nvSpPr>
          <p:cNvPr id="601" name="Google Shape;601;p8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Media gateway</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02" name="Google Shape;602;p8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media gateway is a device that translates different media streams, typically on a telephony network.</a:t>
            </a:r>
            <a:endParaRPr/>
          </a:p>
        </p:txBody>
      </p:sp>
    </p:spTree>
  </p:cSld>
  <p:clrMapOvr>
    <a:masterClrMapping/>
  </p:clrMapOvr>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6" name="Shape 606"/>
        <p:cNvGrpSpPr/>
        <p:nvPr/>
      </p:nvGrpSpPr>
      <p:grpSpPr>
        <a:xfrm>
          <a:off x="0" y="0"/>
          <a:ext cx="0" cy="0"/>
          <a:chOff x="0" y="0"/>
          <a:chExt cx="0" cy="0"/>
        </a:xfrm>
      </p:grpSpPr>
      <p:sp>
        <p:nvSpPr>
          <p:cNvPr id="607" name="Google Shape;607;p8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Hardware security module</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08" name="Google Shape;608;p8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A hardware security module (HSM) is a device dedicated to creating and managing digital keys used in public key infrastructures, cloud infrastructures and other scenarios. An HSM is considered a must-have for organizations where security is of utmost importance. An HSM is typically used across large enterprises and is rarely used in small environments due to the complexity and cost.</a:t>
            </a:r>
            <a:endParaRPr/>
          </a:p>
          <a:p>
            <a:pPr indent="0" lvl="0" marL="0" rtl="0" algn="l">
              <a:lnSpc>
                <a:spcPct val="115000"/>
              </a:lnSpc>
              <a:spcBef>
                <a:spcPts val="1600"/>
              </a:spcBef>
              <a:spcAft>
                <a:spcPts val="0"/>
              </a:spcAft>
              <a:buClr>
                <a:schemeClr val="dk1"/>
              </a:buClr>
              <a:buSzPts val="1100"/>
              <a:buFont typeface="Arial"/>
              <a:buNone/>
            </a:pPr>
            <a:r>
              <a:t/>
            </a:r>
            <a:endParaRPr/>
          </a:p>
          <a:p>
            <a:pPr indent="0" lvl="0" marL="0" rtl="0" algn="l">
              <a:lnSpc>
                <a:spcPct val="115000"/>
              </a:lnSpc>
              <a:spcBef>
                <a:spcPts val="1600"/>
              </a:spcBef>
              <a:spcAft>
                <a:spcPts val="1600"/>
              </a:spcAft>
              <a:buSzPts val="1800"/>
              <a:buNone/>
            </a:pPr>
            <a:r>
              <a:t/>
            </a:r>
            <a:endParaRPr/>
          </a:p>
        </p:txBody>
      </p:sp>
    </p:spTree>
  </p:cSld>
  <p:clrMapOvr>
    <a:masterClrMapping/>
  </p:clrMapOvr>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2" name="Shape 612"/>
        <p:cNvGrpSpPr/>
        <p:nvPr/>
      </p:nvGrpSpPr>
      <p:grpSpPr>
        <a:xfrm>
          <a:off x="0" y="0"/>
          <a:ext cx="0" cy="0"/>
          <a:chOff x="0" y="0"/>
          <a:chExt cx="0" cy="0"/>
        </a:xfrm>
      </p:grpSpPr>
      <p:sp>
        <p:nvSpPr>
          <p:cNvPr id="613" name="Google Shape;613;g635d01eff2_0_220"/>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rPr b="1" lang="en" sz="2400">
                <a:solidFill>
                  <a:srgbClr val="FF0000"/>
                </a:solidFill>
                <a:latin typeface="Roboto Slab"/>
                <a:ea typeface="Roboto Slab"/>
                <a:cs typeface="Roboto Slab"/>
                <a:sym typeface="Roboto Slab"/>
              </a:rPr>
              <a:t>2.2 Given a scenario, use appropriate software tools to assess the security posture of an organization.</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a:p>
            <a:pPr indent="0" lvl="0" marL="0" rtl="0" algn="ctr">
              <a:lnSpc>
                <a:spcPct val="100000"/>
              </a:lnSpc>
              <a:spcBef>
                <a:spcPts val="2400"/>
              </a:spcBef>
              <a:spcAft>
                <a:spcPts val="0"/>
              </a:spcAft>
              <a:buSzPts val="3600"/>
              <a:buNone/>
            </a:pPr>
            <a:r>
              <a:t/>
            </a:r>
            <a:endParaRPr b="1" sz="2400">
              <a:solidFill>
                <a:srgbClr val="FF0000"/>
              </a:solidFill>
              <a:latin typeface="Roboto Slab"/>
              <a:ea typeface="Roboto Slab"/>
              <a:cs typeface="Roboto Slab"/>
              <a:sym typeface="Roboto Slab"/>
            </a:endParaRPr>
          </a:p>
        </p:txBody>
      </p:sp>
    </p:spTree>
  </p:cSld>
  <p:clrMapOvr>
    <a:masterClrMapping/>
  </p:clrMapOvr>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7" name="Shape 617"/>
        <p:cNvGrpSpPr/>
        <p:nvPr/>
      </p:nvGrpSpPr>
      <p:grpSpPr>
        <a:xfrm>
          <a:off x="0" y="0"/>
          <a:ext cx="0" cy="0"/>
          <a:chOff x="0" y="0"/>
          <a:chExt cx="0" cy="0"/>
        </a:xfrm>
      </p:grpSpPr>
      <p:sp>
        <p:nvSpPr>
          <p:cNvPr id="618" name="Google Shape;618;p8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Protocol analyzer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19" name="Google Shape;619;p8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 protocol analyzer, often called a sniffer or packet capture utility, is a tool to capture and analyze network communications. You can run a protocol analyzer on a computer, mobile phone or many other devices. </a:t>
            </a:r>
            <a:endParaRPr/>
          </a:p>
          <a:p>
            <a:pPr indent="0" lvl="0" marL="0" rtl="0" algn="l">
              <a:lnSpc>
                <a:spcPct val="115000"/>
              </a:lnSpc>
              <a:spcBef>
                <a:spcPts val="1600"/>
              </a:spcBef>
              <a:spcAft>
                <a:spcPts val="1600"/>
              </a:spcAft>
              <a:buSzPts val="1800"/>
              <a:buNone/>
            </a:pPr>
            <a:r>
              <a:rPr lang="en"/>
              <a:t>You can also use a protocol analyzer to analyze captured packets, such as packets from a previous session.</a:t>
            </a:r>
            <a:endParaRPr/>
          </a:p>
        </p:txBody>
      </p:sp>
    </p:spTree>
  </p:cSld>
  <p:clrMapOvr>
    <a:masterClrMapping/>
  </p:clrMapOvr>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3" name="Shape 623"/>
        <p:cNvGrpSpPr/>
        <p:nvPr/>
      </p:nvGrpSpPr>
      <p:grpSpPr>
        <a:xfrm>
          <a:off x="0" y="0"/>
          <a:ext cx="0" cy="0"/>
          <a:chOff x="0" y="0"/>
          <a:chExt cx="0" cy="0"/>
        </a:xfrm>
      </p:grpSpPr>
      <p:sp>
        <p:nvSpPr>
          <p:cNvPr id="624" name="Google Shape;624;p8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Network scanners</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25" name="Google Shape;625;p8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A network scanner scans a network or a series of devices to find open ports and specific types of web applications, figure out whether devices are responding, and find vulnerabilities.</a:t>
            </a:r>
            <a:endParaRPr/>
          </a:p>
        </p:txBody>
      </p:sp>
    </p:spTree>
  </p:cSld>
  <p:clrMapOvr>
    <a:masterClrMapping/>
  </p:clrMapOvr>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9" name="Shape 629"/>
        <p:cNvGrpSpPr/>
        <p:nvPr/>
      </p:nvGrpSpPr>
      <p:grpSpPr>
        <a:xfrm>
          <a:off x="0" y="0"/>
          <a:ext cx="0" cy="0"/>
          <a:chOff x="0" y="0"/>
          <a:chExt cx="0" cy="0"/>
        </a:xfrm>
      </p:grpSpPr>
      <p:sp>
        <p:nvSpPr>
          <p:cNvPr id="630" name="Google Shape;630;p8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Rogue system detection</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31" name="Google Shape;631;p8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A rogue device is an unknown and unauthorized device that is plugged into the network. Being able to detect and remove them is essential because they can be malicious or create problems on the network. </a:t>
            </a:r>
            <a:endParaRPr/>
          </a:p>
          <a:p>
            <a:pPr indent="0" lvl="0" marL="0" rtl="0" algn="l">
              <a:lnSpc>
                <a:spcPct val="115000"/>
              </a:lnSpc>
              <a:spcBef>
                <a:spcPts val="1600"/>
              </a:spcBef>
              <a:spcAft>
                <a:spcPts val="1600"/>
              </a:spcAft>
              <a:buSzPts val="1800"/>
              <a:buNone/>
            </a:pPr>
            <a:r>
              <a:rPr lang="en"/>
              <a:t>Many scanners can help detect rogue systems with special functionality. Other times, you can do it manually by comparing operating system information, versions and running services.</a:t>
            </a:r>
            <a:endParaRPr/>
          </a:p>
        </p:txBody>
      </p:sp>
    </p:spTree>
  </p:cSld>
  <p:clrMapOvr>
    <a:masterClrMapping/>
  </p:clrMapOvr>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5" name="Shape 635"/>
        <p:cNvGrpSpPr/>
        <p:nvPr/>
      </p:nvGrpSpPr>
      <p:grpSpPr>
        <a:xfrm>
          <a:off x="0" y="0"/>
          <a:ext cx="0" cy="0"/>
          <a:chOff x="0" y="0"/>
          <a:chExt cx="0" cy="0"/>
        </a:xfrm>
      </p:grpSpPr>
      <p:sp>
        <p:nvSpPr>
          <p:cNvPr id="636" name="Google Shape;636;p8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Network mapping</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37" name="Google Shape;637;p8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800"/>
              <a:buNone/>
            </a:pPr>
            <a:r>
              <a:rPr lang="en"/>
              <a:t>Mapping a network involves figuring out all the devices on the network and how they are connected. Often, a network mapping exercise ends with a series of diagrams showing all the devices and connectivity.</a:t>
            </a:r>
            <a:endParaRPr/>
          </a:p>
        </p:txBody>
      </p:sp>
    </p:spTree>
  </p:cSld>
  <p:clrMapOvr>
    <a:masterClrMapping/>
  </p:clrMapOvr>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1" name="Shape 641"/>
        <p:cNvGrpSpPr/>
        <p:nvPr/>
      </p:nvGrpSpPr>
      <p:grpSpPr>
        <a:xfrm>
          <a:off x="0" y="0"/>
          <a:ext cx="0" cy="0"/>
          <a:chOff x="0" y="0"/>
          <a:chExt cx="0" cy="0"/>
        </a:xfrm>
      </p:grpSpPr>
      <p:sp>
        <p:nvSpPr>
          <p:cNvPr id="642" name="Google Shape;642;p9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Clr>
                <a:schemeClr val="dk1"/>
              </a:buClr>
              <a:buSzPts val="1100"/>
              <a:buFont typeface="Arial"/>
              <a:buNone/>
            </a:pPr>
            <a:r>
              <a:rPr lang="en"/>
              <a:t>Wireless scanners/cracker</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Clr>
                <a:schemeClr val="dk1"/>
              </a:buClr>
              <a:buSzPts val="1100"/>
              <a:buFont typeface="Arial"/>
              <a:buNone/>
            </a:pPr>
            <a:r>
              <a:t/>
            </a:r>
            <a:endParaRPr/>
          </a:p>
          <a:p>
            <a:pPr indent="0" lvl="0" marL="0" rtl="0" algn="l">
              <a:lnSpc>
                <a:spcPct val="100000"/>
              </a:lnSpc>
              <a:spcBef>
                <a:spcPts val="0"/>
              </a:spcBef>
              <a:spcAft>
                <a:spcPts val="0"/>
              </a:spcAft>
              <a:buSzPts val="2800"/>
              <a:buNone/>
            </a:pPr>
            <a:r>
              <a:t/>
            </a:r>
            <a:endParaRPr/>
          </a:p>
        </p:txBody>
      </p:sp>
      <p:sp>
        <p:nvSpPr>
          <p:cNvPr id="643" name="Google Shape;643;p9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en"/>
              <a:t>Wireless scanners scan for wireless networks in range, whether they are hidden or visible to everybody. They report high-level information about the networks, such as the SSIDs, signal strength, manufacturer, MAC address and channel. Wireless cracker. </a:t>
            </a:r>
            <a:endParaRPr/>
          </a:p>
          <a:p>
            <a:pPr indent="0" lvl="0" marL="0" rtl="0" algn="l">
              <a:lnSpc>
                <a:spcPct val="115000"/>
              </a:lnSpc>
              <a:spcBef>
                <a:spcPts val="1600"/>
              </a:spcBef>
              <a:spcAft>
                <a:spcPts val="1600"/>
              </a:spcAft>
              <a:buSzPts val="1800"/>
              <a:buNone/>
            </a:pPr>
            <a:r>
              <a:rPr lang="en"/>
              <a:t>A cracker is a tool that tries to obtain access to a wireless network without authorization, for example, by attempting to crack the keys or brute-force the passphrase.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