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83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CCF34B-17F4-415D-89A3-4A3B5CF2E54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F66AF96-AF82-428C-AB10-1488B5D5040E}">
      <dgm:prSet/>
      <dgm:spPr/>
      <dgm:t>
        <a:bodyPr/>
        <a:lstStyle/>
        <a:p>
          <a:r>
            <a:rPr lang="en-US"/>
            <a:t>Show action or state of being</a:t>
          </a:r>
        </a:p>
      </dgm:t>
    </dgm:pt>
    <dgm:pt modelId="{0CC25A35-C184-49B4-BA65-3DF16E7F126C}" type="parTrans" cxnId="{64B08EED-2A73-4560-B684-14617BA6AA22}">
      <dgm:prSet/>
      <dgm:spPr/>
      <dgm:t>
        <a:bodyPr/>
        <a:lstStyle/>
        <a:p>
          <a:endParaRPr lang="en-US"/>
        </a:p>
      </dgm:t>
    </dgm:pt>
    <dgm:pt modelId="{6D3C36F0-592B-4250-B3D9-ACC4FE16AF23}" type="sibTrans" cxnId="{64B08EED-2A73-4560-B684-14617BA6AA22}">
      <dgm:prSet/>
      <dgm:spPr/>
      <dgm:t>
        <a:bodyPr/>
        <a:lstStyle/>
        <a:p>
          <a:endParaRPr lang="en-US"/>
        </a:p>
      </dgm:t>
    </dgm:pt>
    <dgm:pt modelId="{35FC9CFD-74C2-444D-B9B9-B5E388D747EA}">
      <dgm:prSet/>
      <dgm:spPr/>
      <dgm:t>
        <a:bodyPr/>
        <a:lstStyle/>
        <a:p>
          <a:r>
            <a:rPr lang="en-US"/>
            <a:t>Examples: run, eat, is, are</a:t>
          </a:r>
        </a:p>
      </dgm:t>
    </dgm:pt>
    <dgm:pt modelId="{5823C8DB-32BC-4667-8D1A-20204F250D0B}" type="parTrans" cxnId="{2D8DC1A2-03F0-4CA1-8570-DC228B1C0DE3}">
      <dgm:prSet/>
      <dgm:spPr/>
      <dgm:t>
        <a:bodyPr/>
        <a:lstStyle/>
        <a:p>
          <a:endParaRPr lang="en-US"/>
        </a:p>
      </dgm:t>
    </dgm:pt>
    <dgm:pt modelId="{057A2E9F-78FE-46B6-A750-51DC719757B7}" type="sibTrans" cxnId="{2D8DC1A2-03F0-4CA1-8570-DC228B1C0DE3}">
      <dgm:prSet/>
      <dgm:spPr/>
      <dgm:t>
        <a:bodyPr/>
        <a:lstStyle/>
        <a:p>
          <a:endParaRPr lang="en-US"/>
        </a:p>
      </dgm:t>
    </dgm:pt>
    <dgm:pt modelId="{318769FA-1107-461C-B1D0-0C5064A6F9AF}" type="pres">
      <dgm:prSet presAssocID="{F7CCF34B-17F4-415D-89A3-4A3B5CF2E54D}" presName="root" presStyleCnt="0">
        <dgm:presLayoutVars>
          <dgm:dir/>
          <dgm:resizeHandles val="exact"/>
        </dgm:presLayoutVars>
      </dgm:prSet>
      <dgm:spPr/>
    </dgm:pt>
    <dgm:pt modelId="{EA7FB173-E18D-4E50-B43D-436A29A025E7}" type="pres">
      <dgm:prSet presAssocID="{7F66AF96-AF82-428C-AB10-1488B5D5040E}" presName="compNode" presStyleCnt="0"/>
      <dgm:spPr/>
    </dgm:pt>
    <dgm:pt modelId="{6E1359D4-EF53-4245-A2ED-0DEB13D9C666}" type="pres">
      <dgm:prSet presAssocID="{7F66AF96-AF82-428C-AB10-1488B5D5040E}" presName="bgRect" presStyleLbl="bgShp" presStyleIdx="0" presStyleCnt="2"/>
      <dgm:spPr/>
    </dgm:pt>
    <dgm:pt modelId="{E3B863CF-3E66-4233-A2D2-F758D02F3843}" type="pres">
      <dgm:prSet presAssocID="{7F66AF96-AF82-428C-AB10-1488B5D5040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27E1F58E-AB8E-4283-9747-AE737680CB2B}" type="pres">
      <dgm:prSet presAssocID="{7F66AF96-AF82-428C-AB10-1488B5D5040E}" presName="spaceRect" presStyleCnt="0"/>
      <dgm:spPr/>
    </dgm:pt>
    <dgm:pt modelId="{5AB3EAE4-5F87-4DED-A131-1215C9B608CF}" type="pres">
      <dgm:prSet presAssocID="{7F66AF96-AF82-428C-AB10-1488B5D5040E}" presName="parTx" presStyleLbl="revTx" presStyleIdx="0" presStyleCnt="2">
        <dgm:presLayoutVars>
          <dgm:chMax val="0"/>
          <dgm:chPref val="0"/>
        </dgm:presLayoutVars>
      </dgm:prSet>
      <dgm:spPr/>
    </dgm:pt>
    <dgm:pt modelId="{48C6EF71-8196-4333-AF0C-7455ADE7E9B3}" type="pres">
      <dgm:prSet presAssocID="{6D3C36F0-592B-4250-B3D9-ACC4FE16AF23}" presName="sibTrans" presStyleCnt="0"/>
      <dgm:spPr/>
    </dgm:pt>
    <dgm:pt modelId="{63D9A1DA-210F-4517-A209-81D2E2C20CAA}" type="pres">
      <dgm:prSet presAssocID="{35FC9CFD-74C2-444D-B9B9-B5E388D747EA}" presName="compNode" presStyleCnt="0"/>
      <dgm:spPr/>
    </dgm:pt>
    <dgm:pt modelId="{4A989B1A-EFFE-49B7-A319-C637C18BBC6C}" type="pres">
      <dgm:prSet presAssocID="{35FC9CFD-74C2-444D-B9B9-B5E388D747EA}" presName="bgRect" presStyleLbl="bgShp" presStyleIdx="1" presStyleCnt="2"/>
      <dgm:spPr/>
    </dgm:pt>
    <dgm:pt modelId="{3C5DE312-07D4-4CB4-A423-D94439B6AF41}" type="pres">
      <dgm:prSet presAssocID="{35FC9CFD-74C2-444D-B9B9-B5E388D747E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DD273126-A4E7-4DBD-8856-6A6F10E2649F}" type="pres">
      <dgm:prSet presAssocID="{35FC9CFD-74C2-444D-B9B9-B5E388D747EA}" presName="spaceRect" presStyleCnt="0"/>
      <dgm:spPr/>
    </dgm:pt>
    <dgm:pt modelId="{EF3167FF-3116-4FA8-B8D1-2DB42EC09663}" type="pres">
      <dgm:prSet presAssocID="{35FC9CFD-74C2-444D-B9B9-B5E388D747E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0CCCE62-DC7E-4121-8B53-4D068B139180}" type="presOf" srcId="{7F66AF96-AF82-428C-AB10-1488B5D5040E}" destId="{5AB3EAE4-5F87-4DED-A131-1215C9B608CF}" srcOrd="0" destOrd="0" presId="urn:microsoft.com/office/officeart/2018/2/layout/IconVerticalSolidList"/>
    <dgm:cxn modelId="{A22F3898-5DE0-45A3-9D96-CAB5795D1A2D}" type="presOf" srcId="{F7CCF34B-17F4-415D-89A3-4A3B5CF2E54D}" destId="{318769FA-1107-461C-B1D0-0C5064A6F9AF}" srcOrd="0" destOrd="0" presId="urn:microsoft.com/office/officeart/2018/2/layout/IconVerticalSolidList"/>
    <dgm:cxn modelId="{2D8DC1A2-03F0-4CA1-8570-DC228B1C0DE3}" srcId="{F7CCF34B-17F4-415D-89A3-4A3B5CF2E54D}" destId="{35FC9CFD-74C2-444D-B9B9-B5E388D747EA}" srcOrd="1" destOrd="0" parTransId="{5823C8DB-32BC-4667-8D1A-20204F250D0B}" sibTransId="{057A2E9F-78FE-46B6-A750-51DC719757B7}"/>
    <dgm:cxn modelId="{12DFCEDD-AC4E-4B45-A270-A3407AA280EB}" type="presOf" srcId="{35FC9CFD-74C2-444D-B9B9-B5E388D747EA}" destId="{EF3167FF-3116-4FA8-B8D1-2DB42EC09663}" srcOrd="0" destOrd="0" presId="urn:microsoft.com/office/officeart/2018/2/layout/IconVerticalSolidList"/>
    <dgm:cxn modelId="{64B08EED-2A73-4560-B684-14617BA6AA22}" srcId="{F7CCF34B-17F4-415D-89A3-4A3B5CF2E54D}" destId="{7F66AF96-AF82-428C-AB10-1488B5D5040E}" srcOrd="0" destOrd="0" parTransId="{0CC25A35-C184-49B4-BA65-3DF16E7F126C}" sibTransId="{6D3C36F0-592B-4250-B3D9-ACC4FE16AF23}"/>
    <dgm:cxn modelId="{EEC821D4-E57C-416B-B6CE-E4D290CB64EF}" type="presParOf" srcId="{318769FA-1107-461C-B1D0-0C5064A6F9AF}" destId="{EA7FB173-E18D-4E50-B43D-436A29A025E7}" srcOrd="0" destOrd="0" presId="urn:microsoft.com/office/officeart/2018/2/layout/IconVerticalSolidList"/>
    <dgm:cxn modelId="{B7B86E7A-194C-4C7A-A0DC-CE8A02E297E0}" type="presParOf" srcId="{EA7FB173-E18D-4E50-B43D-436A29A025E7}" destId="{6E1359D4-EF53-4245-A2ED-0DEB13D9C666}" srcOrd="0" destOrd="0" presId="urn:microsoft.com/office/officeart/2018/2/layout/IconVerticalSolidList"/>
    <dgm:cxn modelId="{1E7A5F08-BFC3-42EF-B424-BC3CB01BD01D}" type="presParOf" srcId="{EA7FB173-E18D-4E50-B43D-436A29A025E7}" destId="{E3B863CF-3E66-4233-A2D2-F758D02F3843}" srcOrd="1" destOrd="0" presId="urn:microsoft.com/office/officeart/2018/2/layout/IconVerticalSolidList"/>
    <dgm:cxn modelId="{B11A01FC-22C2-4B0E-A747-94C0EB3EAB41}" type="presParOf" srcId="{EA7FB173-E18D-4E50-B43D-436A29A025E7}" destId="{27E1F58E-AB8E-4283-9747-AE737680CB2B}" srcOrd="2" destOrd="0" presId="urn:microsoft.com/office/officeart/2018/2/layout/IconVerticalSolidList"/>
    <dgm:cxn modelId="{D205C9DC-8B0B-4383-86D0-CAEEE382A855}" type="presParOf" srcId="{EA7FB173-E18D-4E50-B43D-436A29A025E7}" destId="{5AB3EAE4-5F87-4DED-A131-1215C9B608CF}" srcOrd="3" destOrd="0" presId="urn:microsoft.com/office/officeart/2018/2/layout/IconVerticalSolidList"/>
    <dgm:cxn modelId="{96738F2C-F97B-4704-BC5F-FDF479F028F8}" type="presParOf" srcId="{318769FA-1107-461C-B1D0-0C5064A6F9AF}" destId="{48C6EF71-8196-4333-AF0C-7455ADE7E9B3}" srcOrd="1" destOrd="0" presId="urn:microsoft.com/office/officeart/2018/2/layout/IconVerticalSolidList"/>
    <dgm:cxn modelId="{921AEE59-CC9C-4804-A6F2-025CDD3C9354}" type="presParOf" srcId="{318769FA-1107-461C-B1D0-0C5064A6F9AF}" destId="{63D9A1DA-210F-4517-A209-81D2E2C20CAA}" srcOrd="2" destOrd="0" presId="urn:microsoft.com/office/officeart/2018/2/layout/IconVerticalSolidList"/>
    <dgm:cxn modelId="{EA68A183-E13A-4ABF-B414-71EB2AFC18F3}" type="presParOf" srcId="{63D9A1DA-210F-4517-A209-81D2E2C20CAA}" destId="{4A989B1A-EFFE-49B7-A319-C637C18BBC6C}" srcOrd="0" destOrd="0" presId="urn:microsoft.com/office/officeart/2018/2/layout/IconVerticalSolidList"/>
    <dgm:cxn modelId="{2C9763C9-E590-4730-A4D0-4B1580A25117}" type="presParOf" srcId="{63D9A1DA-210F-4517-A209-81D2E2C20CAA}" destId="{3C5DE312-07D4-4CB4-A423-D94439B6AF41}" srcOrd="1" destOrd="0" presId="urn:microsoft.com/office/officeart/2018/2/layout/IconVerticalSolidList"/>
    <dgm:cxn modelId="{E2C55B5B-62E9-41BF-9D38-33BD23769553}" type="presParOf" srcId="{63D9A1DA-210F-4517-A209-81D2E2C20CAA}" destId="{DD273126-A4E7-4DBD-8856-6A6F10E2649F}" srcOrd="2" destOrd="0" presId="urn:microsoft.com/office/officeart/2018/2/layout/IconVerticalSolidList"/>
    <dgm:cxn modelId="{7D8E73D9-7DC2-44FD-A330-FAEBC01125BA}" type="presParOf" srcId="{63D9A1DA-210F-4517-A209-81D2E2C20CAA}" destId="{EF3167FF-3116-4FA8-B8D1-2DB42EC0966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49A060-78F5-4181-95D4-533425DCD8F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DA9EE6AC-31BB-411B-B71C-E76797820373}">
      <dgm:prSet/>
      <dgm:spPr/>
      <dgm:t>
        <a:bodyPr/>
        <a:lstStyle/>
        <a:p>
          <a:r>
            <a:rPr lang="en-US"/>
            <a:t>Express emotions or feelings</a:t>
          </a:r>
        </a:p>
      </dgm:t>
    </dgm:pt>
    <dgm:pt modelId="{34890384-97AE-49F4-A5F3-EA9D4E6E4A7B}" type="parTrans" cxnId="{849D793F-6162-4504-83EE-336DEB890EB3}">
      <dgm:prSet/>
      <dgm:spPr/>
      <dgm:t>
        <a:bodyPr/>
        <a:lstStyle/>
        <a:p>
          <a:endParaRPr lang="en-US"/>
        </a:p>
      </dgm:t>
    </dgm:pt>
    <dgm:pt modelId="{EDE474A6-B452-422C-ACF3-E6B0AC407E07}" type="sibTrans" cxnId="{849D793F-6162-4504-83EE-336DEB890EB3}">
      <dgm:prSet/>
      <dgm:spPr/>
      <dgm:t>
        <a:bodyPr/>
        <a:lstStyle/>
        <a:p>
          <a:endParaRPr lang="en-US"/>
        </a:p>
      </dgm:t>
    </dgm:pt>
    <dgm:pt modelId="{6A93CB84-769D-4390-9A70-291A785C667D}">
      <dgm:prSet/>
      <dgm:spPr/>
      <dgm:t>
        <a:bodyPr/>
        <a:lstStyle/>
        <a:p>
          <a:r>
            <a:rPr lang="en-US"/>
            <a:t>Examples: wow!, oh no!, hey!</a:t>
          </a:r>
        </a:p>
      </dgm:t>
    </dgm:pt>
    <dgm:pt modelId="{975501A4-74F9-479E-BEEC-A9FB100AC283}" type="parTrans" cxnId="{0E552BF0-8605-462A-9B04-60A9985DB477}">
      <dgm:prSet/>
      <dgm:spPr/>
      <dgm:t>
        <a:bodyPr/>
        <a:lstStyle/>
        <a:p>
          <a:endParaRPr lang="en-US"/>
        </a:p>
      </dgm:t>
    </dgm:pt>
    <dgm:pt modelId="{6D2B5219-FFA5-4114-9748-537FE4A17B88}" type="sibTrans" cxnId="{0E552BF0-8605-462A-9B04-60A9985DB477}">
      <dgm:prSet/>
      <dgm:spPr/>
      <dgm:t>
        <a:bodyPr/>
        <a:lstStyle/>
        <a:p>
          <a:endParaRPr lang="en-US"/>
        </a:p>
      </dgm:t>
    </dgm:pt>
    <dgm:pt modelId="{07739847-54D6-499D-B352-F90933B08FEC}" type="pres">
      <dgm:prSet presAssocID="{5649A060-78F5-4181-95D4-533425DCD8F1}" presName="root" presStyleCnt="0">
        <dgm:presLayoutVars>
          <dgm:dir/>
          <dgm:resizeHandles val="exact"/>
        </dgm:presLayoutVars>
      </dgm:prSet>
      <dgm:spPr/>
    </dgm:pt>
    <dgm:pt modelId="{88BF8D69-50DD-49BE-A8D7-B0987CC6990E}" type="pres">
      <dgm:prSet presAssocID="{DA9EE6AC-31BB-411B-B71C-E76797820373}" presName="compNode" presStyleCnt="0"/>
      <dgm:spPr/>
    </dgm:pt>
    <dgm:pt modelId="{7F87B5B5-CAEC-4BF8-A5B0-24383B5AB1DA}" type="pres">
      <dgm:prSet presAssocID="{DA9EE6AC-31BB-411B-B71C-E7679782037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ry Face with No Fill"/>
        </a:ext>
      </dgm:extLst>
    </dgm:pt>
    <dgm:pt modelId="{7A0E9537-E050-48D6-BCA0-EB27D8964D18}" type="pres">
      <dgm:prSet presAssocID="{DA9EE6AC-31BB-411B-B71C-E76797820373}" presName="spaceRect" presStyleCnt="0"/>
      <dgm:spPr/>
    </dgm:pt>
    <dgm:pt modelId="{1CB21752-4108-45E2-893B-CF0572CF4E94}" type="pres">
      <dgm:prSet presAssocID="{DA9EE6AC-31BB-411B-B71C-E76797820373}" presName="textRect" presStyleLbl="revTx" presStyleIdx="0" presStyleCnt="2">
        <dgm:presLayoutVars>
          <dgm:chMax val="1"/>
          <dgm:chPref val="1"/>
        </dgm:presLayoutVars>
      </dgm:prSet>
      <dgm:spPr/>
    </dgm:pt>
    <dgm:pt modelId="{DF615775-688E-4FEC-84CF-3340B9C55FED}" type="pres">
      <dgm:prSet presAssocID="{EDE474A6-B452-422C-ACF3-E6B0AC407E07}" presName="sibTrans" presStyleCnt="0"/>
      <dgm:spPr/>
    </dgm:pt>
    <dgm:pt modelId="{26D3E212-1CFB-466D-BDF8-5E0EADC4149F}" type="pres">
      <dgm:prSet presAssocID="{6A93CB84-769D-4390-9A70-291A785C667D}" presName="compNode" presStyleCnt="0"/>
      <dgm:spPr/>
    </dgm:pt>
    <dgm:pt modelId="{CA12DDCF-17F9-4F11-801C-025E015A8506}" type="pres">
      <dgm:prSet presAssocID="{6A93CB84-769D-4390-9A70-291A785C667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6E97EDD3-FF8E-4354-97EB-84E7E7F1EA55}" type="pres">
      <dgm:prSet presAssocID="{6A93CB84-769D-4390-9A70-291A785C667D}" presName="spaceRect" presStyleCnt="0"/>
      <dgm:spPr/>
    </dgm:pt>
    <dgm:pt modelId="{D40A96FA-D1A2-4911-A9FD-A40ABF6B4DFF}" type="pres">
      <dgm:prSet presAssocID="{6A93CB84-769D-4390-9A70-291A785C667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437C819-00E7-4C47-8A1E-4D5DDC94FDFF}" type="presOf" srcId="{6A93CB84-769D-4390-9A70-291A785C667D}" destId="{D40A96FA-D1A2-4911-A9FD-A40ABF6B4DFF}" srcOrd="0" destOrd="0" presId="urn:microsoft.com/office/officeart/2018/2/layout/IconLabelList"/>
    <dgm:cxn modelId="{849D793F-6162-4504-83EE-336DEB890EB3}" srcId="{5649A060-78F5-4181-95D4-533425DCD8F1}" destId="{DA9EE6AC-31BB-411B-B71C-E76797820373}" srcOrd="0" destOrd="0" parTransId="{34890384-97AE-49F4-A5F3-EA9D4E6E4A7B}" sibTransId="{EDE474A6-B452-422C-ACF3-E6B0AC407E07}"/>
    <dgm:cxn modelId="{CEB3F148-BD55-4864-BD3E-1A7987BAF8B3}" type="presOf" srcId="{DA9EE6AC-31BB-411B-B71C-E76797820373}" destId="{1CB21752-4108-45E2-893B-CF0572CF4E94}" srcOrd="0" destOrd="0" presId="urn:microsoft.com/office/officeart/2018/2/layout/IconLabelList"/>
    <dgm:cxn modelId="{4454B676-C588-408B-B625-4B15315F6BBF}" type="presOf" srcId="{5649A060-78F5-4181-95D4-533425DCD8F1}" destId="{07739847-54D6-499D-B352-F90933B08FEC}" srcOrd="0" destOrd="0" presId="urn:microsoft.com/office/officeart/2018/2/layout/IconLabelList"/>
    <dgm:cxn modelId="{0E552BF0-8605-462A-9B04-60A9985DB477}" srcId="{5649A060-78F5-4181-95D4-533425DCD8F1}" destId="{6A93CB84-769D-4390-9A70-291A785C667D}" srcOrd="1" destOrd="0" parTransId="{975501A4-74F9-479E-BEEC-A9FB100AC283}" sibTransId="{6D2B5219-FFA5-4114-9748-537FE4A17B88}"/>
    <dgm:cxn modelId="{1C09972F-10C4-4B62-9CDC-E34C92D1E021}" type="presParOf" srcId="{07739847-54D6-499D-B352-F90933B08FEC}" destId="{88BF8D69-50DD-49BE-A8D7-B0987CC6990E}" srcOrd="0" destOrd="0" presId="urn:microsoft.com/office/officeart/2018/2/layout/IconLabelList"/>
    <dgm:cxn modelId="{0EC58B4E-2F5C-42AF-9BC9-A4BC9F81E0A6}" type="presParOf" srcId="{88BF8D69-50DD-49BE-A8D7-B0987CC6990E}" destId="{7F87B5B5-CAEC-4BF8-A5B0-24383B5AB1DA}" srcOrd="0" destOrd="0" presId="urn:microsoft.com/office/officeart/2018/2/layout/IconLabelList"/>
    <dgm:cxn modelId="{3E5D778B-B4F1-4EEE-8875-35BBC0C87669}" type="presParOf" srcId="{88BF8D69-50DD-49BE-A8D7-B0987CC6990E}" destId="{7A0E9537-E050-48D6-BCA0-EB27D8964D18}" srcOrd="1" destOrd="0" presId="urn:microsoft.com/office/officeart/2018/2/layout/IconLabelList"/>
    <dgm:cxn modelId="{931352A0-552D-46D4-ABEF-A991E62A7AE1}" type="presParOf" srcId="{88BF8D69-50DD-49BE-A8D7-B0987CC6990E}" destId="{1CB21752-4108-45E2-893B-CF0572CF4E94}" srcOrd="2" destOrd="0" presId="urn:microsoft.com/office/officeart/2018/2/layout/IconLabelList"/>
    <dgm:cxn modelId="{25BAB49E-29F7-4BAE-A2FE-32EF7BDF5E4B}" type="presParOf" srcId="{07739847-54D6-499D-B352-F90933B08FEC}" destId="{DF615775-688E-4FEC-84CF-3340B9C55FED}" srcOrd="1" destOrd="0" presId="urn:microsoft.com/office/officeart/2018/2/layout/IconLabelList"/>
    <dgm:cxn modelId="{6EE7EEA7-FA24-44A5-9C00-743DD12BA79B}" type="presParOf" srcId="{07739847-54D6-499D-B352-F90933B08FEC}" destId="{26D3E212-1CFB-466D-BDF8-5E0EADC4149F}" srcOrd="2" destOrd="0" presId="urn:microsoft.com/office/officeart/2018/2/layout/IconLabelList"/>
    <dgm:cxn modelId="{C8713178-7B4E-4EE5-B534-BF5887746F6B}" type="presParOf" srcId="{26D3E212-1CFB-466D-BDF8-5E0EADC4149F}" destId="{CA12DDCF-17F9-4F11-801C-025E015A8506}" srcOrd="0" destOrd="0" presId="urn:microsoft.com/office/officeart/2018/2/layout/IconLabelList"/>
    <dgm:cxn modelId="{5B46B103-11FA-498A-B4BC-F9AB1FBEE61B}" type="presParOf" srcId="{26D3E212-1CFB-466D-BDF8-5E0EADC4149F}" destId="{6E97EDD3-FF8E-4354-97EB-84E7E7F1EA55}" srcOrd="1" destOrd="0" presId="urn:microsoft.com/office/officeart/2018/2/layout/IconLabelList"/>
    <dgm:cxn modelId="{1115D497-238F-4ADD-A65B-BE9D11EE21E7}" type="presParOf" srcId="{26D3E212-1CFB-466D-BDF8-5E0EADC4149F}" destId="{D40A96FA-D1A2-4911-A9FD-A40ABF6B4DF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359D4-EF53-4245-A2ED-0DEB13D9C666}">
      <dsp:nvSpPr>
        <dsp:cNvPr id="0" name=""/>
        <dsp:cNvSpPr/>
      </dsp:nvSpPr>
      <dsp:spPr>
        <a:xfrm>
          <a:off x="0" y="742022"/>
          <a:ext cx="4678020" cy="13698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863CF-3E66-4233-A2D2-F758D02F3843}">
      <dsp:nvSpPr>
        <dsp:cNvPr id="0" name=""/>
        <dsp:cNvSpPr/>
      </dsp:nvSpPr>
      <dsp:spPr>
        <a:xfrm>
          <a:off x="414390" y="1050246"/>
          <a:ext cx="753438" cy="7534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3EAE4-5F87-4DED-A131-1215C9B608CF}">
      <dsp:nvSpPr>
        <dsp:cNvPr id="0" name=""/>
        <dsp:cNvSpPr/>
      </dsp:nvSpPr>
      <dsp:spPr>
        <a:xfrm>
          <a:off x="1582219" y="742022"/>
          <a:ext cx="3095800" cy="1369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980" tIns="144980" rIns="144980" bIns="14498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Show action or state of being</a:t>
          </a:r>
        </a:p>
      </dsp:txBody>
      <dsp:txXfrm>
        <a:off x="1582219" y="742022"/>
        <a:ext cx="3095800" cy="1369887"/>
      </dsp:txXfrm>
    </dsp:sp>
    <dsp:sp modelId="{4A989B1A-EFFE-49B7-A319-C637C18BBC6C}">
      <dsp:nvSpPr>
        <dsp:cNvPr id="0" name=""/>
        <dsp:cNvSpPr/>
      </dsp:nvSpPr>
      <dsp:spPr>
        <a:xfrm>
          <a:off x="0" y="2454381"/>
          <a:ext cx="4678020" cy="13698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DE312-07D4-4CB4-A423-D94439B6AF41}">
      <dsp:nvSpPr>
        <dsp:cNvPr id="0" name=""/>
        <dsp:cNvSpPr/>
      </dsp:nvSpPr>
      <dsp:spPr>
        <a:xfrm>
          <a:off x="414390" y="2762606"/>
          <a:ext cx="753438" cy="7534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167FF-3116-4FA8-B8D1-2DB42EC09663}">
      <dsp:nvSpPr>
        <dsp:cNvPr id="0" name=""/>
        <dsp:cNvSpPr/>
      </dsp:nvSpPr>
      <dsp:spPr>
        <a:xfrm>
          <a:off x="1582219" y="2454381"/>
          <a:ext cx="3095800" cy="1369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980" tIns="144980" rIns="144980" bIns="14498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Examples: run, eat, is, are</a:t>
          </a:r>
        </a:p>
      </dsp:txBody>
      <dsp:txXfrm>
        <a:off x="1582219" y="2454381"/>
        <a:ext cx="3095800" cy="13698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7B5B5-CAEC-4BF8-A5B0-24383B5AB1DA}">
      <dsp:nvSpPr>
        <dsp:cNvPr id="0" name=""/>
        <dsp:cNvSpPr/>
      </dsp:nvSpPr>
      <dsp:spPr>
        <a:xfrm>
          <a:off x="975166" y="252155"/>
          <a:ext cx="1483312" cy="1483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21752-4108-45E2-893B-CF0572CF4E94}">
      <dsp:nvSpPr>
        <dsp:cNvPr id="0" name=""/>
        <dsp:cNvSpPr/>
      </dsp:nvSpPr>
      <dsp:spPr>
        <a:xfrm>
          <a:off x="68698" y="2124482"/>
          <a:ext cx="329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Express emotions or feelings</a:t>
          </a:r>
        </a:p>
      </dsp:txBody>
      <dsp:txXfrm>
        <a:off x="68698" y="2124482"/>
        <a:ext cx="3296250" cy="720000"/>
      </dsp:txXfrm>
    </dsp:sp>
    <dsp:sp modelId="{CA12DDCF-17F9-4F11-801C-025E015A8506}">
      <dsp:nvSpPr>
        <dsp:cNvPr id="0" name=""/>
        <dsp:cNvSpPr/>
      </dsp:nvSpPr>
      <dsp:spPr>
        <a:xfrm>
          <a:off x="4848260" y="252155"/>
          <a:ext cx="1483312" cy="1483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A96FA-D1A2-4911-A9FD-A40ABF6B4DFF}">
      <dsp:nvSpPr>
        <dsp:cNvPr id="0" name=""/>
        <dsp:cNvSpPr/>
      </dsp:nvSpPr>
      <dsp:spPr>
        <a:xfrm>
          <a:off x="3941791" y="2124482"/>
          <a:ext cx="329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Examples: wow!, oh no!, hey!</a:t>
          </a:r>
        </a:p>
      </dsp:txBody>
      <dsp:txXfrm>
        <a:off x="3941791" y="2124482"/>
        <a:ext cx="329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1080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3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96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23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62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04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70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15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5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6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0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4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40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67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1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9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4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7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eksdmgw3W4?si=wEFaR2yH3WBI4hvN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6224" y="1380068"/>
            <a:ext cx="4541042" cy="26161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dirty="0"/>
              <a:t>The </a:t>
            </a:r>
            <a:r>
              <a:rPr lang="en-US" sz="6000" dirty="0">
                <a:solidFill>
                  <a:srgbClr val="FF0000"/>
                </a:solidFill>
              </a:rPr>
              <a:t>8</a:t>
            </a:r>
            <a:r>
              <a:rPr lang="en-US" sz="6000" dirty="0"/>
              <a:t> Parts of Speech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2190" y="3996267"/>
            <a:ext cx="3875076" cy="13885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sz="2100"/>
              <a:t>A Quick Guide to the Building Blocks of English</a:t>
            </a:r>
          </a:p>
        </p:txBody>
      </p:sp>
      <p:pic>
        <p:nvPicPr>
          <p:cNvPr id="5" name="Picture 4" descr="Close up of colorful toy blocks">
            <a:extLst>
              <a:ext uri="{FF2B5EF4-FFF2-40B4-BE49-F238E27FC236}">
                <a16:creationId xmlns:a16="http://schemas.microsoft.com/office/drawing/2014/main" id="{28FF7716-1990-F5B1-0568-EC84E2BE09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605" r="31623" b="-1"/>
          <a:stretch/>
        </p:blipFill>
        <p:spPr>
          <a:xfrm>
            <a:off x="20" y="10"/>
            <a:ext cx="4086205" cy="6857990"/>
          </a:xfrm>
          <a:custGeom>
            <a:avLst/>
            <a:gdLst/>
            <a:ahLst/>
            <a:cxnLst/>
            <a:rect l="l" t="t" r="r" b="b"/>
            <a:pathLst>
              <a:path w="5448300" h="6858000">
                <a:moveTo>
                  <a:pt x="0" y="0"/>
                </a:moveTo>
                <a:lnTo>
                  <a:pt x="3513666" y="0"/>
                </a:lnTo>
                <a:lnTo>
                  <a:pt x="2861733" y="2548466"/>
                </a:lnTo>
                <a:lnTo>
                  <a:pt x="5448300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529" y="685800"/>
            <a:ext cx="7306739" cy="1752599"/>
          </a:xfrm>
        </p:spPr>
        <p:txBody>
          <a:bodyPr>
            <a:normAutofit/>
          </a:bodyPr>
          <a:lstStyle/>
          <a:p>
            <a:r>
              <a:t>Interjections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B73985-A63A-0DFA-9240-C3335EECC1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230605"/>
              </p:ext>
            </p:extLst>
          </p:nvPr>
        </p:nvGraphicFramePr>
        <p:xfrm>
          <a:off x="1320528" y="2694562"/>
          <a:ext cx="7306740" cy="309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17698" y="-12875"/>
            <a:ext cx="1953297" cy="6890194"/>
            <a:chOff x="2199787" y="-12875"/>
            <a:chExt cx="2679011" cy="6890194"/>
          </a:xfrm>
        </p:grpSpPr>
        <p:sp useBgFill="1">
          <p:nvSpPr>
            <p:cNvPr id="24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5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70459" y="0"/>
            <a:ext cx="1827609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799" y="685800"/>
            <a:ext cx="5509418" cy="1413933"/>
          </a:xfrm>
        </p:spPr>
        <p:txBody>
          <a:bodyPr>
            <a:normAutofit/>
          </a:bodyPr>
          <a:lstStyle/>
          <a:p>
            <a:r>
              <a:t>Mini Game: Find That Part!</a:t>
            </a:r>
          </a:p>
        </p:txBody>
      </p:sp>
      <p:pic>
        <p:nvPicPr>
          <p:cNvPr id="27" name="Picture 26" descr="A race between four rabbits and one tortoise and the tortoise is on the lead">
            <a:extLst>
              <a:ext uri="{FF2B5EF4-FFF2-40B4-BE49-F238E27FC236}">
                <a16:creationId xmlns:a16="http://schemas.microsoft.com/office/drawing/2014/main" id="{FD5C5D92-6A32-4558-B3A0-0FEFD16412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432" r="33927" b="2"/>
          <a:stretch/>
        </p:blipFill>
        <p:spPr>
          <a:xfrm>
            <a:off x="20" y="10"/>
            <a:ext cx="2594352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2900" y="2048933"/>
            <a:ext cx="5744367" cy="37422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Instructions: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1. Read the sentence.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2. Identify the </a:t>
            </a:r>
            <a:r>
              <a:rPr lang="en-US" sz="1800" b="1" dirty="0"/>
              <a:t>bold</a:t>
            </a:r>
            <a:r>
              <a:rPr lang="en-US" sz="1700" dirty="0"/>
              <a:t> word.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3. Say which part of speech it is. (?)</a:t>
            </a:r>
          </a:p>
          <a:p>
            <a:pPr>
              <a:lnSpc>
                <a:spcPct val="90000"/>
              </a:lnSpc>
            </a:pPr>
            <a:endParaRPr lang="en-US" sz="1700" dirty="0"/>
          </a:p>
          <a:p>
            <a:pPr>
              <a:lnSpc>
                <a:spcPct val="90000"/>
              </a:lnSpc>
            </a:pPr>
            <a:r>
              <a:rPr lang="en-US" sz="1700" dirty="0"/>
              <a:t>Examples: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- The </a:t>
            </a:r>
            <a:r>
              <a:rPr lang="en-US" sz="1700" b="1" dirty="0"/>
              <a:t>cat</a:t>
            </a:r>
            <a:r>
              <a:rPr lang="en-US" sz="1700" dirty="0"/>
              <a:t> slept on the couch. → (Noun)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- She </a:t>
            </a:r>
            <a:r>
              <a:rPr lang="en-US" sz="1700" b="1" dirty="0"/>
              <a:t>quickly </a:t>
            </a:r>
            <a:r>
              <a:rPr lang="en-US" sz="1700" dirty="0"/>
              <a:t>ran to school. → (Adverb)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- </a:t>
            </a:r>
            <a:r>
              <a:rPr lang="en-US" sz="1700" b="1" dirty="0"/>
              <a:t>Wow! </a:t>
            </a:r>
            <a:r>
              <a:rPr lang="en-US" sz="1700" dirty="0"/>
              <a:t>That was amazing! → (Interjection)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- I left my bag </a:t>
            </a:r>
            <a:r>
              <a:rPr lang="en-US" sz="1700" b="1" dirty="0"/>
              <a:t>under</a:t>
            </a:r>
            <a:r>
              <a:rPr lang="en-US" sz="1700" dirty="0"/>
              <a:t> the table. → (Preposition)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You Did It!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Great job! Now try creating your own sentence using at least 3 different parts of speech.</a:t>
            </a:r>
          </a:p>
          <a:p>
            <a:endParaRPr/>
          </a:p>
          <a:p>
            <a:r>
              <a:t>Call to Action: Watch the video again anytime to review!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fferent colored question marks">
            <a:extLst>
              <a:ext uri="{FF2B5EF4-FFF2-40B4-BE49-F238E27FC236}">
                <a16:creationId xmlns:a16="http://schemas.microsoft.com/office/drawing/2014/main" id="{8FD8808F-5456-368F-B25F-C6A1340B5C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008" r="35394"/>
          <a:stretch/>
        </p:blipFill>
        <p:spPr>
          <a:xfrm>
            <a:off x="5169693" y="10"/>
            <a:ext cx="397430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060" y="685800"/>
            <a:ext cx="3945510" cy="1752599"/>
          </a:xfrm>
        </p:spPr>
        <p:txBody>
          <a:bodyPr>
            <a:normAutofit/>
          </a:bodyPr>
          <a:lstStyle/>
          <a:p>
            <a:pPr algn="l"/>
            <a:r>
              <a:t>What Are Parts of Speech?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1" y="2666999"/>
            <a:ext cx="3945510" cy="3124201"/>
          </a:xfrm>
        </p:spPr>
        <p:txBody>
          <a:bodyPr>
            <a:normAutofit/>
          </a:bodyPr>
          <a:lstStyle/>
          <a:p>
            <a:r>
              <a:rPr lang="en-US" sz="1700"/>
              <a:t>Parts of speech are the categories that words are grouped into based on their function in a sentence. Learning these helps you build strong, clear sentences.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retro toy car with a knitted heart tied on its roof">
            <a:extLst>
              <a:ext uri="{FF2B5EF4-FFF2-40B4-BE49-F238E27FC236}">
                <a16:creationId xmlns:a16="http://schemas.microsoft.com/office/drawing/2014/main" id="{DD824D1A-C83C-626E-06A2-279AC1207D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r="9666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639099"/>
            <a:ext cx="2735620" cy="4965833"/>
          </a:xfrm>
        </p:spPr>
        <p:txBody>
          <a:bodyPr>
            <a:normAutofit/>
          </a:bodyPr>
          <a:lstStyle/>
          <a:p>
            <a:pPr algn="r"/>
            <a:r>
              <a:rPr dirty="0"/>
              <a:t>Nouns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953" y="639099"/>
            <a:ext cx="4943510" cy="4965833"/>
          </a:xfrm>
        </p:spPr>
        <p:txBody>
          <a:bodyPr>
            <a:normAutofit/>
          </a:bodyPr>
          <a:lstStyle/>
          <a:p>
            <a:r>
              <a:rPr dirty="0"/>
              <a:t>Name people, places, things, or ideas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  <a:p>
            <a:r>
              <a:rPr dirty="0"/>
              <a:t>Examples: teacher, Miami, car, love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0F19FF-8F67-FCFA-8986-306349756D45}"/>
              </a:ext>
            </a:extLst>
          </p:cNvPr>
          <p:cNvSpPr txBox="1"/>
          <p:nvPr/>
        </p:nvSpPr>
        <p:spPr>
          <a:xfrm>
            <a:off x="4572000" y="4958601"/>
            <a:ext cx="3419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https://youtu.be/oeksdmgw3W4?si=wEFaR2yH3WBI4hvN</a:t>
            </a:r>
            <a:endParaRPr lang="en-US" dirty="0"/>
          </a:p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CD9B94-D70B-4446-85E5-ACD390428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alk drawing of people representing different genders">
            <a:extLst>
              <a:ext uri="{FF2B5EF4-FFF2-40B4-BE49-F238E27FC236}">
                <a16:creationId xmlns:a16="http://schemas.microsoft.com/office/drawing/2014/main" id="{8A6FA9C1-96F3-DB6C-711E-017C069FF9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rcRect l="3434" r="7565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3" y="685800"/>
            <a:ext cx="7514035" cy="1752599"/>
          </a:xfrm>
        </p:spPr>
        <p:txBody>
          <a:bodyPr anchor="b">
            <a:normAutofit/>
          </a:bodyPr>
          <a:lstStyle/>
          <a:p>
            <a:pPr algn="l"/>
            <a:r>
              <a:t>Pronouns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051" y="2666999"/>
            <a:ext cx="7675216" cy="3124201"/>
          </a:xfrm>
        </p:spPr>
        <p:txBody>
          <a:bodyPr anchor="t">
            <a:normAutofit/>
          </a:bodyPr>
          <a:lstStyle/>
          <a:p>
            <a:r>
              <a:t>Replace nouns to avoid repetition</a:t>
            </a:r>
          </a:p>
          <a:p>
            <a:r>
              <a:t>Examples: he, she, it, they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ED1B64B-251E-446A-A285-6626C4EC0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2B5D1-60D4-4D5B-AFD9-C986E2274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4E16489-5A93-4D86-AAAD-52DB55A81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99456E-7EAD-49F1-B2FE-C2C561C0B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22702DF-10E7-4320-B99B-75D2EE97F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EFA49A8-FE55-4D51-B1C9-11F13FFB71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4C63B37C-8CEE-4A72-AFD8-3C2DBD3725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1245F86-6106-4758-A825-71AC9D6F9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1284051"/>
            <a:ext cx="2109288" cy="3723836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000000"/>
                </a:solidFill>
              </a:rPr>
              <a:t>Verbs</a:t>
            </a:r>
          </a:p>
        </p:txBody>
      </p:sp>
      <p:sp useBgFill="1">
        <p:nvSpPr>
          <p:cNvPr id="19" name="Rounded Rectangle 16">
            <a:extLst>
              <a:ext uri="{FF2B5EF4-FFF2-40B4-BE49-F238E27FC236}">
                <a16:creationId xmlns:a16="http://schemas.microsoft.com/office/drawing/2014/main" id="{A27AE693-58E8-48BC-8ED0-568ABFEAB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871" y="648931"/>
            <a:ext cx="5161397" cy="5231964"/>
          </a:xfrm>
          <a:prstGeom prst="roundRect">
            <a:avLst>
              <a:gd name="adj" fmla="val 4834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5485307-72C1-752D-B0EA-7EFC1ED2DF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4882602"/>
              </p:ext>
            </p:extLst>
          </p:nvPr>
        </p:nvGraphicFramePr>
        <p:xfrm>
          <a:off x="3705900" y="992181"/>
          <a:ext cx="4678020" cy="4566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17698" y="-12875"/>
            <a:ext cx="1953297" cy="6890194"/>
            <a:chOff x="2199787" y="-12875"/>
            <a:chExt cx="2679011" cy="6890194"/>
          </a:xfrm>
        </p:grpSpPr>
        <p:sp useBgFill="1">
          <p:nvSpPr>
            <p:cNvPr id="24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5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70459" y="0"/>
            <a:ext cx="1827609" cy="6858001"/>
            <a:chOff x="1320800" y="0"/>
            <a:chExt cx="2436813" cy="6858001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799" y="685800"/>
            <a:ext cx="5509418" cy="1413933"/>
          </a:xfrm>
        </p:spPr>
        <p:txBody>
          <a:bodyPr>
            <a:normAutofit/>
          </a:bodyPr>
          <a:lstStyle/>
          <a:p>
            <a:r>
              <a:rPr lang="en-US"/>
              <a:t>Adjectives</a:t>
            </a:r>
          </a:p>
        </p:txBody>
      </p:sp>
      <p:pic>
        <p:nvPicPr>
          <p:cNvPr id="29" name="Picture 28" descr="Periodic table of elements">
            <a:extLst>
              <a:ext uri="{FF2B5EF4-FFF2-40B4-BE49-F238E27FC236}">
                <a16:creationId xmlns:a16="http://schemas.microsoft.com/office/drawing/2014/main" id="{0092E4C9-378C-F748-E488-ED84072DC3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511" r="36332"/>
          <a:stretch/>
        </p:blipFill>
        <p:spPr>
          <a:xfrm>
            <a:off x="20" y="10"/>
            <a:ext cx="2594352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2900" y="2048933"/>
            <a:ext cx="5744367" cy="3742267"/>
          </a:xfrm>
        </p:spPr>
        <p:txBody>
          <a:bodyPr>
            <a:normAutofit/>
          </a:bodyPr>
          <a:lstStyle/>
          <a:p>
            <a:r>
              <a:rPr lang="en-US" dirty="0"/>
              <a:t>Describe nouns or pronouns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Examples: tall, red, beautiful, three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17698" y="-12875"/>
            <a:ext cx="1953297" cy="6890194"/>
            <a:chOff x="2199787" y="-12875"/>
            <a:chExt cx="2679011" cy="6890194"/>
          </a:xfrm>
        </p:grpSpPr>
        <p:sp useBgFill="1">
          <p:nvSpPr>
            <p:cNvPr id="12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3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70459" y="0"/>
            <a:ext cx="1827609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799" y="685800"/>
            <a:ext cx="5509418" cy="1413933"/>
          </a:xfrm>
        </p:spPr>
        <p:txBody>
          <a:bodyPr>
            <a:normAutofit/>
          </a:bodyPr>
          <a:lstStyle/>
          <a:p>
            <a:r>
              <a:t>Adverbs</a:t>
            </a:r>
          </a:p>
        </p:txBody>
      </p:sp>
      <p:pic>
        <p:nvPicPr>
          <p:cNvPr id="5" name="Picture 4" descr="Sticky notes on a wall">
            <a:extLst>
              <a:ext uri="{FF2B5EF4-FFF2-40B4-BE49-F238E27FC236}">
                <a16:creationId xmlns:a16="http://schemas.microsoft.com/office/drawing/2014/main" id="{293509A0-F957-9E4C-106E-717B03569E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675" r="36939" b="2"/>
          <a:stretch/>
        </p:blipFill>
        <p:spPr>
          <a:xfrm>
            <a:off x="20" y="10"/>
            <a:ext cx="2594352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2900" y="2048933"/>
            <a:ext cx="5744367" cy="3742267"/>
          </a:xfrm>
        </p:spPr>
        <p:txBody>
          <a:bodyPr>
            <a:normAutofit/>
          </a:bodyPr>
          <a:lstStyle/>
          <a:p>
            <a:r>
              <a:t>Describe verbs, adjectives, or other adverbs</a:t>
            </a:r>
          </a:p>
          <a:p>
            <a:r>
              <a:t>Examples: quickly, very, well, yesterday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CD9B94-D70B-4446-85E5-ACD390428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yellow figures and a red figure on the other side">
            <a:extLst>
              <a:ext uri="{FF2B5EF4-FFF2-40B4-BE49-F238E27FC236}">
                <a16:creationId xmlns:a16="http://schemas.microsoft.com/office/drawing/2014/main" id="{5E4EF728-4E86-C64F-085B-83299064632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639099"/>
            <a:ext cx="2735620" cy="4965833"/>
          </a:xfrm>
        </p:spPr>
        <p:txBody>
          <a:bodyPr>
            <a:normAutofit/>
          </a:bodyPr>
          <a:lstStyle/>
          <a:p>
            <a:pPr algn="r"/>
            <a:r>
              <a:rPr lang="en-US" sz="3700"/>
              <a:t>Prepositions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78FF8B-3743-48E1-88E3-F4CADB3DE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406171"/>
            <a:ext cx="0" cy="343168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953" y="639099"/>
            <a:ext cx="4943510" cy="4965833"/>
          </a:xfrm>
        </p:spPr>
        <p:txBody>
          <a:bodyPr>
            <a:normAutofit/>
          </a:bodyPr>
          <a:lstStyle/>
          <a:p>
            <a:r>
              <a:t>Show relationships between nouns/pronouns and other words</a:t>
            </a:r>
          </a:p>
          <a:p>
            <a:r>
              <a:t>Examples: under, in, on, beside, before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17698" y="-12875"/>
            <a:ext cx="1953297" cy="6890194"/>
            <a:chOff x="2199787" y="-12875"/>
            <a:chExt cx="2679011" cy="6890194"/>
          </a:xfrm>
        </p:grpSpPr>
        <p:sp useBgFill="1">
          <p:nvSpPr>
            <p:cNvPr id="12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3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70459" y="0"/>
            <a:ext cx="1827609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799" y="685800"/>
            <a:ext cx="5509418" cy="1413933"/>
          </a:xfrm>
        </p:spPr>
        <p:txBody>
          <a:bodyPr>
            <a:normAutofit/>
          </a:bodyPr>
          <a:lstStyle/>
          <a:p>
            <a:r>
              <a:t>Conjunctions</a:t>
            </a:r>
          </a:p>
        </p:txBody>
      </p:sp>
      <p:pic>
        <p:nvPicPr>
          <p:cNvPr id="5" name="Picture 4" descr="Dense fog covering the mountain">
            <a:extLst>
              <a:ext uri="{FF2B5EF4-FFF2-40B4-BE49-F238E27FC236}">
                <a16:creationId xmlns:a16="http://schemas.microsoft.com/office/drawing/2014/main" id="{8F4A1B61-66A8-B09A-12C1-8B5337D347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311" r="25437" b="-1"/>
          <a:stretch/>
        </p:blipFill>
        <p:spPr>
          <a:xfrm>
            <a:off x="20" y="10"/>
            <a:ext cx="2594352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2900" y="2048933"/>
            <a:ext cx="5744367" cy="3742267"/>
          </a:xfrm>
        </p:spPr>
        <p:txBody>
          <a:bodyPr>
            <a:normAutofit/>
          </a:bodyPr>
          <a:lstStyle/>
          <a:p>
            <a:r>
              <a:t>Connect words, phrases, or clauses</a:t>
            </a:r>
          </a:p>
          <a:p>
            <a:r>
              <a:t>Examples: and, but, or, because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310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Corbel</vt:lpstr>
      <vt:lpstr>Parallax</vt:lpstr>
      <vt:lpstr>The 8 Parts of Speech</vt:lpstr>
      <vt:lpstr>What Are Parts of Speech?</vt:lpstr>
      <vt:lpstr>Nouns</vt:lpstr>
      <vt:lpstr>Pronouns</vt:lpstr>
      <vt:lpstr>Verbs</vt:lpstr>
      <vt:lpstr>Adjectives</vt:lpstr>
      <vt:lpstr>Adverbs</vt:lpstr>
      <vt:lpstr>Prepositions</vt:lpstr>
      <vt:lpstr>Conjunctions</vt:lpstr>
      <vt:lpstr>Interjections</vt:lpstr>
      <vt:lpstr>Mini Game: Find That Part!</vt:lpstr>
      <vt:lpstr>You Did It!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Vargas, Michael A.</dc:creator>
  <cp:keywords/>
  <dc:description>generated using python-pptx</dc:description>
  <cp:lastModifiedBy>Vargas, Michael A.</cp:lastModifiedBy>
  <cp:revision>2</cp:revision>
  <dcterms:created xsi:type="dcterms:W3CDTF">2013-01-27T09:14:16Z</dcterms:created>
  <dcterms:modified xsi:type="dcterms:W3CDTF">2025-04-07T15:52:10Z</dcterms:modified>
  <cp:category/>
</cp:coreProperties>
</file>