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7B7F93FF-413A-44AE-BE8A-E513E411FFBC}">
  <a:tblStyle styleId="{7B7F93FF-413A-44AE-BE8A-E513E411FF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ad1dc623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ad1dc62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e0f7e263f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e0f7e263f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e0f7e263f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e0f7e263f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e0f7e263f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e0f7e263f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e0f7e263f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e0f7e263f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e0f7e263f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e0f7e263f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e0f7e263f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e0f7e263f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Laten uitwisselen in binnencirkel - buitencirkel.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6b16656ba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6b16656ba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e0f7e263f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7e0f7e263f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Julie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e182059c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e182059c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e182059c9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e182059c9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ad1dc623c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ad1dc623c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Julie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e0f7e263f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e0f7e263f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7e0f7e263f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7e0f7e263f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Jan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e0f7e263f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7e0f7e263f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7e0f7e263f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7e0f7e263f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e0f7e263f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e0f7e263f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7e0f7e263f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7e0f7e263f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Klein halfuurtje werktijd geven.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Daarna per 3 uitwisselen met elkaar.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Julie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76913c73ce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76913c73ce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59a6fa5a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59a6fa5a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59a6fa5a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59a6fa5a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Flappen hangen verspreid in het lokaal.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Ze schrijven hierop de tips die ze nog weten.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Jan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e1391dd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e1391dd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Flappen hangen verspreid in het lokaal.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Ze schrijven hierop de tips die ze nog weten.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e0f7e263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e0f7e263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e0f7e263f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e0f7e263f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Julie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e0f7e263f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e0f7e263f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Julie en Jan afwisselen voorJstellen, heel kort. Effe kort laten reflecteren.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Jan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e0f7e263f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e0f7e263f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e0f7e263f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e0f7e263f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MK_basis (blue)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991200"/>
          </a:xfrm>
          <a:prstGeom prst="rect">
            <a:avLst/>
          </a:prstGeom>
          <a:solidFill>
            <a:srgbClr val="55BF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  <a:defRPr sz="2800">
                <a:solidFill>
                  <a:srgbClr val="32333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628650" y="1671637"/>
            <a:ext cx="78867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92AA"/>
              </a:buClr>
              <a:buSzPts val="1600"/>
              <a:buChar char="○"/>
              <a:defRPr sz="1600">
                <a:solidFill>
                  <a:srgbClr val="0092AA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■"/>
              <a:defRPr sz="1600">
                <a:solidFill>
                  <a:srgbClr val="323332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92AA"/>
              </a:buClr>
              <a:buSzPts val="1600"/>
              <a:buChar char="●"/>
              <a:defRPr sz="1600">
                <a:solidFill>
                  <a:srgbClr val="0092AA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○"/>
              <a:defRPr sz="1600">
                <a:solidFill>
                  <a:srgbClr val="323332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2951163" y="4767263"/>
            <a:ext cx="324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92AA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5" name="Google Shape;55;p13"/>
          <p:cNvCxnSpPr/>
          <p:nvPr/>
        </p:nvCxnSpPr>
        <p:spPr>
          <a:xfrm>
            <a:off x="2951163" y="4767263"/>
            <a:ext cx="3241800" cy="0"/>
          </a:xfrm>
          <a:prstGeom prst="straightConnector1">
            <a:avLst/>
          </a:prstGeom>
          <a:noFill/>
          <a:ln cap="flat" cmpd="sng" w="9525">
            <a:solidFill>
              <a:srgbClr val="0092A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 amt="29000"/>
          </a:blip>
          <a:srcRect b="0" l="0" r="0" t="0"/>
          <a:stretch/>
        </p:blipFill>
        <p:spPr>
          <a:xfrm>
            <a:off x="3946334" y="67316"/>
            <a:ext cx="1249512" cy="846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MK_basis">
  <p:cSld name="SMK_basi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6334" y="67315"/>
            <a:ext cx="1249512" cy="84664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  <a:defRPr sz="2800">
                <a:solidFill>
                  <a:srgbClr val="32333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628650" y="1671637"/>
            <a:ext cx="78867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○"/>
              <a:defRPr sz="1600">
                <a:solidFill>
                  <a:srgbClr val="323332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■"/>
              <a:defRPr sz="1600">
                <a:solidFill>
                  <a:srgbClr val="323332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○"/>
              <a:defRPr sz="1600">
                <a:solidFill>
                  <a:srgbClr val="323332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1" type="ftr"/>
          </p:nvPr>
        </p:nvSpPr>
        <p:spPr>
          <a:xfrm>
            <a:off x="2951163" y="4767263"/>
            <a:ext cx="324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2333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2" name="Google Shape;62;p14"/>
          <p:cNvCxnSpPr/>
          <p:nvPr/>
        </p:nvCxnSpPr>
        <p:spPr>
          <a:xfrm>
            <a:off x="2951163" y="4767263"/>
            <a:ext cx="3241800" cy="0"/>
          </a:xfrm>
          <a:prstGeom prst="straightConnector1">
            <a:avLst/>
          </a:prstGeom>
          <a:noFill/>
          <a:ln cap="flat" cmpd="sng" w="9525">
            <a:solidFill>
              <a:srgbClr val="32333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MK_2 content">
  <p:cSld name="SMK_2 conten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671637"/>
            <a:ext cx="38862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92AA"/>
              </a:buClr>
              <a:buSzPts val="1600"/>
              <a:buChar char="○"/>
              <a:defRPr sz="1600">
                <a:solidFill>
                  <a:srgbClr val="0092AA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■"/>
              <a:defRPr sz="1600">
                <a:solidFill>
                  <a:srgbClr val="323332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5BFD0"/>
              </a:buClr>
              <a:buSzPts val="1600"/>
              <a:buChar char="●"/>
              <a:defRPr sz="1600">
                <a:solidFill>
                  <a:srgbClr val="55BFD0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○"/>
              <a:defRPr sz="1600">
                <a:solidFill>
                  <a:srgbClr val="323332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2" type="body"/>
          </p:nvPr>
        </p:nvSpPr>
        <p:spPr>
          <a:xfrm>
            <a:off x="4629150" y="1671637"/>
            <a:ext cx="38862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92AA"/>
              </a:buClr>
              <a:buSzPts val="1600"/>
              <a:buChar char="○"/>
              <a:defRPr sz="1600">
                <a:solidFill>
                  <a:srgbClr val="0092AA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■"/>
              <a:defRPr sz="1600">
                <a:solidFill>
                  <a:srgbClr val="323332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92AA"/>
              </a:buClr>
              <a:buSzPts val="1600"/>
              <a:buChar char="●"/>
              <a:defRPr sz="1600">
                <a:solidFill>
                  <a:srgbClr val="0092AA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○"/>
              <a:defRPr sz="1600">
                <a:solidFill>
                  <a:srgbClr val="323332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2951163" y="4767263"/>
            <a:ext cx="324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2333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6334" y="67315"/>
            <a:ext cx="1249512" cy="84664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  <a:defRPr sz="2800">
                <a:solidFill>
                  <a:srgbClr val="32333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69" name="Google Shape;69;p15"/>
          <p:cNvCxnSpPr/>
          <p:nvPr/>
        </p:nvCxnSpPr>
        <p:spPr>
          <a:xfrm>
            <a:off x="2951163" y="4767263"/>
            <a:ext cx="3241800" cy="0"/>
          </a:xfrm>
          <a:prstGeom prst="straightConnector1">
            <a:avLst/>
          </a:prstGeom>
          <a:noFill/>
          <a:ln cap="flat" cmpd="sng" w="9525">
            <a:solidFill>
              <a:srgbClr val="32333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MK_kleine titel/schema">
  <p:cSld name="SMK_kleine titel/schema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0" y="0"/>
            <a:ext cx="9144000" cy="991200"/>
          </a:xfrm>
          <a:prstGeom prst="rect">
            <a:avLst/>
          </a:prstGeom>
          <a:solidFill>
            <a:srgbClr val="55BF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6"/>
          <p:cNvSpPr txBox="1"/>
          <p:nvPr>
            <p:ph type="title"/>
          </p:nvPr>
        </p:nvSpPr>
        <p:spPr>
          <a:xfrm>
            <a:off x="628650" y="460638"/>
            <a:ext cx="7886700" cy="9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2AA"/>
              </a:buClr>
              <a:buSzPts val="1600"/>
              <a:buFont typeface="Calibri"/>
              <a:buNone/>
              <a:defRPr b="1" sz="1600" cap="none">
                <a:solidFill>
                  <a:srgbClr val="0092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1" type="ftr"/>
          </p:nvPr>
        </p:nvSpPr>
        <p:spPr>
          <a:xfrm>
            <a:off x="2951163" y="4767263"/>
            <a:ext cx="324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92AA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4" name="Google Shape;74;p16"/>
          <p:cNvCxnSpPr/>
          <p:nvPr/>
        </p:nvCxnSpPr>
        <p:spPr>
          <a:xfrm>
            <a:off x="2951163" y="4767263"/>
            <a:ext cx="3241800" cy="0"/>
          </a:xfrm>
          <a:prstGeom prst="straightConnector1">
            <a:avLst/>
          </a:prstGeom>
          <a:noFill/>
          <a:ln cap="flat" cmpd="sng" w="9525">
            <a:solidFill>
              <a:srgbClr val="0092A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" name="Google Shape;75;p16"/>
          <p:cNvPicPr preferRelativeResize="0"/>
          <p:nvPr/>
        </p:nvPicPr>
        <p:blipFill rotWithShape="1">
          <a:blip r:embed="rId2">
            <a:alphaModFix amt="29000"/>
          </a:blip>
          <a:srcRect b="0" l="0" r="0" t="0"/>
          <a:stretch/>
        </p:blipFill>
        <p:spPr>
          <a:xfrm>
            <a:off x="3946334" y="67316"/>
            <a:ext cx="1249512" cy="8466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6;p16"/>
          <p:cNvCxnSpPr/>
          <p:nvPr/>
        </p:nvCxnSpPr>
        <p:spPr>
          <a:xfrm>
            <a:off x="2951162" y="1407706"/>
            <a:ext cx="3241800" cy="0"/>
          </a:xfrm>
          <a:prstGeom prst="straightConnector1">
            <a:avLst/>
          </a:prstGeom>
          <a:noFill/>
          <a:ln cap="flat" cmpd="sng" w="9525">
            <a:solidFill>
              <a:srgbClr val="0092AA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MK_basis (blue) 1">
  <p:cSld name="SMK_basis (blue)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/>
          <p:nvPr/>
        </p:nvSpPr>
        <p:spPr>
          <a:xfrm>
            <a:off x="0" y="0"/>
            <a:ext cx="9144000" cy="991200"/>
          </a:xfrm>
          <a:prstGeom prst="rect">
            <a:avLst/>
          </a:prstGeom>
          <a:solidFill>
            <a:srgbClr val="55BF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7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  <a:defRPr sz="2800">
                <a:solidFill>
                  <a:srgbClr val="32333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628650" y="1671637"/>
            <a:ext cx="78867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92AA"/>
              </a:buClr>
              <a:buSzPts val="1600"/>
              <a:buChar char="○"/>
              <a:defRPr sz="1600">
                <a:solidFill>
                  <a:srgbClr val="0092AA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■"/>
              <a:defRPr sz="1600">
                <a:solidFill>
                  <a:srgbClr val="323332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92AA"/>
              </a:buClr>
              <a:buSzPts val="1600"/>
              <a:buChar char="●"/>
              <a:defRPr sz="1600">
                <a:solidFill>
                  <a:srgbClr val="0092AA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○"/>
              <a:defRPr sz="1600">
                <a:solidFill>
                  <a:srgbClr val="323332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1" type="ftr"/>
          </p:nvPr>
        </p:nvSpPr>
        <p:spPr>
          <a:xfrm>
            <a:off x="2951163" y="4767263"/>
            <a:ext cx="324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92AA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2" name="Google Shape;82;p17"/>
          <p:cNvCxnSpPr/>
          <p:nvPr/>
        </p:nvCxnSpPr>
        <p:spPr>
          <a:xfrm>
            <a:off x="2951163" y="4767263"/>
            <a:ext cx="3241800" cy="0"/>
          </a:xfrm>
          <a:prstGeom prst="straightConnector1">
            <a:avLst/>
          </a:prstGeom>
          <a:noFill/>
          <a:ln cap="flat" cmpd="sng" w="9525">
            <a:solidFill>
              <a:srgbClr val="0092A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" name="Google Shape;83;p17"/>
          <p:cNvPicPr preferRelativeResize="0"/>
          <p:nvPr/>
        </p:nvPicPr>
        <p:blipFill rotWithShape="1">
          <a:blip r:embed="rId2">
            <a:alphaModFix amt="29000"/>
          </a:blip>
          <a:srcRect b="0" l="0" r="0" t="0"/>
          <a:stretch/>
        </p:blipFill>
        <p:spPr>
          <a:xfrm>
            <a:off x="3946334" y="67316"/>
            <a:ext cx="1249512" cy="846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MK_kleine titel/schema 1">
  <p:cSld name="SMK_kleine titel/schema_1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/>
          <p:nvPr/>
        </p:nvSpPr>
        <p:spPr>
          <a:xfrm>
            <a:off x="0" y="0"/>
            <a:ext cx="9144000" cy="991200"/>
          </a:xfrm>
          <a:prstGeom prst="rect">
            <a:avLst/>
          </a:prstGeom>
          <a:solidFill>
            <a:srgbClr val="55BF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8"/>
          <p:cNvSpPr txBox="1"/>
          <p:nvPr>
            <p:ph type="title"/>
          </p:nvPr>
        </p:nvSpPr>
        <p:spPr>
          <a:xfrm>
            <a:off x="628650" y="460638"/>
            <a:ext cx="7886700" cy="9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2AA"/>
              </a:buClr>
              <a:buSzPts val="1600"/>
              <a:buFont typeface="Calibri"/>
              <a:buNone/>
              <a:defRPr b="1" sz="1600" cap="none">
                <a:solidFill>
                  <a:srgbClr val="0092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1" type="ftr"/>
          </p:nvPr>
        </p:nvSpPr>
        <p:spPr>
          <a:xfrm>
            <a:off x="2951163" y="4767263"/>
            <a:ext cx="324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92AA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8" name="Google Shape;88;p18"/>
          <p:cNvCxnSpPr/>
          <p:nvPr/>
        </p:nvCxnSpPr>
        <p:spPr>
          <a:xfrm>
            <a:off x="2951163" y="4767263"/>
            <a:ext cx="3241800" cy="0"/>
          </a:xfrm>
          <a:prstGeom prst="straightConnector1">
            <a:avLst/>
          </a:prstGeom>
          <a:noFill/>
          <a:ln cap="flat" cmpd="sng" w="9525">
            <a:solidFill>
              <a:srgbClr val="0092A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" name="Google Shape;89;p18"/>
          <p:cNvPicPr preferRelativeResize="0"/>
          <p:nvPr/>
        </p:nvPicPr>
        <p:blipFill rotWithShape="1">
          <a:blip r:embed="rId2">
            <a:alphaModFix amt="29000"/>
          </a:blip>
          <a:srcRect b="0" l="0" r="0" t="0"/>
          <a:stretch/>
        </p:blipFill>
        <p:spPr>
          <a:xfrm>
            <a:off x="3946334" y="67316"/>
            <a:ext cx="1249512" cy="8466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18"/>
          <p:cNvCxnSpPr/>
          <p:nvPr/>
        </p:nvCxnSpPr>
        <p:spPr>
          <a:xfrm>
            <a:off x="2951162" y="1407706"/>
            <a:ext cx="3241800" cy="0"/>
          </a:xfrm>
          <a:prstGeom prst="straightConnector1">
            <a:avLst/>
          </a:prstGeom>
          <a:noFill/>
          <a:ln cap="flat" cmpd="sng" w="9525">
            <a:solidFill>
              <a:srgbClr val="0092AA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houd met bijschrift" type="objTx">
  <p:cSld name="OBJECT_WITH_CAPTION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Char char="■"/>
              <a:defRPr sz="1500"/>
            </a:lvl9pPr>
          </a:lstStyle>
          <a:p/>
        </p:txBody>
      </p:sp>
      <p:sp>
        <p:nvSpPr>
          <p:cNvPr id="94" name="Google Shape;94;p19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95" name="Google Shape;95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19"/>
          <p:cNvSpPr txBox="1"/>
          <p:nvPr>
            <p:ph idx="11" type="ftr"/>
          </p:nvPr>
        </p:nvSpPr>
        <p:spPr>
          <a:xfrm>
            <a:off x="2951163" y="4767263"/>
            <a:ext cx="324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MK_basis 1">
  <p:cSld name="1_SMK_basis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6334" y="67315"/>
            <a:ext cx="1249512" cy="84664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  <a:defRPr sz="2800">
                <a:solidFill>
                  <a:srgbClr val="32333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628650" y="1671638"/>
            <a:ext cx="78867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None/>
              <a:defRPr sz="1600">
                <a:solidFill>
                  <a:srgbClr val="323332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1" type="ftr"/>
          </p:nvPr>
        </p:nvSpPr>
        <p:spPr>
          <a:xfrm>
            <a:off x="2951164" y="4767263"/>
            <a:ext cx="324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1400"/>
              <a:buFont typeface="Verdana"/>
              <a:buNone/>
              <a:defRPr sz="2800">
                <a:solidFill>
                  <a:srgbClr val="32333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rgbClr val="654610"/>
              </a:buClr>
              <a:buSzPts val="1400"/>
              <a:buFont typeface="Verdana"/>
              <a:buNone/>
              <a:defRPr b="0" i="0" sz="2800" u="none" cap="none" strike="noStrike">
                <a:solidFill>
                  <a:srgbClr val="65461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rgbClr val="654610"/>
              </a:buClr>
              <a:buSzPts val="1400"/>
              <a:buFont typeface="Verdana"/>
              <a:buNone/>
              <a:defRPr b="0" i="0" sz="2800" u="none" cap="none" strike="noStrike">
                <a:solidFill>
                  <a:srgbClr val="65461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rgbClr val="654610"/>
              </a:buClr>
              <a:buSzPts val="1400"/>
              <a:buFont typeface="Verdana"/>
              <a:buNone/>
              <a:defRPr b="0" i="0" sz="2800" u="none" cap="none" strike="noStrike">
                <a:solidFill>
                  <a:srgbClr val="65461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rgbClr val="654610"/>
              </a:buClr>
              <a:buSzPts val="1400"/>
              <a:buFont typeface="Verdana"/>
              <a:buNone/>
              <a:defRPr b="0" i="0" sz="2800" u="none" cap="none" strike="noStrike">
                <a:solidFill>
                  <a:srgbClr val="65461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rgbClr val="654610"/>
              </a:buClr>
              <a:buSzPts val="1400"/>
              <a:buFont typeface="Verdana"/>
              <a:buNone/>
              <a:defRPr b="0" i="0" sz="2800" u="none" cap="none" strike="noStrike">
                <a:solidFill>
                  <a:srgbClr val="65461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rgbClr val="654610"/>
              </a:buClr>
              <a:buSzPts val="1400"/>
              <a:buFont typeface="Verdana"/>
              <a:buNone/>
              <a:defRPr b="0" i="0" sz="2800" u="none" cap="none" strike="noStrike">
                <a:solidFill>
                  <a:srgbClr val="65461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rgbClr val="654610"/>
              </a:buClr>
              <a:buSzPts val="1400"/>
              <a:buFont typeface="Verdana"/>
              <a:buNone/>
              <a:defRPr b="0" i="0" sz="2800" u="none" cap="none" strike="noStrike">
                <a:solidFill>
                  <a:srgbClr val="65461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rgbClr val="654610"/>
              </a:buClr>
              <a:buSzPts val="1400"/>
              <a:buFont typeface="Verdana"/>
              <a:buNone/>
              <a:defRPr b="0" i="0" sz="2800" u="none" cap="none" strike="noStrike">
                <a:solidFill>
                  <a:srgbClr val="65461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cxnSp>
        <p:nvCxnSpPr>
          <p:cNvPr id="103" name="Google Shape;103;p20"/>
          <p:cNvCxnSpPr/>
          <p:nvPr/>
        </p:nvCxnSpPr>
        <p:spPr>
          <a:xfrm>
            <a:off x="2951164" y="4767263"/>
            <a:ext cx="3241800" cy="0"/>
          </a:xfrm>
          <a:prstGeom prst="straightConnector1">
            <a:avLst/>
          </a:prstGeom>
          <a:noFill/>
          <a:ln cap="flat" cmpd="sng" w="9525">
            <a:solidFill>
              <a:srgbClr val="32333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hyperlink" Target="https://drive.google.com/drive/folders/102xYCjRWI8MjvZ77Lj8BZ4-qUXRlNJHj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Relationship Id="rId4" Type="http://schemas.openxmlformats.org/officeDocument/2006/relationships/hyperlink" Target="http://www.erk.nl/docent/niveaubeschrijvingen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mailto:steven.delarue@stad.gent.be" TargetMode="External"/><Relationship Id="rId4" Type="http://schemas.openxmlformats.org/officeDocument/2006/relationships/hyperlink" Target="mailto:jan@schoolmakers.be" TargetMode="External"/><Relationship Id="rId5" Type="http://schemas.openxmlformats.org/officeDocument/2006/relationships/hyperlink" Target="mailto:julie.petitjean@kuleuven.be" TargetMode="External"/><Relationship Id="rId6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uurzaamonderwijs.com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hyperlink" Target="https://duurzaamonderwijs.com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30"/>
              <a:buFont typeface="Arial"/>
              <a:buNone/>
            </a:pPr>
            <a:r>
              <a:rPr b="1" lang="nl" sz="403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FRANS VOOR (EX-)OKAN-LEERLINGEN</a:t>
            </a:r>
            <a:endParaRPr/>
          </a:p>
        </p:txBody>
      </p:sp>
      <p:sp>
        <p:nvSpPr>
          <p:cNvPr id="109" name="Google Shape;109;p21"/>
          <p:cNvSpPr txBox="1"/>
          <p:nvPr>
            <p:ph idx="1" type="subTitle"/>
          </p:nvPr>
        </p:nvSpPr>
        <p:spPr>
          <a:xfrm>
            <a:off x="311700" y="30557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3000">
                <a:solidFill>
                  <a:srgbClr val="073763"/>
                </a:solidFill>
              </a:rPr>
              <a:t>SESSIE  3</a:t>
            </a:r>
            <a:endParaRPr b="1" sz="3000">
              <a:solidFill>
                <a:srgbClr val="073763"/>
              </a:solidFill>
            </a:endParaRPr>
          </a:p>
        </p:txBody>
      </p:sp>
      <p:pic>
        <p:nvPicPr>
          <p:cNvPr id="110" name="Google Shape;11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0498" y="558351"/>
            <a:ext cx="1831401" cy="90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 txBox="1"/>
          <p:nvPr/>
        </p:nvSpPr>
        <p:spPr>
          <a:xfrm>
            <a:off x="385675" y="3923825"/>
            <a:ext cx="30000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WELKOM!</a:t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7850" y="584050"/>
            <a:ext cx="2451042" cy="8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325" y="381932"/>
            <a:ext cx="2861551" cy="1286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. ENKELE VUISTREGELS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0"/>
          <p:cNvSpPr txBox="1"/>
          <p:nvPr>
            <p:ph idx="1" type="body"/>
          </p:nvPr>
        </p:nvSpPr>
        <p:spPr>
          <a:xfrm>
            <a:off x="265025" y="1805425"/>
            <a:ext cx="8520600" cy="29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3. Moderne technologie om onderwijs Frans te intensifiëren.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795" y="2571750"/>
            <a:ext cx="3705700" cy="257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. ENKELE VUISTREGELS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1"/>
          <p:cNvSpPr txBox="1"/>
          <p:nvPr>
            <p:ph idx="1" type="body"/>
          </p:nvPr>
        </p:nvSpPr>
        <p:spPr>
          <a:xfrm>
            <a:off x="265025" y="1805425"/>
            <a:ext cx="8520600" cy="29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4. Kennis én vaardigheden. Vaardigheden én kennis.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44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. ENKELE VUISTREGELS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2"/>
          <p:cNvSpPr txBox="1"/>
          <p:nvPr>
            <p:ph idx="1" type="body"/>
          </p:nvPr>
        </p:nvSpPr>
        <p:spPr>
          <a:xfrm>
            <a:off x="265025" y="1805425"/>
            <a:ext cx="8520600" cy="29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5. Herhaling in verschillende contexten.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5475" y="191600"/>
            <a:ext cx="2642350" cy="132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. ENKELE VUISTREGELS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3"/>
          <p:cNvSpPr txBox="1"/>
          <p:nvPr>
            <p:ph idx="1" type="body"/>
          </p:nvPr>
        </p:nvSpPr>
        <p:spPr>
          <a:xfrm>
            <a:off x="265025" y="1805425"/>
            <a:ext cx="8520600" cy="29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6. Feedback. Expliciet en impliciet. Met zorg.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. ENKELE VUISTREGELS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4"/>
          <p:cNvSpPr txBox="1"/>
          <p:nvPr>
            <p:ph idx="1" type="body"/>
          </p:nvPr>
        </p:nvSpPr>
        <p:spPr>
          <a:xfrm>
            <a:off x="265025" y="1805425"/>
            <a:ext cx="8520600" cy="29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7. De wereld in de klas. Klas in de wereld.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2571759"/>
            <a:ext cx="51435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. ENKELE VUISTREGELS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5"/>
          <p:cNvSpPr txBox="1"/>
          <p:nvPr>
            <p:ph idx="1" type="body"/>
          </p:nvPr>
        </p:nvSpPr>
        <p:spPr>
          <a:xfrm>
            <a:off x="254450" y="1404075"/>
            <a:ext cx="8520600" cy="29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Lexicale humuslaag.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Rijk taalaanbod dankzij zelfzekere leerkracht.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Moderne technologie om aanbod te intensifiëren.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Kennis en vaardigheden binnen communicatieve situaties.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Herhaling in verschillende contexten.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Veel feedback.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Klas in de wereld. De wereld in de klas.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600" y="0"/>
            <a:ext cx="2844400" cy="28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PAUZE!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8300" y="1240888"/>
            <a:ext cx="5334000" cy="355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4. EVEN ALLES SAMENLEGGEN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1000" y="1505250"/>
            <a:ext cx="3426799" cy="337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625" y="1212375"/>
            <a:ext cx="2678576" cy="200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4. EVEN ALLES SAMENLEGGEN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35" name="Google Shape;235;p38"/>
          <p:cNvGraphicFramePr/>
          <p:nvPr/>
        </p:nvGraphicFramePr>
        <p:xfrm>
          <a:off x="212125" y="2155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{7B7F93FF-413A-44AE-BE8A-E513E411FFBC}</a:tableStyleId>
              </a:tblPr>
              <a:tblGrid>
                <a:gridCol w="1467375"/>
                <a:gridCol w="1467375"/>
                <a:gridCol w="1467375"/>
                <a:gridCol w="1467375"/>
                <a:gridCol w="1467375"/>
                <a:gridCol w="1467375"/>
              </a:tblGrid>
              <a:tr h="381000">
                <a:tc>
                  <a:txBody>
                    <a:bodyPr/>
                    <a:lstStyle/>
                    <a:p>
                      <a:pPr indent="-3048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AutoNum type="arabicPeriod"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Doelen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2. Voorkennis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3. Instructie 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4. Begeleid oefenen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5. Oefenen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6. Afronder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</a:tr>
            </a:tbl>
          </a:graphicData>
        </a:graphic>
      </p:graphicFrame>
      <p:pic>
        <p:nvPicPr>
          <p:cNvPr id="236" name="Google Shape;23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1200" y="195600"/>
            <a:ext cx="1898600" cy="187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3588" y="2842600"/>
            <a:ext cx="3011231" cy="213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031867" y="740299"/>
            <a:ext cx="4883878" cy="366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PROGRAMMA VAN VANDAAG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265025" y="1805425"/>
            <a:ext cx="8520600" cy="29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Even opfrissen: wat hadden we geleerd vorige keer?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nl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Retrieval practice dus… remember?</a:t>
            </a:r>
            <a:endParaRPr b="1" i="1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Huiswerk bespreken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Enkele vuistregels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Even alles samenleggen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Inspiratie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Aan het werk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8" name="Google Shape;248;p40"/>
          <p:cNvGraphicFramePr/>
          <p:nvPr/>
        </p:nvGraphicFramePr>
        <p:xfrm>
          <a:off x="169875" y="2641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{7B7F93FF-413A-44AE-BE8A-E513E411FFBC}</a:tableStyleId>
              </a:tblPr>
              <a:tblGrid>
                <a:gridCol w="1467375"/>
                <a:gridCol w="1467375"/>
                <a:gridCol w="1467375"/>
                <a:gridCol w="1467375"/>
                <a:gridCol w="1467375"/>
                <a:gridCol w="1467375"/>
              </a:tblGrid>
              <a:tr h="381000">
                <a:tc>
                  <a:txBody>
                    <a:bodyPr/>
                    <a:lstStyle/>
                    <a:p>
                      <a:pPr indent="-3048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AutoNum type="arabicPeriod"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Doelen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2. Voorkennis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3. Instructie 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4. Begeleid oefenen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5. Oefenen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6. Afronder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</a:tr>
            </a:tbl>
          </a:graphicData>
        </a:graphic>
      </p:graphicFrame>
      <p:pic>
        <p:nvPicPr>
          <p:cNvPr id="249" name="Google Shape;24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81147"/>
            <a:ext cx="2934749" cy="2490603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4. EVEN ALLES SAMENLEGGEN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5. INSPIRATIE</a:t>
            </a: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: START KLEIN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41"/>
          <p:cNvPicPr preferRelativeResize="0"/>
          <p:nvPr/>
        </p:nvPicPr>
        <p:blipFill rotWithShape="1">
          <a:blip r:embed="rId3">
            <a:alphaModFix/>
          </a:blip>
          <a:srcRect b="7987" l="21250" r="27134" t="25668"/>
          <a:stretch/>
        </p:blipFill>
        <p:spPr>
          <a:xfrm>
            <a:off x="3720381" y="1178050"/>
            <a:ext cx="4936270" cy="396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5. INSPIRATIE:</a:t>
            </a: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 KAN GROOTS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450" y="1114176"/>
            <a:ext cx="7106865" cy="402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2"/>
          <p:cNvSpPr txBox="1"/>
          <p:nvPr/>
        </p:nvSpPr>
        <p:spPr>
          <a:xfrm>
            <a:off x="7562725" y="3386925"/>
            <a:ext cx="12696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Zie </a:t>
            </a:r>
            <a:r>
              <a:rPr lang="nl" u="sng">
                <a:solidFill>
                  <a:schemeClr val="hlink"/>
                </a:solidFill>
                <a:hlinkClick r:id="rId4"/>
              </a:rPr>
              <a:t>hier.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. INSPIRATIE  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43"/>
          <p:cNvPicPr preferRelativeResize="0"/>
          <p:nvPr/>
        </p:nvPicPr>
        <p:blipFill rotWithShape="1">
          <a:blip r:embed="rId3">
            <a:alphaModFix/>
          </a:blip>
          <a:srcRect b="12597" l="23421" r="26307" t="20784"/>
          <a:stretch/>
        </p:blipFill>
        <p:spPr>
          <a:xfrm>
            <a:off x="2939534" y="221800"/>
            <a:ext cx="5942786" cy="492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5. INSPIRATIE</a:t>
            </a:r>
            <a:endParaRPr/>
          </a:p>
        </p:txBody>
      </p:sp>
      <p:pic>
        <p:nvPicPr>
          <p:cNvPr id="275" name="Google Shape;275;p44"/>
          <p:cNvPicPr preferRelativeResize="0"/>
          <p:nvPr/>
        </p:nvPicPr>
        <p:blipFill rotWithShape="1">
          <a:blip r:embed="rId3">
            <a:alphaModFix/>
          </a:blip>
          <a:srcRect b="9907" l="24182" r="26263" t="14808"/>
          <a:stretch/>
        </p:blipFill>
        <p:spPr>
          <a:xfrm>
            <a:off x="3629682" y="116200"/>
            <a:ext cx="5294866" cy="50273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4"/>
          <p:cNvSpPr txBox="1"/>
          <p:nvPr/>
        </p:nvSpPr>
        <p:spPr>
          <a:xfrm>
            <a:off x="591450" y="2171075"/>
            <a:ext cx="2302500" cy="4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u="sng">
                <a:solidFill>
                  <a:schemeClr val="hlink"/>
                </a:solidFill>
                <a:hlinkClick r:id="rId4"/>
              </a:rPr>
              <a:t>http://www.erk.nl/docent/niveaubeschrijvingen/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6. AAN HET WERK</a:t>
            </a:r>
            <a:endParaRPr/>
          </a:p>
        </p:txBody>
      </p:sp>
      <p:sp>
        <p:nvSpPr>
          <p:cNvPr id="282" name="Google Shape;282;p45"/>
          <p:cNvSpPr txBox="1"/>
          <p:nvPr/>
        </p:nvSpPr>
        <p:spPr>
          <a:xfrm>
            <a:off x="311700" y="1446925"/>
            <a:ext cx="8127000" cy="31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Calibri"/>
                <a:ea typeface="Calibri"/>
                <a:cs typeface="Calibri"/>
                <a:sym typeface="Calibri"/>
              </a:rPr>
              <a:t>Neem je evaluatie bij de hand die je tussen sessie 3 (19/02) en 4 (27/03) gaat geven.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nl" sz="1800">
                <a:latin typeface="Calibri"/>
                <a:ea typeface="Calibri"/>
                <a:cs typeface="Calibri"/>
                <a:sym typeface="Calibri"/>
              </a:rPr>
              <a:t>Hoe zien de lessen eruit die toeleiden naar deze evaluatie?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nl" sz="1800">
                <a:latin typeface="Calibri"/>
                <a:ea typeface="Calibri"/>
                <a:cs typeface="Calibri"/>
                <a:sym typeface="Calibri"/>
              </a:rPr>
              <a:t>Op welke manier zitten de kaders hierin vervat van: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lphaLcPeriod"/>
            </a:pPr>
            <a:r>
              <a:rPr lang="nl" sz="1800">
                <a:latin typeface="Calibri"/>
                <a:ea typeface="Calibri"/>
                <a:cs typeface="Calibri"/>
                <a:sym typeface="Calibri"/>
              </a:rPr>
              <a:t>de krachtige leeromgeving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lphaLcPeriod"/>
            </a:pPr>
            <a:r>
              <a:rPr lang="nl" sz="1800">
                <a:latin typeface="Calibri"/>
                <a:ea typeface="Calibri"/>
                <a:cs typeface="Calibri"/>
                <a:sym typeface="Calibri"/>
              </a:rPr>
              <a:t>de wijze lessen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lphaLcPeriod"/>
            </a:pPr>
            <a:r>
              <a:rPr lang="nl" sz="1800">
                <a:latin typeface="Calibri"/>
                <a:ea typeface="Calibri"/>
                <a:cs typeface="Calibri"/>
                <a:sym typeface="Calibri"/>
              </a:rPr>
              <a:t>differentiatie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lphaLcPeriod"/>
            </a:pPr>
            <a:r>
              <a:rPr lang="nl" sz="1800">
                <a:latin typeface="Calibri"/>
                <a:ea typeface="Calibri"/>
                <a:cs typeface="Calibri"/>
                <a:sym typeface="Calibri"/>
              </a:rPr>
              <a:t>de lesfases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lphaLcPeriod"/>
            </a:pPr>
            <a:r>
              <a:rPr lang="nl" sz="1800">
                <a:latin typeface="Calibri"/>
                <a:ea typeface="Calibri"/>
                <a:cs typeface="Calibri"/>
                <a:sym typeface="Calibri"/>
              </a:rPr>
              <a:t>de input rond de verschillende kennisonderdelen en vaardigheden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nl" sz="1800">
                <a:latin typeface="Calibri"/>
                <a:ea typeface="Calibri"/>
                <a:cs typeface="Calibri"/>
                <a:sym typeface="Calibri"/>
              </a:rPr>
              <a:t>Op welke manier sluit de evaluatie aan op de lessenreeks?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HUISWERK VOOR 27/03 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46"/>
          <p:cNvSpPr txBox="1"/>
          <p:nvPr>
            <p:ph idx="1" type="body"/>
          </p:nvPr>
        </p:nvSpPr>
        <p:spPr>
          <a:xfrm>
            <a:off x="265025" y="2267525"/>
            <a:ext cx="8520600" cy="27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Neem de toets af / laat de taak uitvoeren.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Post op de uploadzone een “bewijsstuk”: foto, filmpje, lesmateriaal ter voorbereiding…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Schrijf een korte reflectie aan de hand van de volgende vragen: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Lagen de resultaten in lijn met je verwachtingen?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Wat met de ex-OKAN-leerlingen? Wat liep goed? Waar zijn ze op gebotst?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En jij?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8725" y="445025"/>
            <a:ext cx="2743575" cy="19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</a:rPr>
              <a:t>VRAGEN OF OPMERKINGEN?</a:t>
            </a:r>
            <a:endParaRPr b="1">
              <a:solidFill>
                <a:srgbClr val="3C78D8"/>
              </a:solidFill>
            </a:endParaRPr>
          </a:p>
        </p:txBody>
      </p:sp>
      <p:sp>
        <p:nvSpPr>
          <p:cNvPr id="295" name="Google Shape;295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/>
              <a:t>Organisatie: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l" u="sng">
                <a:solidFill>
                  <a:schemeClr val="hlink"/>
                </a:solidFill>
                <a:hlinkClick r:id="rId3"/>
              </a:rPr>
              <a:t>steven.delarue@stad.gent</a:t>
            </a:r>
            <a:r>
              <a:rPr lang="nl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nl"/>
              <a:t>Inhoud traject: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l" u="sng">
                <a:solidFill>
                  <a:schemeClr val="hlink"/>
                </a:solidFill>
                <a:hlinkClick r:id="rId4"/>
              </a:rPr>
              <a:t>jan@schoolmakers.be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l" u="sng">
                <a:solidFill>
                  <a:schemeClr val="hlink"/>
                </a:solidFill>
                <a:hlinkClick r:id="rId5"/>
              </a:rPr>
              <a:t>julie.petitjean@kuleuven.be</a:t>
            </a:r>
            <a:r>
              <a:rPr lang="nl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6950" y="925232"/>
            <a:ext cx="2775350" cy="387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800"/>
              <a:buFont typeface="Calibri"/>
              <a:buAutoNum type="arabicPeriod"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EVEN OPFRISSEN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275400" y="1540650"/>
            <a:ext cx="85206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Vorige les gaven we voor elke vaardigheid en elk kennisonderdeel concrete tips.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Loop rond door de ruimte, schrijf op elke flap tips die je je nog herinnert van de vorige keer OF iets waarvan jij zegt: “Hey collega’s, dit werkt ook voor dit onderdeel”.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5475" y="191600"/>
            <a:ext cx="2642350" cy="1321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7" name="Google Shape;127;p23"/>
          <p:cNvGraphicFramePr/>
          <p:nvPr/>
        </p:nvGraphicFramePr>
        <p:xfrm>
          <a:off x="1014000" y="3278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{7B7F93FF-413A-44AE-BE8A-E513E411FFBC}</a:tableStyleId>
              </a:tblPr>
              <a:tblGrid>
                <a:gridCol w="1760850"/>
                <a:gridCol w="1760850"/>
                <a:gridCol w="1760850"/>
                <a:gridCol w="17608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rgbClr val="FFFFFF"/>
                          </a:solidFill>
                        </a:rPr>
                        <a:t>COMPRÉHENSION ORALE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rgbClr val="FFFFFF"/>
                          </a:solidFill>
                        </a:rPr>
                        <a:t>COMPRÉHENSION ÉCRITE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rgbClr val="FFFFFF"/>
                          </a:solidFill>
                        </a:rPr>
                        <a:t>EXPRESSION ORALE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INTERACTION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rgbClr val="FFFFFF"/>
                          </a:solidFill>
                        </a:rPr>
                        <a:t>PRONONCIATION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rgbClr val="FFFFFF"/>
                          </a:solidFill>
                        </a:rPr>
                        <a:t>VOCABULAIRE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rgbClr val="FFFFFF"/>
                          </a:solidFill>
                        </a:rPr>
                        <a:t>GRAMMAIRE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EXPRESSION ÉCRITE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" name="Google Shape;128;p23"/>
          <p:cNvGraphicFramePr/>
          <p:nvPr/>
        </p:nvGraphicFramePr>
        <p:xfrm>
          <a:off x="133575" y="4461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{7B7F93FF-413A-44AE-BE8A-E513E411FFBC}</a:tableStyleId>
              </a:tblPr>
              <a:tblGrid>
                <a:gridCol w="1467375"/>
                <a:gridCol w="1467375"/>
                <a:gridCol w="1467375"/>
                <a:gridCol w="1467375"/>
                <a:gridCol w="1467375"/>
                <a:gridCol w="1467375"/>
              </a:tblGrid>
              <a:tr h="381000">
                <a:tc>
                  <a:txBody>
                    <a:bodyPr/>
                    <a:lstStyle/>
                    <a:p>
                      <a:pPr indent="-3048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AutoNum type="arabicPeriod"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Doelen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2. Voorkennis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3. Instructie 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4. Begeleid oefenen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5. Oefenen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6. Afronder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800"/>
              <a:buFont typeface="Calibri"/>
              <a:buAutoNum type="arabicPeriod"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EVEN OPFRISSEN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275400" y="1540650"/>
            <a:ext cx="85206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Structureer per 2 of 3 de tips die op jullie flap staan.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Stel voor aan de rest van de groep.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5475" y="191600"/>
            <a:ext cx="2642350" cy="1321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6" name="Google Shape;136;p24"/>
          <p:cNvGraphicFramePr/>
          <p:nvPr/>
        </p:nvGraphicFramePr>
        <p:xfrm>
          <a:off x="1014000" y="3278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{7B7F93FF-413A-44AE-BE8A-E513E411FFBC}</a:tableStyleId>
              </a:tblPr>
              <a:tblGrid>
                <a:gridCol w="1760850"/>
                <a:gridCol w="1760850"/>
                <a:gridCol w="1760850"/>
                <a:gridCol w="17608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rgbClr val="FFFFFF"/>
                          </a:solidFill>
                        </a:rPr>
                        <a:t>COMPRÉHENSION ORALE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rgbClr val="FFFFFF"/>
                          </a:solidFill>
                        </a:rPr>
                        <a:t>COMPRÉHENSION ÉCRITE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rgbClr val="FFFFFF"/>
                          </a:solidFill>
                        </a:rPr>
                        <a:t>EXPRESSION ORALE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INTERACTION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rgbClr val="FFFFFF"/>
                          </a:solidFill>
                        </a:rPr>
                        <a:t>PRONONCIATION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rgbClr val="FFFFFF"/>
                          </a:solidFill>
                        </a:rPr>
                        <a:t>VOCABULAIRE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rgbClr val="FFFFFF"/>
                          </a:solidFill>
                        </a:rPr>
                        <a:t>GRAMMAIRE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EXPRESSION ÉCRITE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7" name="Google Shape;137;p24"/>
          <p:cNvGraphicFramePr/>
          <p:nvPr/>
        </p:nvGraphicFramePr>
        <p:xfrm>
          <a:off x="133575" y="4461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{7B7F93FF-413A-44AE-BE8A-E513E411FFBC}</a:tableStyleId>
              </a:tblPr>
              <a:tblGrid>
                <a:gridCol w="1467375"/>
                <a:gridCol w="1467375"/>
                <a:gridCol w="1467375"/>
                <a:gridCol w="1467375"/>
                <a:gridCol w="1467375"/>
                <a:gridCol w="1467375"/>
              </a:tblGrid>
              <a:tr h="381000">
                <a:tc>
                  <a:txBody>
                    <a:bodyPr/>
                    <a:lstStyle/>
                    <a:p>
                      <a:pPr indent="-3048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AutoNum type="arabicPeriod"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Doelen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2. Voorkennis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3. Instructie 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4. Begeleid oefenen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5. Oefenen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1200">
                          <a:solidFill>
                            <a:schemeClr val="lt1"/>
                          </a:solidFill>
                        </a:rPr>
                        <a:t>6. Afronder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45818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HUISWERK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5"/>
          <p:cNvSpPr txBox="1"/>
          <p:nvPr>
            <p:ph idx="1" type="body"/>
          </p:nvPr>
        </p:nvSpPr>
        <p:spPr>
          <a:xfrm>
            <a:off x="265025" y="2267525"/>
            <a:ext cx="8520600" cy="27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De sessie die plaatsvindt op 19/02 is een terugblik- en werksessie: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probeer tegen 19/02 de les waaraan je vandaag hebt gewerkt uit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deel “bewijsmateriaal” via het online leerplatform, bijv. een foto van je bordschema of van de activiteit, een filmpje, werk van je leerlingen...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noteer kort wat feedback voor jezelf na afloop van de les en deel die met de andere deelnemers via het online leerplatform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breng 1 taak of toets mee (die tussen sessie 3 en 4 aan bod komt)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8725" y="445025"/>
            <a:ext cx="2743575" cy="19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BESPREKING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6"/>
          <p:cNvSpPr txBox="1"/>
          <p:nvPr>
            <p:ph idx="1" type="body"/>
          </p:nvPr>
        </p:nvSpPr>
        <p:spPr>
          <a:xfrm>
            <a:off x="406750" y="1897900"/>
            <a:ext cx="8520600" cy="27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Stel aan elkaar voor wat je gedaan hebt, en waar je in deze les specifiek op gelet hebt.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1" name="Google Shape;151;p26"/>
          <p:cNvGraphicFramePr/>
          <p:nvPr/>
        </p:nvGraphicFramePr>
        <p:xfrm>
          <a:off x="499125" y="2837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{7B7F93FF-413A-44AE-BE8A-E513E411FFBC}</a:tableStyleId>
              </a:tblPr>
              <a:tblGrid>
                <a:gridCol w="2649675"/>
                <a:gridCol w="2649675"/>
                <a:gridCol w="26496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/>
                        <a:t>Dit zat erin en doe ik sowieso.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6DB7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/>
                        <a:t>Dit was nieuw en liep goed. 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6DB7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/>
                        <a:t>Dit was nieuw en liep nog niet goed. 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6DB7D7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/>
                        <a:t>Wat maakt dat je dit vaak doet?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/>
                        <a:t>Wat is het effect op je leerlingen?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/>
                        <a:t>Wat gaf je het gevoel dat dit “goed” zat?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/>
                        <a:t>Waar botste je op?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/>
                        <a:t>Zie je manieren om deze obstakels in de toekomst te omzeilen? 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52" name="Google Shape;1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625" y="159621"/>
            <a:ext cx="3165000" cy="210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 txBox="1"/>
          <p:nvPr/>
        </p:nvSpPr>
        <p:spPr>
          <a:xfrm>
            <a:off x="485825" y="4573175"/>
            <a:ext cx="7949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/>
              <a:t>Lees op het leerplatform de verslagen van de anderen. Pik je er nog iets uit op? 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. ENKELE VUISTREGELS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265025" y="1805425"/>
            <a:ext cx="8520600" cy="29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We overlopen 7 basisprincipes voor goed onderwijs Frans.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Geef jezelf voor elk principe een score op 5.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b="1" i="1" lang="nl">
                <a:latin typeface="Calibri"/>
                <a:ea typeface="Calibri"/>
                <a:cs typeface="Calibri"/>
                <a:sym typeface="Calibri"/>
              </a:rPr>
              <a:t>Wat maakt dat je die score wel al hebt? 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b="1" i="1" lang="nl">
                <a:latin typeface="Calibri"/>
                <a:ea typeface="Calibri"/>
                <a:cs typeface="Calibri"/>
                <a:sym typeface="Calibri"/>
              </a:rPr>
              <a:t>Waar liggen de groeikansen? 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7"/>
          <p:cNvSpPr txBox="1"/>
          <p:nvPr/>
        </p:nvSpPr>
        <p:spPr>
          <a:xfrm>
            <a:off x="190100" y="4547425"/>
            <a:ext cx="4678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u="sng">
                <a:solidFill>
                  <a:schemeClr val="hlink"/>
                </a:solidFill>
                <a:hlinkClick r:id="rId3"/>
              </a:rPr>
              <a:t>https://duurzaamonderwijs.com/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. ENKELE VUISTREGELS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265025" y="1805425"/>
            <a:ext cx="8520600" cy="29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Voorzie een lexicale humuslaag: bied eerst woorden en chunks aan (</a:t>
            </a:r>
            <a:r>
              <a:rPr b="1" i="1" lang="nl">
                <a:latin typeface="Calibri"/>
                <a:ea typeface="Calibri"/>
                <a:cs typeface="Calibri"/>
                <a:sym typeface="Calibri"/>
              </a:rPr>
              <a:t>il y a, je m’appelle...)</a:t>
            </a:r>
            <a:r>
              <a:rPr b="1" lang="nl">
                <a:latin typeface="Calibri"/>
                <a:ea typeface="Calibri"/>
                <a:cs typeface="Calibri"/>
                <a:sym typeface="Calibri"/>
              </a:rPr>
              <a:t> in heel concrete contexten.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3726" y="2486225"/>
            <a:ext cx="3620275" cy="26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8"/>
          <p:cNvSpPr txBox="1"/>
          <p:nvPr/>
        </p:nvSpPr>
        <p:spPr>
          <a:xfrm>
            <a:off x="190100" y="4547425"/>
            <a:ext cx="4678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u="sng">
                <a:solidFill>
                  <a:schemeClr val="hlink"/>
                </a:solidFill>
                <a:hlinkClick r:id="rId4"/>
              </a:rPr>
              <a:t>https://duurzaamonderwijs.com/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nl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. ENKELE VUISTREGELS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265025" y="1805425"/>
            <a:ext cx="8520600" cy="29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latin typeface="Calibri"/>
                <a:ea typeface="Calibri"/>
                <a:cs typeface="Calibri"/>
                <a:sym typeface="Calibri"/>
              </a:rPr>
              <a:t>2. Rijk taalaanbod vanuit interactie met de leerkracht (zelfvertrouwen!).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0375" y="2396325"/>
            <a:ext cx="4623625" cy="27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