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imo" panose="020B0604020202020204" pitchFamily="34" charset="0"/>
      <p:regular r:id="rId21"/>
    </p:embeddedFont>
    <p:embeddedFont>
      <p:font typeface="Assistant Bold" pitchFamily="2" charset="-79"/>
      <p:regular r:id="rId22"/>
      <p:bold r:id="rId23"/>
    </p:embeddedFont>
    <p:embeddedFont>
      <p:font typeface="Assistant Regular" pitchFamily="2" charset="-79"/>
      <p:regular r:id="rId24"/>
    </p:embeddedFont>
    <p:embeddedFont>
      <p:font typeface="Assistant Regular Bold" pitchFamily="2" charset="-79"/>
      <p:regular r:id="rId25"/>
      <p:bold r:id="rId26"/>
    </p:embeddedFont>
    <p:embeddedFont>
      <p:font typeface="Calibri" panose="020F0502020204030204" pitchFamily="34" charset="0"/>
      <p:regular r:id="rId27"/>
      <p:bold r:id="rId28"/>
      <p:italic r:id="rId29"/>
      <p:boldItalic r:id="rId30"/>
    </p:embeddedFont>
    <p:embeddedFont>
      <p:font typeface="Telegraf" pitchFamily="2" charset="77"/>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65" autoAdjust="0"/>
    <p:restoredTop sz="94626" autoAdjust="0"/>
  </p:normalViewPr>
  <p:slideViewPr>
    <p:cSldViewPr>
      <p:cViewPr varScale="1">
        <p:scale>
          <a:sx n="70" d="100"/>
          <a:sy n="70" d="100"/>
        </p:scale>
        <p:origin x="2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07.03.2022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ttps://discoverybehavioralhealth.sharepoint.com/teams/CSQMTeam/Shared%20Documents/Forms/AllItems.aspx?id=%2Fteams%2FCSQMTeam%2FShared%20Documents%2F5%2E%20Clinical%20Quality%20%28%26%20Documentation%29%2F5%2E%20Clinical%20Supervision%2F1%2E%20Clinicians%20Desk%20Reference%202021%2Epdf&amp;parent=%2Fteams%2FCSQMTeam%2FShared%20Documents%2F5%2E%20Clinical%20Quality%20%28%26%20Documentation%29%2F5%2E%20Clinical%20Supervision&amp;p=true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client=safari&amp;rls=en&amp;sxsrf=APq-WBuEkL-BLoHkUa5kTubFt96LOluLDA%3A1645483081310&amp;ei=SRQUYsDIEpPNkPIP__uL8AQ&amp;ved=0ahUKEwiAka6U7pH2AhWTJkQIHf_9Ak4Q4dUDCA0&amp;uact=5&amp;oq=https%3A%2F%2Fdiscoverybehavioralhealth.sharepoint.com%2Fteams%2FCSQMTeam%2FShared%2520Documents%2FForms%2FAllItems.aspx%3Fid%3D%252Fteams%252FCSQMTeam%252FShared%2520Documents%252F5%252E%2520Clinical%2520Quality%2520%2528%2526%2520Documentation%2529%252F5%252E%2520Clinical%2520Supervision%252F1%252E%2520Clinicians%2520Desk%2520Reference%25202021%252Epdf%26parent%3D%252Fteams%252FCSQMTeam%252FShared%2520Documents%252F5%252E%2520Clinical%2520Quality%2520%2528%2526%2520Documentation%2529%252F5%252E%2520Clinical%2520Supervision%26p%3Dtrue&amp;gs_lcp=Cgdnd3Mtd2l6EAMyBwgAEEcQsAMyBwgAEEcQsAMyBwgAEEcQsAMyBwgAEEcQsAMyBwgAEEcQsAMyBwgAEEcQsAMyBwgAEEcQsAMyBwgAEEcQsANKBAhBGABKBAhGGABQsgdY5gxghBFoAXABeACAAQCIAQCSAQCYAQCgAQHIAQjAAQE&amp;sclient=gws-w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6.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4" t="1574" b="3312"/>
          <a:stretch>
            <a:fillRect/>
          </a:stretch>
        </p:blipFill>
        <p:spPr>
          <a:xfrm>
            <a:off x="11217724" y="0"/>
            <a:ext cx="7070276" cy="10412464"/>
          </a:xfrm>
          <a:prstGeom prst="rect">
            <a:avLst/>
          </a:prstGeom>
        </p:spPr>
      </p:pic>
      <p:sp>
        <p:nvSpPr>
          <p:cNvPr id="3" name="AutoShape 3"/>
          <p:cNvSpPr/>
          <p:nvPr/>
        </p:nvSpPr>
        <p:spPr>
          <a:xfrm>
            <a:off x="0" y="1013809"/>
            <a:ext cx="18288000" cy="9575"/>
          </a:xfrm>
          <a:prstGeom prst="rect">
            <a:avLst/>
          </a:prstGeom>
          <a:solidFill>
            <a:srgbClr val="F0F0F0"/>
          </a:solidFill>
        </p:spPr>
      </p:sp>
      <p:sp>
        <p:nvSpPr>
          <p:cNvPr id="4" name="AutoShape 4"/>
          <p:cNvSpPr/>
          <p:nvPr/>
        </p:nvSpPr>
        <p:spPr>
          <a:xfrm rot="-5400000">
            <a:off x="586787" y="441913"/>
            <a:ext cx="63520" cy="1237093"/>
          </a:xfrm>
          <a:prstGeom prst="rect">
            <a:avLst/>
          </a:prstGeom>
          <a:solidFill>
            <a:srgbClr val="7294A8"/>
          </a:solidFill>
        </p:spPr>
      </p:sp>
      <p:grpSp>
        <p:nvGrpSpPr>
          <p:cNvPr id="5" name="Group 5"/>
          <p:cNvGrpSpPr/>
          <p:nvPr/>
        </p:nvGrpSpPr>
        <p:grpSpPr>
          <a:xfrm>
            <a:off x="628072" y="2766034"/>
            <a:ext cx="10447784" cy="4754933"/>
            <a:chOff x="0" y="0"/>
            <a:chExt cx="13930379" cy="6339911"/>
          </a:xfrm>
        </p:grpSpPr>
        <p:sp>
          <p:nvSpPr>
            <p:cNvPr id="6" name="TextBox 6"/>
            <p:cNvSpPr txBox="1"/>
            <p:nvPr/>
          </p:nvSpPr>
          <p:spPr>
            <a:xfrm>
              <a:off x="2" y="-19050"/>
              <a:ext cx="13930377" cy="522817"/>
            </a:xfrm>
            <a:prstGeom prst="rect">
              <a:avLst/>
            </a:prstGeom>
          </p:spPr>
          <p:txBody>
            <a:bodyPr lIns="0" tIns="0" rIns="0" bIns="0" rtlCol="0" anchor="t">
              <a:spAutoFit/>
            </a:bodyPr>
            <a:lstStyle/>
            <a:p>
              <a:pPr>
                <a:lnSpc>
                  <a:spcPts val="3249"/>
                </a:lnSpc>
              </a:pPr>
              <a:r>
                <a:rPr lang="en-US" sz="2499" spc="124">
                  <a:solidFill>
                    <a:srgbClr val="7294A8"/>
                  </a:solidFill>
                  <a:latin typeface="Assistant Bold"/>
                </a:rPr>
                <a:t>DBH VIRTUAL PROVIDER TRAINING​</a:t>
              </a:r>
            </a:p>
          </p:txBody>
        </p:sp>
        <p:sp>
          <p:nvSpPr>
            <p:cNvPr id="7" name="TextBox 7"/>
            <p:cNvSpPr txBox="1"/>
            <p:nvPr/>
          </p:nvSpPr>
          <p:spPr>
            <a:xfrm>
              <a:off x="0" y="1015185"/>
              <a:ext cx="13930379" cy="4318006"/>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Clinical Documentation in the Virtual Setting </a:t>
              </a:r>
            </a:p>
          </p:txBody>
        </p:sp>
        <p:sp>
          <p:nvSpPr>
            <p:cNvPr id="8" name="TextBox 8"/>
            <p:cNvSpPr txBox="1"/>
            <p:nvPr/>
          </p:nvSpPr>
          <p:spPr>
            <a:xfrm>
              <a:off x="0" y="5777935"/>
              <a:ext cx="13930379" cy="561976"/>
            </a:xfrm>
            <a:prstGeom prst="rect">
              <a:avLst/>
            </a:prstGeom>
          </p:spPr>
          <p:txBody>
            <a:bodyPr lIns="0" tIns="0" rIns="0" bIns="0" rtlCol="0" anchor="t">
              <a:spAutoFit/>
            </a:bodyPr>
            <a:lstStyle/>
            <a:p>
              <a:pPr>
                <a:lnSpc>
                  <a:spcPts val="3749"/>
                </a:lnSpc>
              </a:pPr>
              <a:r>
                <a:rPr lang="en-US" sz="2499" spc="74">
                  <a:solidFill>
                    <a:srgbClr val="7294A8"/>
                  </a:solidFill>
                  <a:latin typeface="Assistant Regular"/>
                </a:rPr>
                <a:t>Presenter: Andrea Piazza, Director of Virtual Programming​</a:t>
              </a:r>
            </a:p>
          </p:txBody>
        </p:sp>
      </p:grpSp>
      <p:grpSp>
        <p:nvGrpSpPr>
          <p:cNvPr id="9" name="Group 9"/>
          <p:cNvGrpSpPr/>
          <p:nvPr/>
        </p:nvGrpSpPr>
        <p:grpSpPr>
          <a:xfrm rot="-10800000">
            <a:off x="16770298" y="8769298"/>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6"/>
          <a:srcRect/>
          <a:stretch>
            <a:fillRect/>
          </a:stretch>
        </p:blipFill>
        <p:spPr>
          <a:xfrm>
            <a:off x="15910644" y="300253"/>
            <a:ext cx="2208311" cy="6865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11226003" y="3956691"/>
            <a:ext cx="5788795" cy="5718200"/>
          </a:xfrm>
          <a:prstGeom prst="rect">
            <a:avLst/>
          </a:prstGeom>
        </p:spPr>
      </p:pic>
      <p:sp>
        <p:nvSpPr>
          <p:cNvPr id="15" name="TextBox 15"/>
          <p:cNvSpPr txBox="1"/>
          <p:nvPr/>
        </p:nvSpPr>
        <p:spPr>
          <a:xfrm>
            <a:off x="1028700" y="2547028"/>
            <a:ext cx="15564739" cy="764335"/>
          </a:xfrm>
          <a:prstGeom prst="rect">
            <a:avLst/>
          </a:prstGeom>
        </p:spPr>
        <p:txBody>
          <a:bodyPr lIns="0" tIns="0" rIns="0" bIns="0" rtlCol="0" anchor="t">
            <a:spAutoFit/>
          </a:bodyPr>
          <a:lstStyle/>
          <a:p>
            <a:pPr marL="928884" lvl="1" indent="-464442">
              <a:lnSpc>
                <a:spcPts val="6453"/>
              </a:lnSpc>
              <a:buFont typeface="Arial"/>
              <a:buChar char="•"/>
            </a:pPr>
            <a:r>
              <a:rPr lang="en-US" sz="4302">
                <a:solidFill>
                  <a:srgbClr val="25537A"/>
                </a:solidFill>
                <a:latin typeface="Assistant Regular"/>
              </a:rPr>
              <a:t>CSQM Resource Center and Presentations</a:t>
            </a:r>
          </a:p>
        </p:txBody>
      </p:sp>
      <p:sp>
        <p:nvSpPr>
          <p:cNvPr id="16" name="TextBox 16"/>
          <p:cNvSpPr txBox="1"/>
          <p:nvPr/>
        </p:nvSpPr>
        <p:spPr>
          <a:xfrm>
            <a:off x="939616" y="1402397"/>
            <a:ext cx="16319684" cy="990138"/>
          </a:xfrm>
          <a:prstGeom prst="rect">
            <a:avLst/>
          </a:prstGeom>
        </p:spPr>
        <p:txBody>
          <a:bodyPr lIns="0" tIns="0" rIns="0" bIns="0" rtlCol="0" anchor="t">
            <a:spAutoFit/>
          </a:bodyPr>
          <a:lstStyle/>
          <a:p>
            <a:pPr algn="ctr">
              <a:lnSpc>
                <a:spcPts val="7087"/>
              </a:lnSpc>
              <a:spcBef>
                <a:spcPct val="0"/>
              </a:spcBef>
            </a:pPr>
            <a:r>
              <a:rPr lang="en-US" sz="6443" spc="64">
                <a:solidFill>
                  <a:srgbClr val="25537A"/>
                </a:solidFill>
                <a:latin typeface="Telegraf"/>
              </a:rPr>
              <a:t>Documenting for Telehealth for Each Role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264674"/>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F0F0F0"/>
            </a:solidFill>
          </p:spPr>
        </p:sp>
      </p:grpSp>
      <p:grpSp>
        <p:nvGrpSpPr>
          <p:cNvPr id="5" name="Group 5"/>
          <p:cNvGrpSpPr/>
          <p:nvPr/>
        </p:nvGrpSpPr>
        <p:grpSpPr>
          <a:xfrm rot="-10800000">
            <a:off x="17339333"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690264"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5"/>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6"/>
          <a:srcRect l="4462" r="5020"/>
          <a:stretch>
            <a:fillRect/>
          </a:stretch>
        </p:blipFill>
        <p:spPr>
          <a:xfrm>
            <a:off x="4706949" y="3906098"/>
            <a:ext cx="4520379" cy="6386884"/>
          </a:xfrm>
          <a:prstGeom prst="rect">
            <a:avLst/>
          </a:prstGeom>
        </p:spPr>
      </p:pic>
      <p:pic>
        <p:nvPicPr>
          <p:cNvPr id="15" name="Picture 15"/>
          <p:cNvPicPr>
            <a:picLocks noChangeAspect="1"/>
          </p:cNvPicPr>
          <p:nvPr/>
        </p:nvPicPr>
        <p:blipFill>
          <a:blip r:embed="rId7"/>
          <a:srcRect r="5057"/>
          <a:stretch>
            <a:fillRect/>
          </a:stretch>
        </p:blipFill>
        <p:spPr>
          <a:xfrm>
            <a:off x="0" y="3906098"/>
            <a:ext cx="4706949" cy="6377502"/>
          </a:xfrm>
          <a:prstGeom prst="rect">
            <a:avLst/>
          </a:prstGeom>
        </p:spPr>
      </p:pic>
      <p:pic>
        <p:nvPicPr>
          <p:cNvPr id="16" name="Picture 16"/>
          <p:cNvPicPr>
            <a:picLocks noChangeAspect="1"/>
          </p:cNvPicPr>
          <p:nvPr/>
        </p:nvPicPr>
        <p:blipFill>
          <a:blip r:embed="rId8"/>
          <a:srcRect l="5580" r="4464"/>
          <a:stretch>
            <a:fillRect/>
          </a:stretch>
        </p:blipFill>
        <p:spPr>
          <a:xfrm>
            <a:off x="9227327" y="3906098"/>
            <a:ext cx="4490775" cy="6393394"/>
          </a:xfrm>
          <a:prstGeom prst="rect">
            <a:avLst/>
          </a:prstGeom>
        </p:spPr>
      </p:pic>
      <p:pic>
        <p:nvPicPr>
          <p:cNvPr id="17" name="Picture 17"/>
          <p:cNvPicPr>
            <a:picLocks noChangeAspect="1"/>
          </p:cNvPicPr>
          <p:nvPr/>
        </p:nvPicPr>
        <p:blipFill>
          <a:blip r:embed="rId9"/>
          <a:srcRect l="4480"/>
          <a:stretch>
            <a:fillRect/>
          </a:stretch>
        </p:blipFill>
        <p:spPr>
          <a:xfrm>
            <a:off x="13718102" y="3906098"/>
            <a:ext cx="4751507" cy="6403530"/>
          </a:xfrm>
          <a:prstGeom prst="rect">
            <a:avLst/>
          </a:prstGeom>
        </p:spPr>
      </p:pic>
      <p:sp>
        <p:nvSpPr>
          <p:cNvPr id="18" name="TextBox 18"/>
          <p:cNvSpPr txBox="1"/>
          <p:nvPr/>
        </p:nvSpPr>
        <p:spPr>
          <a:xfrm>
            <a:off x="1028700" y="757791"/>
            <a:ext cx="15852064" cy="1058237"/>
          </a:xfrm>
          <a:prstGeom prst="rect">
            <a:avLst/>
          </a:prstGeom>
        </p:spPr>
        <p:txBody>
          <a:bodyPr lIns="0" tIns="0" rIns="0" bIns="0" rtlCol="0" anchor="t">
            <a:spAutoFit/>
          </a:bodyPr>
          <a:lstStyle/>
          <a:p>
            <a:pPr>
              <a:lnSpc>
                <a:spcPts val="7508"/>
              </a:lnSpc>
            </a:pPr>
            <a:r>
              <a:rPr lang="en-US" sz="6825" spc="68">
                <a:solidFill>
                  <a:srgbClr val="25537A"/>
                </a:solidFill>
                <a:latin typeface="Telegraf"/>
              </a:rPr>
              <a:t>Documentation Check-list</a:t>
            </a:r>
          </a:p>
        </p:txBody>
      </p:sp>
      <p:sp>
        <p:nvSpPr>
          <p:cNvPr id="19" name="TextBox 19"/>
          <p:cNvSpPr txBox="1"/>
          <p:nvPr/>
        </p:nvSpPr>
        <p:spPr>
          <a:xfrm>
            <a:off x="1064863" y="1749352"/>
            <a:ext cx="16310633" cy="2216027"/>
          </a:xfrm>
          <a:prstGeom prst="rect">
            <a:avLst/>
          </a:prstGeom>
        </p:spPr>
        <p:txBody>
          <a:bodyPr lIns="0" tIns="0" rIns="0" bIns="0" rtlCol="0" anchor="t">
            <a:spAutoFit/>
          </a:bodyPr>
          <a:lstStyle/>
          <a:p>
            <a:pPr marL="515753" lvl="1" indent="-257876">
              <a:lnSpc>
                <a:spcPts val="3583"/>
              </a:lnSpc>
              <a:buFont typeface="Arial"/>
              <a:buChar char="•"/>
            </a:pPr>
            <a:r>
              <a:rPr lang="en-US" sz="2388">
                <a:solidFill>
                  <a:srgbClr val="25537A"/>
                </a:solidFill>
                <a:latin typeface="Assistant Regular"/>
              </a:rPr>
              <a:t>Review Clinical Resources Folder in Sharepoint: https://discoverybehavioralhealth.sharepoint.com/sites/CFD/Shared%20Documents/Forms/AllItems.aspx?FolderCTID=0x012000BCE3FEF440F4CF46AC46D8C9B6C01010&amp;id=%2Fsites%2FCFD%2FShared%20Documents%2FClinical%20Documents%20%2D%20OP%2FClinical%20Resources&amp;viewid=05f9041a%2D0d7d%2D4995%2Db218%2D49b6f375a828</a:t>
            </a:r>
          </a:p>
          <a:p>
            <a:pPr>
              <a:lnSpc>
                <a:spcPts val="3583"/>
              </a:lnSpc>
            </a:pPr>
            <a:endParaRPr lang="en-US" sz="2388">
              <a:solidFill>
                <a:srgbClr val="25537A"/>
              </a:solidFill>
              <a:latin typeface="Assistant Regul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0F0F0"/>
            </a:solidFill>
          </p:spPr>
        </p:sp>
        <p:sp>
          <p:nvSpPr>
            <p:cNvPr id="4" name="AutoShape 4"/>
            <p:cNvSpPr/>
            <p:nvPr/>
          </p:nvSpPr>
          <p:spPr>
            <a:xfrm>
              <a:off x="0" y="0"/>
              <a:ext cx="84693" cy="1649458"/>
            </a:xfrm>
            <a:prstGeom prst="rect">
              <a:avLst/>
            </a:prstGeom>
            <a:solidFill>
              <a:srgbClr val="7294A8"/>
            </a:solidFill>
          </p:spPr>
        </p:sp>
      </p:grpSp>
      <p:grpSp>
        <p:nvGrpSpPr>
          <p:cNvPr id="5" name="Group 5"/>
          <p:cNvGrpSpPr/>
          <p:nvPr/>
        </p:nvGrpSpPr>
        <p:grpSpPr>
          <a:xfrm rot="-10800000">
            <a:off x="17094832"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445763"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0F0F0"/>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l="1690" r="2704"/>
          <a:stretch>
            <a:fillRect/>
          </a:stretch>
        </p:blipFill>
        <p:spPr>
          <a:xfrm>
            <a:off x="4218953" y="2903112"/>
            <a:ext cx="9850093" cy="5693557"/>
          </a:xfrm>
          <a:prstGeom prst="rect">
            <a:avLst/>
          </a:prstGeom>
        </p:spPr>
      </p:pic>
      <p:sp>
        <p:nvSpPr>
          <p:cNvPr id="15" name="TextBox 15"/>
          <p:cNvSpPr txBox="1"/>
          <p:nvPr/>
        </p:nvSpPr>
        <p:spPr>
          <a:xfrm>
            <a:off x="1401964" y="1299558"/>
            <a:ext cx="16886036" cy="762000"/>
          </a:xfrm>
          <a:prstGeom prst="rect">
            <a:avLst/>
          </a:prstGeom>
        </p:spPr>
        <p:txBody>
          <a:bodyPr lIns="0" tIns="0" rIns="0" bIns="0" rtlCol="0" anchor="t">
            <a:spAutoFit/>
          </a:bodyPr>
          <a:lstStyle/>
          <a:p>
            <a:pPr>
              <a:lnSpc>
                <a:spcPts val="6042"/>
              </a:lnSpc>
            </a:pPr>
            <a:r>
              <a:rPr lang="en-US" sz="5035" spc="201">
                <a:solidFill>
                  <a:srgbClr val="F0F0F0"/>
                </a:solidFill>
                <a:latin typeface="Assistant Bold"/>
              </a:rPr>
              <a:t>MINIMIZING DOCUMENTATION &amp; MEDICAL NECESSITY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3462832"/>
          </a:xfrm>
          <a:prstGeom prst="rect">
            <a:avLst/>
          </a:prstGeom>
          <a:solidFill>
            <a:srgbClr val="7294A8"/>
          </a:solidFill>
        </p:spPr>
      </p:sp>
      <p:grpSp>
        <p:nvGrpSpPr>
          <p:cNvPr id="3" name="Group 3"/>
          <p:cNvGrpSpPr/>
          <p:nvPr/>
        </p:nvGrpSpPr>
        <p:grpSpPr>
          <a:xfrm>
            <a:off x="0" y="1264674"/>
            <a:ext cx="18288000" cy="63520"/>
            <a:chOff x="0" y="0"/>
            <a:chExt cx="24384000" cy="84693"/>
          </a:xfrm>
        </p:grpSpPr>
        <p:sp>
          <p:nvSpPr>
            <p:cNvPr id="4" name="AutoShape 4"/>
            <p:cNvSpPr/>
            <p:nvPr/>
          </p:nvSpPr>
          <p:spPr>
            <a:xfrm>
              <a:off x="0" y="35963"/>
              <a:ext cx="24384000" cy="12766"/>
            </a:xfrm>
            <a:prstGeom prst="rect">
              <a:avLst/>
            </a:prstGeom>
            <a:solidFill>
              <a:srgbClr val="F0F0F0"/>
            </a:solidFill>
          </p:spPr>
        </p:sp>
        <p:sp>
          <p:nvSpPr>
            <p:cNvPr id="5" name="AutoShape 5"/>
            <p:cNvSpPr/>
            <p:nvPr/>
          </p:nvSpPr>
          <p:spPr>
            <a:xfrm rot="-5400000">
              <a:off x="782383" y="-782383"/>
              <a:ext cx="84693" cy="1649458"/>
            </a:xfrm>
            <a:prstGeom prst="rect">
              <a:avLst/>
            </a:prstGeom>
            <a:solidFill>
              <a:srgbClr val="F0F0F0"/>
            </a:solidFill>
          </p:spPr>
        </p:sp>
      </p:grpSp>
      <p:grpSp>
        <p:nvGrpSpPr>
          <p:cNvPr id="6" name="Group 6"/>
          <p:cNvGrpSpPr/>
          <p:nvPr/>
        </p:nvGrpSpPr>
        <p:grpSpPr>
          <a:xfrm rot="-10800000">
            <a:off x="17339333" y="92583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6690264" y="92583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4" name="Picture 14"/>
          <p:cNvPicPr>
            <a:picLocks noChangeAspect="1"/>
          </p:cNvPicPr>
          <p:nvPr/>
        </p:nvPicPr>
        <p:blipFill>
          <a:blip r:embed="rId5"/>
          <a:srcRect/>
          <a:stretch>
            <a:fillRect/>
          </a:stretch>
        </p:blipFill>
        <p:spPr>
          <a:xfrm>
            <a:off x="15910644" y="300253"/>
            <a:ext cx="2208311" cy="686584"/>
          </a:xfrm>
          <a:prstGeom prst="rect">
            <a:avLst/>
          </a:prstGeom>
        </p:spPr>
      </p:pic>
      <p:sp>
        <p:nvSpPr>
          <p:cNvPr id="15" name="TextBox 15"/>
          <p:cNvSpPr txBox="1"/>
          <p:nvPr/>
        </p:nvSpPr>
        <p:spPr>
          <a:xfrm>
            <a:off x="838200" y="1712366"/>
            <a:ext cx="15852064" cy="1059292"/>
          </a:xfrm>
          <a:prstGeom prst="rect">
            <a:avLst/>
          </a:prstGeom>
        </p:spPr>
        <p:txBody>
          <a:bodyPr lIns="0" tIns="0" rIns="0" bIns="0" rtlCol="0" anchor="t">
            <a:spAutoFit/>
          </a:bodyPr>
          <a:lstStyle/>
          <a:p>
            <a:pPr>
              <a:lnSpc>
                <a:spcPts val="7508"/>
              </a:lnSpc>
            </a:pPr>
            <a:r>
              <a:rPr lang="en-US" sz="6825" spc="68">
                <a:solidFill>
                  <a:srgbClr val="F0F0F0"/>
                </a:solidFill>
                <a:latin typeface="Telegraf"/>
              </a:rPr>
              <a:t>Tips for Concurrent Documentation</a:t>
            </a:r>
          </a:p>
        </p:txBody>
      </p:sp>
      <p:sp>
        <p:nvSpPr>
          <p:cNvPr id="16" name="TextBox 16"/>
          <p:cNvSpPr txBox="1"/>
          <p:nvPr/>
        </p:nvSpPr>
        <p:spPr>
          <a:xfrm>
            <a:off x="838200" y="3639082"/>
            <a:ext cx="11298522" cy="5619218"/>
          </a:xfrm>
          <a:prstGeom prst="rect">
            <a:avLst/>
          </a:prstGeom>
        </p:spPr>
        <p:txBody>
          <a:bodyPr lIns="0" tIns="0" rIns="0" bIns="0" rtlCol="0" anchor="t">
            <a:spAutoFit/>
          </a:bodyPr>
          <a:lstStyle/>
          <a:p>
            <a:pPr marL="924481" lvl="1" indent="-462241">
              <a:lnSpc>
                <a:spcPts val="6422"/>
              </a:lnSpc>
              <a:buFont typeface="Arial"/>
              <a:buChar char="•"/>
            </a:pPr>
            <a:r>
              <a:rPr lang="en-US" sz="4281">
                <a:solidFill>
                  <a:srgbClr val="25537A"/>
                </a:solidFill>
                <a:latin typeface="Arimo"/>
              </a:rPr>
              <a:t>Screen sharing</a:t>
            </a:r>
          </a:p>
          <a:p>
            <a:pPr marL="924481" lvl="1" indent="-462241">
              <a:lnSpc>
                <a:spcPts val="6422"/>
              </a:lnSpc>
              <a:buFont typeface="Arial"/>
              <a:buChar char="•"/>
            </a:pPr>
            <a:r>
              <a:rPr lang="en-US" sz="4281">
                <a:solidFill>
                  <a:srgbClr val="25537A"/>
                </a:solidFill>
                <a:latin typeface="Assistant Regular"/>
              </a:rPr>
              <a:t>Templates</a:t>
            </a:r>
          </a:p>
          <a:p>
            <a:pPr marL="924481" lvl="1" indent="-462241">
              <a:lnSpc>
                <a:spcPts val="6422"/>
              </a:lnSpc>
              <a:buFont typeface="Arial"/>
              <a:buChar char="•"/>
            </a:pPr>
            <a:r>
              <a:rPr lang="en-US" sz="4281">
                <a:solidFill>
                  <a:srgbClr val="25537A"/>
                </a:solidFill>
                <a:latin typeface="Assistant Regular"/>
              </a:rPr>
              <a:t>Bullet point</a:t>
            </a:r>
          </a:p>
          <a:p>
            <a:pPr marL="924481" lvl="1" indent="-462241">
              <a:lnSpc>
                <a:spcPts val="6422"/>
              </a:lnSpc>
              <a:buFont typeface="Arial"/>
              <a:buChar char="•"/>
            </a:pPr>
            <a:r>
              <a:rPr lang="en-US" sz="4281">
                <a:solidFill>
                  <a:srgbClr val="25537A"/>
                </a:solidFill>
                <a:latin typeface="Assistant Regular"/>
              </a:rPr>
              <a:t>Always running on the therapeutic hour - avoiding compounding documentation stress</a:t>
            </a:r>
          </a:p>
          <a:p>
            <a:pPr marL="924481" lvl="1" indent="-462241">
              <a:lnSpc>
                <a:spcPts val="6422"/>
              </a:lnSpc>
              <a:buFont typeface="Arial"/>
              <a:buChar char="•"/>
            </a:pPr>
            <a:r>
              <a:rPr lang="en-US" sz="4281">
                <a:solidFill>
                  <a:srgbClr val="25537A"/>
                </a:solidFill>
                <a:latin typeface="Assistant Regular"/>
              </a:rPr>
              <a:t>Set up the note during check-in</a:t>
            </a:r>
          </a:p>
          <a:p>
            <a:pPr>
              <a:lnSpc>
                <a:spcPts val="6422"/>
              </a:lnSpc>
            </a:pPr>
            <a:endParaRPr lang="en-US" sz="4281">
              <a:solidFill>
                <a:srgbClr val="25537A"/>
              </a:solidFill>
              <a:latin typeface="Assistant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1264674"/>
            <a:ext cx="18288000" cy="63520"/>
            <a:chOff x="0" y="0"/>
            <a:chExt cx="24384000" cy="84693"/>
          </a:xfrm>
        </p:grpSpPr>
        <p:sp>
          <p:nvSpPr>
            <p:cNvPr id="3" name="AutoShape 3"/>
            <p:cNvSpPr/>
            <p:nvPr/>
          </p:nvSpPr>
          <p:spPr>
            <a:xfrm>
              <a:off x="0" y="35963"/>
              <a:ext cx="24384000" cy="12766"/>
            </a:xfrm>
            <a:prstGeom prst="rect">
              <a:avLst/>
            </a:prstGeom>
            <a:solidFill>
              <a:srgbClr val="F0F0F0"/>
            </a:solidFill>
          </p:spPr>
        </p:sp>
        <p:sp>
          <p:nvSpPr>
            <p:cNvPr id="4" name="AutoShape 4"/>
            <p:cNvSpPr/>
            <p:nvPr/>
          </p:nvSpPr>
          <p:spPr>
            <a:xfrm rot="-5400000">
              <a:off x="782383" y="-782383"/>
              <a:ext cx="84693" cy="1649458"/>
            </a:xfrm>
            <a:prstGeom prst="rect">
              <a:avLst/>
            </a:prstGeom>
            <a:solidFill>
              <a:srgbClr val="F0F0F0"/>
            </a:solidFill>
          </p:spPr>
        </p:sp>
      </p:grpSp>
      <p:grpSp>
        <p:nvGrpSpPr>
          <p:cNvPr id="5" name="Group 5"/>
          <p:cNvGrpSpPr/>
          <p:nvPr/>
        </p:nvGrpSpPr>
        <p:grpSpPr>
          <a:xfrm rot="-10800000">
            <a:off x="17339333" y="9258300"/>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690264" y="9258300"/>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5"/>
          <a:srcRect/>
          <a:stretch>
            <a:fillRect/>
          </a:stretch>
        </p:blipFill>
        <p:spPr>
          <a:xfrm>
            <a:off x="15910644" y="300253"/>
            <a:ext cx="2208311" cy="686584"/>
          </a:xfrm>
          <a:prstGeom prst="rect">
            <a:avLst/>
          </a:prstGeom>
        </p:spPr>
      </p:pic>
      <p:sp>
        <p:nvSpPr>
          <p:cNvPr id="14" name="TextBox 14"/>
          <p:cNvSpPr txBox="1"/>
          <p:nvPr/>
        </p:nvSpPr>
        <p:spPr>
          <a:xfrm>
            <a:off x="1407236" y="3155530"/>
            <a:ext cx="15852064" cy="1058237"/>
          </a:xfrm>
          <a:prstGeom prst="rect">
            <a:avLst/>
          </a:prstGeom>
        </p:spPr>
        <p:txBody>
          <a:bodyPr lIns="0" tIns="0" rIns="0" bIns="0" rtlCol="0" anchor="t">
            <a:spAutoFit/>
          </a:bodyPr>
          <a:lstStyle/>
          <a:p>
            <a:pPr>
              <a:lnSpc>
                <a:spcPts val="7508"/>
              </a:lnSpc>
            </a:pPr>
            <a:r>
              <a:rPr lang="en-US" sz="6825" spc="68">
                <a:solidFill>
                  <a:srgbClr val="25537A"/>
                </a:solidFill>
                <a:latin typeface="Telegraf"/>
              </a:rPr>
              <a:t>Final Thoughts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8752817" y="3010962"/>
            <a:ext cx="8017481" cy="4987774"/>
          </a:xfrm>
          <a:prstGeom prst="rect">
            <a:avLst/>
          </a:prstGeom>
        </p:spPr>
        <p:txBody>
          <a:bodyPr lIns="0" tIns="0" rIns="0" bIns="0" rtlCol="0" anchor="t">
            <a:spAutoFit/>
          </a:bodyPr>
          <a:lstStyle/>
          <a:p>
            <a:pPr>
              <a:lnSpc>
                <a:spcPts val="3291"/>
              </a:lnSpc>
            </a:pPr>
            <a:r>
              <a:rPr lang="en-US" sz="2743">
                <a:solidFill>
                  <a:srgbClr val="FEFFFF"/>
                </a:solidFill>
                <a:latin typeface="Telegraf"/>
              </a:rPr>
              <a:t>Clinical documentation is the backbone of clinical care that allows the various stakeholders to communicate for the patient's benefit. There are specific considerations we need to keep in mind for documentation when virtual. We reviewed where to find additional information on appropriate documentation, how to document effectively in the company wide electronic medical record and what is required as far as documentation. We also touched on ways to minimize documentation and some other tips for documenting when virtual.  </a:t>
            </a:r>
          </a:p>
        </p:txBody>
      </p:sp>
      <p:sp>
        <p:nvSpPr>
          <p:cNvPr id="6" name="TextBox 6"/>
          <p:cNvSpPr txBox="1"/>
          <p:nvPr/>
        </p:nvSpPr>
        <p:spPr>
          <a:xfrm>
            <a:off x="8752817" y="1319674"/>
            <a:ext cx="8819919" cy="777873"/>
          </a:xfrm>
          <a:prstGeom prst="rect">
            <a:avLst/>
          </a:prstGeom>
        </p:spPr>
        <p:txBody>
          <a:bodyPr lIns="0" tIns="0" rIns="0" bIns="0" rtlCol="0" anchor="t">
            <a:spAutoFit/>
          </a:bodyPr>
          <a:lstStyle/>
          <a:p>
            <a:pPr>
              <a:lnSpc>
                <a:spcPts val="6278"/>
              </a:lnSpc>
            </a:pPr>
            <a:r>
              <a:rPr lang="en-US" sz="5232" spc="209">
                <a:solidFill>
                  <a:srgbClr val="F0F0F0"/>
                </a:solidFill>
                <a:latin typeface="Assistant Bold"/>
              </a:rPr>
              <a:t>SUMMARY</a:t>
            </a:r>
          </a:p>
        </p:txBody>
      </p:sp>
      <p:pic>
        <p:nvPicPr>
          <p:cNvPr id="7" name="Picture 7"/>
          <p:cNvPicPr>
            <a:picLocks noChangeAspect="1"/>
          </p:cNvPicPr>
          <p:nvPr/>
        </p:nvPicPr>
        <p:blipFill>
          <a:blip r:embed="rId2"/>
          <a:srcRect l="20087" r="27777"/>
          <a:stretch>
            <a:fillRect/>
          </a:stretch>
        </p:blipFill>
        <p:spPr>
          <a:xfrm>
            <a:off x="1590079" y="1310149"/>
            <a:ext cx="5999232" cy="7666702"/>
          </a:xfrm>
          <a:prstGeom prst="rect">
            <a:avLst/>
          </a:prstGeom>
        </p:spPr>
      </p:pic>
      <p:grpSp>
        <p:nvGrpSpPr>
          <p:cNvPr id="8" name="Group 8"/>
          <p:cNvGrpSpPr/>
          <p:nvPr/>
        </p:nvGrpSpPr>
        <p:grpSpPr>
          <a:xfrm rot="-10800000">
            <a:off x="16770298" y="8939903"/>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93990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94A8"/>
        </a:solidFill>
        <a:effectLst/>
      </p:bgPr>
    </p:bg>
    <p:spTree>
      <p:nvGrpSpPr>
        <p:cNvPr id="1" name=""/>
        <p:cNvGrpSpPr/>
        <p:nvPr/>
      </p:nvGrpSpPr>
      <p:grpSpPr>
        <a:xfrm>
          <a:off x="0" y="0"/>
          <a:ext cx="0" cy="0"/>
          <a:chOff x="0" y="0"/>
          <a:chExt cx="0" cy="0"/>
        </a:xfrm>
      </p:grpSpPr>
      <p:grpSp>
        <p:nvGrpSpPr>
          <p:cNvPr id="2" name="Group 2"/>
          <p:cNvGrpSpPr/>
          <p:nvPr/>
        </p:nvGrpSpPr>
        <p:grpSpPr>
          <a:xfrm>
            <a:off x="0" y="1240837"/>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25537A"/>
            </a:solidFill>
          </p:spPr>
        </p:sp>
      </p:grpSp>
      <p:sp>
        <p:nvSpPr>
          <p:cNvPr id="5" name="TextBox 5"/>
          <p:cNvSpPr txBox="1"/>
          <p:nvPr/>
        </p:nvSpPr>
        <p:spPr>
          <a:xfrm>
            <a:off x="447755" y="3398173"/>
            <a:ext cx="7368817" cy="3475569"/>
          </a:xfrm>
          <a:prstGeom prst="rect">
            <a:avLst/>
          </a:prstGeom>
        </p:spPr>
        <p:txBody>
          <a:bodyPr lIns="0" tIns="0" rIns="0" bIns="0" rtlCol="0" anchor="t">
            <a:spAutoFit/>
          </a:bodyPr>
          <a:lstStyle/>
          <a:p>
            <a:pPr algn="r">
              <a:lnSpc>
                <a:spcPts val="13016"/>
              </a:lnSpc>
            </a:pPr>
            <a:r>
              <a:rPr lang="en-US" sz="11833" spc="118">
                <a:solidFill>
                  <a:srgbClr val="25537A"/>
                </a:solidFill>
                <a:latin typeface="Telegraf"/>
              </a:rPr>
              <a:t>Thank You! </a:t>
            </a:r>
          </a:p>
        </p:txBody>
      </p:sp>
      <p:grpSp>
        <p:nvGrpSpPr>
          <p:cNvPr id="6" name="Group 6"/>
          <p:cNvGrpSpPr/>
          <p:nvPr/>
        </p:nvGrpSpPr>
        <p:grpSpPr>
          <a:xfrm>
            <a:off x="9144000" y="4565575"/>
            <a:ext cx="7558541" cy="1155849"/>
            <a:chOff x="0" y="0"/>
            <a:chExt cx="10078055" cy="1541132"/>
          </a:xfrm>
        </p:grpSpPr>
        <p:sp>
          <p:nvSpPr>
            <p:cNvPr id="7" name="TextBox 7"/>
            <p:cNvSpPr txBox="1"/>
            <p:nvPr/>
          </p:nvSpPr>
          <p:spPr>
            <a:xfrm>
              <a:off x="0" y="0"/>
              <a:ext cx="10078055" cy="660807"/>
            </a:xfrm>
            <a:prstGeom prst="rect">
              <a:avLst/>
            </a:prstGeom>
          </p:spPr>
          <p:txBody>
            <a:bodyPr lIns="0" tIns="0" rIns="0" bIns="0" rtlCol="0" anchor="t">
              <a:spAutoFit/>
            </a:bodyPr>
            <a:lstStyle/>
            <a:p>
              <a:pPr>
                <a:lnSpc>
                  <a:spcPts val="3902"/>
                </a:lnSpc>
              </a:pPr>
              <a:r>
                <a:rPr lang="en-US" sz="3252" spc="130">
                  <a:solidFill>
                    <a:srgbClr val="25537A"/>
                  </a:solidFill>
                  <a:latin typeface="Assistant Regular Bold"/>
                </a:rPr>
                <a:t>For Questions:</a:t>
              </a:r>
            </a:p>
          </p:txBody>
        </p:sp>
        <p:sp>
          <p:nvSpPr>
            <p:cNvPr id="8" name="TextBox 8"/>
            <p:cNvSpPr txBox="1"/>
            <p:nvPr/>
          </p:nvSpPr>
          <p:spPr>
            <a:xfrm>
              <a:off x="0" y="936287"/>
              <a:ext cx="10078055" cy="604846"/>
            </a:xfrm>
            <a:prstGeom prst="rect">
              <a:avLst/>
            </a:prstGeom>
          </p:spPr>
          <p:txBody>
            <a:bodyPr lIns="0" tIns="0" rIns="0" bIns="0" rtlCol="0" anchor="t">
              <a:spAutoFit/>
            </a:bodyPr>
            <a:lstStyle/>
            <a:p>
              <a:pPr>
                <a:lnSpc>
                  <a:spcPts val="3902"/>
                </a:lnSpc>
              </a:pPr>
              <a:r>
                <a:rPr lang="en-US" sz="2601">
                  <a:solidFill>
                    <a:srgbClr val="25537A"/>
                  </a:solidFill>
                  <a:latin typeface="Assistant Regular"/>
                </a:rPr>
                <a:t>Apiazza@discoverybh.com</a:t>
              </a:r>
            </a:p>
          </p:txBody>
        </p:sp>
      </p:grpSp>
      <p:pic>
        <p:nvPicPr>
          <p:cNvPr id="9" name="Picture 9"/>
          <p:cNvPicPr>
            <a:picLocks noChangeAspect="1"/>
          </p:cNvPicPr>
          <p:nvPr/>
        </p:nvPicPr>
        <p:blipFill>
          <a:blip r:embed="rId2"/>
          <a:srcRect/>
          <a:stretch>
            <a:fillRect/>
          </a:stretch>
        </p:blipFill>
        <p:spPr>
          <a:xfrm>
            <a:off x="15910644" y="342116"/>
            <a:ext cx="2208311" cy="68658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0" y="2022976"/>
            <a:ext cx="18288000" cy="63520"/>
            <a:chOff x="0" y="0"/>
            <a:chExt cx="24384000" cy="84693"/>
          </a:xfrm>
        </p:grpSpPr>
        <p:sp>
          <p:nvSpPr>
            <p:cNvPr id="3" name="AutoShape 3"/>
            <p:cNvSpPr/>
            <p:nvPr/>
          </p:nvSpPr>
          <p:spPr>
            <a:xfrm>
              <a:off x="0" y="35963"/>
              <a:ext cx="24384000" cy="12766"/>
            </a:xfrm>
            <a:prstGeom prst="rect">
              <a:avLst/>
            </a:prstGeom>
            <a:solidFill>
              <a:srgbClr val="25537A"/>
            </a:solidFill>
          </p:spPr>
        </p:sp>
        <p:sp>
          <p:nvSpPr>
            <p:cNvPr id="4" name="AutoShape 4"/>
            <p:cNvSpPr/>
            <p:nvPr/>
          </p:nvSpPr>
          <p:spPr>
            <a:xfrm rot="-5400000">
              <a:off x="782383" y="-782383"/>
              <a:ext cx="84693" cy="1649458"/>
            </a:xfrm>
            <a:prstGeom prst="rect">
              <a:avLst/>
            </a:prstGeom>
            <a:solidFill>
              <a:srgbClr val="7294A8"/>
            </a:solidFill>
          </p:spPr>
        </p:sp>
      </p:grpSp>
      <p:grpSp>
        <p:nvGrpSpPr>
          <p:cNvPr id="5" name="Group 5"/>
          <p:cNvGrpSpPr/>
          <p:nvPr/>
        </p:nvGrpSpPr>
        <p:grpSpPr>
          <a:xfrm>
            <a:off x="9995088" y="1028700"/>
            <a:ext cx="7539808" cy="7605385"/>
            <a:chOff x="0" y="0"/>
            <a:chExt cx="10053077" cy="10140513"/>
          </a:xfrm>
        </p:grpSpPr>
        <p:sp>
          <p:nvSpPr>
            <p:cNvPr id="6" name="TextBox 6"/>
            <p:cNvSpPr txBox="1"/>
            <p:nvPr/>
          </p:nvSpPr>
          <p:spPr>
            <a:xfrm>
              <a:off x="0" y="-66675"/>
              <a:ext cx="10053077" cy="1321757"/>
            </a:xfrm>
            <a:prstGeom prst="rect">
              <a:avLst/>
            </a:prstGeom>
          </p:spPr>
          <p:txBody>
            <a:bodyPr lIns="0" tIns="0" rIns="0" bIns="0" rtlCol="0" anchor="t">
              <a:spAutoFit/>
            </a:bodyPr>
            <a:lstStyle/>
            <a:p>
              <a:pPr>
                <a:lnSpc>
                  <a:spcPts val="7497"/>
                </a:lnSpc>
              </a:pPr>
              <a:r>
                <a:rPr lang="en-US" sz="6247">
                  <a:solidFill>
                    <a:srgbClr val="25537A"/>
                  </a:solidFill>
                  <a:latin typeface="Telegraf"/>
                </a:rPr>
                <a:t>Resources</a:t>
              </a:r>
            </a:p>
          </p:txBody>
        </p:sp>
        <p:sp>
          <p:nvSpPr>
            <p:cNvPr id="7" name="TextBox 7"/>
            <p:cNvSpPr txBox="1"/>
            <p:nvPr/>
          </p:nvSpPr>
          <p:spPr>
            <a:xfrm>
              <a:off x="0" y="1594079"/>
              <a:ext cx="10053077" cy="8546434"/>
            </a:xfrm>
            <a:prstGeom prst="rect">
              <a:avLst/>
            </a:prstGeom>
          </p:spPr>
          <p:txBody>
            <a:bodyPr lIns="0" tIns="0" rIns="0" bIns="0" rtlCol="0" anchor="t">
              <a:spAutoFit/>
            </a:bodyPr>
            <a:lstStyle/>
            <a:p>
              <a:pPr>
                <a:lnSpc>
                  <a:spcPts val="1894"/>
                </a:lnSpc>
              </a:pPr>
              <a:r>
                <a:rPr lang="en-US" sz="1263">
                  <a:solidFill>
                    <a:srgbClr val="25537A"/>
                  </a:solidFill>
                  <a:latin typeface="Assistant Regular"/>
                </a:rPr>
                <a:t>“Key Substance Use</a:t>
              </a:r>
              <a:r>
                <a:rPr lang="en-US" sz="1263">
                  <a:solidFill>
                    <a:srgbClr val="25537A"/>
                  </a:solidFill>
                  <a:latin typeface="Arimo"/>
                </a:rPr>
                <a:t> and Mental Health Indicators in the ...” The National Survey on Drug U</a:t>
              </a:r>
              <a:r>
                <a:rPr lang="en-US" sz="1263">
                  <a:solidFill>
                    <a:srgbClr val="25537A"/>
                  </a:solidFill>
                  <a:latin typeface="Assistant Regular"/>
                </a:rPr>
                <a:t>se and Health, Substance Abuse and Mental Health Services Administration, Oct. 2021, https://www.samhsa.gov/data/sites/default/files/reports/rpt35319/2020NSDUHFFR1PDFW102121.pdf. </a:t>
              </a:r>
            </a:p>
            <a:p>
              <a:pPr>
                <a:lnSpc>
                  <a:spcPts val="1894"/>
                </a:lnSpc>
              </a:pPr>
              <a:r>
                <a:rPr lang="en-US" sz="1263">
                  <a:solidFill>
                    <a:srgbClr val="25537A"/>
                  </a:solidFill>
                  <a:latin typeface="Assistant Regular"/>
                </a:rPr>
                <a:t>HPSA and MUA/P: HPSA scoring criteria: Guidance portal. HPSA and MUA/P: HPSA Scoring Criteria | Guidance Portal. (n.d.). Retrieved January 28, 2022, from https://www.hhs.gov/guidance/document/hpsa-and-muap-hpsa-scoring-criteria </a:t>
              </a:r>
            </a:p>
            <a:p>
              <a:pPr>
                <a:lnSpc>
                  <a:spcPts val="1894"/>
                </a:lnSpc>
              </a:pPr>
              <a:r>
                <a:rPr lang="en-US" sz="1263">
                  <a:solidFill>
                    <a:srgbClr val="25537A"/>
                  </a:solidFill>
                  <a:latin typeface="Assistant Regular"/>
                </a:rPr>
                <a:t>Two-thirds of primary care physicians can't get mental health services for patients. Commonwealth Fund. (2009, April 14). Retrieved January 28, 2022, from https://www.commonwealthfund.org/press-release/2009/two-thirds-primary-care-physicians-cant-get-mental-health-services-patients?redirect_source=%2Fpublications%2Fpress-releases%2F2009%2Fapr%2Ftwo-thirds-of-primary-care-physicians-cant-get-mental-health-services-for-patients </a:t>
              </a:r>
            </a:p>
            <a:p>
              <a:pPr>
                <a:lnSpc>
                  <a:spcPts val="1894"/>
                </a:lnSpc>
              </a:pPr>
              <a:r>
                <a:rPr lang="en-US" sz="1263">
                  <a:solidFill>
                    <a:srgbClr val="25537A"/>
                  </a:solidFill>
                  <a:latin typeface="Assistant Regular"/>
                </a:rPr>
                <a:t>Behavioral Health Workforce Projections. (2020, December). Retrieved from Health Resources &amp; Services Administration (HRSA). </a:t>
              </a:r>
            </a:p>
            <a:p>
              <a:pPr>
                <a:lnSpc>
                  <a:spcPts val="1894"/>
                </a:lnSpc>
              </a:pPr>
              <a:r>
                <a:rPr lang="en-US" sz="1263">
                  <a:solidFill>
                    <a:srgbClr val="25537A"/>
                  </a:solidFill>
                  <a:latin typeface="Assistant Regular"/>
                </a:rPr>
                <a:t>Hilty DM, Yellowlees PM, Parish MB, et al. Telepsychiatry: Effective, evidence-based and at a tipping point in healthcare delivery. Psych Clin N Amer 2015;38(3):559-592. </a:t>
              </a:r>
            </a:p>
            <a:p>
              <a:pPr>
                <a:lnSpc>
                  <a:spcPts val="1894"/>
                </a:lnSpc>
              </a:pPr>
              <a:r>
                <a:rPr lang="en-US" sz="1263">
                  <a:solidFill>
                    <a:srgbClr val="25537A"/>
                  </a:solidFill>
                  <a:latin typeface="Assistant Regular"/>
                </a:rPr>
                <a:t>Shore, J. H., &amp; Yellowlees, P. (2018). Telepsychiatry and Health Technologies: A Guide for Mental Health Professionals. Arlington, VA: American Psychiatric Association Publishing. </a:t>
              </a:r>
            </a:p>
            <a:p>
              <a:pPr>
                <a:lnSpc>
                  <a:spcPts val="1894"/>
                </a:lnSpc>
              </a:pPr>
              <a:r>
                <a:rPr lang="en-US" sz="1263">
                  <a:solidFill>
                    <a:srgbClr val="25537A"/>
                  </a:solidFill>
                  <a:latin typeface="Assistant Regular"/>
                </a:rPr>
                <a:t>https://www.healthdata.org/infographic/covid-19-pandemic-has-had-large-and-uneven-impact-global-mental-health</a:t>
              </a:r>
            </a:p>
            <a:p>
              <a:pPr>
                <a:lnSpc>
                  <a:spcPts val="1894"/>
                </a:lnSpc>
              </a:pPr>
              <a:r>
                <a:rPr lang="en-US" sz="1263">
                  <a:solidFill>
                    <a:srgbClr val="25537A"/>
                  </a:solidFill>
                  <a:latin typeface="Assistant Regular"/>
                </a:rPr>
                <a:t>Ostrowski, J., &amp; Collins, T.P. (2016). A Comparison of Telemental Health Terminology Used across Mental Health State Licensure Boards). </a:t>
              </a:r>
            </a:p>
            <a:p>
              <a:pPr>
                <a:lnSpc>
                  <a:spcPts val="1894"/>
                </a:lnSpc>
              </a:pPr>
              <a:r>
                <a:rPr lang="en-US" sz="1263">
                  <a:solidFill>
                    <a:srgbClr val="25537A"/>
                  </a:solidFill>
                  <a:latin typeface="Assistant Regular"/>
                </a:rPr>
                <a:t>National Consortium of Telehealth Resource Centers. How patients can engage in telehealth. https://www.telehealthresourcecenter.org/wp-content/uploads/2020/03/How-Patients-Can-EngageTelehealth-FINAL.pdf</a:t>
              </a:r>
            </a:p>
            <a:p>
              <a:pPr>
                <a:lnSpc>
                  <a:spcPts val="1894"/>
                </a:lnSpc>
              </a:pPr>
              <a:r>
                <a:rPr lang="en-US" sz="1263">
                  <a:solidFill>
                    <a:srgbClr val="25537A"/>
                  </a:solidFill>
                  <a:latin typeface="Assistant Regular"/>
                </a:rPr>
                <a:t>Hilty, D. M., Gentry, M. T., McKean, A. J., Cowan, K. E., Lim, R. F., &amp; Lu, F. G. (2020). Telehealth for rural diverse populations: telebehavioral and cultural competencies, clinical outcomes and administrative approaches. mHealth, 6, 20. https://doi.org/10.21037/mhealth.2019.10.04</a:t>
              </a:r>
            </a:p>
            <a:p>
              <a:pPr>
                <a:lnSpc>
                  <a:spcPts val="1894"/>
                </a:lnSpc>
              </a:pPr>
              <a:r>
                <a:rPr lang="en-US" sz="1263">
                  <a:solidFill>
                    <a:srgbClr val="25537A"/>
                  </a:solidFill>
                  <a:latin typeface="Assistant Regular"/>
                </a:rPr>
                <a:t>https://www.amazon.com/Burnout-Secret-Unlocking-Stress-Cycle/dp/198481706X</a:t>
              </a:r>
            </a:p>
          </p:txBody>
        </p:sp>
      </p:grpSp>
      <p:grpSp>
        <p:nvGrpSpPr>
          <p:cNvPr id="8" name="Group 8"/>
          <p:cNvGrpSpPr/>
          <p:nvPr/>
        </p:nvGrpSpPr>
        <p:grpSpPr>
          <a:xfrm rot="-10800000">
            <a:off x="16770298" y="8769298"/>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769298"/>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6" name="Picture 16"/>
          <p:cNvPicPr>
            <a:picLocks noChangeAspect="1"/>
          </p:cNvPicPr>
          <p:nvPr/>
        </p:nvPicPr>
        <p:blipFill>
          <a:blip r:embed="rId6"/>
          <a:srcRect/>
          <a:stretch>
            <a:fillRect/>
          </a:stretch>
        </p:blipFill>
        <p:spPr>
          <a:xfrm>
            <a:off x="15910644" y="342116"/>
            <a:ext cx="2208311" cy="686584"/>
          </a:xfrm>
          <a:prstGeom prst="rect">
            <a:avLst/>
          </a:prstGeom>
        </p:spPr>
      </p:pic>
      <p:pic>
        <p:nvPicPr>
          <p:cNvPr id="17" name="Clinical Documentation in the Virtual Setting -3" descr="Clinical Documentation in the Virtual Setting -3">
            <a:hlinkClick r:id="" action="ppaction://media"/>
            <a:extLst>
              <a:ext uri="{FF2B5EF4-FFF2-40B4-BE49-F238E27FC236}">
                <a16:creationId xmlns:a16="http://schemas.microsoft.com/office/drawing/2014/main" id="{BBD82345-D8E8-9D49-8FBA-4D62BF1DB3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extBox 2"/>
          <p:cNvSpPr txBox="1"/>
          <p:nvPr/>
        </p:nvSpPr>
        <p:spPr>
          <a:xfrm>
            <a:off x="1028700" y="981444"/>
            <a:ext cx="13317504" cy="1438115"/>
          </a:xfrm>
          <a:prstGeom prst="rect">
            <a:avLst/>
          </a:prstGeom>
        </p:spPr>
        <p:txBody>
          <a:bodyPr lIns="0" tIns="0" rIns="0" bIns="0" rtlCol="0" anchor="t">
            <a:spAutoFit/>
          </a:bodyPr>
          <a:lstStyle/>
          <a:p>
            <a:pPr algn="r">
              <a:lnSpc>
                <a:spcPts val="10311"/>
              </a:lnSpc>
            </a:pPr>
            <a:r>
              <a:rPr lang="en-US" sz="9373" spc="93">
                <a:solidFill>
                  <a:srgbClr val="25537A"/>
                </a:solidFill>
                <a:latin typeface="Telegraf"/>
              </a:rPr>
              <a:t>Training Completed!!!!!!!</a:t>
            </a:r>
          </a:p>
        </p:txBody>
      </p:sp>
      <p:pic>
        <p:nvPicPr>
          <p:cNvPr id="3" name="Picture 3"/>
          <p:cNvPicPr>
            <a:picLocks noChangeAspect="1"/>
          </p:cNvPicPr>
          <p:nvPr/>
        </p:nvPicPr>
        <p:blipFill>
          <a:blip r:embed="rId4"/>
          <a:srcRect/>
          <a:stretch>
            <a:fillRect/>
          </a:stretch>
        </p:blipFill>
        <p:spPr>
          <a:xfrm>
            <a:off x="15910644" y="342116"/>
            <a:ext cx="2208311" cy="686584"/>
          </a:xfrm>
          <a:prstGeom prst="rect">
            <a:avLst/>
          </a:prstGeom>
        </p:spPr>
      </p:pic>
      <p:pic>
        <p:nvPicPr>
          <p:cNvPr id="4" name="Clinical Documentation in the Virtual Setting -4" descr="Clinical Documentation in the Virtual Setting -4">
            <a:hlinkClick r:id="" action="ppaction://media"/>
            <a:extLst>
              <a:ext uri="{FF2B5EF4-FFF2-40B4-BE49-F238E27FC236}">
                <a16:creationId xmlns:a16="http://schemas.microsoft.com/office/drawing/2014/main" id="{E501768A-C7FC-224B-9F61-EAF9481BAB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0" y="0"/>
            <a:ext cx="10091306" cy="10287000"/>
          </a:xfrm>
          <a:prstGeom prst="rect">
            <a:avLst/>
          </a:prstGeom>
          <a:solidFill>
            <a:srgbClr val="25537A"/>
          </a:solidFill>
        </p:spPr>
      </p:sp>
      <p:grpSp>
        <p:nvGrpSpPr>
          <p:cNvPr id="3" name="Group 3"/>
          <p:cNvGrpSpPr/>
          <p:nvPr/>
        </p:nvGrpSpPr>
        <p:grpSpPr>
          <a:xfrm>
            <a:off x="431313" y="0"/>
            <a:ext cx="63520" cy="10287000"/>
            <a:chOff x="0" y="0"/>
            <a:chExt cx="84693" cy="13716000"/>
          </a:xfrm>
        </p:grpSpPr>
        <p:sp>
          <p:nvSpPr>
            <p:cNvPr id="4" name="AutoShape 4"/>
            <p:cNvSpPr/>
            <p:nvPr/>
          </p:nvSpPr>
          <p:spPr>
            <a:xfrm>
              <a:off x="35961" y="1371600"/>
              <a:ext cx="12770" cy="12344400"/>
            </a:xfrm>
            <a:prstGeom prst="rect">
              <a:avLst/>
            </a:prstGeom>
            <a:solidFill>
              <a:srgbClr val="25537A"/>
            </a:solidFill>
          </p:spPr>
        </p:sp>
        <p:sp>
          <p:nvSpPr>
            <p:cNvPr id="5" name="AutoShape 5"/>
            <p:cNvSpPr/>
            <p:nvPr/>
          </p:nvSpPr>
          <p:spPr>
            <a:xfrm>
              <a:off x="0" y="0"/>
              <a:ext cx="84693" cy="1649458"/>
            </a:xfrm>
            <a:prstGeom prst="rect">
              <a:avLst/>
            </a:prstGeom>
            <a:solidFill>
              <a:srgbClr val="25537A"/>
            </a:solidFill>
          </p:spPr>
        </p:sp>
      </p:grpSp>
      <p:grpSp>
        <p:nvGrpSpPr>
          <p:cNvPr id="6" name="Group 6"/>
          <p:cNvGrpSpPr/>
          <p:nvPr/>
        </p:nvGrpSpPr>
        <p:grpSpPr>
          <a:xfrm rot="-10800000">
            <a:off x="2195945" y="1028700"/>
            <a:ext cx="489002" cy="489002"/>
            <a:chOff x="0" y="0"/>
            <a:chExt cx="652003" cy="652003"/>
          </a:xfrm>
        </p:grpSpPr>
        <p:grpSp>
          <p:nvGrpSpPr>
            <p:cNvPr id="7" name="Group 7"/>
            <p:cNvGrpSpPr>
              <a:grpSpLocks noChangeAspect="1"/>
            </p:cNvGrpSpPr>
            <p:nvPr/>
          </p:nvGrpSpPr>
          <p:grpSpPr>
            <a:xfrm rot="-10800000">
              <a:off x="0" y="0"/>
              <a:ext cx="652003" cy="652003"/>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0" name="Group 10"/>
          <p:cNvGrpSpPr/>
          <p:nvPr/>
        </p:nvGrpSpPr>
        <p:grpSpPr>
          <a:xfrm>
            <a:off x="1546876"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028700" y="2278632"/>
            <a:ext cx="8544430" cy="5729736"/>
            <a:chOff x="0" y="0"/>
            <a:chExt cx="11392573" cy="7639649"/>
          </a:xfrm>
        </p:grpSpPr>
        <p:sp>
          <p:nvSpPr>
            <p:cNvPr id="15" name="TextBox 15"/>
            <p:cNvSpPr txBox="1"/>
            <p:nvPr/>
          </p:nvSpPr>
          <p:spPr>
            <a:xfrm>
              <a:off x="1" y="2089661"/>
              <a:ext cx="11392570"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16" name="TextBox 16"/>
            <p:cNvSpPr txBox="1"/>
            <p:nvPr/>
          </p:nvSpPr>
          <p:spPr>
            <a:xfrm>
              <a:off x="0" y="0"/>
              <a:ext cx="11392572"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Content Synopsis</a:t>
              </a:r>
            </a:p>
          </p:txBody>
        </p:sp>
        <p:sp>
          <p:nvSpPr>
            <p:cNvPr id="17" name="TextBox 17"/>
            <p:cNvSpPr txBox="1"/>
            <p:nvPr/>
          </p:nvSpPr>
          <p:spPr>
            <a:xfrm>
              <a:off x="1" y="3033146"/>
              <a:ext cx="11392572" cy="4606502"/>
            </a:xfrm>
            <a:prstGeom prst="rect">
              <a:avLst/>
            </a:prstGeom>
          </p:spPr>
          <p:txBody>
            <a:bodyPr lIns="0" tIns="0" rIns="0" bIns="0" rtlCol="0" anchor="t">
              <a:spAutoFit/>
            </a:bodyPr>
            <a:lstStyle/>
            <a:p>
              <a:pPr marL="518158" lvl="1" indent="-259079">
                <a:lnSpc>
                  <a:spcPts val="4799"/>
                </a:lnSpc>
                <a:buFont typeface="Arial"/>
                <a:buChar char="•"/>
              </a:pPr>
              <a:r>
                <a:rPr lang="en-US" sz="2399">
                  <a:solidFill>
                    <a:srgbClr val="F0F0F0"/>
                  </a:solidFill>
                  <a:latin typeface="Assistant Regular"/>
                </a:rPr>
                <a:t>General Overview of telehealth documentation</a:t>
              </a:r>
            </a:p>
            <a:p>
              <a:pPr marL="518158" lvl="1" indent="-259079">
                <a:lnSpc>
                  <a:spcPts val="4799"/>
                </a:lnSpc>
                <a:buFont typeface="Arial"/>
                <a:buChar char="•"/>
              </a:pPr>
              <a:r>
                <a:rPr lang="en-US" sz="2399">
                  <a:solidFill>
                    <a:srgbClr val="F0F0F0"/>
                  </a:solidFill>
                  <a:latin typeface="Assistant Regular"/>
                </a:rPr>
                <a:t>Navigating Kipu</a:t>
              </a:r>
            </a:p>
            <a:p>
              <a:pPr marL="518158" lvl="1" indent="-259079">
                <a:lnSpc>
                  <a:spcPts val="4799"/>
                </a:lnSpc>
                <a:buFont typeface="Arial"/>
                <a:buChar char="•"/>
              </a:pPr>
              <a:r>
                <a:rPr lang="en-US" sz="2399">
                  <a:solidFill>
                    <a:srgbClr val="F0F0F0"/>
                  </a:solidFill>
                  <a:latin typeface="Assistant Regular"/>
                </a:rPr>
                <a:t>Documenting for telehealth for each role</a:t>
              </a:r>
            </a:p>
            <a:p>
              <a:pPr marL="518158" lvl="1" indent="-259079">
                <a:lnSpc>
                  <a:spcPts val="4799"/>
                </a:lnSpc>
                <a:buFont typeface="Arial"/>
                <a:buChar char="•"/>
              </a:pPr>
              <a:r>
                <a:rPr lang="en-US" sz="2399">
                  <a:solidFill>
                    <a:srgbClr val="F0F0F0"/>
                  </a:solidFill>
                  <a:latin typeface="Assistant Regular"/>
                </a:rPr>
                <a:t>How to minimize documentation tips</a:t>
              </a:r>
            </a:p>
            <a:p>
              <a:pPr marL="518158" lvl="1" indent="-259079">
                <a:lnSpc>
                  <a:spcPts val="4799"/>
                </a:lnSpc>
                <a:buFont typeface="Arial"/>
                <a:buChar char="•"/>
              </a:pPr>
              <a:r>
                <a:rPr lang="en-US" sz="2399">
                  <a:solidFill>
                    <a:srgbClr val="F0F0F0"/>
                  </a:solidFill>
                  <a:latin typeface="Assistant Regular"/>
                </a:rPr>
                <a:t>Where to locate documentation guides and information</a:t>
              </a:r>
            </a:p>
            <a:p>
              <a:pPr>
                <a:lnSpc>
                  <a:spcPts val="4400"/>
                </a:lnSpc>
              </a:pPr>
              <a:endParaRPr lang="en-US" sz="2399">
                <a:solidFill>
                  <a:srgbClr val="F0F0F0"/>
                </a:solidFill>
                <a:latin typeface="Assistant Regular"/>
              </a:endParaRPr>
            </a:p>
          </p:txBody>
        </p:sp>
      </p:grpSp>
      <p:pic>
        <p:nvPicPr>
          <p:cNvPr id="18" name="Picture 18"/>
          <p:cNvPicPr>
            <a:picLocks noChangeAspect="1"/>
          </p:cNvPicPr>
          <p:nvPr/>
        </p:nvPicPr>
        <p:blipFill>
          <a:blip r:embed="rId6"/>
          <a:srcRect/>
          <a:stretch>
            <a:fillRect/>
          </a:stretch>
        </p:blipFill>
        <p:spPr>
          <a:xfrm>
            <a:off x="15910644" y="300253"/>
            <a:ext cx="2208311" cy="686584"/>
          </a:xfrm>
          <a:prstGeom prst="rect">
            <a:avLst/>
          </a:prstGeom>
        </p:spPr>
      </p:pic>
      <p:pic>
        <p:nvPicPr>
          <p:cNvPr id="19" name="Clinical Documentation in the Virtual Setting " descr="Clinical Documentation in the Virtual Setting ">
            <a:hlinkClick r:id="" action="ppaction://media"/>
            <a:extLst>
              <a:ext uri="{FF2B5EF4-FFF2-40B4-BE49-F238E27FC236}">
                <a16:creationId xmlns:a16="http://schemas.microsoft.com/office/drawing/2014/main" id="{0F5C7374-F9B8-4544-BC27-8834FED6DA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AutoShape 2"/>
          <p:cNvSpPr/>
          <p:nvPr/>
        </p:nvSpPr>
        <p:spPr>
          <a:xfrm>
            <a:off x="8196694" y="0"/>
            <a:ext cx="10091306" cy="10287000"/>
          </a:xfrm>
          <a:prstGeom prst="rect">
            <a:avLst/>
          </a:prstGeom>
          <a:solidFill>
            <a:srgbClr val="7294A8"/>
          </a:solidFill>
        </p:spPr>
      </p:sp>
      <p:grpSp>
        <p:nvGrpSpPr>
          <p:cNvPr id="3" name="Group 3"/>
          <p:cNvGrpSpPr/>
          <p:nvPr/>
        </p:nvGrpSpPr>
        <p:grpSpPr>
          <a:xfrm>
            <a:off x="8822099" y="2371024"/>
            <a:ext cx="8437201" cy="5578891"/>
            <a:chOff x="0" y="0"/>
            <a:chExt cx="11249602" cy="7438521"/>
          </a:xfrm>
        </p:grpSpPr>
        <p:sp>
          <p:nvSpPr>
            <p:cNvPr id="4" name="TextBox 4"/>
            <p:cNvSpPr txBox="1"/>
            <p:nvPr/>
          </p:nvSpPr>
          <p:spPr>
            <a:xfrm>
              <a:off x="1" y="2089661"/>
              <a:ext cx="11249599" cy="558800"/>
            </a:xfrm>
            <a:prstGeom prst="rect">
              <a:avLst/>
            </a:prstGeom>
          </p:spPr>
          <p:txBody>
            <a:bodyPr lIns="0" tIns="0" rIns="0" bIns="0" rtlCol="0" anchor="t">
              <a:spAutoFit/>
            </a:bodyPr>
            <a:lstStyle/>
            <a:p>
              <a:pPr>
                <a:lnSpc>
                  <a:spcPts val="3360"/>
                </a:lnSpc>
              </a:pPr>
              <a:r>
                <a:rPr lang="en-US" sz="2800" spc="112">
                  <a:solidFill>
                    <a:srgbClr val="F0F0F0"/>
                  </a:solidFill>
                  <a:latin typeface="Assistant Bold"/>
                </a:rPr>
                <a:t>OVERVIEW OF KEY IDEAS</a:t>
              </a:r>
            </a:p>
          </p:txBody>
        </p:sp>
        <p:sp>
          <p:nvSpPr>
            <p:cNvPr id="5" name="TextBox 5"/>
            <p:cNvSpPr txBox="1"/>
            <p:nvPr/>
          </p:nvSpPr>
          <p:spPr>
            <a:xfrm>
              <a:off x="0" y="0"/>
              <a:ext cx="11249600" cy="1524000"/>
            </a:xfrm>
            <a:prstGeom prst="rect">
              <a:avLst/>
            </a:prstGeom>
          </p:spPr>
          <p:txBody>
            <a:bodyPr lIns="0" tIns="0" rIns="0" bIns="0" rtlCol="0" anchor="t">
              <a:spAutoFit/>
            </a:bodyPr>
            <a:lstStyle/>
            <a:p>
              <a:pPr>
                <a:lnSpc>
                  <a:spcPts val="8250"/>
                </a:lnSpc>
              </a:pPr>
              <a:r>
                <a:rPr lang="en-US" sz="7500" spc="75">
                  <a:solidFill>
                    <a:srgbClr val="F0F0F0"/>
                  </a:solidFill>
                  <a:latin typeface="Telegraf"/>
                </a:rPr>
                <a:t>Overview</a:t>
              </a:r>
            </a:p>
          </p:txBody>
        </p:sp>
        <p:sp>
          <p:nvSpPr>
            <p:cNvPr id="6" name="TextBox 6"/>
            <p:cNvSpPr txBox="1"/>
            <p:nvPr/>
          </p:nvSpPr>
          <p:spPr>
            <a:xfrm>
              <a:off x="1" y="3166496"/>
              <a:ext cx="11249601" cy="4272025"/>
            </a:xfrm>
            <a:prstGeom prst="rect">
              <a:avLst/>
            </a:prstGeom>
          </p:spPr>
          <p:txBody>
            <a:bodyPr lIns="0" tIns="0" rIns="0" bIns="0" rtlCol="0" anchor="t">
              <a:spAutoFit/>
            </a:bodyPr>
            <a:lstStyle/>
            <a:p>
              <a:pPr>
                <a:lnSpc>
                  <a:spcPts val="3639"/>
                </a:lnSpc>
              </a:pPr>
              <a:r>
                <a:rPr lang="en-US" sz="2599" dirty="0">
                  <a:solidFill>
                    <a:srgbClr val="F0F0F0"/>
                  </a:solidFill>
                  <a:latin typeface="Assistant Regular"/>
                </a:rPr>
                <a:t>Welcome to Discovery Behavioral Health’s training on clinical documentation in the virtual setting. We will review the general documentation guidelines and where you can locate them. We will focus on the information pertinent to virtual programming documentation. We will then review some strategies for minimizing documentation. We will also review how and where to document within the KIPU system.  </a:t>
              </a:r>
            </a:p>
          </p:txBody>
        </p:sp>
      </p:grpSp>
      <p:grpSp>
        <p:nvGrpSpPr>
          <p:cNvPr id="7" name="Group 7"/>
          <p:cNvGrpSpPr/>
          <p:nvPr/>
        </p:nvGrpSpPr>
        <p:grpSpPr>
          <a:xfrm>
            <a:off x="17195780"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grpSp>
        <p:nvGrpSpPr>
          <p:cNvPr id="10" name="Group 10"/>
          <p:cNvGrpSpPr/>
          <p:nvPr/>
        </p:nvGrpSpPr>
        <p:grpSpPr>
          <a:xfrm rot="-10800000">
            <a:off x="15580259" y="10287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4668525" y="10287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pic>
        <p:nvPicPr>
          <p:cNvPr id="18" name="Clinical Documentation in the Virtual Setting -2" descr="Clinical Documentation in the Virtual Setting -2">
            <a:hlinkClick r:id="" action="ppaction://media"/>
            <a:extLst>
              <a:ext uri="{FF2B5EF4-FFF2-40B4-BE49-F238E27FC236}">
                <a16:creationId xmlns:a16="http://schemas.microsoft.com/office/drawing/2014/main" id="{5FDADEAE-46BE-0C46-A2C6-3C9EA893D89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5327"/>
          <a:stretch/>
        </p:blipFill>
        <p:spPr>
          <a:xfrm>
            <a:off x="0" y="0"/>
            <a:ext cx="8169723"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F0F0F0"/>
            </a:solidFill>
          </p:spPr>
        </p:sp>
      </p:grpSp>
      <p:sp>
        <p:nvSpPr>
          <p:cNvPr id="5" name="TextBox 5"/>
          <p:cNvSpPr txBox="1"/>
          <p:nvPr/>
        </p:nvSpPr>
        <p:spPr>
          <a:xfrm>
            <a:off x="7959643" y="2745313"/>
            <a:ext cx="7887962" cy="895350"/>
          </a:xfrm>
          <a:prstGeom prst="rect">
            <a:avLst/>
          </a:prstGeom>
        </p:spPr>
        <p:txBody>
          <a:bodyPr lIns="0" tIns="0" rIns="0" bIns="0" rtlCol="0" anchor="t">
            <a:spAutoFit/>
          </a:bodyPr>
          <a:lstStyle/>
          <a:p>
            <a:pPr>
              <a:lnSpc>
                <a:spcPts val="6600"/>
              </a:lnSpc>
            </a:pPr>
            <a:r>
              <a:rPr lang="en-US" sz="5500">
                <a:solidFill>
                  <a:srgbClr val="7294A8"/>
                </a:solidFill>
                <a:latin typeface="Telegraf"/>
              </a:rPr>
              <a:t>Learning Objectives</a:t>
            </a:r>
          </a:p>
        </p:txBody>
      </p:sp>
      <p:sp>
        <p:nvSpPr>
          <p:cNvPr id="6" name="TextBox 6"/>
          <p:cNvSpPr txBox="1"/>
          <p:nvPr/>
        </p:nvSpPr>
        <p:spPr>
          <a:xfrm>
            <a:off x="7696335" y="3938611"/>
            <a:ext cx="9944265" cy="2409777"/>
          </a:xfrm>
          <a:prstGeom prst="rect">
            <a:avLst/>
          </a:prstGeom>
        </p:spPr>
        <p:txBody>
          <a:bodyPr lIns="0" tIns="0" rIns="0" bIns="0" rtlCol="0" anchor="t">
            <a:spAutoFit/>
          </a:bodyPr>
          <a:lstStyle/>
          <a:p>
            <a:pPr marL="579320" lvl="1" indent="-289660">
              <a:lnSpc>
                <a:spcPts val="3219"/>
              </a:lnSpc>
              <a:buFont typeface="Arial"/>
              <a:buChar char="•"/>
            </a:pPr>
            <a:r>
              <a:rPr lang="en-US" sz="2683" spc="107">
                <a:solidFill>
                  <a:srgbClr val="F0F0F0"/>
                </a:solidFill>
                <a:latin typeface="Assistant Bold"/>
              </a:rPr>
              <a:t>GENERAL DOCUMENTATION CONSIDERATIONS FOR TELEHEALTH</a:t>
            </a:r>
          </a:p>
          <a:p>
            <a:pPr marL="579320" lvl="1" indent="-289660">
              <a:lnSpc>
                <a:spcPts val="3219"/>
              </a:lnSpc>
              <a:buFont typeface="Arial"/>
              <a:buChar char="•"/>
            </a:pPr>
            <a:r>
              <a:rPr lang="en-US" sz="2683" spc="107">
                <a:solidFill>
                  <a:srgbClr val="F0F0F0"/>
                </a:solidFill>
                <a:latin typeface="Assistant Bold"/>
              </a:rPr>
              <a:t>NAVIGATING KIPU</a:t>
            </a:r>
          </a:p>
          <a:p>
            <a:pPr marL="579320" lvl="1" indent="-289660">
              <a:lnSpc>
                <a:spcPts val="3219"/>
              </a:lnSpc>
              <a:buFont typeface="Arial"/>
              <a:buChar char="•"/>
            </a:pPr>
            <a:r>
              <a:rPr lang="en-US" sz="2683" spc="107">
                <a:solidFill>
                  <a:srgbClr val="F0F0F0"/>
                </a:solidFill>
                <a:latin typeface="Assistant Bold"/>
              </a:rPr>
              <a:t>EFFECTIVE DOCUMENTATION FOR VIRTUAL AT DBH</a:t>
            </a:r>
          </a:p>
          <a:p>
            <a:pPr marL="579320" lvl="1" indent="-289660">
              <a:lnSpc>
                <a:spcPts val="3219"/>
              </a:lnSpc>
              <a:buFont typeface="Arial"/>
              <a:buChar char="•"/>
            </a:pPr>
            <a:r>
              <a:rPr lang="en-US" sz="2683" spc="107">
                <a:solidFill>
                  <a:srgbClr val="F0F0F0"/>
                </a:solidFill>
                <a:latin typeface="Assistant Bold"/>
              </a:rPr>
              <a:t>TIPS FOR MINIMIZING DOCUMENTATION</a:t>
            </a:r>
          </a:p>
          <a:p>
            <a:pPr marL="579320" lvl="1" indent="-289660">
              <a:lnSpc>
                <a:spcPts val="3219"/>
              </a:lnSpc>
              <a:buFont typeface="Arial"/>
              <a:buChar char="•"/>
            </a:pPr>
            <a:r>
              <a:rPr lang="en-US" sz="2683" spc="107">
                <a:solidFill>
                  <a:srgbClr val="F0F0F0"/>
                </a:solidFill>
                <a:latin typeface="Assistant Bold"/>
              </a:rPr>
              <a:t>WHERE TO GO FOR FURTHER DOCUMENTATION SUPPORT</a:t>
            </a:r>
          </a:p>
        </p:txBody>
      </p:sp>
      <p:pic>
        <p:nvPicPr>
          <p:cNvPr id="7" name="Picture 7"/>
          <p:cNvPicPr>
            <a:picLocks noChangeAspect="1"/>
          </p:cNvPicPr>
          <p:nvPr/>
        </p:nvPicPr>
        <p:blipFill>
          <a:blip r:embed="rId2"/>
          <a:srcRect l="27756" r="27756"/>
          <a:stretch>
            <a:fillRect/>
          </a:stretch>
        </p:blipFill>
        <p:spPr>
          <a:xfrm>
            <a:off x="2091987" y="1028700"/>
            <a:ext cx="5114329" cy="7666702"/>
          </a:xfrm>
          <a:prstGeom prst="rect">
            <a:avLst/>
          </a:prstGeom>
        </p:spPr>
      </p:pic>
      <p:grpSp>
        <p:nvGrpSpPr>
          <p:cNvPr id="8" name="Group 8"/>
          <p:cNvGrpSpPr/>
          <p:nvPr/>
        </p:nvGrpSpPr>
        <p:grpSpPr>
          <a:xfrm rot="-10800000">
            <a:off x="16770298" y="8695402"/>
            <a:ext cx="489002" cy="489002"/>
            <a:chOff x="0" y="0"/>
            <a:chExt cx="652003" cy="652003"/>
          </a:xfrm>
        </p:grpSpPr>
        <p:grpSp>
          <p:nvGrpSpPr>
            <p:cNvPr id="9" name="Group 9"/>
            <p:cNvGrpSpPr>
              <a:grpSpLocks noChangeAspect="1"/>
            </p:cNvGrpSpPr>
            <p:nvPr/>
          </p:nvGrpSpPr>
          <p:grpSpPr>
            <a:xfrm rot="-10800000">
              <a:off x="0" y="0"/>
              <a:ext cx="652003" cy="652003"/>
              <a:chOff x="0" y="0"/>
              <a:chExt cx="6355080" cy="6355080"/>
            </a:xfrm>
          </p:grpSpPr>
          <p:sp>
            <p:nvSpPr>
              <p:cNvPr id="10" name="Freeform 10"/>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2" name="Group 12"/>
          <p:cNvGrpSpPr/>
          <p:nvPr/>
        </p:nvGrpSpPr>
        <p:grpSpPr>
          <a:xfrm>
            <a:off x="16121229" y="8695402"/>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37A"/>
        </a:solidFill>
        <a:effectLst/>
      </p:bgPr>
    </p:bg>
    <p:spTree>
      <p:nvGrpSpPr>
        <p:cNvPr id="1" name=""/>
        <p:cNvGrpSpPr/>
        <p:nvPr/>
      </p:nvGrpSpPr>
      <p:grpSpPr>
        <a:xfrm>
          <a:off x="0" y="0"/>
          <a:ext cx="0" cy="0"/>
          <a:chOff x="0" y="0"/>
          <a:chExt cx="0" cy="0"/>
        </a:xfrm>
      </p:grpSpPr>
      <p:grpSp>
        <p:nvGrpSpPr>
          <p:cNvPr id="2" name="Group 2"/>
          <p:cNvGrpSpPr/>
          <p:nvPr/>
        </p:nvGrpSpPr>
        <p:grpSpPr>
          <a:xfrm>
            <a:off x="0" y="986837"/>
            <a:ext cx="18288000" cy="63520"/>
            <a:chOff x="0" y="0"/>
            <a:chExt cx="24384000" cy="84693"/>
          </a:xfrm>
        </p:grpSpPr>
        <p:sp>
          <p:nvSpPr>
            <p:cNvPr id="3" name="AutoShape 3"/>
            <p:cNvSpPr/>
            <p:nvPr/>
          </p:nvSpPr>
          <p:spPr>
            <a:xfrm>
              <a:off x="0" y="35963"/>
              <a:ext cx="24384000" cy="12766"/>
            </a:xfrm>
            <a:prstGeom prst="rect">
              <a:avLst/>
            </a:prstGeom>
            <a:solidFill>
              <a:srgbClr val="FEFFFF"/>
            </a:solidFill>
          </p:spPr>
        </p:sp>
        <p:sp>
          <p:nvSpPr>
            <p:cNvPr id="4" name="AutoShape 4"/>
            <p:cNvSpPr/>
            <p:nvPr/>
          </p:nvSpPr>
          <p:spPr>
            <a:xfrm rot="-5400000">
              <a:off x="782383" y="-782383"/>
              <a:ext cx="84693" cy="1649458"/>
            </a:xfrm>
            <a:prstGeom prst="rect">
              <a:avLst/>
            </a:prstGeom>
            <a:solidFill>
              <a:srgbClr val="F0F0F0"/>
            </a:solidFill>
          </p:spPr>
        </p:sp>
      </p:grpSp>
      <p:sp>
        <p:nvSpPr>
          <p:cNvPr id="5" name="TextBox 5"/>
          <p:cNvSpPr txBox="1"/>
          <p:nvPr/>
        </p:nvSpPr>
        <p:spPr>
          <a:xfrm>
            <a:off x="1881344" y="3560258"/>
            <a:ext cx="5634908" cy="4286250"/>
          </a:xfrm>
          <a:prstGeom prst="rect">
            <a:avLst/>
          </a:prstGeom>
        </p:spPr>
        <p:txBody>
          <a:bodyPr lIns="0" tIns="0" rIns="0" bIns="0" rtlCol="0" anchor="t">
            <a:spAutoFit/>
          </a:bodyPr>
          <a:lstStyle/>
          <a:p>
            <a:pPr>
              <a:lnSpc>
                <a:spcPts val="8250"/>
              </a:lnSpc>
            </a:pPr>
            <a:r>
              <a:rPr lang="en-US" sz="7500" spc="75">
                <a:solidFill>
                  <a:srgbClr val="FEFFFF"/>
                </a:solidFill>
                <a:latin typeface="Telegraf"/>
              </a:rPr>
              <a:t>5 Questions You Will be Able to Answer</a:t>
            </a:r>
          </a:p>
        </p:txBody>
      </p:sp>
      <p:grpSp>
        <p:nvGrpSpPr>
          <p:cNvPr id="6" name="Group 6"/>
          <p:cNvGrpSpPr/>
          <p:nvPr/>
        </p:nvGrpSpPr>
        <p:grpSpPr>
          <a:xfrm>
            <a:off x="9858301" y="2429019"/>
            <a:ext cx="7400999" cy="1486387"/>
            <a:chOff x="0" y="0"/>
            <a:chExt cx="9867999" cy="1981849"/>
          </a:xfrm>
        </p:grpSpPr>
        <p:sp>
          <p:nvSpPr>
            <p:cNvPr id="7" name="TextBox 7"/>
            <p:cNvSpPr txBox="1"/>
            <p:nvPr/>
          </p:nvSpPr>
          <p:spPr>
            <a:xfrm>
              <a:off x="0" y="0"/>
              <a:ext cx="9867999" cy="1264828"/>
            </a:xfrm>
            <a:prstGeom prst="rect">
              <a:avLst/>
            </a:prstGeom>
          </p:spPr>
          <p:txBody>
            <a:bodyPr lIns="0" tIns="0" rIns="0" bIns="0" rtlCol="0" anchor="t">
              <a:spAutoFit/>
            </a:bodyPr>
            <a:lstStyle/>
            <a:p>
              <a:pPr>
                <a:lnSpc>
                  <a:spcPts val="3814"/>
                </a:lnSpc>
              </a:pPr>
              <a:r>
                <a:rPr lang="en-US" sz="3178" spc="127">
                  <a:solidFill>
                    <a:srgbClr val="F0F0F0"/>
                  </a:solidFill>
                  <a:latin typeface="Assistant Regular Bold"/>
                </a:rPr>
                <a:t>What is important to know about documenting for telehealth in general?</a:t>
              </a:r>
            </a:p>
          </p:txBody>
        </p:sp>
        <p:sp>
          <p:nvSpPr>
            <p:cNvPr id="8" name="TextBox 8"/>
            <p:cNvSpPr txBox="1"/>
            <p:nvPr/>
          </p:nvSpPr>
          <p:spPr>
            <a:xfrm>
              <a:off x="0" y="1494120"/>
              <a:ext cx="9867999" cy="487730"/>
            </a:xfrm>
            <a:prstGeom prst="rect">
              <a:avLst/>
            </a:prstGeom>
          </p:spPr>
          <p:txBody>
            <a:bodyPr lIns="0" tIns="0" rIns="0" bIns="0" rtlCol="0" anchor="t">
              <a:spAutoFit/>
            </a:bodyPr>
            <a:lstStyle/>
            <a:p>
              <a:pPr>
                <a:lnSpc>
                  <a:spcPts val="3178"/>
                </a:lnSpc>
              </a:pPr>
              <a:endParaRPr/>
            </a:p>
          </p:txBody>
        </p:sp>
      </p:grpSp>
      <p:grpSp>
        <p:nvGrpSpPr>
          <p:cNvPr id="9" name="Group 9"/>
          <p:cNvGrpSpPr/>
          <p:nvPr/>
        </p:nvGrpSpPr>
        <p:grpSpPr>
          <a:xfrm>
            <a:off x="9858301" y="3920270"/>
            <a:ext cx="7400999" cy="1022168"/>
            <a:chOff x="0" y="0"/>
            <a:chExt cx="9867999" cy="1362891"/>
          </a:xfrm>
        </p:grpSpPr>
        <p:sp>
          <p:nvSpPr>
            <p:cNvPr id="10" name="TextBox 10"/>
            <p:cNvSpPr txBox="1"/>
            <p:nvPr/>
          </p:nvSpPr>
          <p:spPr>
            <a:xfrm>
              <a:off x="0" y="0"/>
              <a:ext cx="9867999" cy="645870"/>
            </a:xfrm>
            <a:prstGeom prst="rect">
              <a:avLst/>
            </a:prstGeom>
          </p:spPr>
          <p:txBody>
            <a:bodyPr lIns="0" tIns="0" rIns="0" bIns="0" rtlCol="0" anchor="t">
              <a:spAutoFit/>
            </a:bodyPr>
            <a:lstStyle/>
            <a:p>
              <a:pPr>
                <a:lnSpc>
                  <a:spcPts val="3814"/>
                </a:lnSpc>
              </a:pPr>
              <a:r>
                <a:rPr lang="en-US" sz="3178" spc="127">
                  <a:solidFill>
                    <a:srgbClr val="F0F0F0"/>
                  </a:solidFill>
                  <a:latin typeface="Assistant Regular Bold"/>
                </a:rPr>
                <a:t>How do I navigate the DBH EMR? </a:t>
              </a:r>
            </a:p>
          </p:txBody>
        </p:sp>
        <p:sp>
          <p:nvSpPr>
            <p:cNvPr id="11" name="TextBox 11"/>
            <p:cNvSpPr txBox="1"/>
            <p:nvPr/>
          </p:nvSpPr>
          <p:spPr>
            <a:xfrm>
              <a:off x="0" y="875161"/>
              <a:ext cx="9867999" cy="487730"/>
            </a:xfrm>
            <a:prstGeom prst="rect">
              <a:avLst/>
            </a:prstGeom>
          </p:spPr>
          <p:txBody>
            <a:bodyPr lIns="0" tIns="0" rIns="0" bIns="0" rtlCol="0" anchor="t">
              <a:spAutoFit/>
            </a:bodyPr>
            <a:lstStyle/>
            <a:p>
              <a:pPr>
                <a:lnSpc>
                  <a:spcPts val="3178"/>
                </a:lnSpc>
              </a:pPr>
              <a:endParaRPr/>
            </a:p>
          </p:txBody>
        </p:sp>
      </p:grpSp>
      <p:grpSp>
        <p:nvGrpSpPr>
          <p:cNvPr id="12" name="Group 12"/>
          <p:cNvGrpSpPr/>
          <p:nvPr/>
        </p:nvGrpSpPr>
        <p:grpSpPr>
          <a:xfrm rot="-10800000">
            <a:off x="2530413" y="2262343"/>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881344" y="2262343"/>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9858301" y="4942438"/>
            <a:ext cx="7400999" cy="1506570"/>
            <a:chOff x="0" y="0"/>
            <a:chExt cx="9867999" cy="2008760"/>
          </a:xfrm>
        </p:grpSpPr>
        <p:sp>
          <p:nvSpPr>
            <p:cNvPr id="21" name="TextBox 21"/>
            <p:cNvSpPr txBox="1"/>
            <p:nvPr/>
          </p:nvSpPr>
          <p:spPr>
            <a:xfrm>
              <a:off x="0" y="0"/>
              <a:ext cx="9867999" cy="1291739"/>
            </a:xfrm>
            <a:prstGeom prst="rect">
              <a:avLst/>
            </a:prstGeom>
          </p:spPr>
          <p:txBody>
            <a:bodyPr lIns="0" tIns="0" rIns="0" bIns="0" rtlCol="0" anchor="t">
              <a:spAutoFit/>
            </a:bodyPr>
            <a:lstStyle/>
            <a:p>
              <a:pPr>
                <a:lnSpc>
                  <a:spcPts val="3814"/>
                </a:lnSpc>
              </a:pPr>
              <a:r>
                <a:rPr lang="en-US" sz="3178" spc="127">
                  <a:solidFill>
                    <a:srgbClr val="F0F0F0"/>
                  </a:solidFill>
                  <a:latin typeface="Assistant Regular Bold"/>
                </a:rPr>
                <a:t>How do I document for virtual programming? </a:t>
              </a:r>
            </a:p>
          </p:txBody>
        </p:sp>
        <p:sp>
          <p:nvSpPr>
            <p:cNvPr id="22" name="TextBox 22"/>
            <p:cNvSpPr txBox="1"/>
            <p:nvPr/>
          </p:nvSpPr>
          <p:spPr>
            <a:xfrm>
              <a:off x="0" y="1521031"/>
              <a:ext cx="9867999" cy="487730"/>
            </a:xfrm>
            <a:prstGeom prst="rect">
              <a:avLst/>
            </a:prstGeom>
          </p:spPr>
          <p:txBody>
            <a:bodyPr lIns="0" tIns="0" rIns="0" bIns="0" rtlCol="0" anchor="t">
              <a:spAutoFit/>
            </a:bodyPr>
            <a:lstStyle/>
            <a:p>
              <a:pPr>
                <a:lnSpc>
                  <a:spcPts val="3178"/>
                </a:lnSpc>
              </a:pPr>
              <a:endParaRPr/>
            </a:p>
          </p:txBody>
        </p:sp>
      </p:grpSp>
      <p:grpSp>
        <p:nvGrpSpPr>
          <p:cNvPr id="23" name="Group 23"/>
          <p:cNvGrpSpPr/>
          <p:nvPr/>
        </p:nvGrpSpPr>
        <p:grpSpPr>
          <a:xfrm>
            <a:off x="9858301" y="6449009"/>
            <a:ext cx="7400999" cy="1022168"/>
            <a:chOff x="0" y="0"/>
            <a:chExt cx="9867999" cy="1362891"/>
          </a:xfrm>
        </p:grpSpPr>
        <p:sp>
          <p:nvSpPr>
            <p:cNvPr id="24" name="TextBox 24"/>
            <p:cNvSpPr txBox="1"/>
            <p:nvPr/>
          </p:nvSpPr>
          <p:spPr>
            <a:xfrm>
              <a:off x="0" y="0"/>
              <a:ext cx="9867999" cy="645870"/>
            </a:xfrm>
            <a:prstGeom prst="rect">
              <a:avLst/>
            </a:prstGeom>
          </p:spPr>
          <p:txBody>
            <a:bodyPr lIns="0" tIns="0" rIns="0" bIns="0" rtlCol="0" anchor="t">
              <a:spAutoFit/>
            </a:bodyPr>
            <a:lstStyle/>
            <a:p>
              <a:pPr>
                <a:lnSpc>
                  <a:spcPts val="3814"/>
                </a:lnSpc>
              </a:pPr>
              <a:r>
                <a:rPr lang="en-US" sz="3178" spc="127" dirty="0">
                  <a:solidFill>
                    <a:srgbClr val="F0F0F0"/>
                  </a:solidFill>
                  <a:latin typeface="Assistant Regular Bold"/>
                </a:rPr>
                <a:t>How can I document strategically?</a:t>
              </a:r>
            </a:p>
          </p:txBody>
        </p:sp>
        <p:sp>
          <p:nvSpPr>
            <p:cNvPr id="25" name="TextBox 25"/>
            <p:cNvSpPr txBox="1"/>
            <p:nvPr/>
          </p:nvSpPr>
          <p:spPr>
            <a:xfrm>
              <a:off x="0" y="875161"/>
              <a:ext cx="9867999" cy="487730"/>
            </a:xfrm>
            <a:prstGeom prst="rect">
              <a:avLst/>
            </a:prstGeom>
          </p:spPr>
          <p:txBody>
            <a:bodyPr lIns="0" tIns="0" rIns="0" bIns="0" rtlCol="0" anchor="t">
              <a:spAutoFit/>
            </a:bodyPr>
            <a:lstStyle/>
            <a:p>
              <a:pPr>
                <a:lnSpc>
                  <a:spcPts val="3178"/>
                </a:lnSpc>
              </a:pPr>
              <a:endParaRPr/>
            </a:p>
          </p:txBody>
        </p:sp>
      </p:grpSp>
      <p:grpSp>
        <p:nvGrpSpPr>
          <p:cNvPr id="26" name="Group 26"/>
          <p:cNvGrpSpPr/>
          <p:nvPr/>
        </p:nvGrpSpPr>
        <p:grpSpPr>
          <a:xfrm>
            <a:off x="9858301" y="7471177"/>
            <a:ext cx="7400999" cy="1506570"/>
            <a:chOff x="0" y="0"/>
            <a:chExt cx="9867999" cy="2008760"/>
          </a:xfrm>
        </p:grpSpPr>
        <p:sp>
          <p:nvSpPr>
            <p:cNvPr id="27" name="TextBox 27"/>
            <p:cNvSpPr txBox="1"/>
            <p:nvPr/>
          </p:nvSpPr>
          <p:spPr>
            <a:xfrm>
              <a:off x="0" y="0"/>
              <a:ext cx="9867999" cy="1291739"/>
            </a:xfrm>
            <a:prstGeom prst="rect">
              <a:avLst/>
            </a:prstGeom>
          </p:spPr>
          <p:txBody>
            <a:bodyPr lIns="0" tIns="0" rIns="0" bIns="0" rtlCol="0" anchor="t">
              <a:spAutoFit/>
            </a:bodyPr>
            <a:lstStyle/>
            <a:p>
              <a:pPr>
                <a:lnSpc>
                  <a:spcPts val="3814"/>
                </a:lnSpc>
              </a:pPr>
              <a:r>
                <a:rPr lang="en-US" sz="3178" spc="127">
                  <a:solidFill>
                    <a:srgbClr val="F0F0F0"/>
                  </a:solidFill>
                  <a:latin typeface="Assistant Regular Bold"/>
                </a:rPr>
                <a:t>Where can I find additional resources on virtual documentation?</a:t>
              </a:r>
            </a:p>
          </p:txBody>
        </p:sp>
        <p:sp>
          <p:nvSpPr>
            <p:cNvPr id="28" name="TextBox 28"/>
            <p:cNvSpPr txBox="1"/>
            <p:nvPr/>
          </p:nvSpPr>
          <p:spPr>
            <a:xfrm>
              <a:off x="0" y="1521031"/>
              <a:ext cx="9867999" cy="487730"/>
            </a:xfrm>
            <a:prstGeom prst="rect">
              <a:avLst/>
            </a:prstGeom>
          </p:spPr>
          <p:txBody>
            <a:bodyPr lIns="0" tIns="0" rIns="0" bIns="0" rtlCol="0" anchor="t">
              <a:spAutoFit/>
            </a:bodyPr>
            <a:lstStyle/>
            <a:p>
              <a:pPr>
                <a:lnSpc>
                  <a:spcPts val="3178"/>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431313"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a:grpSpLocks noChangeAspect="1"/>
          </p:cNvGrpSpPr>
          <p:nvPr/>
        </p:nvGrpSpPr>
        <p:grpSpPr>
          <a:xfrm>
            <a:off x="1355096" y="300253"/>
            <a:ext cx="489002" cy="489002"/>
            <a:chOff x="0" y="0"/>
            <a:chExt cx="6355080" cy="6355080"/>
          </a:xfrm>
        </p:grpSpPr>
        <p:sp>
          <p:nvSpPr>
            <p:cNvPr id="6" name="Freeform 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36596" y="381753"/>
            <a:ext cx="326002" cy="326002"/>
          </a:xfrm>
          <a:prstGeom prst="rect">
            <a:avLst/>
          </a:prstGeom>
        </p:spPr>
      </p:pic>
      <p:grpSp>
        <p:nvGrpSpPr>
          <p:cNvPr id="8" name="Group 8"/>
          <p:cNvGrpSpPr>
            <a:grpSpLocks noChangeAspect="1"/>
          </p:cNvGrpSpPr>
          <p:nvPr/>
        </p:nvGrpSpPr>
        <p:grpSpPr>
          <a:xfrm rot="-10800000">
            <a:off x="706027" y="300253"/>
            <a:ext cx="489002" cy="489002"/>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787527" y="381753"/>
            <a:ext cx="326002" cy="326002"/>
          </a:xfrm>
          <a:prstGeom prst="rect">
            <a:avLst/>
          </a:prstGeom>
        </p:spPr>
      </p:pic>
      <p:sp>
        <p:nvSpPr>
          <p:cNvPr id="11" name="TextBox 11"/>
          <p:cNvSpPr txBox="1"/>
          <p:nvPr/>
        </p:nvSpPr>
        <p:spPr>
          <a:xfrm>
            <a:off x="1599597" y="1889961"/>
            <a:ext cx="11322183" cy="1191993"/>
          </a:xfrm>
          <a:prstGeom prst="rect">
            <a:avLst/>
          </a:prstGeom>
        </p:spPr>
        <p:txBody>
          <a:bodyPr lIns="0" tIns="0" rIns="0" bIns="0" rtlCol="0" anchor="t">
            <a:spAutoFit/>
          </a:bodyPr>
          <a:lstStyle/>
          <a:p>
            <a:pPr>
              <a:lnSpc>
                <a:spcPts val="8528"/>
              </a:lnSpc>
            </a:pPr>
            <a:r>
              <a:rPr lang="en-US" sz="7753" spc="77">
                <a:solidFill>
                  <a:srgbClr val="25537A"/>
                </a:solidFill>
                <a:latin typeface="Telegraf"/>
              </a:rPr>
              <a:t>General Overview</a:t>
            </a:r>
          </a:p>
        </p:txBody>
      </p:sp>
      <p:pic>
        <p:nvPicPr>
          <p:cNvPr id="12" name="Picture 12"/>
          <p:cNvPicPr>
            <a:picLocks noChangeAspect="1"/>
          </p:cNvPicPr>
          <p:nvPr/>
        </p:nvPicPr>
        <p:blipFill>
          <a:blip r:embed="rId4"/>
          <a:srcRect/>
          <a:stretch>
            <a:fillRect/>
          </a:stretch>
        </p:blipFill>
        <p:spPr>
          <a:xfrm>
            <a:off x="15910644" y="300253"/>
            <a:ext cx="2208311" cy="686584"/>
          </a:xfrm>
          <a:prstGeom prst="rect">
            <a:avLst/>
          </a:prstGeom>
        </p:spPr>
      </p:pic>
      <p:sp>
        <p:nvSpPr>
          <p:cNvPr id="13" name="TextBox 13"/>
          <p:cNvSpPr txBox="1"/>
          <p:nvPr/>
        </p:nvSpPr>
        <p:spPr>
          <a:xfrm>
            <a:off x="9638833" y="2162107"/>
            <a:ext cx="8932805" cy="333375"/>
          </a:xfrm>
          <a:prstGeom prst="rect">
            <a:avLst/>
          </a:prstGeom>
        </p:spPr>
        <p:txBody>
          <a:bodyPr lIns="0" tIns="0" rIns="0" bIns="0" rtlCol="0" anchor="t">
            <a:spAutoFit/>
          </a:bodyPr>
          <a:lstStyle/>
          <a:p>
            <a:pPr>
              <a:lnSpc>
                <a:spcPts val="2638"/>
              </a:lnSpc>
            </a:pPr>
            <a:endParaRPr/>
          </a:p>
        </p:txBody>
      </p:sp>
      <p:sp>
        <p:nvSpPr>
          <p:cNvPr id="14" name="TextBox 14"/>
          <p:cNvSpPr txBox="1"/>
          <p:nvPr/>
        </p:nvSpPr>
        <p:spPr>
          <a:xfrm>
            <a:off x="1739103" y="3564336"/>
            <a:ext cx="14809795" cy="4560331"/>
          </a:xfrm>
          <a:prstGeom prst="rect">
            <a:avLst/>
          </a:prstGeom>
        </p:spPr>
        <p:txBody>
          <a:bodyPr lIns="0" tIns="0" rIns="0" bIns="0" rtlCol="0" anchor="t">
            <a:spAutoFit/>
          </a:bodyPr>
          <a:lstStyle/>
          <a:p>
            <a:pPr marL="883830" lvl="1" indent="-441915">
              <a:lnSpc>
                <a:spcPts val="6140"/>
              </a:lnSpc>
              <a:buFont typeface="Arial"/>
              <a:buChar char="•"/>
            </a:pPr>
            <a:r>
              <a:rPr lang="en-US" sz="4093">
                <a:solidFill>
                  <a:srgbClr val="25537A"/>
                </a:solidFill>
                <a:latin typeface="Assistant Regular"/>
              </a:rPr>
              <a:t>A patient's health record is a way to communicate a patient's care with the various stakeholders involved</a:t>
            </a:r>
          </a:p>
          <a:p>
            <a:pPr marL="883830" lvl="1" indent="-441915">
              <a:lnSpc>
                <a:spcPts val="6140"/>
              </a:lnSpc>
              <a:buFont typeface="Arial"/>
              <a:buChar char="•"/>
            </a:pPr>
            <a:r>
              <a:rPr lang="en-US" sz="4093">
                <a:solidFill>
                  <a:srgbClr val="25537A"/>
                </a:solidFill>
                <a:latin typeface="Assistant Regular"/>
              </a:rPr>
              <a:t>Record retention policies protect patient records</a:t>
            </a:r>
          </a:p>
          <a:p>
            <a:pPr marL="883830" lvl="1" indent="-441915">
              <a:lnSpc>
                <a:spcPts val="6140"/>
              </a:lnSpc>
              <a:buFont typeface="Arial"/>
              <a:buChar char="•"/>
            </a:pPr>
            <a:r>
              <a:rPr lang="en-US" sz="4093">
                <a:solidFill>
                  <a:srgbClr val="25537A"/>
                </a:solidFill>
                <a:latin typeface="Assistant Regular"/>
              </a:rPr>
              <a:t>Telehealth reimbursement guidelines vary greatyly depending on practice, state, services, payers, etc. and impact documentation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4111395" y="3393135"/>
            <a:ext cx="10065210" cy="2309334"/>
          </a:xfrm>
          <a:prstGeom prst="rect">
            <a:avLst/>
          </a:prstGeom>
        </p:spPr>
      </p:pic>
      <p:sp>
        <p:nvSpPr>
          <p:cNvPr id="15" name="TextBox 15"/>
          <p:cNvSpPr txBox="1"/>
          <p:nvPr/>
        </p:nvSpPr>
        <p:spPr>
          <a:xfrm>
            <a:off x="1659951" y="1697185"/>
            <a:ext cx="10165482" cy="1074384"/>
          </a:xfrm>
          <a:prstGeom prst="rect">
            <a:avLst/>
          </a:prstGeom>
        </p:spPr>
        <p:txBody>
          <a:bodyPr lIns="0" tIns="0" rIns="0" bIns="0" rtlCol="0" anchor="t">
            <a:spAutoFit/>
          </a:bodyPr>
          <a:lstStyle/>
          <a:p>
            <a:pPr>
              <a:lnSpc>
                <a:spcPts val="7736"/>
              </a:lnSpc>
            </a:pPr>
            <a:r>
              <a:rPr lang="en-US" sz="7033" spc="70">
                <a:solidFill>
                  <a:srgbClr val="25537A"/>
                </a:solidFill>
                <a:latin typeface="Telegraf"/>
              </a:rPr>
              <a:t>Kipu</a:t>
            </a:r>
          </a:p>
        </p:txBody>
      </p:sp>
      <p:sp>
        <p:nvSpPr>
          <p:cNvPr id="16" name="TextBox 16"/>
          <p:cNvSpPr txBox="1"/>
          <p:nvPr/>
        </p:nvSpPr>
        <p:spPr>
          <a:xfrm>
            <a:off x="2205004" y="5948988"/>
            <a:ext cx="14809795" cy="2264093"/>
          </a:xfrm>
          <a:prstGeom prst="rect">
            <a:avLst/>
          </a:prstGeom>
        </p:spPr>
        <p:txBody>
          <a:bodyPr lIns="0" tIns="0" rIns="0" bIns="0" rtlCol="0" anchor="t">
            <a:spAutoFit/>
          </a:bodyPr>
          <a:lstStyle/>
          <a:p>
            <a:pPr marL="883830" lvl="1" indent="-441915">
              <a:lnSpc>
                <a:spcPts val="6140"/>
              </a:lnSpc>
              <a:buFont typeface="Arial"/>
              <a:buChar char="•"/>
            </a:pPr>
            <a:r>
              <a:rPr lang="en-US" sz="4093">
                <a:solidFill>
                  <a:srgbClr val="25537A"/>
                </a:solidFill>
                <a:latin typeface="Assistant Regular"/>
              </a:rPr>
              <a:t>Our primary EMR</a:t>
            </a:r>
          </a:p>
          <a:p>
            <a:pPr marL="883830" lvl="1" indent="-441915">
              <a:lnSpc>
                <a:spcPts val="6140"/>
              </a:lnSpc>
              <a:buFont typeface="Arial"/>
              <a:buChar char="•"/>
            </a:pPr>
            <a:r>
              <a:rPr lang="en-US" sz="4093">
                <a:solidFill>
                  <a:srgbClr val="25537A"/>
                </a:solidFill>
                <a:latin typeface="Assistant Regular"/>
              </a:rPr>
              <a:t>Let's walk through how to use it from a technology stand point a bit more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pic>
        <p:nvPicPr>
          <p:cNvPr id="14" name="Picture 14"/>
          <p:cNvPicPr>
            <a:picLocks noChangeAspect="1"/>
          </p:cNvPicPr>
          <p:nvPr/>
        </p:nvPicPr>
        <p:blipFill>
          <a:blip r:embed="rId5"/>
          <a:srcRect/>
          <a:stretch>
            <a:fillRect/>
          </a:stretch>
        </p:blipFill>
        <p:spPr>
          <a:xfrm>
            <a:off x="9785273" y="1181617"/>
            <a:ext cx="6719965" cy="8365051"/>
          </a:xfrm>
          <a:prstGeom prst="rect">
            <a:avLst/>
          </a:prstGeom>
        </p:spPr>
      </p:pic>
      <p:sp>
        <p:nvSpPr>
          <p:cNvPr id="15" name="TextBox 15"/>
          <p:cNvSpPr txBox="1"/>
          <p:nvPr/>
        </p:nvSpPr>
        <p:spPr>
          <a:xfrm>
            <a:off x="1465100" y="1172092"/>
            <a:ext cx="10165482" cy="1074384"/>
          </a:xfrm>
          <a:prstGeom prst="rect">
            <a:avLst/>
          </a:prstGeom>
        </p:spPr>
        <p:txBody>
          <a:bodyPr lIns="0" tIns="0" rIns="0" bIns="0" rtlCol="0" anchor="t">
            <a:spAutoFit/>
          </a:bodyPr>
          <a:lstStyle/>
          <a:p>
            <a:pPr>
              <a:lnSpc>
                <a:spcPts val="7736"/>
              </a:lnSpc>
            </a:pPr>
            <a:r>
              <a:rPr lang="en-US" sz="7033" spc="70">
                <a:solidFill>
                  <a:srgbClr val="25537A"/>
                </a:solidFill>
                <a:latin typeface="Telegraf"/>
              </a:rPr>
              <a:t>Kipu</a:t>
            </a:r>
          </a:p>
        </p:txBody>
      </p:sp>
      <p:sp>
        <p:nvSpPr>
          <p:cNvPr id="16" name="TextBox 16"/>
          <p:cNvSpPr txBox="1"/>
          <p:nvPr/>
        </p:nvSpPr>
        <p:spPr>
          <a:xfrm>
            <a:off x="1960503" y="2267499"/>
            <a:ext cx="14809795" cy="733268"/>
          </a:xfrm>
          <a:prstGeom prst="rect">
            <a:avLst/>
          </a:prstGeom>
        </p:spPr>
        <p:txBody>
          <a:bodyPr lIns="0" tIns="0" rIns="0" bIns="0" rtlCol="0" anchor="t">
            <a:spAutoFit/>
          </a:bodyPr>
          <a:lstStyle/>
          <a:p>
            <a:pPr marL="883830" lvl="1" indent="-441915">
              <a:lnSpc>
                <a:spcPts val="6140"/>
              </a:lnSpc>
              <a:buFont typeface="Arial"/>
              <a:buChar char="•"/>
            </a:pPr>
            <a:r>
              <a:rPr lang="en-US" sz="4093">
                <a:solidFill>
                  <a:srgbClr val="25537A"/>
                </a:solidFill>
                <a:latin typeface="Assistant Regular"/>
              </a:rPr>
              <a:t>How to document in Kipu</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grpSp>
        <p:nvGrpSpPr>
          <p:cNvPr id="2" name="Group 2"/>
          <p:cNvGrpSpPr/>
          <p:nvPr/>
        </p:nvGrpSpPr>
        <p:grpSpPr>
          <a:xfrm>
            <a:off x="371075" y="0"/>
            <a:ext cx="63520" cy="10287000"/>
            <a:chOff x="0" y="0"/>
            <a:chExt cx="84693" cy="13716000"/>
          </a:xfrm>
        </p:grpSpPr>
        <p:sp>
          <p:nvSpPr>
            <p:cNvPr id="3" name="AutoShape 3"/>
            <p:cNvSpPr/>
            <p:nvPr/>
          </p:nvSpPr>
          <p:spPr>
            <a:xfrm>
              <a:off x="35961" y="1371600"/>
              <a:ext cx="12770" cy="12344400"/>
            </a:xfrm>
            <a:prstGeom prst="rect">
              <a:avLst/>
            </a:prstGeom>
            <a:solidFill>
              <a:srgbClr val="25537A"/>
            </a:solidFill>
          </p:spPr>
        </p:sp>
        <p:sp>
          <p:nvSpPr>
            <p:cNvPr id="4" name="AutoShape 4"/>
            <p:cNvSpPr/>
            <p:nvPr/>
          </p:nvSpPr>
          <p:spPr>
            <a:xfrm>
              <a:off x="0" y="0"/>
              <a:ext cx="84693" cy="1649458"/>
            </a:xfrm>
            <a:prstGeom prst="rect">
              <a:avLst/>
            </a:prstGeom>
            <a:solidFill>
              <a:srgbClr val="25537A"/>
            </a:solidFill>
          </p:spPr>
        </p:sp>
      </p:grpSp>
      <p:grpSp>
        <p:nvGrpSpPr>
          <p:cNvPr id="5" name="Group 5"/>
          <p:cNvGrpSpPr/>
          <p:nvPr/>
        </p:nvGrpSpPr>
        <p:grpSpPr>
          <a:xfrm rot="-10800000">
            <a:off x="17629952" y="9430391"/>
            <a:ext cx="489002" cy="489002"/>
            <a:chOff x="0" y="0"/>
            <a:chExt cx="652003" cy="652003"/>
          </a:xfrm>
        </p:grpSpPr>
        <p:grpSp>
          <p:nvGrpSpPr>
            <p:cNvPr id="6" name="Group 6"/>
            <p:cNvGrpSpPr>
              <a:grpSpLocks noChangeAspect="1"/>
            </p:cNvGrpSpPr>
            <p:nvPr/>
          </p:nvGrpSpPr>
          <p:grpSpPr>
            <a:xfrm rot="-10800000">
              <a:off x="0" y="0"/>
              <a:ext cx="652003" cy="65200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9" name="Group 9"/>
          <p:cNvGrpSpPr/>
          <p:nvPr/>
        </p:nvGrpSpPr>
        <p:grpSpPr>
          <a:xfrm>
            <a:off x="16770298" y="9430391"/>
            <a:ext cx="489002" cy="489002"/>
            <a:chOff x="0" y="0"/>
            <a:chExt cx="652003" cy="652003"/>
          </a:xfrm>
        </p:grpSpPr>
        <p:grpSp>
          <p:nvGrpSpPr>
            <p:cNvPr id="10" name="Group 10"/>
            <p:cNvGrpSpPr>
              <a:grpSpLocks noChangeAspect="1"/>
            </p:cNvGrpSpPr>
            <p:nvPr/>
          </p:nvGrpSpPr>
          <p:grpSpPr>
            <a:xfrm rot="-10800000">
              <a:off x="0" y="0"/>
              <a:ext cx="652003" cy="652003"/>
              <a:chOff x="0" y="0"/>
              <a:chExt cx="6355080" cy="6355080"/>
            </a:xfrm>
          </p:grpSpPr>
          <p:sp>
            <p:nvSpPr>
              <p:cNvPr id="11" name="Freeform 1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537A"/>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13" name="Picture 13"/>
          <p:cNvPicPr>
            <a:picLocks noChangeAspect="1"/>
          </p:cNvPicPr>
          <p:nvPr/>
        </p:nvPicPr>
        <p:blipFill>
          <a:blip r:embed="rId4"/>
          <a:srcRect/>
          <a:stretch>
            <a:fillRect/>
          </a:stretch>
        </p:blipFill>
        <p:spPr>
          <a:xfrm>
            <a:off x="15910644" y="300253"/>
            <a:ext cx="2208311" cy="686584"/>
          </a:xfrm>
          <a:prstGeom prst="rect">
            <a:avLst/>
          </a:prstGeom>
        </p:spPr>
      </p:pic>
      <p:sp>
        <p:nvSpPr>
          <p:cNvPr id="14" name="TextBox 14"/>
          <p:cNvSpPr txBox="1"/>
          <p:nvPr/>
        </p:nvSpPr>
        <p:spPr>
          <a:xfrm>
            <a:off x="1369151" y="1998309"/>
            <a:ext cx="15549699" cy="6649450"/>
          </a:xfrm>
          <a:prstGeom prst="rect">
            <a:avLst/>
          </a:prstGeom>
        </p:spPr>
        <p:txBody>
          <a:bodyPr lIns="0" tIns="0" rIns="0" bIns="0" rtlCol="0" anchor="t">
            <a:spAutoFit/>
          </a:bodyPr>
          <a:lstStyle/>
          <a:p>
            <a:pPr marL="663620" lvl="1" indent="-331810">
              <a:lnSpc>
                <a:spcPts val="4610"/>
              </a:lnSpc>
              <a:buFont typeface="Arial"/>
              <a:buChar char="•"/>
            </a:pPr>
            <a:r>
              <a:rPr lang="en-US" sz="3073">
                <a:solidFill>
                  <a:srgbClr val="25537A"/>
                </a:solidFill>
                <a:latin typeface="Assistant Regular"/>
              </a:rPr>
              <a:t>How to document in Kipu</a:t>
            </a:r>
          </a:p>
          <a:p>
            <a:pPr marL="1327241" lvl="2" indent="-442414">
              <a:lnSpc>
                <a:spcPts val="4610"/>
              </a:lnSpc>
              <a:buFont typeface="Arial"/>
              <a:buChar char="⚬"/>
            </a:pPr>
            <a:r>
              <a:rPr lang="en-US" sz="3073">
                <a:solidFill>
                  <a:srgbClr val="25537A"/>
                </a:solidFill>
                <a:latin typeface="Assistant Regular"/>
              </a:rPr>
              <a:t>1. Effective Documentation Master Presentation</a:t>
            </a:r>
          </a:p>
          <a:p>
            <a:pPr marL="1990861" lvl="3" indent="-497715">
              <a:lnSpc>
                <a:spcPts val="4610"/>
              </a:lnSpc>
              <a:buFont typeface="Arial"/>
              <a:buChar char="￭"/>
            </a:pPr>
            <a:r>
              <a:rPr lang="en-US" sz="3073">
                <a:solidFill>
                  <a:srgbClr val="25537A"/>
                </a:solidFill>
                <a:latin typeface="Assistant Regular Bold"/>
              </a:rPr>
              <a:t>Tips for Telehealth!: </a:t>
            </a:r>
            <a:r>
              <a:rPr lang="en-US" sz="3073">
                <a:solidFill>
                  <a:srgbClr val="25537A"/>
                </a:solidFill>
                <a:latin typeface="Assistant Regular Italics"/>
              </a:rPr>
              <a:t>Make sure to identify Telehealth  sessions appropriately!</a:t>
            </a:r>
          </a:p>
          <a:p>
            <a:pPr marL="2654482" lvl="4" indent="-530896">
              <a:lnSpc>
                <a:spcPts val="4610"/>
              </a:lnSpc>
              <a:buFont typeface="Arial"/>
              <a:buChar char="•"/>
            </a:pPr>
            <a:r>
              <a:rPr lang="en-US" sz="3073">
                <a:solidFill>
                  <a:srgbClr val="25537A"/>
                </a:solidFill>
                <a:latin typeface="Assistant Regular Bold"/>
              </a:rPr>
              <a:t>Here are a few scenarios to help:</a:t>
            </a:r>
          </a:p>
          <a:p>
            <a:pPr marL="2481766" lvl="4" indent="-496353">
              <a:lnSpc>
                <a:spcPts val="4310"/>
              </a:lnSpc>
              <a:buFont typeface="Arial"/>
              <a:buChar char="•"/>
            </a:pPr>
            <a:r>
              <a:rPr lang="en-US" sz="2873">
                <a:solidFill>
                  <a:srgbClr val="25537A"/>
                </a:solidFill>
                <a:latin typeface="Assistant Regular"/>
              </a:rPr>
              <a:t>Therapist and patient are physically present in therapist’s Discovery Behavioral Health company  office and patient’s family “zooms in” for a session, due to being outside the geographic area of the treatment center = </a:t>
            </a:r>
            <a:r>
              <a:rPr lang="en-US" sz="2873">
                <a:solidFill>
                  <a:srgbClr val="25537A"/>
                </a:solidFill>
                <a:latin typeface="Assistant Regular Bold"/>
              </a:rPr>
              <a:t>Family and/or Conjoint session</a:t>
            </a:r>
          </a:p>
          <a:p>
            <a:pPr marL="2481766" lvl="4" indent="-496353">
              <a:lnSpc>
                <a:spcPts val="4310"/>
              </a:lnSpc>
              <a:buFont typeface="Arial"/>
              <a:buChar char="•"/>
            </a:pPr>
            <a:r>
              <a:rPr lang="en-US" sz="2873">
                <a:solidFill>
                  <a:srgbClr val="25537A"/>
                </a:solidFill>
                <a:latin typeface="Assistant Regular"/>
              </a:rPr>
              <a:t>Therapist is in their Discovery Behavioral Health company office and receives a call that her patient is feeling symptomatic and is unable to make it to session, but is requesting a virtual session (from home if outpatient, from room if residential) =</a:t>
            </a:r>
            <a:r>
              <a:rPr lang="en-US" sz="2873">
                <a:solidFill>
                  <a:srgbClr val="25537A"/>
                </a:solidFill>
                <a:latin typeface="Assistant Regular Bold"/>
              </a:rPr>
              <a:t> Telehealth</a:t>
            </a:r>
          </a:p>
          <a:p>
            <a:pPr marL="2481766" lvl="4" indent="-496353">
              <a:lnSpc>
                <a:spcPts val="4310"/>
              </a:lnSpc>
              <a:buFont typeface="Arial"/>
              <a:buChar char="•"/>
            </a:pPr>
            <a:r>
              <a:rPr lang="en-US" sz="2873">
                <a:solidFill>
                  <a:srgbClr val="25537A"/>
                </a:solidFill>
                <a:latin typeface="Assistant Regular"/>
              </a:rPr>
              <a:t>Both Therapist and patient are in their respective homes, due to a “stay-at-home” order and are meeting virtually via Zoom</a:t>
            </a:r>
            <a:r>
              <a:rPr lang="en-US" sz="2873">
                <a:solidFill>
                  <a:srgbClr val="25537A"/>
                </a:solidFill>
                <a:latin typeface="Assistant Regular Bold"/>
              </a:rPr>
              <a:t> = Telehealth</a:t>
            </a:r>
          </a:p>
        </p:txBody>
      </p:sp>
      <p:sp>
        <p:nvSpPr>
          <p:cNvPr id="15" name="TextBox 15"/>
          <p:cNvSpPr txBox="1"/>
          <p:nvPr/>
        </p:nvSpPr>
        <p:spPr>
          <a:xfrm>
            <a:off x="1028700" y="1019175"/>
            <a:ext cx="10165482" cy="1074384"/>
          </a:xfrm>
          <a:prstGeom prst="rect">
            <a:avLst/>
          </a:prstGeom>
        </p:spPr>
        <p:txBody>
          <a:bodyPr lIns="0" tIns="0" rIns="0" bIns="0" rtlCol="0" anchor="t">
            <a:spAutoFit/>
          </a:bodyPr>
          <a:lstStyle/>
          <a:p>
            <a:pPr>
              <a:lnSpc>
                <a:spcPts val="7736"/>
              </a:lnSpc>
            </a:pPr>
            <a:r>
              <a:rPr lang="en-US" sz="7033" spc="70">
                <a:solidFill>
                  <a:srgbClr val="25537A"/>
                </a:solidFill>
                <a:latin typeface="Telegraf"/>
              </a:rPr>
              <a:t>Lessons from CSQM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1956</Words>
  <Application>Microsoft Macintosh PowerPoint</Application>
  <PresentationFormat>Custom</PresentationFormat>
  <Paragraphs>83</Paragraphs>
  <Slides>18</Slides>
  <Notes>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Assistant Regular Italics</vt:lpstr>
      <vt:lpstr>Assistant Bold</vt:lpstr>
      <vt:lpstr>Calibri</vt:lpstr>
      <vt:lpstr>Assistant Regular</vt:lpstr>
      <vt:lpstr>Arial</vt:lpstr>
      <vt:lpstr>Assistant Regular Bold</vt:lpstr>
      <vt:lpstr>Telegraf</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Documentation in the Virtual Setting </dc:title>
  <cp:lastModifiedBy>andrea piazza</cp:lastModifiedBy>
  <cp:revision>3</cp:revision>
  <dcterms:created xsi:type="dcterms:W3CDTF">2006-08-16T00:00:00Z</dcterms:created>
  <dcterms:modified xsi:type="dcterms:W3CDTF">2022-03-08T03:58:32Z</dcterms:modified>
  <dc:identifier>DAE6DE-ybm4</dc:identifier>
</cp:coreProperties>
</file>