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3" r:id="rId10"/>
    <p:sldId id="277" r:id="rId11"/>
    <p:sldId id="278" r:id="rId12"/>
    <p:sldId id="313" r:id="rId13"/>
    <p:sldId id="314" r:id="rId14"/>
    <p:sldId id="279" r:id="rId15"/>
    <p:sldId id="306" r:id="rId16"/>
    <p:sldId id="309" r:id="rId17"/>
    <p:sldId id="280" r:id="rId18"/>
    <p:sldId id="281" r:id="rId19"/>
    <p:sldId id="282" r:id="rId20"/>
    <p:sldId id="283" r:id="rId21"/>
    <p:sldId id="284" r:id="rId22"/>
    <p:sldId id="285" r:id="rId23"/>
    <p:sldId id="315" r:id="rId24"/>
    <p:sldId id="286" r:id="rId25"/>
    <p:sldId id="287" r:id="rId26"/>
    <p:sldId id="288" r:id="rId27"/>
    <p:sldId id="290" r:id="rId28"/>
    <p:sldId id="308" r:id="rId29"/>
    <p:sldId id="289" r:id="rId30"/>
    <p:sldId id="291" r:id="rId31"/>
    <p:sldId id="307" r:id="rId32"/>
    <p:sldId id="31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  <p:sldId id="301" r:id="rId43"/>
    <p:sldId id="302" r:id="rId44"/>
    <p:sldId id="303" r:id="rId45"/>
    <p:sldId id="304" r:id="rId46"/>
    <p:sldId id="30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S&amp;P 500 &amp; DAX</a:t>
            </a:r>
          </a:p>
          <a:p>
            <a:r>
              <a:rPr lang="en-GB" dirty="0"/>
              <a:t>DIVIDEND YIELDS</a:t>
            </a:r>
          </a:p>
          <a:p>
            <a:endParaRPr lang="en-GB" dirty="0"/>
          </a:p>
          <a:p>
            <a:r>
              <a:rPr lang="en-GB" dirty="0"/>
              <a:t>Higher </a:t>
            </a:r>
            <a:r>
              <a:rPr lang="en-GB" dirty="0" err="1"/>
              <a:t>dax</a:t>
            </a:r>
            <a:r>
              <a:rPr lang="en-GB" dirty="0"/>
              <a:t>, we are going to analyse 70 German stocks soon, so subscribe!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89986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RETURNS FOR THE S&amp;P 500 EXPLAINED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3340C-A152-4F8F-9EB1-1DBBF286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3" y="1689609"/>
            <a:ext cx="7877175" cy="4962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21595-FA3E-4ABA-B515-8930CAF08C00}"/>
              </a:ext>
            </a:extLst>
          </p:cNvPr>
          <p:cNvSpPr txBox="1"/>
          <p:nvPr/>
        </p:nvSpPr>
        <p:spPr>
          <a:xfrm>
            <a:off x="1274659" y="2018581"/>
            <a:ext cx="29193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140/50 = 2.8</a:t>
            </a:r>
          </a:p>
          <a:p>
            <a:r>
              <a:rPr lang="en-GB" sz="2800" b="1" dirty="0"/>
              <a:t>2.8^ 0.05= 5.2%</a:t>
            </a:r>
          </a:p>
          <a:p>
            <a:endParaRPr lang="en-GB" sz="2800" b="1" dirty="0"/>
          </a:p>
          <a:p>
            <a:r>
              <a:rPr lang="en-GB" sz="2800" b="1" dirty="0"/>
              <a:t>50 years – 6.6%</a:t>
            </a:r>
          </a:p>
        </p:txBody>
      </p:sp>
    </p:spTree>
    <p:extLst>
      <p:ext uri="{BB962C8B-B14F-4D97-AF65-F5344CB8AC3E}">
        <p14:creationId xmlns:p14="http://schemas.microsoft.com/office/powerpoint/2010/main" val="326015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367131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</a:t>
            </a:r>
            <a:r>
              <a:rPr lang="en-GB" sz="2800" b="1" dirty="0"/>
              <a:t>1</a:t>
            </a:r>
            <a:r>
              <a:rPr lang="en-GB" sz="2800" b="1" dirty="0">
                <a:solidFill>
                  <a:srgbClr val="FF0000"/>
                </a:solidFill>
              </a:rPr>
              <a:t>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/>
              <a:t>TOTAL RETURN S&amp;P 500 = 6</a:t>
            </a:r>
            <a:r>
              <a:rPr lang="en-GB" sz="2800" b="1" dirty="0">
                <a:solidFill>
                  <a:srgbClr val="FF0000"/>
                </a:solidFill>
              </a:rPr>
              <a:t>.77%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8229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4994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C12C3-5FE4-4534-801F-26A6351D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7" y="0"/>
            <a:ext cx="63722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/>
              <a:t>TOTAL RETURN S&amp;P 500 =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B58A7-7BA1-4E63-8826-46AF4091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5" y="0"/>
            <a:ext cx="501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8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/>
              <a:t>TOTAL RETURN S&amp;P 500 =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56F91-1777-4318-8BD6-F0EB2BC7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425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18423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 – </a:t>
            </a:r>
            <a:r>
              <a:rPr lang="en-GB" sz="2800" b="1" dirty="0"/>
              <a:t>lower PE ratios than 26!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 – </a:t>
            </a:r>
            <a:r>
              <a:rPr lang="en-GB" sz="2800" b="1" dirty="0"/>
              <a:t>Good businesses with growth!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 – </a:t>
            </a:r>
            <a:r>
              <a:rPr lang="en-GB" sz="2800" b="1" dirty="0"/>
              <a:t>Average pricing power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68113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 – </a:t>
            </a:r>
            <a:r>
              <a:rPr lang="en-GB" sz="2800" b="1" dirty="0"/>
              <a:t>lower PE ratios than 26!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 – </a:t>
            </a:r>
            <a:r>
              <a:rPr lang="en-GB" sz="2800" b="1" dirty="0"/>
              <a:t>Good businesses with growth!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 – </a:t>
            </a:r>
            <a:r>
              <a:rPr lang="en-GB" sz="2800" b="1" dirty="0"/>
              <a:t>Average pricing power</a:t>
            </a:r>
          </a:p>
          <a:p>
            <a:endParaRPr lang="en-GB" sz="2800" b="1" dirty="0"/>
          </a:p>
          <a:p>
            <a:r>
              <a:rPr lang="en-GB" sz="2800" b="1" dirty="0"/>
              <a:t>KROGER STOCK!</a:t>
            </a:r>
          </a:p>
          <a:p>
            <a:r>
              <a:rPr lang="en-GB" sz="2800" b="1" dirty="0"/>
              <a:t>PE = 15 = 6.5%</a:t>
            </a:r>
          </a:p>
          <a:p>
            <a:r>
              <a:rPr lang="en-GB" sz="2800" b="1" dirty="0"/>
              <a:t>GROWTH = 1%</a:t>
            </a:r>
          </a:p>
          <a:p>
            <a:r>
              <a:rPr lang="en-GB" sz="2800" b="1" dirty="0"/>
              <a:t>INFLATION = 3%</a:t>
            </a:r>
          </a:p>
          <a:p>
            <a:r>
              <a:rPr lang="en-GB" sz="2800" b="1" dirty="0"/>
              <a:t>10.5%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B8634-D49F-4F6D-B5FF-C915A7ED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85" y="3195828"/>
            <a:ext cx="6929977" cy="34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S&amp;P 500 &amp; DAX</a:t>
            </a:r>
          </a:p>
          <a:p>
            <a:r>
              <a:rPr lang="en-GB" dirty="0"/>
              <a:t>DIVIDEND YIELDS</a:t>
            </a:r>
          </a:p>
          <a:p>
            <a:endParaRPr lang="en-GB" dirty="0"/>
          </a:p>
          <a:p>
            <a:r>
              <a:rPr lang="en-GB" dirty="0"/>
              <a:t>Higher </a:t>
            </a:r>
            <a:r>
              <a:rPr lang="en-GB" dirty="0" err="1"/>
              <a:t>dax</a:t>
            </a:r>
            <a:r>
              <a:rPr lang="en-GB" dirty="0"/>
              <a:t>, we are going to </a:t>
            </a:r>
            <a:r>
              <a:rPr lang="en-GB" dirty="0" err="1"/>
              <a:t>analzye</a:t>
            </a:r>
            <a:r>
              <a:rPr lang="en-GB" dirty="0"/>
              <a:t> 70 </a:t>
            </a:r>
            <a:r>
              <a:rPr lang="en-GB" dirty="0" err="1"/>
              <a:t>german</a:t>
            </a:r>
            <a:r>
              <a:rPr lang="en-GB" dirty="0"/>
              <a:t> stocks soon, so subscribe!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B7163-0B30-4892-B520-29A040AD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" y="25878"/>
            <a:ext cx="8022716" cy="5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b="1" dirty="0"/>
              <a:t>TOTAL RETURN S&amp;P 500 = </a:t>
            </a:r>
            <a:r>
              <a:rPr lang="en-GB" sz="2800" b="1" dirty="0">
                <a:solidFill>
                  <a:srgbClr val="FF0000"/>
                </a:solidFill>
              </a:rPr>
              <a:t>8.77%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 – </a:t>
            </a:r>
            <a:r>
              <a:rPr lang="en-GB" sz="2800" b="1" dirty="0"/>
              <a:t>lower PE ratios than 26!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 (2%) – </a:t>
            </a:r>
            <a:r>
              <a:rPr lang="en-GB" sz="2800" b="1" dirty="0"/>
              <a:t>Good businesses with growth!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 (3%) – </a:t>
            </a:r>
            <a:r>
              <a:rPr lang="en-GB" sz="2800" b="1" dirty="0"/>
              <a:t>Average pricing power</a:t>
            </a:r>
          </a:p>
          <a:p>
            <a:endParaRPr lang="en-GB" sz="2800" b="1" dirty="0"/>
          </a:p>
          <a:p>
            <a:r>
              <a:rPr lang="en-GB" sz="2800" b="1" dirty="0"/>
              <a:t>KROGER STOCK!</a:t>
            </a:r>
          </a:p>
          <a:p>
            <a:r>
              <a:rPr lang="en-GB" sz="2800" b="1" dirty="0"/>
              <a:t>PE = 15 = 6.5%</a:t>
            </a:r>
          </a:p>
          <a:p>
            <a:r>
              <a:rPr lang="en-GB" sz="2800" b="1" dirty="0"/>
              <a:t>GROWTH = 1%</a:t>
            </a:r>
          </a:p>
          <a:p>
            <a:r>
              <a:rPr lang="en-GB" sz="2800" b="1" dirty="0"/>
              <a:t>INFLATION = 3%</a:t>
            </a:r>
          </a:p>
          <a:p>
            <a:r>
              <a:rPr lang="en-GB" sz="2800" b="1" dirty="0"/>
              <a:t>10.5%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B8634-D49F-4F6D-B5FF-C915A7ED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85" y="3195828"/>
            <a:ext cx="6929977" cy="34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6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INDEX FUNDS – AUTOMATIC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STOCKPICKING – NOT AUTOMATIC – requires work!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50156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INDEX FUNDS – AUTOMATIC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STOCKPICKING – NOT AUTOMATIC – requires work!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0DE54-C78A-4F91-8985-17CDA336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95" y="93812"/>
            <a:ext cx="64960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INDEX FUNDS – AUTOMATIC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STOCKPICKING – NOT AUTOMATIC – requires work!</a:t>
            </a:r>
          </a:p>
          <a:p>
            <a:r>
              <a:rPr lang="en-GB" sz="2800" b="1" dirty="0"/>
              <a:t>DIVIDEND S&amp;P 500 – 1.5%</a:t>
            </a:r>
          </a:p>
          <a:p>
            <a:r>
              <a:rPr lang="en-GB" sz="2800" b="1" dirty="0"/>
              <a:t>DIVIDEND S&amp;P 500 in 2030 3% on cost!</a:t>
            </a:r>
          </a:p>
          <a:p>
            <a:endParaRPr lang="en-GB" sz="2800" b="1" dirty="0"/>
          </a:p>
          <a:p>
            <a:r>
              <a:rPr lang="en-GB" sz="2800" b="1" dirty="0"/>
              <a:t>STOCKS THAT PAY NOW 3% and 9% in 2030!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35973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RISKS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Not bust, low cost, tax advantages!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RISKS=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-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7036D-FE48-4A20-8616-E281C687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2833382"/>
            <a:ext cx="6978769" cy="35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8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RISKS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No bust, low cost, tax advantages!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RISKS=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-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A6DF0-F300-4272-BCA9-AF7EFA033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3" y="2720083"/>
            <a:ext cx="7402453" cy="38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7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RISKS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No bust, low cost, tax advantages!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RISKS=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- SHOW LONG TERM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FEB68-567B-4746-AD5F-EC122A886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38"/>
            <a:ext cx="12128024" cy="51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RISKS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No bust, low cost, tax advantages!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RISKS=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- SHOW LONG TERM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BC3A1-1325-4F7E-8190-18932CA21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0286" cy="602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0D11A-8097-47E2-890D-CB32DFE1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57" y="5482547"/>
            <a:ext cx="575381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RISKS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No bust, low cost, tax advantages!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RISKS=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- SHOW LONG TERM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0D11A-8097-47E2-890D-CB32DFE1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657" y="5482547"/>
            <a:ext cx="5753818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DEEE9-6A3B-4355-9243-EA53A793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78"/>
            <a:ext cx="8214904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662EA-47A0-4E6E-95F9-D151208B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269856" cy="62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6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RETURNS FOR THE S&amp;P 500 EXPLAINED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3 COMPONENTS:</a:t>
            </a:r>
          </a:p>
          <a:p>
            <a:r>
              <a:rPr lang="en-GB" sz="2800" b="1" dirty="0"/>
              <a:t>CURRENT EARNIGNS VS PRICE</a:t>
            </a:r>
          </a:p>
          <a:p>
            <a:r>
              <a:rPr lang="en-GB" sz="2800" b="1" dirty="0"/>
              <a:t>GROWTH ORGANIC</a:t>
            </a:r>
          </a:p>
          <a:p>
            <a:r>
              <a:rPr lang="en-GB" sz="2800" b="1" dirty="0"/>
              <a:t>GROWTH INFLATION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3542666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STOCK EXAMPLES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501093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STOCK EXAMPLES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CD944-34CF-4EE6-AD92-C3FA5F05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7" y="1450495"/>
            <a:ext cx="6093304" cy="3556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98B98-78FD-4AE3-882F-819C926E18FE}"/>
              </a:ext>
            </a:extLst>
          </p:cNvPr>
          <p:cNvSpPr txBox="1"/>
          <p:nvPr/>
        </p:nvSpPr>
        <p:spPr>
          <a:xfrm>
            <a:off x="448574" y="5374257"/>
            <a:ext cx="727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Sven Carlin – Modern Value Investing, Kenneth French Data!</a:t>
            </a:r>
          </a:p>
        </p:txBody>
      </p:sp>
    </p:spTree>
    <p:extLst>
      <p:ext uri="{BB962C8B-B14F-4D97-AF65-F5344CB8AC3E}">
        <p14:creationId xmlns:p14="http://schemas.microsoft.com/office/powerpoint/2010/main" val="3063486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RISKS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No bust, low cost, tax advantages!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RISKS=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- SHOW LONG TERM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0D11A-8097-47E2-890D-CB32DFE1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657" y="5482547"/>
            <a:ext cx="5753818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32B28-6CE5-4312-9B1F-D41EC3C3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2244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BIGGEST RISK FOR BOTH STRATEGIES: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YOU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162872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BIGGEST RISK FOR BOTH STRATEGIES: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YOU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7FEA1-3221-4AEF-ABC7-906FCBB7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5" y="0"/>
            <a:ext cx="6711696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7FEA1-3221-4AEF-ABC7-906FCBB7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3" y="4370371"/>
            <a:ext cx="2409991" cy="2409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37D67-3700-428F-A506-030698C5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19381" cy="31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3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7FEA1-3221-4AEF-ABC7-906FCBB7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3" y="4370371"/>
            <a:ext cx="2409991" cy="2409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37D67-3700-428F-A506-030698C5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19381" cy="31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60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7FEA1-3221-4AEF-ABC7-906FCBB7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3" y="4370371"/>
            <a:ext cx="2409991" cy="2409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37D67-3700-428F-A506-030698C5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19381" cy="3174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560E8-4854-49A1-87D0-663B1AC46A18}"/>
              </a:ext>
            </a:extLst>
          </p:cNvPr>
          <p:cNvSpPr txBox="1"/>
          <p:nvPr/>
        </p:nvSpPr>
        <p:spPr>
          <a:xfrm>
            <a:off x="207034" y="3312543"/>
            <a:ext cx="5102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FEAR AND GREED!</a:t>
            </a:r>
          </a:p>
        </p:txBody>
      </p:sp>
    </p:spTree>
    <p:extLst>
      <p:ext uri="{BB962C8B-B14F-4D97-AF65-F5344CB8AC3E}">
        <p14:creationId xmlns:p14="http://schemas.microsoft.com/office/powerpoint/2010/main" val="2369256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7FEA1-3221-4AEF-ABC7-906FCBB7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3" y="4370371"/>
            <a:ext cx="2409991" cy="2409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37D67-3700-428F-A506-030698C5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19381" cy="3174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560E8-4854-49A1-87D0-663B1AC46A18}"/>
              </a:ext>
            </a:extLst>
          </p:cNvPr>
          <p:cNvSpPr txBox="1"/>
          <p:nvPr/>
        </p:nvSpPr>
        <p:spPr>
          <a:xfrm>
            <a:off x="207034" y="3312543"/>
            <a:ext cx="53605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FEAR AND GREED!</a:t>
            </a:r>
          </a:p>
          <a:p>
            <a:r>
              <a:rPr lang="en-GB" sz="4000" b="1" dirty="0"/>
              <a:t>Everybody is buying</a:t>
            </a:r>
          </a:p>
          <a:p>
            <a:r>
              <a:rPr lang="en-GB" sz="4000" b="1" dirty="0"/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335371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41421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RETURNS FOR THE S&amp;P 500 EXPLAINED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D8614-CC5C-4ADD-A812-9C72E773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2475" cy="68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73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INDEX FUNDS – 5% to 10% - and that is it!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638425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INDEX FUNDS – 5% to 10% - and that is it!</a:t>
            </a:r>
          </a:p>
          <a:p>
            <a:r>
              <a:rPr lang="en-GB" sz="2800" b="1" dirty="0"/>
              <a:t>KEY IS TO COMPARE TO OTHER IN YOUR LIFE (13% credit card, 8% student loan, 2.5% mortgage)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47021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STOCKS – 10% WITH GOOD BUSINESSES – 20 of them for the same risk or even less risk! (but takes time and learning)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169923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STOCKS – 10% WITH GOOD BUSINESSES – 20 of them for the same risk or even less risk! (but takes time and learning)</a:t>
            </a:r>
          </a:p>
          <a:p>
            <a:endParaRPr lang="en-GB" sz="2800" b="1" dirty="0"/>
          </a:p>
          <a:p>
            <a:r>
              <a:rPr lang="en-GB" sz="2800" b="1" dirty="0"/>
              <a:t>Personally I don’t like index funds because I always look for better long-term investments!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30617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YOU HAVE A BUSINESS, NO TIME FOR THINKING – no FUN LEARNING – go for index funds!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YOU HAVE A PASSION FOR OWNING BUSINESSES! YOU DON’T WANT TO OWN CRAZY TESLA!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82261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YOU HAVE A BUSINESS, NO TIME FOR THINKING – no FUN LEARNING – go for index funds! (</a:t>
            </a:r>
            <a:r>
              <a:rPr lang="en-GB" sz="2800" b="1" dirty="0">
                <a:solidFill>
                  <a:srgbClr val="FF0000"/>
                </a:solidFill>
              </a:rPr>
              <a:t>possible down 50% - dividend 3%)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YOU HAVE A PASSION FOR OWNING BUSINESSES! YOU DON’T WANT TO OWN CRAZY TESLA! (</a:t>
            </a:r>
            <a:r>
              <a:rPr lang="en-GB" sz="2800" b="1" dirty="0"/>
              <a:t>down 50%, ok dividend to reinvest 6 to 12%)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513660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IS BEST FOR YOU!</a:t>
            </a:r>
          </a:p>
          <a:p>
            <a:r>
              <a:rPr lang="en-GB" sz="2800" b="1" dirty="0"/>
              <a:t>PERSONALLY THINKING – search and compare, gives you the courage to do things when others are fearful. </a:t>
            </a:r>
          </a:p>
          <a:p>
            <a:endParaRPr lang="en-GB" sz="2800" b="1" dirty="0"/>
          </a:p>
          <a:p>
            <a:r>
              <a:rPr lang="en-GB" sz="2800" b="1" dirty="0"/>
              <a:t>BUY HOUSE, INVEST, BUILD A BUSINESS, PROJECT, STOCKS – whatever!</a:t>
            </a:r>
          </a:p>
          <a:p>
            <a:r>
              <a:rPr lang="en-GB" sz="2800" b="1" dirty="0"/>
              <a:t>LEADS TO </a:t>
            </a:r>
            <a:r>
              <a:rPr lang="en-GB" sz="2800" b="1" dirty="0">
                <a:solidFill>
                  <a:srgbClr val="FF0000"/>
                </a:solidFill>
              </a:rPr>
              <a:t>INCREDIBLE RESULTS</a:t>
            </a:r>
            <a:r>
              <a:rPr lang="en-GB" sz="2800" b="1" dirty="0"/>
              <a:t>!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92518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RETURNS FOR THE S&amp;P 500 EXPLAINED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3340C-A152-4F8F-9EB1-1DBBF286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3" y="1689609"/>
            <a:ext cx="78771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CURRENT EARNIGNS VS PRICE</a:t>
            </a:r>
          </a:p>
          <a:p>
            <a:r>
              <a:rPr lang="en-GB" sz="2800" b="1" dirty="0"/>
              <a:t>GROWTH ORGANIC</a:t>
            </a:r>
          </a:p>
          <a:p>
            <a:r>
              <a:rPr lang="en-GB" sz="2800" b="1" dirty="0"/>
              <a:t>GROWTH INFLATION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133768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CURRENT EARNIGNS VS PRICE</a:t>
            </a:r>
          </a:p>
          <a:p>
            <a:r>
              <a:rPr lang="en-GB" sz="2800" b="1" dirty="0"/>
              <a:t>S&amp;P 500 = 3714 POINTS</a:t>
            </a:r>
          </a:p>
          <a:p>
            <a:r>
              <a:rPr lang="en-GB" sz="2800" b="1" dirty="0"/>
              <a:t>EARNINGS = 140</a:t>
            </a:r>
          </a:p>
          <a:p>
            <a:r>
              <a:rPr lang="en-GB" sz="2800" b="1" dirty="0"/>
              <a:t>PRICE TO EARNINGS = 26.52</a:t>
            </a:r>
          </a:p>
          <a:p>
            <a:r>
              <a:rPr lang="en-GB" sz="2800" b="1" dirty="0"/>
              <a:t>EARNINGS YIELD = 100/26.52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3.77%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314482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RETURNS FOR THE S&amp;P 500 EXPLAINED</a:t>
            </a:r>
          </a:p>
          <a:p>
            <a:r>
              <a:rPr lang="en-GB" sz="2800" b="1" dirty="0"/>
              <a:t>3 COMPONENTS:</a:t>
            </a:r>
          </a:p>
          <a:p>
            <a:r>
              <a:rPr lang="en-GB" sz="2800" b="1" dirty="0"/>
              <a:t>CURRENT EARNIGNS VS PRICE </a:t>
            </a:r>
            <a:r>
              <a:rPr lang="en-GB" sz="2800" b="1" dirty="0">
                <a:solidFill>
                  <a:srgbClr val="FF0000"/>
                </a:solidFill>
              </a:rPr>
              <a:t>(3.77%)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ORGANIC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GROWTH INFLATION</a:t>
            </a:r>
          </a:p>
          <a:p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55458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E76-1B8B-4FE7-B8F8-E9149C4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81" y="155276"/>
            <a:ext cx="3623094" cy="1406106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STOCKPICKING vs.</a:t>
            </a:r>
            <a:br>
              <a:rPr lang="en-GB" dirty="0"/>
            </a:br>
            <a:r>
              <a:rPr lang="en-GB" dirty="0"/>
              <a:t>INDEX FUND INVESTING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BF7-0263-4D2A-A5A7-EFAC344F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RETURNS FOR THE S&amp;P 500 EXPLAINED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EDCB4-1429-4AB2-9E74-754D0F0D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9381" y="1561382"/>
            <a:ext cx="3772619" cy="521898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2021 INVESTING SITUATION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chemeClr val="tx1"/>
                </a:solidFill>
              </a:rPr>
              <a:t>INDEX FUNDS RETURNS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POSSIBILITIES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INDEX FUNDS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STOCK PICKING RISKS</a:t>
            </a:r>
          </a:p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CONCLUSION (Investing must always be about what is best for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3340C-A152-4F8F-9EB1-1DBBF286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3" y="1689609"/>
            <a:ext cx="78771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2558</TotalTime>
  <Words>2783</Words>
  <Application>Microsoft Office PowerPoint</Application>
  <PresentationFormat>Widescreen</PresentationFormat>
  <Paragraphs>511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Rockwell</vt:lpstr>
      <vt:lpstr>Rockwell Condensed</vt:lpstr>
      <vt:lpstr>Wingdings</vt:lpstr>
      <vt:lpstr>Wood Type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  <vt:lpstr>STOCKPICKING vs. INDEX FUND INVESTING IN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STOCKPICKING vs. INDEX FUND INVESTING IN 2021</dc:title>
  <dc:creator>Sven Carlin</dc:creator>
  <cp:lastModifiedBy>Sven Carlin</cp:lastModifiedBy>
  <cp:revision>20</cp:revision>
  <dcterms:created xsi:type="dcterms:W3CDTF">2021-01-29T18:59:48Z</dcterms:created>
  <dcterms:modified xsi:type="dcterms:W3CDTF">2021-01-31T13:38:46Z</dcterms:modified>
</cp:coreProperties>
</file>