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8" r:id="rId1"/>
  </p:sldMasterIdLst>
  <p:notesMasterIdLst>
    <p:notesMasterId r:id="rId4"/>
  </p:notesMasterIdLst>
  <p:handoutMasterIdLst>
    <p:handoutMasterId r:id="rId5"/>
  </p:handoutMasterIdLst>
  <p:sldIdLst>
    <p:sldId id="345" r:id="rId2"/>
    <p:sldId id="350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D6CC7"/>
    <a:srgbClr val="463F3B"/>
    <a:srgbClr val="2282D1"/>
    <a:srgbClr val="81C13A"/>
    <a:srgbClr val="EC515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6434" autoAdjust="0"/>
    <p:restoredTop sz="94660"/>
  </p:normalViewPr>
  <p:slideViewPr>
    <p:cSldViewPr snapToGrid="0">
      <p:cViewPr varScale="1">
        <p:scale>
          <a:sx n="93" d="100"/>
          <a:sy n="93" d="100"/>
        </p:scale>
        <p:origin x="416" y="84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handoutMaster" Target="handoutMasters/handoutMaster1.xml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254735-8296-3145-854B-1AFDFA28138D}" type="datetimeFigureOut">
              <a:rPr lang="en-US" smtClean="0"/>
              <a:t>1/31/18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BF5449-BCDA-B841-B46F-12C52CD0BB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39699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0A0521-A6F7-49E6-88BE-424B9EC4B5AB}" type="datetimeFigureOut">
              <a:rPr lang="en-US"/>
              <a:t>1/31/18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65A254-ECAA-47AA-890D-FD6BBAFB2113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44896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5"/>
            <a:ext cx="10363200" cy="1470025"/>
          </a:xfrm>
        </p:spPr>
        <p:txBody>
          <a:bodyPr/>
          <a:lstStyle>
            <a:lvl1pPr>
              <a:defRPr b="1"/>
            </a:lvl1pPr>
          </a:lstStyle>
          <a:p>
            <a:r>
              <a:rPr lang="en-GB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rgbClr val="FFFFFF"/>
                </a:solidFill>
              </a:defRPr>
            </a:lvl1pPr>
          </a:lstStyle>
          <a:p>
            <a:r>
              <a:rPr lang="en-US" dirty="0" err="1" smtClean="0"/>
              <a:t>www.oruk.org</a:t>
            </a:r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rgbClr val="FFFFFF"/>
                </a:solidFill>
              </a:defRPr>
            </a:lvl1pPr>
          </a:lstStyle>
          <a:p>
            <a:fld id="{7C3268E4-9FE7-F14F-92D1-949AFFAA91A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03715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www.oruk.org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268E4-9FE7-F14F-92D1-949AFFAA91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6278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8"/>
            <a:ext cx="27432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8"/>
            <a:ext cx="80772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www.oruk.org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268E4-9FE7-F14F-92D1-949AFFAA91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83081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rgbClr val="FFFFFF"/>
                </a:solidFill>
              </a:defRPr>
            </a:lvl1pPr>
          </a:lstStyle>
          <a:p>
            <a:r>
              <a:rPr lang="en-US" dirty="0" err="1" smtClean="0"/>
              <a:t>www.oruk.org</a:t>
            </a:r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rgbClr val="FFFFFF"/>
                </a:solidFill>
              </a:defRPr>
            </a:lvl1pPr>
          </a:lstStyle>
          <a:p>
            <a:fld id="{7C3268E4-9FE7-F14F-92D1-949AFFAA91A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17882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613" y="4406900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613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www.oruk.org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268E4-9FE7-F14F-92D1-949AFFAA91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5081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5410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600200"/>
            <a:ext cx="5410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www.oruk.org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268E4-9FE7-F14F-92D1-949AFFAA91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5053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3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3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2838" y="1535113"/>
            <a:ext cx="538956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2838" y="2174875"/>
            <a:ext cx="538956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www.oruk.org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268E4-9FE7-F14F-92D1-949AFFAA91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3220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www.oruk.org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268E4-9FE7-F14F-92D1-949AFFAA91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06005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www.oruk.org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268E4-9FE7-F14F-92D1-949AFFAA91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4099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40116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7263" y="273050"/>
            <a:ext cx="681513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1435100"/>
            <a:ext cx="40116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www.oruk.org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268E4-9FE7-F14F-92D1-949AFFAA91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4377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188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188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188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www.oruk.org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268E4-9FE7-F14F-92D1-949AFFAA91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2824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-20160" y="6046730"/>
            <a:ext cx="12240000" cy="831426"/>
          </a:xfrm>
          <a:prstGeom prst="rect">
            <a:avLst/>
          </a:prstGeom>
          <a:solidFill>
            <a:srgbClr val="EC515D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 rotWithShape="1">
          <a:blip r:embed="rId13">
            <a:alphaModFix amt="39000"/>
          </a:blip>
          <a:srcRect t="15047" r="75478"/>
          <a:stretch/>
        </p:blipFill>
        <p:spPr>
          <a:xfrm>
            <a:off x="4531075" y="-5345192"/>
            <a:ext cx="5979444" cy="17262450"/>
          </a:xfrm>
          <a:prstGeom prst="rect">
            <a:avLst/>
          </a:prstGeom>
          <a:effectLst/>
          <a:scene3d>
            <a:camera prst="orthographicFront">
              <a:rot lat="0" lon="0" rev="5400000"/>
            </a:camera>
            <a:lightRig rig="threePt" dir="t"/>
          </a:scene3d>
        </p:spPr>
      </p:pic>
      <p:sp>
        <p:nvSpPr>
          <p:cNvPr id="10" name="Rectangle 9"/>
          <p:cNvSpPr/>
          <p:nvPr userDrawn="1"/>
        </p:nvSpPr>
        <p:spPr>
          <a:xfrm>
            <a:off x="0" y="66936"/>
            <a:ext cx="12240000" cy="108000"/>
          </a:xfrm>
          <a:prstGeom prst="rect">
            <a:avLst/>
          </a:prstGeom>
          <a:solidFill>
            <a:srgbClr val="81C13A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-20160" y="5942034"/>
            <a:ext cx="12240000" cy="98182"/>
          </a:xfrm>
          <a:prstGeom prst="rect">
            <a:avLst/>
          </a:prstGeom>
          <a:solidFill>
            <a:srgbClr val="81C13A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10523726" y="227450"/>
            <a:ext cx="1512649" cy="1173449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rgbClr val="FFFFFF"/>
                </a:solidFill>
              </a:defRPr>
            </a:lvl1pPr>
          </a:lstStyle>
          <a:p>
            <a:r>
              <a:rPr lang="en-US" dirty="0" err="1" smtClean="0"/>
              <a:t>www.oruk.org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rgbClr val="FFFFFF"/>
                </a:solidFill>
              </a:defRPr>
            </a:lvl1pPr>
          </a:lstStyle>
          <a:p>
            <a:fld id="{7C3268E4-9FE7-F14F-92D1-949AFFAA91A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29606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5042" y="2372300"/>
            <a:ext cx="10363200" cy="1470025"/>
          </a:xfrm>
        </p:spPr>
        <p:txBody>
          <a:bodyPr>
            <a:normAutofit/>
          </a:bodyPr>
          <a:lstStyle/>
          <a:p>
            <a:r>
              <a:rPr lang="en-US" sz="6500" b="1" dirty="0" smtClean="0">
                <a:solidFill>
                  <a:srgbClr val="463F3B"/>
                </a:solidFill>
                <a:cs typeface="Avenir Next Condensed Demi Bold"/>
              </a:rPr>
              <a:t>Portfolio</a:t>
            </a:r>
            <a:endParaRPr lang="en-US" sz="6500" b="1" dirty="0">
              <a:solidFill>
                <a:srgbClr val="463F3B"/>
              </a:solidFill>
              <a:cs typeface="Avenir Next Condensed Demi Bold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4349791"/>
            <a:ext cx="11979934" cy="648847"/>
          </a:xfrm>
        </p:spPr>
        <p:txBody>
          <a:bodyPr/>
          <a:lstStyle/>
          <a:p>
            <a:r>
              <a:rPr lang="en-US" dirty="0" smtClean="0">
                <a:latin typeface="+mj-lt"/>
                <a:cs typeface="Avenir Next Condensed Demi Bold"/>
              </a:rPr>
              <a:t>Shiraz Sabah</a:t>
            </a:r>
            <a:endParaRPr lang="en-US" dirty="0">
              <a:latin typeface="+mj-lt"/>
              <a:cs typeface="Avenir Next Condensed Demi Bold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44332" y="1484536"/>
            <a:ext cx="7177100" cy="769441"/>
          </a:xfrm>
          <a:prstGeom prst="rect">
            <a:avLst/>
          </a:prstGeom>
          <a:noFill/>
          <a:ln>
            <a:solidFill>
              <a:srgbClr val="4F81BD"/>
            </a:solidFill>
          </a:ln>
        </p:spPr>
        <p:txBody>
          <a:bodyPr wrap="square">
            <a:spAutoFit/>
          </a:bodyPr>
          <a:lstStyle/>
          <a:p>
            <a:pPr algn="ctr">
              <a:tabLst>
                <a:tab pos="625475" algn="l"/>
              </a:tabLst>
            </a:pPr>
            <a:r>
              <a:rPr lang="mr-IN" sz="4400" b="1" dirty="0" smtClean="0">
                <a:solidFill>
                  <a:srgbClr val="2282D1"/>
                </a:solidFill>
                <a:latin typeface="+mj-lt"/>
                <a:cs typeface="Avenir Next Condensed Demi Bold"/>
              </a:rPr>
              <a:t>…</a:t>
            </a:r>
            <a:r>
              <a:rPr lang="en-GB" sz="4400" b="1" dirty="0" smtClean="0">
                <a:solidFill>
                  <a:srgbClr val="2282D1"/>
                </a:solidFill>
                <a:latin typeface="+mj-lt"/>
                <a:cs typeface="Avenir Next Condensed Demi Bold"/>
              </a:rPr>
              <a:t> </a:t>
            </a:r>
            <a:r>
              <a:rPr lang="en-US" sz="4400" b="1" dirty="0" smtClean="0">
                <a:solidFill>
                  <a:srgbClr val="2282D1"/>
                </a:solidFill>
                <a:latin typeface="+mj-lt"/>
                <a:cs typeface="Avenir Next Condensed Demi Bold"/>
              </a:rPr>
              <a:t>Quiz</a:t>
            </a:r>
            <a:endParaRPr lang="en-US" sz="4400" b="1" dirty="0">
              <a:solidFill>
                <a:srgbClr val="2282D1"/>
              </a:solidFill>
              <a:latin typeface="+mj-lt"/>
              <a:cs typeface="Avenir Next Condensed Demi Bold"/>
            </a:endParaRPr>
          </a:p>
        </p:txBody>
      </p:sp>
    </p:spTree>
    <p:extLst>
      <p:ext uri="{BB962C8B-B14F-4D97-AF65-F5344CB8AC3E}">
        <p14:creationId xmlns:p14="http://schemas.microsoft.com/office/powerpoint/2010/main" val="967598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290945" y="1236724"/>
            <a:ext cx="5805055" cy="4525963"/>
          </a:xfrm>
        </p:spPr>
        <p:txBody>
          <a:bodyPr>
            <a:normAutofit fontScale="25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7200" dirty="0" smtClean="0"/>
              <a:t>Why should we chose you?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7200" dirty="0" smtClean="0"/>
              <a:t>Can you demonstrate that you will be a safe ST3?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7200" dirty="0" smtClean="0"/>
              <a:t>Give me an example where you showed leadership skills?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7200" dirty="0" smtClean="0"/>
              <a:t>What’s your worst character trait?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7200" dirty="0"/>
              <a:t>Tell me about a mistake you made.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7200" dirty="0" smtClean="0"/>
              <a:t>Those who can do, those who can’t teach?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7200" dirty="0" smtClean="0"/>
              <a:t>Where do you see yourself in 10 years?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7200" dirty="0" smtClean="0"/>
              <a:t>What is research? Give me an example from your Portfolio.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7200" dirty="0" smtClean="0"/>
              <a:t>Describe the audit process.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7200" dirty="0" smtClean="0"/>
              <a:t>Should all trainees do research?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7200" dirty="0" smtClean="0"/>
              <a:t>What types of research do you know?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7200" dirty="0"/>
              <a:t>Tell me about a paper that changed your </a:t>
            </a:r>
            <a:r>
              <a:rPr lang="en-US" sz="7200" dirty="0" smtClean="0"/>
              <a:t>practice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7200" dirty="0" smtClean="0"/>
              <a:t>What do NHS managers do?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7200" dirty="0" smtClean="0"/>
              <a:t>What is a Never Event?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7200" dirty="0" smtClean="0"/>
              <a:t>What is an MDT?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www.oruk.org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C3268E4-9FE7-F14F-92D1-949AFFAA91AE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8" name="Content Placeholder 6"/>
          <p:cNvSpPr txBox="1">
            <a:spLocks/>
          </p:cNvSpPr>
          <p:nvPr/>
        </p:nvSpPr>
        <p:spPr>
          <a:xfrm>
            <a:off x="5283200" y="1417638"/>
            <a:ext cx="5486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eriod"/>
            </a:pPr>
            <a:endParaRPr lang="en-US" dirty="0" smtClean="0"/>
          </a:p>
        </p:txBody>
      </p:sp>
      <p:sp>
        <p:nvSpPr>
          <p:cNvPr id="9" name="Rectangle 8"/>
          <p:cNvSpPr/>
          <p:nvPr/>
        </p:nvSpPr>
        <p:spPr>
          <a:xfrm>
            <a:off x="6276109" y="1236724"/>
            <a:ext cx="6096000" cy="4524315"/>
          </a:xfrm>
          <a:prstGeom prst="rect">
            <a:avLst/>
          </a:prstGeom>
        </p:spPr>
        <p:txBody>
          <a:bodyPr>
            <a:spAutoFit/>
          </a:bodyPr>
          <a:lstStyle/>
          <a:p>
            <a:pPr marL="514350" indent="-514350">
              <a:buFont typeface="+mj-lt"/>
              <a:buAutoNum type="arabicPeriod" startAt="16"/>
            </a:pPr>
            <a:r>
              <a:rPr lang="en-US" dirty="0"/>
              <a:t>Should we ratio according to BMI?</a:t>
            </a:r>
          </a:p>
          <a:p>
            <a:pPr marL="514350" indent="-514350">
              <a:buFont typeface="+mj-lt"/>
              <a:buAutoNum type="arabicPeriod" startAt="16"/>
            </a:pPr>
            <a:r>
              <a:rPr lang="en-US" dirty="0"/>
              <a:t>What is GIRFT?</a:t>
            </a:r>
          </a:p>
          <a:p>
            <a:pPr marL="514350" indent="-514350">
              <a:buFont typeface="+mj-lt"/>
              <a:buAutoNum type="arabicPeriod" startAt="16"/>
            </a:pPr>
            <a:r>
              <a:rPr lang="en-US" dirty="0"/>
              <a:t>Tell me about the Best Practice Tariff for NOFs.</a:t>
            </a:r>
          </a:p>
          <a:p>
            <a:pPr marL="514350" indent="-514350">
              <a:buFont typeface="+mj-lt"/>
              <a:buAutoNum type="arabicPeriod" startAt="16"/>
            </a:pPr>
            <a:r>
              <a:rPr lang="en-US" dirty="0"/>
              <a:t>Virtual fracture clinics. Good or bad?</a:t>
            </a:r>
          </a:p>
          <a:p>
            <a:pPr marL="514350" indent="-514350">
              <a:buFont typeface="+mj-lt"/>
              <a:buAutoNum type="arabicPeriod" startAt="16"/>
            </a:pPr>
            <a:r>
              <a:rPr lang="en-US" dirty="0"/>
              <a:t>What are the requirements for CCT?</a:t>
            </a:r>
          </a:p>
          <a:p>
            <a:pPr marL="514350" indent="-514350">
              <a:buFont typeface="+mj-lt"/>
              <a:buAutoNum type="arabicPeriod" startAt="16"/>
            </a:pPr>
            <a:r>
              <a:rPr lang="en-US" dirty="0"/>
              <a:t>Describe the typical week for an orthopaedic trainee</a:t>
            </a:r>
          </a:p>
          <a:p>
            <a:pPr marL="514350" indent="-514350">
              <a:buFont typeface="+mj-lt"/>
              <a:buAutoNum type="arabicPeriod" startAt="16"/>
            </a:pPr>
            <a:r>
              <a:rPr lang="en-US" dirty="0"/>
              <a:t>Your boss comes to work drunk. What do you do?</a:t>
            </a:r>
          </a:p>
          <a:p>
            <a:pPr marL="514350" indent="-514350">
              <a:buFont typeface="+mj-lt"/>
              <a:buAutoNum type="arabicPeriod" startAt="16"/>
            </a:pPr>
            <a:r>
              <a:rPr lang="en-US" dirty="0"/>
              <a:t>Describe higher orthopaedic training.</a:t>
            </a:r>
          </a:p>
          <a:p>
            <a:pPr marL="514350" indent="-514350">
              <a:buFont typeface="+mj-lt"/>
              <a:buAutoNum type="arabicPeriod" startAt="16"/>
            </a:pPr>
            <a:r>
              <a:rPr lang="en-US" dirty="0"/>
              <a:t>Tell me about Levels of Evidence.</a:t>
            </a:r>
          </a:p>
          <a:p>
            <a:pPr marL="514350" indent="-514350">
              <a:buFont typeface="+mj-lt"/>
              <a:buAutoNum type="arabicPeriod" startAt="16"/>
            </a:pPr>
            <a:r>
              <a:rPr lang="en-US" dirty="0"/>
              <a:t>Major Trauma Networks. What are they?</a:t>
            </a:r>
          </a:p>
          <a:p>
            <a:pPr marL="514350" indent="-514350">
              <a:buFont typeface="+mj-lt"/>
              <a:buAutoNum type="arabicPeriod" startAt="16"/>
            </a:pPr>
            <a:r>
              <a:rPr lang="en-US" dirty="0"/>
              <a:t>What are BOAST guidelines</a:t>
            </a:r>
            <a:r>
              <a:rPr lang="en-US" dirty="0" smtClean="0"/>
              <a:t>?</a:t>
            </a:r>
          </a:p>
          <a:p>
            <a:pPr marL="514350" indent="-514350">
              <a:buFont typeface="+mj-lt"/>
              <a:buAutoNum type="arabicPeriod" startAt="16"/>
            </a:pPr>
            <a:r>
              <a:rPr lang="en-US" dirty="0" smtClean="0"/>
              <a:t>Should we use VTE prophylaxis?</a:t>
            </a:r>
          </a:p>
          <a:p>
            <a:pPr marL="514350" indent="-514350">
              <a:buFont typeface="+mj-lt"/>
              <a:buAutoNum type="arabicPeriod" startAt="16"/>
            </a:pPr>
            <a:r>
              <a:rPr lang="en-US" dirty="0" smtClean="0"/>
              <a:t>Tell me about the WHO checklist.</a:t>
            </a:r>
          </a:p>
          <a:p>
            <a:pPr marL="514350" indent="-514350">
              <a:buFont typeface="+mj-lt"/>
              <a:buAutoNum type="arabicPeriod" startAt="16"/>
            </a:pPr>
            <a:r>
              <a:rPr lang="en-US" dirty="0" smtClean="0"/>
              <a:t>What is informed consent?</a:t>
            </a:r>
          </a:p>
          <a:p>
            <a:pPr marL="514350" indent="-514350">
              <a:buFont typeface="+mj-lt"/>
              <a:buAutoNum type="arabicPeriod" startAt="16"/>
            </a:pPr>
            <a:r>
              <a:rPr lang="en-US" dirty="0" smtClean="0"/>
              <a:t>How do you consent someone with dementia?</a:t>
            </a:r>
          </a:p>
          <a:p>
            <a:pPr marL="514350" indent="-514350">
              <a:buFont typeface="+mj-lt"/>
              <a:buAutoNum type="arabicPeriod" startAt="16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688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2202</TotalTime>
  <Words>232</Words>
  <Application>Microsoft Macintosh PowerPoint</Application>
  <PresentationFormat>Widescreen</PresentationFormat>
  <Paragraphs>36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Avenir Next Condensed Demi Bold</vt:lpstr>
      <vt:lpstr>Calibri</vt:lpstr>
      <vt:lpstr>Arial</vt:lpstr>
      <vt:lpstr>1_Custom Design</vt:lpstr>
      <vt:lpstr>Portfolio</vt:lpstr>
      <vt:lpstr>Questions</vt:lpstr>
    </vt:vector>
  </TitlesOfParts>
  <LinksUpToDate>false</LinksUpToDate>
  <SharedDoc>false</SharedDoc>
  <HyperlinksChanged>false</HyperlinksChanged>
  <AppVersion>15.0041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BIG data</dc:title>
  <dc:creator/>
  <cp:lastModifiedBy>Shiraz Sabah</cp:lastModifiedBy>
  <cp:revision>207</cp:revision>
  <dcterms:created xsi:type="dcterms:W3CDTF">2012-07-27T01:16:44Z</dcterms:created>
  <dcterms:modified xsi:type="dcterms:W3CDTF">2018-01-31T17:48:05Z</dcterms:modified>
</cp:coreProperties>
</file>