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2" r:id="rId7"/>
    <p:sldId id="263" r:id="rId8"/>
    <p:sldId id="264" r:id="rId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3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5" d="100"/>
          <a:sy n="75" d="100"/>
        </p:scale>
        <p:origin x="720"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5422CF-BA50-FFFC-F7BD-ED3E5AACA3C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55AAE47-59F4-6D8B-1C6D-6144F0D3D5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B6B24BEE-E4A2-614D-2356-54E517B4707C}"/>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5" name="Marcador de pie de página 4">
            <a:extLst>
              <a:ext uri="{FF2B5EF4-FFF2-40B4-BE49-F238E27FC236}">
                <a16:creationId xmlns:a16="http://schemas.microsoft.com/office/drawing/2014/main" id="{718C76C8-307B-2D04-3254-11046BC6155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875A05A-BF66-4CAC-A182-782BDFE25C0F}"/>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86797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30C490-0ACF-1835-915D-641C60C6B31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2C0BC6AD-8BAA-8BE4-48B1-B3D9E383160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5782853-61DE-3143-FB97-E9A6072FC8A2}"/>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5" name="Marcador de pie de página 4">
            <a:extLst>
              <a:ext uri="{FF2B5EF4-FFF2-40B4-BE49-F238E27FC236}">
                <a16:creationId xmlns:a16="http://schemas.microsoft.com/office/drawing/2014/main" id="{20792340-3B60-828F-4C93-3DD0A4351CD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BB0B2CCA-8401-082E-6071-9EB1B99240FA}"/>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134013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6D83CF7-EE7A-E486-5A6C-8BBA5C3512D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25913FB1-4B47-D334-C1F9-DFFB2CAF951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B63A32E-337A-37FA-9AAB-BBEF7A6DFE54}"/>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5" name="Marcador de pie de página 4">
            <a:extLst>
              <a:ext uri="{FF2B5EF4-FFF2-40B4-BE49-F238E27FC236}">
                <a16:creationId xmlns:a16="http://schemas.microsoft.com/office/drawing/2014/main" id="{F4EBB1AC-DCBE-055F-F79C-6463DF0558A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8BEA76E5-D677-C3CE-CF0D-6C8DA3398EC6}"/>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365932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6C7E25-EBB9-9A8C-7392-51D3C2124A9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1526B00-0740-7183-B031-B7507A5B9F4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A73150AE-8F03-87C7-85A4-B340E2E71E1D}"/>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5" name="Marcador de pie de página 4">
            <a:extLst>
              <a:ext uri="{FF2B5EF4-FFF2-40B4-BE49-F238E27FC236}">
                <a16:creationId xmlns:a16="http://schemas.microsoft.com/office/drawing/2014/main" id="{59CC66B7-16AC-EF56-94BF-4CF9283D78B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3B0900B-BECC-5628-C784-504ED5D4A5BA}"/>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2253056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AF2526-E264-071A-9AAA-1FB0F8FDF19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59A0D26A-7EA5-3D29-3644-DF04C5D9C2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5CBE153-AC2D-978D-4CDB-CD839590F1F9}"/>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5" name="Marcador de pie de página 4">
            <a:extLst>
              <a:ext uri="{FF2B5EF4-FFF2-40B4-BE49-F238E27FC236}">
                <a16:creationId xmlns:a16="http://schemas.microsoft.com/office/drawing/2014/main" id="{1BD30B3B-C38E-4FB2-77DE-DE6194EDEC60}"/>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121DD38-4BEE-69AB-7D9F-28F564E2B292}"/>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1410676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DDC94D-C2CC-C08D-E0B8-4AF302F137E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B7019AE-0D0C-1BBE-7118-DECAD05BC99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CEB1CDCC-9302-6CE0-B654-C6A0D2EAB1E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2A584275-0606-D526-4FFD-017593012B77}"/>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6" name="Marcador de pie de página 5">
            <a:extLst>
              <a:ext uri="{FF2B5EF4-FFF2-40B4-BE49-F238E27FC236}">
                <a16:creationId xmlns:a16="http://schemas.microsoft.com/office/drawing/2014/main" id="{C79EBA81-ADAC-E501-8C87-1F2D137CF95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DBB0846-234C-B0C3-2257-95153E8DE2CC}"/>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416693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925A84-C7CF-9D9F-D0A9-BCF7C019B50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AA569E91-5504-4CA3-E1DD-19C89462D5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B4D1C15-9664-801B-4056-E8A5AD8786A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46BB806A-23B7-1416-280C-73A6BD3A2B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7CE852A-98FF-6C98-EF03-55BFFB5D5C4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DF4746C3-D017-513A-0B5F-DA99094E0917}"/>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8" name="Marcador de pie de página 7">
            <a:extLst>
              <a:ext uri="{FF2B5EF4-FFF2-40B4-BE49-F238E27FC236}">
                <a16:creationId xmlns:a16="http://schemas.microsoft.com/office/drawing/2014/main" id="{05216109-D7A6-059C-23B4-ABE0D4C06EE6}"/>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4F46CFE2-F305-14FC-A020-66A990C3A636}"/>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954196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B20A21-6013-7086-3120-06F24BC7B3C0}"/>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0963BDF-7C81-8647-C84B-2B41DE3B3D27}"/>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4" name="Marcador de pie de página 3">
            <a:extLst>
              <a:ext uri="{FF2B5EF4-FFF2-40B4-BE49-F238E27FC236}">
                <a16:creationId xmlns:a16="http://schemas.microsoft.com/office/drawing/2014/main" id="{6A8A3EE3-1F52-DDE5-C299-4F4F8F4637D5}"/>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6207EE1E-FB76-7D24-2AA3-FD34AE78BFA9}"/>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282005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D297FA6-8B10-C7C2-1E2F-14847FDFD798}"/>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3" name="Marcador de pie de página 2">
            <a:extLst>
              <a:ext uri="{FF2B5EF4-FFF2-40B4-BE49-F238E27FC236}">
                <a16:creationId xmlns:a16="http://schemas.microsoft.com/office/drawing/2014/main" id="{40943A76-B9CA-128D-BDBE-AD186EF6D2D0}"/>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75E54BF9-E069-391D-072F-F3544C78E816}"/>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317181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C83568-60CE-A621-63F8-F1FEA810C0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49AC9BE1-6EDB-8360-6703-8906A31A89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A2687BCC-F431-8AB1-B133-059825E240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C05D3B2-B9A8-0E0D-3AC2-EF477AA8CBF1}"/>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6" name="Marcador de pie de página 5">
            <a:extLst>
              <a:ext uri="{FF2B5EF4-FFF2-40B4-BE49-F238E27FC236}">
                <a16:creationId xmlns:a16="http://schemas.microsoft.com/office/drawing/2014/main" id="{88FE2E5C-2D76-47F9-C993-2F58C265B5AC}"/>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329B0E3D-794E-72D4-3708-F1CED67ECD31}"/>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2650593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DB499C-2C95-BD9A-EB01-C14A86E5E36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582C2DF9-F16E-62F4-8E30-3557ACAC4B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9A2C18BB-33FA-00A5-96B1-D5D486B270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AE79B03-34E9-17B3-D681-55F63F278A53}"/>
              </a:ext>
            </a:extLst>
          </p:cNvPr>
          <p:cNvSpPr>
            <a:spLocks noGrp="1"/>
          </p:cNvSpPr>
          <p:nvPr>
            <p:ph type="dt" sz="half" idx="10"/>
          </p:nvPr>
        </p:nvSpPr>
        <p:spPr/>
        <p:txBody>
          <a:bodyPr/>
          <a:lstStyle/>
          <a:p>
            <a:fld id="{999AD8FA-1C43-4950-AFF8-8B84D08C6B15}" type="datetimeFigureOut">
              <a:rPr lang="es-PE" smtClean="0"/>
              <a:t>12/06/2024</a:t>
            </a:fld>
            <a:endParaRPr lang="es-PE"/>
          </a:p>
        </p:txBody>
      </p:sp>
      <p:sp>
        <p:nvSpPr>
          <p:cNvPr id="6" name="Marcador de pie de página 5">
            <a:extLst>
              <a:ext uri="{FF2B5EF4-FFF2-40B4-BE49-F238E27FC236}">
                <a16:creationId xmlns:a16="http://schemas.microsoft.com/office/drawing/2014/main" id="{2BBF7090-A6E3-3989-1AC6-52CA00195572}"/>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8CC25BA8-E50C-4FF4-1435-1A7552551917}"/>
              </a:ext>
            </a:extLst>
          </p:cNvPr>
          <p:cNvSpPr>
            <a:spLocks noGrp="1"/>
          </p:cNvSpPr>
          <p:nvPr>
            <p:ph type="sldNum" sz="quarter" idx="12"/>
          </p:nvPr>
        </p:nvSpPr>
        <p:spPr/>
        <p:txBody>
          <a:bodyPr/>
          <a:lstStyle/>
          <a:p>
            <a:fld id="{39FA0DBA-98D9-4C2F-A072-A433CFAB228C}" type="slidenum">
              <a:rPr lang="es-PE" smtClean="0"/>
              <a:t>‹Nº›</a:t>
            </a:fld>
            <a:endParaRPr lang="es-PE"/>
          </a:p>
        </p:txBody>
      </p:sp>
    </p:spTree>
    <p:extLst>
      <p:ext uri="{BB962C8B-B14F-4D97-AF65-F5344CB8AC3E}">
        <p14:creationId xmlns:p14="http://schemas.microsoft.com/office/powerpoint/2010/main" val="78736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81F47AF-92C3-B150-85BB-34B0F3F4BB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ED10E903-DAEA-E42A-275A-D4B267A26D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65C5B5E-A2B5-C468-C160-8D6A15FD47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AD8FA-1C43-4950-AFF8-8B84D08C6B15}" type="datetimeFigureOut">
              <a:rPr lang="es-PE" smtClean="0"/>
              <a:t>12/06/2024</a:t>
            </a:fld>
            <a:endParaRPr lang="es-PE"/>
          </a:p>
        </p:txBody>
      </p:sp>
      <p:sp>
        <p:nvSpPr>
          <p:cNvPr id="5" name="Marcador de pie de página 4">
            <a:extLst>
              <a:ext uri="{FF2B5EF4-FFF2-40B4-BE49-F238E27FC236}">
                <a16:creationId xmlns:a16="http://schemas.microsoft.com/office/drawing/2014/main" id="{824615FA-9CE1-6DD3-5289-47AE1D35F4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8E976CEC-F0E2-FA05-C69B-B09B5094D5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A0DBA-98D9-4C2F-A072-A433CFAB228C}" type="slidenum">
              <a:rPr lang="es-PE" smtClean="0"/>
              <a:t>‹Nº›</a:t>
            </a:fld>
            <a:endParaRPr lang="es-PE"/>
          </a:p>
        </p:txBody>
      </p:sp>
    </p:spTree>
    <p:extLst>
      <p:ext uri="{BB962C8B-B14F-4D97-AF65-F5344CB8AC3E}">
        <p14:creationId xmlns:p14="http://schemas.microsoft.com/office/powerpoint/2010/main" val="292662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B91C4D6-5BBE-D436-9BC6-87628F9148D7}"/>
              </a:ext>
            </a:extLst>
          </p:cNvPr>
          <p:cNvSpPr/>
          <p:nvPr/>
        </p:nvSpPr>
        <p:spPr>
          <a:xfrm rot="16200000">
            <a:off x="-3377682" y="3377681"/>
            <a:ext cx="6858003" cy="102636"/>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 name="Título 1">
            <a:extLst>
              <a:ext uri="{FF2B5EF4-FFF2-40B4-BE49-F238E27FC236}">
                <a16:creationId xmlns:a16="http://schemas.microsoft.com/office/drawing/2014/main" id="{CFA4532A-EC77-90D4-177B-455EBD4C1A15}"/>
              </a:ext>
            </a:extLst>
          </p:cNvPr>
          <p:cNvSpPr>
            <a:spLocks noGrp="1"/>
          </p:cNvSpPr>
          <p:nvPr>
            <p:ph type="ctrTitle"/>
          </p:nvPr>
        </p:nvSpPr>
        <p:spPr>
          <a:xfrm>
            <a:off x="963096" y="1313653"/>
            <a:ext cx="6566708" cy="2953225"/>
          </a:xfrm>
        </p:spPr>
        <p:txBody>
          <a:bodyPr>
            <a:normAutofit/>
          </a:bodyPr>
          <a:lstStyle/>
          <a:p>
            <a:pPr algn="l">
              <a:lnSpc>
                <a:spcPct val="100000"/>
              </a:lnSpc>
            </a:pPr>
            <a:r>
              <a:rPr lang="es-MX" b="1" dirty="0">
                <a:latin typeface="Poppins Medium" panose="00000600000000000000" pitchFamily="2" charset="0"/>
                <a:cs typeface="Poppins Medium" panose="00000600000000000000" pitchFamily="2" charset="0"/>
              </a:rPr>
              <a:t>Curso</a:t>
            </a:r>
            <a:br>
              <a:rPr lang="es-MX" b="1" dirty="0">
                <a:latin typeface="Poppins Medium" panose="00000600000000000000" pitchFamily="2" charset="0"/>
                <a:cs typeface="Poppins Medium" panose="00000600000000000000" pitchFamily="2" charset="0"/>
              </a:rPr>
            </a:br>
            <a:r>
              <a:rPr lang="es-MX" b="1" dirty="0">
                <a:latin typeface="Poppins Medium" panose="00000600000000000000" pitchFamily="2" charset="0"/>
                <a:cs typeface="Poppins Medium" panose="00000600000000000000" pitchFamily="2" charset="0"/>
              </a:rPr>
              <a:t>completo de </a:t>
            </a:r>
            <a:r>
              <a:rPr lang="es-MX" b="1" dirty="0">
                <a:solidFill>
                  <a:srgbClr val="118349"/>
                </a:solidFill>
                <a:latin typeface="Poppins Medium" panose="00000600000000000000" pitchFamily="2" charset="0"/>
                <a:cs typeface="Poppins Medium" panose="00000600000000000000" pitchFamily="2" charset="0"/>
              </a:rPr>
              <a:t>Microsoft Excel</a:t>
            </a:r>
            <a:endParaRPr lang="es-PE" b="1" dirty="0">
              <a:solidFill>
                <a:srgbClr val="118349"/>
              </a:solidFill>
              <a:latin typeface="Poppins Medium" panose="00000600000000000000" pitchFamily="2" charset="0"/>
              <a:cs typeface="Poppins Medium" panose="00000600000000000000" pitchFamily="2" charset="0"/>
            </a:endParaRPr>
          </a:p>
        </p:txBody>
      </p:sp>
      <p:pic>
        <p:nvPicPr>
          <p:cNvPr id="1026" name="Picture 2">
            <a:extLst>
              <a:ext uri="{FF2B5EF4-FFF2-40B4-BE49-F238E27FC236}">
                <a16:creationId xmlns:a16="http://schemas.microsoft.com/office/drawing/2014/main" id="{BC9D6CCE-3873-B1FB-222D-01D15B9DC3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95618">
            <a:off x="7815708" y="737047"/>
            <a:ext cx="5819929" cy="5412723"/>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1">
            <a:extLst>
              <a:ext uri="{FF2B5EF4-FFF2-40B4-BE49-F238E27FC236}">
                <a16:creationId xmlns:a16="http://schemas.microsoft.com/office/drawing/2014/main" id="{766BF15E-F5CB-7A15-A1B2-9B8D71EA66A0}"/>
              </a:ext>
            </a:extLst>
          </p:cNvPr>
          <p:cNvSpPr txBox="1">
            <a:spLocks/>
          </p:cNvSpPr>
          <p:nvPr/>
        </p:nvSpPr>
        <p:spPr>
          <a:xfrm>
            <a:off x="963096" y="4534677"/>
            <a:ext cx="5326979" cy="1424152"/>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s-MX" sz="2000" dirty="0">
                <a:latin typeface="Poppins Medium" panose="00000600000000000000" pitchFamily="2" charset="0"/>
                <a:cs typeface="Poppins Medium" panose="00000600000000000000" pitchFamily="2" charset="0"/>
              </a:rPr>
              <a:t>Docente: </a:t>
            </a:r>
          </a:p>
          <a:p>
            <a:pPr algn="l">
              <a:lnSpc>
                <a:spcPct val="100000"/>
              </a:lnSpc>
            </a:pPr>
            <a:endParaRPr lang="es-MX" sz="2000" dirty="0">
              <a:latin typeface="Poppins Medium" panose="00000600000000000000" pitchFamily="2" charset="0"/>
              <a:cs typeface="Poppins Medium" panose="00000600000000000000" pitchFamily="2" charset="0"/>
            </a:endParaRPr>
          </a:p>
          <a:p>
            <a:pPr algn="l">
              <a:lnSpc>
                <a:spcPct val="100000"/>
              </a:lnSpc>
            </a:pPr>
            <a:r>
              <a:rPr lang="es-MX" sz="2000" dirty="0">
                <a:latin typeface="Poppins Medium" panose="00000600000000000000" pitchFamily="2" charset="0"/>
                <a:cs typeface="Poppins Medium" panose="00000600000000000000" pitchFamily="2" charset="0"/>
              </a:rPr>
              <a:t>Ing. Pedro </a:t>
            </a:r>
            <a:r>
              <a:rPr lang="es-MX" sz="2000" dirty="0" err="1">
                <a:latin typeface="Poppins Medium" panose="00000600000000000000" pitchFamily="2" charset="0"/>
                <a:cs typeface="Poppins Medium" panose="00000600000000000000" pitchFamily="2" charset="0"/>
              </a:rPr>
              <a:t>Barletti</a:t>
            </a:r>
            <a:endParaRPr lang="es-MX" sz="2000" dirty="0">
              <a:latin typeface="Poppins Medium" panose="00000600000000000000" pitchFamily="2" charset="0"/>
              <a:cs typeface="Poppins Medium" panose="00000600000000000000" pitchFamily="2" charset="0"/>
            </a:endParaRPr>
          </a:p>
          <a:p>
            <a:pPr algn="l">
              <a:lnSpc>
                <a:spcPct val="100000"/>
              </a:lnSpc>
            </a:pPr>
            <a:r>
              <a:rPr lang="es-MX" sz="2000" dirty="0">
                <a:solidFill>
                  <a:srgbClr val="118349"/>
                </a:solidFill>
                <a:latin typeface="Poppins Medium" panose="00000600000000000000" pitchFamily="2" charset="0"/>
                <a:cs typeface="Poppins Medium" panose="00000600000000000000" pitchFamily="2" charset="0"/>
              </a:rPr>
              <a:t>Microsoft </a:t>
            </a:r>
            <a:r>
              <a:rPr lang="es-MX" sz="2000" dirty="0" err="1">
                <a:solidFill>
                  <a:srgbClr val="118349"/>
                </a:solidFill>
                <a:latin typeface="Poppins Medium" panose="00000600000000000000" pitchFamily="2" charset="0"/>
                <a:cs typeface="Poppins Medium" panose="00000600000000000000" pitchFamily="2" charset="0"/>
              </a:rPr>
              <a:t>Educator</a:t>
            </a:r>
            <a:r>
              <a:rPr lang="es-MX" sz="2000" dirty="0">
                <a:solidFill>
                  <a:srgbClr val="118349"/>
                </a:solidFill>
                <a:latin typeface="Poppins Medium" panose="00000600000000000000" pitchFamily="2" charset="0"/>
                <a:cs typeface="Poppins Medium" panose="00000600000000000000" pitchFamily="2" charset="0"/>
              </a:rPr>
              <a:t> </a:t>
            </a:r>
            <a:r>
              <a:rPr lang="es-MX" sz="2000" dirty="0" err="1">
                <a:solidFill>
                  <a:srgbClr val="118349"/>
                </a:solidFill>
                <a:latin typeface="Poppins Medium" panose="00000600000000000000" pitchFamily="2" charset="0"/>
                <a:cs typeface="Poppins Medium" panose="00000600000000000000" pitchFamily="2" charset="0"/>
              </a:rPr>
              <a:t>Certifed</a:t>
            </a:r>
            <a:endParaRPr lang="es-MX" sz="2000" dirty="0">
              <a:solidFill>
                <a:srgbClr val="118349"/>
              </a:solidFill>
              <a:latin typeface="Poppins Medium" panose="00000600000000000000" pitchFamily="2" charset="0"/>
              <a:cs typeface="Poppins Medium" panose="00000600000000000000" pitchFamily="2" charset="0"/>
            </a:endParaRPr>
          </a:p>
          <a:p>
            <a:pPr algn="l">
              <a:lnSpc>
                <a:spcPct val="100000"/>
              </a:lnSpc>
            </a:pPr>
            <a:r>
              <a:rPr lang="es-MX" sz="2000" dirty="0">
                <a:latin typeface="Poppins Medium" panose="00000600000000000000" pitchFamily="2" charset="0"/>
                <a:cs typeface="Poppins Medium" panose="00000600000000000000" pitchFamily="2" charset="0"/>
              </a:rPr>
              <a:t> </a:t>
            </a:r>
            <a:endParaRPr lang="es-PE" sz="2000" dirty="0">
              <a:solidFill>
                <a:srgbClr val="118349"/>
              </a:solidFill>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3466211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A95D93B1-D4C7-CBE6-AD7D-04C1A483FE35}"/>
              </a:ext>
            </a:extLst>
          </p:cNvPr>
          <p:cNvSpPr txBox="1">
            <a:spLocks/>
          </p:cNvSpPr>
          <p:nvPr/>
        </p:nvSpPr>
        <p:spPr>
          <a:xfrm>
            <a:off x="1066800" y="604417"/>
            <a:ext cx="10058400" cy="6270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MX" sz="4000" dirty="0">
                <a:latin typeface="Poppins Medium" panose="00000600000000000000" pitchFamily="2" charset="0"/>
                <a:cs typeface="Poppins Medium" panose="00000600000000000000" pitchFamily="2" charset="0"/>
              </a:rPr>
              <a:t>Módulo 1.2 – Configuración de la hoja</a:t>
            </a:r>
            <a:endParaRPr lang="es-PE" sz="4000" dirty="0">
              <a:latin typeface="Poppins Medium" panose="00000600000000000000" pitchFamily="2" charset="0"/>
              <a:cs typeface="Poppins Medium" panose="00000600000000000000" pitchFamily="2" charset="0"/>
            </a:endParaRPr>
          </a:p>
        </p:txBody>
      </p:sp>
      <p:sp>
        <p:nvSpPr>
          <p:cNvPr id="7" name="Marcador de contenido 2">
            <a:extLst>
              <a:ext uri="{FF2B5EF4-FFF2-40B4-BE49-F238E27FC236}">
                <a16:creationId xmlns:a16="http://schemas.microsoft.com/office/drawing/2014/main" id="{847A5D41-AB63-82A1-2404-F9A2DB7C1C3A}"/>
              </a:ext>
            </a:extLst>
          </p:cNvPr>
          <p:cNvSpPr txBox="1">
            <a:spLocks/>
          </p:cNvSpPr>
          <p:nvPr/>
        </p:nvSpPr>
        <p:spPr>
          <a:xfrm>
            <a:off x="1066800" y="1261896"/>
            <a:ext cx="10058400" cy="43342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MX" sz="2800" dirty="0"/>
              <a:t>Antes de realizar cualquier labor con nuestra hoja de trabajo, debemos prepararla convenientemente para luego no tener que hacer cambios inesperados y sobre todo alguno que afecte a futuro nuestro trabajo.</a:t>
            </a:r>
            <a:endParaRPr lang="es-PE" sz="2800" dirty="0"/>
          </a:p>
        </p:txBody>
      </p:sp>
      <p:sp>
        <p:nvSpPr>
          <p:cNvPr id="12" name="Rectángulo 11">
            <a:extLst>
              <a:ext uri="{FF2B5EF4-FFF2-40B4-BE49-F238E27FC236}">
                <a16:creationId xmlns:a16="http://schemas.microsoft.com/office/drawing/2014/main" id="{3B91C4D6-5BBE-D436-9BC6-87628F9148D7}"/>
              </a:ext>
            </a:extLst>
          </p:cNvPr>
          <p:cNvSpPr/>
          <p:nvPr/>
        </p:nvSpPr>
        <p:spPr>
          <a:xfrm>
            <a:off x="0" y="6484776"/>
            <a:ext cx="12192000" cy="373224"/>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Título 1">
            <a:extLst>
              <a:ext uri="{FF2B5EF4-FFF2-40B4-BE49-F238E27FC236}">
                <a16:creationId xmlns:a16="http://schemas.microsoft.com/office/drawing/2014/main" id="{CB2B4B15-4907-1B31-D61A-03D7597B0F7F}"/>
              </a:ext>
            </a:extLst>
          </p:cNvPr>
          <p:cNvSpPr txBox="1">
            <a:spLocks/>
          </p:cNvSpPr>
          <p:nvPr/>
        </p:nvSpPr>
        <p:spPr>
          <a:xfrm>
            <a:off x="0" y="6522876"/>
            <a:ext cx="12192000" cy="373224"/>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s-MX" sz="1500" dirty="0">
                <a:solidFill>
                  <a:schemeClr val="bg1"/>
                </a:solidFill>
                <a:latin typeface="Poppins SemiBold" panose="00000700000000000000" pitchFamily="50" charset="0"/>
                <a:cs typeface="Poppins SemiBold" panose="00000700000000000000" pitchFamily="50" charset="0"/>
              </a:rPr>
              <a:t>Curso completo - Microsoft Excel</a:t>
            </a:r>
            <a:endParaRPr lang="es-PE" sz="1500" dirty="0">
              <a:solidFill>
                <a:schemeClr val="bg1"/>
              </a:solidFill>
              <a:latin typeface="Poppins SemiBold" panose="00000700000000000000" pitchFamily="50" charset="0"/>
              <a:cs typeface="Poppins SemiBold" panose="00000700000000000000" pitchFamily="50" charset="0"/>
            </a:endParaRPr>
          </a:p>
        </p:txBody>
      </p:sp>
      <p:pic>
        <p:nvPicPr>
          <p:cNvPr id="2" name="Imagen 1">
            <a:extLst>
              <a:ext uri="{FF2B5EF4-FFF2-40B4-BE49-F238E27FC236}">
                <a16:creationId xmlns:a16="http://schemas.microsoft.com/office/drawing/2014/main" id="{3920F7C5-ECAF-5884-C8E4-57AF7434C09C}"/>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25000"/>
                    </a14:imgEffect>
                  </a14:imgLayer>
                </a14:imgProps>
              </a:ext>
            </a:extLst>
          </a:blip>
          <a:srcRect r="28724"/>
          <a:stretch/>
        </p:blipFill>
        <p:spPr>
          <a:xfrm>
            <a:off x="2406650" y="4142607"/>
            <a:ext cx="5792470" cy="1822962"/>
          </a:xfrm>
          <a:prstGeom prst="rect">
            <a:avLst/>
          </a:prstGeom>
          <a:ln w="12700">
            <a:solidFill>
              <a:schemeClr val="tx1"/>
            </a:solidFill>
          </a:ln>
        </p:spPr>
      </p:pic>
    </p:spTree>
    <p:extLst>
      <p:ext uri="{BB962C8B-B14F-4D97-AF65-F5344CB8AC3E}">
        <p14:creationId xmlns:p14="http://schemas.microsoft.com/office/powerpoint/2010/main" val="79389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79BB1B-30FF-CE0B-8902-3C00EB4B8D46}"/>
              </a:ext>
            </a:extLst>
          </p:cNvPr>
          <p:cNvSpPr txBox="1">
            <a:spLocks/>
          </p:cNvSpPr>
          <p:nvPr/>
        </p:nvSpPr>
        <p:spPr>
          <a:xfrm>
            <a:off x="1066800" y="512611"/>
            <a:ext cx="10058400" cy="7484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4000" dirty="0">
                <a:latin typeface="Poppins Medium" panose="00000600000000000000" pitchFamily="2" charset="0"/>
                <a:cs typeface="Poppins Medium" panose="00000600000000000000" pitchFamily="2" charset="0"/>
              </a:rPr>
              <a:t>Módulo 1.2 – Configuración de la hoja</a:t>
            </a:r>
          </a:p>
        </p:txBody>
      </p:sp>
      <p:sp>
        <p:nvSpPr>
          <p:cNvPr id="3" name="Marcador de contenido 2">
            <a:extLst>
              <a:ext uri="{FF2B5EF4-FFF2-40B4-BE49-F238E27FC236}">
                <a16:creationId xmlns:a16="http://schemas.microsoft.com/office/drawing/2014/main" id="{36AC4ADD-75B8-E131-2397-8CFC42F48A86}"/>
              </a:ext>
            </a:extLst>
          </p:cNvPr>
          <p:cNvSpPr txBox="1">
            <a:spLocks/>
          </p:cNvSpPr>
          <p:nvPr/>
        </p:nvSpPr>
        <p:spPr>
          <a:xfrm>
            <a:off x="1066800" y="1387720"/>
            <a:ext cx="4937760" cy="436284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MX" b="1" dirty="0"/>
              <a:t>Márgenes</a:t>
            </a:r>
            <a:r>
              <a:rPr lang="es-MX" dirty="0"/>
              <a:t>: Determinan el espaciado entre los bordes de  un documento. Si bien es cierto las hojas de trabajo no están compuestas como párrafos de un documento, debemos colocar valores que permitan que permitan visualizar adecuadamente el contenido de nuestra hoja.</a:t>
            </a:r>
            <a:endParaRPr lang="es-PE" dirty="0"/>
          </a:p>
        </p:txBody>
      </p:sp>
      <p:sp>
        <p:nvSpPr>
          <p:cNvPr id="16" name="Rectángulo 15">
            <a:extLst>
              <a:ext uri="{FF2B5EF4-FFF2-40B4-BE49-F238E27FC236}">
                <a16:creationId xmlns:a16="http://schemas.microsoft.com/office/drawing/2014/main" id="{72018625-D5DA-1A31-5B46-3D7011CEA600}"/>
              </a:ext>
            </a:extLst>
          </p:cNvPr>
          <p:cNvSpPr/>
          <p:nvPr/>
        </p:nvSpPr>
        <p:spPr>
          <a:xfrm>
            <a:off x="0" y="6484776"/>
            <a:ext cx="12192000" cy="373224"/>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Título 1">
            <a:extLst>
              <a:ext uri="{FF2B5EF4-FFF2-40B4-BE49-F238E27FC236}">
                <a16:creationId xmlns:a16="http://schemas.microsoft.com/office/drawing/2014/main" id="{EA42DDA4-6243-A91A-4074-5D1A86FE9943}"/>
              </a:ext>
            </a:extLst>
          </p:cNvPr>
          <p:cNvSpPr>
            <a:spLocks noGrp="1"/>
          </p:cNvSpPr>
          <p:nvPr>
            <p:ph type="ctrTitle"/>
          </p:nvPr>
        </p:nvSpPr>
        <p:spPr>
          <a:xfrm>
            <a:off x="0" y="6522876"/>
            <a:ext cx="12192000" cy="373224"/>
          </a:xfrm>
        </p:spPr>
        <p:txBody>
          <a:bodyPr anchor="ctr">
            <a:normAutofit/>
          </a:bodyPr>
          <a:lstStyle/>
          <a:p>
            <a:pPr>
              <a:lnSpc>
                <a:spcPct val="100000"/>
              </a:lnSpc>
            </a:pPr>
            <a:r>
              <a:rPr lang="es-MX" sz="1500" dirty="0">
                <a:solidFill>
                  <a:schemeClr val="bg1"/>
                </a:solidFill>
                <a:latin typeface="Poppins SemiBold" panose="00000700000000000000" pitchFamily="50" charset="0"/>
                <a:cs typeface="Poppins SemiBold" panose="00000700000000000000" pitchFamily="50" charset="0"/>
              </a:rPr>
              <a:t>Curso completo - Microsoft Excel</a:t>
            </a:r>
            <a:endParaRPr lang="es-PE" sz="1500" dirty="0">
              <a:solidFill>
                <a:schemeClr val="bg1"/>
              </a:solidFill>
              <a:latin typeface="Poppins SemiBold" panose="00000700000000000000" pitchFamily="50" charset="0"/>
              <a:cs typeface="Poppins SemiBold" panose="00000700000000000000" pitchFamily="50" charset="0"/>
            </a:endParaRPr>
          </a:p>
        </p:txBody>
      </p:sp>
      <p:pic>
        <p:nvPicPr>
          <p:cNvPr id="6" name="Imagen 5">
            <a:extLst>
              <a:ext uri="{FF2B5EF4-FFF2-40B4-BE49-F238E27FC236}">
                <a16:creationId xmlns:a16="http://schemas.microsoft.com/office/drawing/2014/main" id="{83F11B34-573E-2A25-D5C5-B699C7DA7244}"/>
              </a:ext>
            </a:extLst>
          </p:cNvPr>
          <p:cNvPicPr>
            <a:picLocks noChangeAspect="1"/>
          </p:cNvPicPr>
          <p:nvPr/>
        </p:nvPicPr>
        <p:blipFill rotWithShape="1">
          <a:blip r:embed="rId2"/>
          <a:srcRect l="2424"/>
          <a:stretch/>
        </p:blipFill>
        <p:spPr>
          <a:xfrm>
            <a:off x="6370320" y="1475317"/>
            <a:ext cx="3317224" cy="3907365"/>
          </a:xfrm>
          <a:prstGeom prst="rect">
            <a:avLst/>
          </a:prstGeom>
          <a:ln w="12700">
            <a:solidFill>
              <a:schemeClr val="tx1"/>
            </a:solidFill>
          </a:ln>
        </p:spPr>
      </p:pic>
    </p:spTree>
    <p:extLst>
      <p:ext uri="{BB962C8B-B14F-4D97-AF65-F5344CB8AC3E}">
        <p14:creationId xmlns:p14="http://schemas.microsoft.com/office/powerpoint/2010/main" val="79769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6" name="Rectángulo 15">
            <a:extLst>
              <a:ext uri="{FF2B5EF4-FFF2-40B4-BE49-F238E27FC236}">
                <a16:creationId xmlns:a16="http://schemas.microsoft.com/office/drawing/2014/main" id="{72018625-D5DA-1A31-5B46-3D7011CEA600}"/>
              </a:ext>
            </a:extLst>
          </p:cNvPr>
          <p:cNvSpPr/>
          <p:nvPr/>
        </p:nvSpPr>
        <p:spPr>
          <a:xfrm>
            <a:off x="0" y="6484776"/>
            <a:ext cx="12192000" cy="373224"/>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Título 1">
            <a:extLst>
              <a:ext uri="{FF2B5EF4-FFF2-40B4-BE49-F238E27FC236}">
                <a16:creationId xmlns:a16="http://schemas.microsoft.com/office/drawing/2014/main" id="{EA42DDA4-6243-A91A-4074-5D1A86FE9943}"/>
              </a:ext>
            </a:extLst>
          </p:cNvPr>
          <p:cNvSpPr>
            <a:spLocks noGrp="1"/>
          </p:cNvSpPr>
          <p:nvPr>
            <p:ph type="ctrTitle"/>
          </p:nvPr>
        </p:nvSpPr>
        <p:spPr>
          <a:xfrm>
            <a:off x="0" y="6522876"/>
            <a:ext cx="12192000" cy="373224"/>
          </a:xfrm>
        </p:spPr>
        <p:txBody>
          <a:bodyPr anchor="ctr">
            <a:normAutofit/>
          </a:bodyPr>
          <a:lstStyle/>
          <a:p>
            <a:pPr>
              <a:lnSpc>
                <a:spcPct val="100000"/>
              </a:lnSpc>
            </a:pPr>
            <a:r>
              <a:rPr lang="es-MX" sz="1500" dirty="0">
                <a:solidFill>
                  <a:schemeClr val="bg1"/>
                </a:solidFill>
                <a:latin typeface="Poppins SemiBold" panose="00000700000000000000" pitchFamily="50" charset="0"/>
                <a:cs typeface="Poppins SemiBold" panose="00000700000000000000" pitchFamily="50" charset="0"/>
              </a:rPr>
              <a:t>Curso completo - Microsoft Excel</a:t>
            </a:r>
            <a:endParaRPr lang="es-PE" sz="1500" dirty="0">
              <a:solidFill>
                <a:schemeClr val="bg1"/>
              </a:solidFill>
              <a:latin typeface="Poppins SemiBold" panose="00000700000000000000" pitchFamily="50" charset="0"/>
              <a:cs typeface="Poppins SemiBold" panose="00000700000000000000" pitchFamily="50" charset="0"/>
            </a:endParaRPr>
          </a:p>
        </p:txBody>
      </p:sp>
      <p:sp>
        <p:nvSpPr>
          <p:cNvPr id="4" name="Título 1">
            <a:extLst>
              <a:ext uri="{FF2B5EF4-FFF2-40B4-BE49-F238E27FC236}">
                <a16:creationId xmlns:a16="http://schemas.microsoft.com/office/drawing/2014/main" id="{79BA11B3-59EC-990E-FDE9-88BE526C9E8A}"/>
              </a:ext>
            </a:extLst>
          </p:cNvPr>
          <p:cNvSpPr txBox="1">
            <a:spLocks/>
          </p:cNvSpPr>
          <p:nvPr/>
        </p:nvSpPr>
        <p:spPr>
          <a:xfrm>
            <a:off x="1097280" y="540113"/>
            <a:ext cx="10058400" cy="7484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ES" sz="4000" dirty="0">
                <a:latin typeface="Poppins Medium" panose="00000600000000000000" pitchFamily="2" charset="0"/>
                <a:cs typeface="Poppins Medium" panose="00000600000000000000" pitchFamily="2" charset="0"/>
              </a:rPr>
              <a:t>Módulo 1.2 – Orientación</a:t>
            </a:r>
          </a:p>
        </p:txBody>
      </p:sp>
      <p:sp>
        <p:nvSpPr>
          <p:cNvPr id="5" name="Marcador de contenido 2">
            <a:extLst>
              <a:ext uri="{FF2B5EF4-FFF2-40B4-BE49-F238E27FC236}">
                <a16:creationId xmlns:a16="http://schemas.microsoft.com/office/drawing/2014/main" id="{C70487BA-3B2F-DFF3-454A-7661CBBF0006}"/>
              </a:ext>
            </a:extLst>
          </p:cNvPr>
          <p:cNvSpPr txBox="1">
            <a:spLocks/>
          </p:cNvSpPr>
          <p:nvPr/>
        </p:nvSpPr>
        <p:spPr>
          <a:xfrm>
            <a:off x="1097280" y="1326667"/>
            <a:ext cx="8117840" cy="26289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MX" sz="2800" dirty="0"/>
              <a:t>Normalmente, una hoja de Excel tiene disposición de hoja vertical pero, para ganar espacio adicional podemos cambiar su orientación hacia </a:t>
            </a:r>
            <a:r>
              <a:rPr lang="es-MX" sz="2800" b="1" dirty="0"/>
              <a:t>horizontal.</a:t>
            </a:r>
            <a:endParaRPr lang="es-PE" sz="2800" b="1" dirty="0"/>
          </a:p>
        </p:txBody>
      </p:sp>
      <p:pic>
        <p:nvPicPr>
          <p:cNvPr id="2" name="Imagen 1">
            <a:extLst>
              <a:ext uri="{FF2B5EF4-FFF2-40B4-BE49-F238E27FC236}">
                <a16:creationId xmlns:a16="http://schemas.microsoft.com/office/drawing/2014/main" id="{D00FA4B5-66C8-52BC-619E-B0F22EC60996}"/>
              </a:ext>
            </a:extLst>
          </p:cNvPr>
          <p:cNvPicPr>
            <a:picLocks noChangeAspect="1"/>
          </p:cNvPicPr>
          <p:nvPr/>
        </p:nvPicPr>
        <p:blipFill rotWithShape="1">
          <a:blip r:embed="rId2"/>
          <a:srcRect l="2614" t="4068" b="1708"/>
          <a:stretch/>
        </p:blipFill>
        <p:spPr>
          <a:xfrm>
            <a:off x="9490926" y="1288567"/>
            <a:ext cx="1634274" cy="2438997"/>
          </a:xfrm>
          <a:prstGeom prst="rect">
            <a:avLst/>
          </a:prstGeom>
          <a:ln w="12700">
            <a:solidFill>
              <a:schemeClr val="tx1"/>
            </a:solidFill>
          </a:ln>
        </p:spPr>
      </p:pic>
    </p:spTree>
    <p:extLst>
      <p:ext uri="{BB962C8B-B14F-4D97-AF65-F5344CB8AC3E}">
        <p14:creationId xmlns:p14="http://schemas.microsoft.com/office/powerpoint/2010/main" val="1203646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6" name="Rectángulo 15">
            <a:extLst>
              <a:ext uri="{FF2B5EF4-FFF2-40B4-BE49-F238E27FC236}">
                <a16:creationId xmlns:a16="http://schemas.microsoft.com/office/drawing/2014/main" id="{72018625-D5DA-1A31-5B46-3D7011CEA600}"/>
              </a:ext>
            </a:extLst>
          </p:cNvPr>
          <p:cNvSpPr/>
          <p:nvPr/>
        </p:nvSpPr>
        <p:spPr>
          <a:xfrm>
            <a:off x="0" y="6484776"/>
            <a:ext cx="12192000" cy="373224"/>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Título 1">
            <a:extLst>
              <a:ext uri="{FF2B5EF4-FFF2-40B4-BE49-F238E27FC236}">
                <a16:creationId xmlns:a16="http://schemas.microsoft.com/office/drawing/2014/main" id="{EA42DDA4-6243-A91A-4074-5D1A86FE9943}"/>
              </a:ext>
            </a:extLst>
          </p:cNvPr>
          <p:cNvSpPr>
            <a:spLocks noGrp="1"/>
          </p:cNvSpPr>
          <p:nvPr>
            <p:ph type="ctrTitle"/>
          </p:nvPr>
        </p:nvSpPr>
        <p:spPr>
          <a:xfrm>
            <a:off x="0" y="6522876"/>
            <a:ext cx="12192000" cy="373224"/>
          </a:xfrm>
        </p:spPr>
        <p:txBody>
          <a:bodyPr anchor="ctr">
            <a:normAutofit/>
          </a:bodyPr>
          <a:lstStyle/>
          <a:p>
            <a:pPr>
              <a:lnSpc>
                <a:spcPct val="100000"/>
              </a:lnSpc>
            </a:pPr>
            <a:r>
              <a:rPr lang="es-MX" sz="1500" dirty="0">
                <a:solidFill>
                  <a:schemeClr val="bg1"/>
                </a:solidFill>
                <a:latin typeface="Poppins SemiBold" panose="00000700000000000000" pitchFamily="50" charset="0"/>
                <a:cs typeface="Poppins SemiBold" panose="00000700000000000000" pitchFamily="50" charset="0"/>
              </a:rPr>
              <a:t>Curso completo - Microsoft Excel</a:t>
            </a:r>
            <a:endParaRPr lang="es-PE" sz="1500" dirty="0">
              <a:solidFill>
                <a:schemeClr val="bg1"/>
              </a:solidFill>
              <a:latin typeface="Poppins SemiBold" panose="00000700000000000000" pitchFamily="50" charset="0"/>
              <a:cs typeface="Poppins SemiBold" panose="00000700000000000000" pitchFamily="50" charset="0"/>
            </a:endParaRPr>
          </a:p>
        </p:txBody>
      </p:sp>
      <p:sp>
        <p:nvSpPr>
          <p:cNvPr id="2" name="Título 1">
            <a:extLst>
              <a:ext uri="{FF2B5EF4-FFF2-40B4-BE49-F238E27FC236}">
                <a16:creationId xmlns:a16="http://schemas.microsoft.com/office/drawing/2014/main" id="{649C4321-EA02-C84F-BB63-AE9F9D8136E1}"/>
              </a:ext>
            </a:extLst>
          </p:cNvPr>
          <p:cNvSpPr txBox="1">
            <a:spLocks/>
          </p:cNvSpPr>
          <p:nvPr/>
        </p:nvSpPr>
        <p:spPr>
          <a:xfrm>
            <a:off x="1097280" y="502919"/>
            <a:ext cx="10058400" cy="7484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MX" sz="4000" dirty="0">
                <a:latin typeface="Poppins Medium" panose="00000600000000000000" pitchFamily="2" charset="0"/>
                <a:cs typeface="Poppins Medium" panose="00000600000000000000" pitchFamily="2" charset="0"/>
              </a:rPr>
              <a:t>Módulo 1.2 – Tamaño de la página</a:t>
            </a:r>
          </a:p>
        </p:txBody>
      </p:sp>
      <p:sp>
        <p:nvSpPr>
          <p:cNvPr id="3" name="Marcador de contenido 2">
            <a:extLst>
              <a:ext uri="{FF2B5EF4-FFF2-40B4-BE49-F238E27FC236}">
                <a16:creationId xmlns:a16="http://schemas.microsoft.com/office/drawing/2014/main" id="{1686ECF9-4A66-B7DC-A02D-0E23AA1BBDDA}"/>
              </a:ext>
            </a:extLst>
          </p:cNvPr>
          <p:cNvSpPr txBox="1">
            <a:spLocks/>
          </p:cNvSpPr>
          <p:nvPr/>
        </p:nvSpPr>
        <p:spPr>
          <a:xfrm>
            <a:off x="1097280" y="1289473"/>
            <a:ext cx="5242560" cy="43433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MX" sz="2800" dirty="0"/>
              <a:t>Esta configuración es importante porque con ella podemos explotar al máximo el área de impresión en una hoja. El tamaño por defecto debe ser A4.</a:t>
            </a:r>
            <a:endParaRPr lang="es-PE" sz="2800" dirty="0"/>
          </a:p>
        </p:txBody>
      </p:sp>
      <p:pic>
        <p:nvPicPr>
          <p:cNvPr id="4" name="Imagen 3">
            <a:extLst>
              <a:ext uri="{FF2B5EF4-FFF2-40B4-BE49-F238E27FC236}">
                <a16:creationId xmlns:a16="http://schemas.microsoft.com/office/drawing/2014/main" id="{4943AD77-9B80-8B7F-1D34-D15AB90D4DB2}"/>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6550708" y="1503680"/>
            <a:ext cx="2801489" cy="4799798"/>
          </a:xfrm>
          <a:prstGeom prst="rect">
            <a:avLst/>
          </a:prstGeom>
          <a:ln w="12700">
            <a:solidFill>
              <a:schemeClr val="tx1"/>
            </a:solidFill>
          </a:ln>
        </p:spPr>
      </p:pic>
    </p:spTree>
    <p:extLst>
      <p:ext uri="{BB962C8B-B14F-4D97-AF65-F5344CB8AC3E}">
        <p14:creationId xmlns:p14="http://schemas.microsoft.com/office/powerpoint/2010/main" val="2177945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6" name="Rectángulo 15">
            <a:extLst>
              <a:ext uri="{FF2B5EF4-FFF2-40B4-BE49-F238E27FC236}">
                <a16:creationId xmlns:a16="http://schemas.microsoft.com/office/drawing/2014/main" id="{72018625-D5DA-1A31-5B46-3D7011CEA600}"/>
              </a:ext>
            </a:extLst>
          </p:cNvPr>
          <p:cNvSpPr/>
          <p:nvPr/>
        </p:nvSpPr>
        <p:spPr>
          <a:xfrm>
            <a:off x="0" y="6484776"/>
            <a:ext cx="12192000" cy="373224"/>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Título 1">
            <a:extLst>
              <a:ext uri="{FF2B5EF4-FFF2-40B4-BE49-F238E27FC236}">
                <a16:creationId xmlns:a16="http://schemas.microsoft.com/office/drawing/2014/main" id="{EA42DDA4-6243-A91A-4074-5D1A86FE9943}"/>
              </a:ext>
            </a:extLst>
          </p:cNvPr>
          <p:cNvSpPr>
            <a:spLocks noGrp="1"/>
          </p:cNvSpPr>
          <p:nvPr>
            <p:ph type="ctrTitle"/>
          </p:nvPr>
        </p:nvSpPr>
        <p:spPr>
          <a:xfrm>
            <a:off x="0" y="6522876"/>
            <a:ext cx="12192000" cy="373224"/>
          </a:xfrm>
        </p:spPr>
        <p:txBody>
          <a:bodyPr anchor="ctr">
            <a:normAutofit/>
          </a:bodyPr>
          <a:lstStyle/>
          <a:p>
            <a:pPr>
              <a:lnSpc>
                <a:spcPct val="100000"/>
              </a:lnSpc>
            </a:pPr>
            <a:r>
              <a:rPr lang="es-MX" sz="1500" dirty="0">
                <a:solidFill>
                  <a:schemeClr val="bg1"/>
                </a:solidFill>
                <a:latin typeface="Poppins SemiBold" panose="00000700000000000000" pitchFamily="50" charset="0"/>
                <a:cs typeface="Poppins SemiBold" panose="00000700000000000000" pitchFamily="50" charset="0"/>
              </a:rPr>
              <a:t>Curso completo - Microsoft Excel</a:t>
            </a:r>
            <a:endParaRPr lang="es-PE" sz="1500" dirty="0">
              <a:solidFill>
                <a:schemeClr val="bg1"/>
              </a:solidFill>
              <a:latin typeface="Poppins SemiBold" panose="00000700000000000000" pitchFamily="50" charset="0"/>
              <a:cs typeface="Poppins SemiBold" panose="00000700000000000000" pitchFamily="50" charset="0"/>
            </a:endParaRPr>
          </a:p>
        </p:txBody>
      </p:sp>
      <p:sp>
        <p:nvSpPr>
          <p:cNvPr id="2" name="Título 1">
            <a:extLst>
              <a:ext uri="{FF2B5EF4-FFF2-40B4-BE49-F238E27FC236}">
                <a16:creationId xmlns:a16="http://schemas.microsoft.com/office/drawing/2014/main" id="{B19A1C43-E831-C1E5-3D37-331BAB94C31F}"/>
              </a:ext>
            </a:extLst>
          </p:cNvPr>
          <p:cNvSpPr txBox="1">
            <a:spLocks/>
          </p:cNvSpPr>
          <p:nvPr/>
        </p:nvSpPr>
        <p:spPr>
          <a:xfrm>
            <a:off x="1097280" y="515133"/>
            <a:ext cx="10058400" cy="7484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MX" sz="4000" dirty="0">
                <a:latin typeface="Poppins Medium" panose="00000600000000000000" pitchFamily="2" charset="0"/>
                <a:cs typeface="Poppins Medium" panose="00000600000000000000" pitchFamily="2" charset="0"/>
              </a:rPr>
              <a:t>Módulo 1.2 – Área de impresión</a:t>
            </a:r>
            <a:endParaRPr lang="es-PE" sz="4000" dirty="0">
              <a:latin typeface="Poppins Medium" panose="00000600000000000000" pitchFamily="2" charset="0"/>
              <a:cs typeface="Poppins Medium" panose="00000600000000000000" pitchFamily="2" charset="0"/>
            </a:endParaRPr>
          </a:p>
        </p:txBody>
      </p:sp>
      <p:sp>
        <p:nvSpPr>
          <p:cNvPr id="3" name="Marcador de contenido 2">
            <a:extLst>
              <a:ext uri="{FF2B5EF4-FFF2-40B4-BE49-F238E27FC236}">
                <a16:creationId xmlns:a16="http://schemas.microsoft.com/office/drawing/2014/main" id="{CB80E4E9-FB1C-91B1-C757-759C11DFC940}"/>
              </a:ext>
            </a:extLst>
          </p:cNvPr>
          <p:cNvSpPr txBox="1">
            <a:spLocks/>
          </p:cNvSpPr>
          <p:nvPr/>
        </p:nvSpPr>
        <p:spPr>
          <a:xfrm>
            <a:off x="1097280" y="1301687"/>
            <a:ext cx="6201592" cy="43433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es-MX" sz="2800" dirty="0"/>
              <a:t>Al momento que decidamos imprimir un documento en Excel podemos indicar si deseamos hacerlo “sólo dentro de un área de impresión” Esta opción es conveniente cuando tenemos pequeñas áreas de trabajo para imprimir.</a:t>
            </a:r>
            <a:endParaRPr lang="es-PE" sz="2800" dirty="0"/>
          </a:p>
        </p:txBody>
      </p:sp>
      <p:pic>
        <p:nvPicPr>
          <p:cNvPr id="4" name="Imagen 3">
            <a:extLst>
              <a:ext uri="{FF2B5EF4-FFF2-40B4-BE49-F238E27FC236}">
                <a16:creationId xmlns:a16="http://schemas.microsoft.com/office/drawing/2014/main" id="{807230FB-3119-1F43-668B-E52E9CE35162}"/>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25000"/>
                    </a14:imgEffect>
                  </a14:imgLayer>
                </a14:imgProps>
              </a:ext>
            </a:extLst>
          </a:blip>
          <a:srcRect l="1454" r="1687"/>
          <a:stretch/>
        </p:blipFill>
        <p:spPr>
          <a:xfrm>
            <a:off x="7707158" y="1847735"/>
            <a:ext cx="3306282" cy="2134985"/>
          </a:xfrm>
          <a:prstGeom prst="rect">
            <a:avLst/>
          </a:prstGeom>
          <a:ln w="12700">
            <a:solidFill>
              <a:schemeClr val="tx1"/>
            </a:solidFill>
          </a:ln>
        </p:spPr>
      </p:pic>
    </p:spTree>
    <p:extLst>
      <p:ext uri="{BB962C8B-B14F-4D97-AF65-F5344CB8AC3E}">
        <p14:creationId xmlns:p14="http://schemas.microsoft.com/office/powerpoint/2010/main" val="883004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6" name="Rectángulo 15">
            <a:extLst>
              <a:ext uri="{FF2B5EF4-FFF2-40B4-BE49-F238E27FC236}">
                <a16:creationId xmlns:a16="http://schemas.microsoft.com/office/drawing/2014/main" id="{72018625-D5DA-1A31-5B46-3D7011CEA600}"/>
              </a:ext>
            </a:extLst>
          </p:cNvPr>
          <p:cNvSpPr/>
          <p:nvPr/>
        </p:nvSpPr>
        <p:spPr>
          <a:xfrm>
            <a:off x="0" y="6484776"/>
            <a:ext cx="12192000" cy="373224"/>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Título 1">
            <a:extLst>
              <a:ext uri="{FF2B5EF4-FFF2-40B4-BE49-F238E27FC236}">
                <a16:creationId xmlns:a16="http://schemas.microsoft.com/office/drawing/2014/main" id="{EA42DDA4-6243-A91A-4074-5D1A86FE9943}"/>
              </a:ext>
            </a:extLst>
          </p:cNvPr>
          <p:cNvSpPr>
            <a:spLocks noGrp="1"/>
          </p:cNvSpPr>
          <p:nvPr>
            <p:ph type="ctrTitle"/>
          </p:nvPr>
        </p:nvSpPr>
        <p:spPr>
          <a:xfrm>
            <a:off x="0" y="6522876"/>
            <a:ext cx="12192000" cy="373224"/>
          </a:xfrm>
        </p:spPr>
        <p:txBody>
          <a:bodyPr anchor="ctr">
            <a:normAutofit/>
          </a:bodyPr>
          <a:lstStyle/>
          <a:p>
            <a:pPr>
              <a:lnSpc>
                <a:spcPct val="100000"/>
              </a:lnSpc>
            </a:pPr>
            <a:r>
              <a:rPr lang="es-MX" sz="1500" dirty="0">
                <a:solidFill>
                  <a:schemeClr val="bg1"/>
                </a:solidFill>
                <a:latin typeface="Poppins SemiBold" panose="00000700000000000000" pitchFamily="50" charset="0"/>
                <a:cs typeface="Poppins SemiBold" panose="00000700000000000000" pitchFamily="50" charset="0"/>
              </a:rPr>
              <a:t>Curso completo - Microsoft Excel</a:t>
            </a:r>
            <a:endParaRPr lang="es-PE" sz="1500" dirty="0">
              <a:solidFill>
                <a:schemeClr val="bg1"/>
              </a:solidFill>
              <a:latin typeface="Poppins SemiBold" panose="00000700000000000000" pitchFamily="50" charset="0"/>
              <a:cs typeface="Poppins SemiBold" panose="00000700000000000000" pitchFamily="50" charset="0"/>
            </a:endParaRPr>
          </a:p>
        </p:txBody>
      </p:sp>
      <p:sp>
        <p:nvSpPr>
          <p:cNvPr id="4" name="Título 1">
            <a:extLst>
              <a:ext uri="{FF2B5EF4-FFF2-40B4-BE49-F238E27FC236}">
                <a16:creationId xmlns:a16="http://schemas.microsoft.com/office/drawing/2014/main" id="{96080CF3-1F21-AB7F-0D7C-50EDB3FF5DB0}"/>
              </a:ext>
            </a:extLst>
          </p:cNvPr>
          <p:cNvSpPr txBox="1">
            <a:spLocks/>
          </p:cNvSpPr>
          <p:nvPr/>
        </p:nvSpPr>
        <p:spPr>
          <a:xfrm>
            <a:off x="1066800" y="508745"/>
            <a:ext cx="10058400" cy="7484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MX" sz="4000" dirty="0">
                <a:latin typeface="Poppins Medium" panose="00000600000000000000" pitchFamily="2" charset="0"/>
                <a:cs typeface="Poppins Medium" panose="00000600000000000000" pitchFamily="2" charset="0"/>
              </a:rPr>
              <a:t>Módulo 1.2 – Imprimir títulos</a:t>
            </a:r>
            <a:endParaRPr lang="es-PE" sz="4000" dirty="0">
              <a:latin typeface="Poppins Medium" panose="00000600000000000000" pitchFamily="2" charset="0"/>
              <a:cs typeface="Poppins Medium" panose="00000600000000000000" pitchFamily="2" charset="0"/>
            </a:endParaRPr>
          </a:p>
        </p:txBody>
      </p:sp>
      <p:sp>
        <p:nvSpPr>
          <p:cNvPr id="5" name="Marcador de contenido 2">
            <a:extLst>
              <a:ext uri="{FF2B5EF4-FFF2-40B4-BE49-F238E27FC236}">
                <a16:creationId xmlns:a16="http://schemas.microsoft.com/office/drawing/2014/main" id="{C8B57C2C-A844-87B9-773B-5EBD214DDA30}"/>
              </a:ext>
            </a:extLst>
          </p:cNvPr>
          <p:cNvSpPr txBox="1">
            <a:spLocks/>
          </p:cNvSpPr>
          <p:nvPr/>
        </p:nvSpPr>
        <p:spPr>
          <a:xfrm>
            <a:off x="1066801" y="1265768"/>
            <a:ext cx="4500880" cy="449495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pPr>
            <a:r>
              <a:rPr lang="es-MX" sz="2800" dirty="0"/>
              <a:t>Cuando tengamos  una hoja de Excel lo bastante grande como para caber en un solo página entonces, podremos recurrir al uso de impresión de títulos.</a:t>
            </a:r>
            <a:endParaRPr lang="es-PE" sz="2800" dirty="0"/>
          </a:p>
        </p:txBody>
      </p:sp>
      <p:pic>
        <p:nvPicPr>
          <p:cNvPr id="9" name="Imagen 8">
            <a:extLst>
              <a:ext uri="{FF2B5EF4-FFF2-40B4-BE49-F238E27FC236}">
                <a16:creationId xmlns:a16="http://schemas.microsoft.com/office/drawing/2014/main" id="{5CCA741D-7397-DBF2-DEEC-32D6B123C3F6}"/>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5435600" y="1594956"/>
            <a:ext cx="4420680" cy="3939024"/>
          </a:xfrm>
          <a:prstGeom prst="rect">
            <a:avLst/>
          </a:prstGeom>
          <a:ln w="12700">
            <a:solidFill>
              <a:schemeClr val="tx1"/>
            </a:solidFill>
          </a:ln>
        </p:spPr>
      </p:pic>
    </p:spTree>
    <p:extLst>
      <p:ext uri="{BB962C8B-B14F-4D97-AF65-F5344CB8AC3E}">
        <p14:creationId xmlns:p14="http://schemas.microsoft.com/office/powerpoint/2010/main" val="3265859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B91C4D6-5BBE-D436-9BC6-87628F9148D7}"/>
              </a:ext>
            </a:extLst>
          </p:cNvPr>
          <p:cNvSpPr/>
          <p:nvPr/>
        </p:nvSpPr>
        <p:spPr>
          <a:xfrm rot="16200000">
            <a:off x="-3377682" y="3377681"/>
            <a:ext cx="6858003" cy="102636"/>
          </a:xfrm>
          <a:prstGeom prst="rect">
            <a:avLst/>
          </a:prstGeom>
          <a:solidFill>
            <a:srgbClr val="1183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 name="Título 1">
            <a:extLst>
              <a:ext uri="{FF2B5EF4-FFF2-40B4-BE49-F238E27FC236}">
                <a16:creationId xmlns:a16="http://schemas.microsoft.com/office/drawing/2014/main" id="{CFA4532A-EC77-90D4-177B-455EBD4C1A15}"/>
              </a:ext>
            </a:extLst>
          </p:cNvPr>
          <p:cNvSpPr>
            <a:spLocks noGrp="1"/>
          </p:cNvSpPr>
          <p:nvPr>
            <p:ph type="ctrTitle"/>
          </p:nvPr>
        </p:nvSpPr>
        <p:spPr>
          <a:xfrm>
            <a:off x="963096" y="1313653"/>
            <a:ext cx="6566708" cy="2953225"/>
          </a:xfrm>
        </p:spPr>
        <p:txBody>
          <a:bodyPr>
            <a:normAutofit/>
          </a:bodyPr>
          <a:lstStyle/>
          <a:p>
            <a:pPr algn="l">
              <a:lnSpc>
                <a:spcPct val="100000"/>
              </a:lnSpc>
            </a:pPr>
            <a:r>
              <a:rPr lang="es-MX" b="1" dirty="0">
                <a:latin typeface="Poppins Medium" panose="00000600000000000000" pitchFamily="2" charset="0"/>
                <a:cs typeface="Poppins Medium" panose="00000600000000000000" pitchFamily="2" charset="0"/>
              </a:rPr>
              <a:t>Curso</a:t>
            </a:r>
            <a:br>
              <a:rPr lang="es-MX" b="1" dirty="0">
                <a:latin typeface="Poppins Medium" panose="00000600000000000000" pitchFamily="2" charset="0"/>
                <a:cs typeface="Poppins Medium" panose="00000600000000000000" pitchFamily="2" charset="0"/>
              </a:rPr>
            </a:br>
            <a:r>
              <a:rPr lang="es-MX" b="1" dirty="0">
                <a:latin typeface="Poppins Medium" panose="00000600000000000000" pitchFamily="2" charset="0"/>
                <a:cs typeface="Poppins Medium" panose="00000600000000000000" pitchFamily="2" charset="0"/>
              </a:rPr>
              <a:t>completo de </a:t>
            </a:r>
            <a:r>
              <a:rPr lang="es-MX" b="1" dirty="0">
                <a:solidFill>
                  <a:srgbClr val="118349"/>
                </a:solidFill>
                <a:latin typeface="Poppins Medium" panose="00000600000000000000" pitchFamily="2" charset="0"/>
                <a:cs typeface="Poppins Medium" panose="00000600000000000000" pitchFamily="2" charset="0"/>
              </a:rPr>
              <a:t>Microsoft Excel</a:t>
            </a:r>
            <a:endParaRPr lang="es-PE" b="1" dirty="0">
              <a:solidFill>
                <a:srgbClr val="118349"/>
              </a:solidFill>
              <a:latin typeface="Poppins Medium" panose="00000600000000000000" pitchFamily="2" charset="0"/>
              <a:cs typeface="Poppins Medium" panose="00000600000000000000" pitchFamily="2" charset="0"/>
            </a:endParaRPr>
          </a:p>
        </p:txBody>
      </p:sp>
      <p:pic>
        <p:nvPicPr>
          <p:cNvPr id="1026" name="Picture 2">
            <a:extLst>
              <a:ext uri="{FF2B5EF4-FFF2-40B4-BE49-F238E27FC236}">
                <a16:creationId xmlns:a16="http://schemas.microsoft.com/office/drawing/2014/main" id="{BC9D6CCE-3873-B1FB-222D-01D15B9DC3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95618">
            <a:off x="7815708" y="737047"/>
            <a:ext cx="5819929" cy="5412723"/>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1">
            <a:extLst>
              <a:ext uri="{FF2B5EF4-FFF2-40B4-BE49-F238E27FC236}">
                <a16:creationId xmlns:a16="http://schemas.microsoft.com/office/drawing/2014/main" id="{766BF15E-F5CB-7A15-A1B2-9B8D71EA66A0}"/>
              </a:ext>
            </a:extLst>
          </p:cNvPr>
          <p:cNvSpPr txBox="1">
            <a:spLocks/>
          </p:cNvSpPr>
          <p:nvPr/>
        </p:nvSpPr>
        <p:spPr>
          <a:xfrm>
            <a:off x="963096" y="4534677"/>
            <a:ext cx="5326979" cy="1424152"/>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s-MX" sz="2000" dirty="0">
                <a:latin typeface="Poppins Medium" panose="00000600000000000000" pitchFamily="2" charset="0"/>
                <a:cs typeface="Poppins Medium" panose="00000600000000000000" pitchFamily="2" charset="0"/>
              </a:rPr>
              <a:t>Docente: </a:t>
            </a:r>
          </a:p>
          <a:p>
            <a:pPr algn="l">
              <a:lnSpc>
                <a:spcPct val="100000"/>
              </a:lnSpc>
            </a:pPr>
            <a:endParaRPr lang="es-MX" sz="2000" dirty="0">
              <a:latin typeface="Poppins Medium" panose="00000600000000000000" pitchFamily="2" charset="0"/>
              <a:cs typeface="Poppins Medium" panose="00000600000000000000" pitchFamily="2" charset="0"/>
            </a:endParaRPr>
          </a:p>
          <a:p>
            <a:pPr algn="l">
              <a:lnSpc>
                <a:spcPct val="100000"/>
              </a:lnSpc>
            </a:pPr>
            <a:r>
              <a:rPr lang="es-MX" sz="2000" dirty="0">
                <a:latin typeface="Poppins Medium" panose="00000600000000000000" pitchFamily="2" charset="0"/>
                <a:cs typeface="Poppins Medium" panose="00000600000000000000" pitchFamily="2" charset="0"/>
              </a:rPr>
              <a:t>Ing. Pedro </a:t>
            </a:r>
            <a:r>
              <a:rPr lang="es-MX" sz="2000" dirty="0" err="1">
                <a:latin typeface="Poppins Medium" panose="00000600000000000000" pitchFamily="2" charset="0"/>
                <a:cs typeface="Poppins Medium" panose="00000600000000000000" pitchFamily="2" charset="0"/>
              </a:rPr>
              <a:t>Barletti</a:t>
            </a:r>
            <a:endParaRPr lang="es-MX" sz="2000" dirty="0">
              <a:latin typeface="Poppins Medium" panose="00000600000000000000" pitchFamily="2" charset="0"/>
              <a:cs typeface="Poppins Medium" panose="00000600000000000000" pitchFamily="2" charset="0"/>
            </a:endParaRPr>
          </a:p>
          <a:p>
            <a:pPr algn="l">
              <a:lnSpc>
                <a:spcPct val="100000"/>
              </a:lnSpc>
            </a:pPr>
            <a:r>
              <a:rPr lang="es-MX" sz="2000" dirty="0">
                <a:solidFill>
                  <a:srgbClr val="118349"/>
                </a:solidFill>
                <a:latin typeface="Poppins Medium" panose="00000600000000000000" pitchFamily="2" charset="0"/>
                <a:cs typeface="Poppins Medium" panose="00000600000000000000" pitchFamily="2" charset="0"/>
              </a:rPr>
              <a:t>Microsoft </a:t>
            </a:r>
            <a:r>
              <a:rPr lang="es-MX" sz="2000" dirty="0" err="1">
                <a:solidFill>
                  <a:srgbClr val="118349"/>
                </a:solidFill>
                <a:latin typeface="Poppins Medium" panose="00000600000000000000" pitchFamily="2" charset="0"/>
                <a:cs typeface="Poppins Medium" panose="00000600000000000000" pitchFamily="2" charset="0"/>
              </a:rPr>
              <a:t>Educator</a:t>
            </a:r>
            <a:r>
              <a:rPr lang="es-MX" sz="2000" dirty="0">
                <a:solidFill>
                  <a:srgbClr val="118349"/>
                </a:solidFill>
                <a:latin typeface="Poppins Medium" panose="00000600000000000000" pitchFamily="2" charset="0"/>
                <a:cs typeface="Poppins Medium" panose="00000600000000000000" pitchFamily="2" charset="0"/>
              </a:rPr>
              <a:t> </a:t>
            </a:r>
            <a:r>
              <a:rPr lang="es-MX" sz="2000" dirty="0" err="1">
                <a:solidFill>
                  <a:srgbClr val="118349"/>
                </a:solidFill>
                <a:latin typeface="Poppins Medium" panose="00000600000000000000" pitchFamily="2" charset="0"/>
                <a:cs typeface="Poppins Medium" panose="00000600000000000000" pitchFamily="2" charset="0"/>
              </a:rPr>
              <a:t>Certifed</a:t>
            </a:r>
            <a:endParaRPr lang="es-MX" sz="2000" dirty="0">
              <a:solidFill>
                <a:srgbClr val="118349"/>
              </a:solidFill>
              <a:latin typeface="Poppins Medium" panose="00000600000000000000" pitchFamily="2" charset="0"/>
              <a:cs typeface="Poppins Medium" panose="00000600000000000000" pitchFamily="2" charset="0"/>
            </a:endParaRPr>
          </a:p>
          <a:p>
            <a:pPr algn="l">
              <a:lnSpc>
                <a:spcPct val="100000"/>
              </a:lnSpc>
            </a:pPr>
            <a:r>
              <a:rPr lang="es-MX" sz="2000" dirty="0">
                <a:latin typeface="Poppins Medium" panose="00000600000000000000" pitchFamily="2" charset="0"/>
                <a:cs typeface="Poppins Medium" panose="00000600000000000000" pitchFamily="2" charset="0"/>
              </a:rPr>
              <a:t> </a:t>
            </a:r>
            <a:endParaRPr lang="es-PE" sz="2000" dirty="0">
              <a:solidFill>
                <a:srgbClr val="118349"/>
              </a:solidFill>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1061981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289</Words>
  <Application>Microsoft Office PowerPoint</Application>
  <PresentationFormat>Panorámica</PresentationFormat>
  <Paragraphs>30</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Poppins Medium</vt:lpstr>
      <vt:lpstr>Poppins SemiBold</vt:lpstr>
      <vt:lpstr>Tema de Office</vt:lpstr>
      <vt:lpstr>Curso completo de Microsoft Excel</vt:lpstr>
      <vt:lpstr>Presentación de PowerPoint</vt:lpstr>
      <vt:lpstr>Curso completo - Microsoft Excel</vt:lpstr>
      <vt:lpstr>Curso completo - Microsoft Excel</vt:lpstr>
      <vt:lpstr>Curso completo - Microsoft Excel</vt:lpstr>
      <vt:lpstr>Curso completo - Microsoft Excel</vt:lpstr>
      <vt:lpstr>Curso completo - Microsoft Excel</vt:lpstr>
      <vt:lpstr>Curso completo de Microsoft Excel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mijhaell melendez</dc:creator>
  <cp:lastModifiedBy>PEDRO JAVIER BARLETTI BALDASSARI</cp:lastModifiedBy>
  <cp:revision>14</cp:revision>
  <dcterms:created xsi:type="dcterms:W3CDTF">2024-06-11T18:21:00Z</dcterms:created>
  <dcterms:modified xsi:type="dcterms:W3CDTF">2024-06-12T17:28:59Z</dcterms:modified>
</cp:coreProperties>
</file>