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387" r:id="rId2"/>
    <p:sldId id="388" r:id="rId3"/>
    <p:sldId id="394" r:id="rId4"/>
    <p:sldId id="395" r:id="rId5"/>
    <p:sldId id="397" r:id="rId6"/>
    <p:sldId id="398" r:id="rId7"/>
    <p:sldId id="400" r:id="rId8"/>
    <p:sldId id="401" r:id="rId9"/>
    <p:sldId id="402" r:id="rId10"/>
    <p:sldId id="403" r:id="rId11"/>
    <p:sldId id="404" r:id="rId12"/>
    <p:sldId id="407" r:id="rId13"/>
    <p:sldId id="408" r:id="rId14"/>
    <p:sldId id="409" r:id="rId15"/>
    <p:sldId id="410" r:id="rId16"/>
    <p:sldId id="412" r:id="rId17"/>
    <p:sldId id="414" r:id="rId18"/>
    <p:sldId id="415" r:id="rId19"/>
    <p:sldId id="416" r:id="rId20"/>
    <p:sldId id="417" r:id="rId21"/>
    <p:sldId id="418" r:id="rId22"/>
    <p:sldId id="419" r:id="rId23"/>
    <p:sldId id="420" r:id="rId24"/>
    <p:sldId id="422" r:id="rId25"/>
    <p:sldId id="424" r:id="rId26"/>
    <p:sldId id="425" r:id="rId27"/>
    <p:sldId id="426" r:id="rId28"/>
    <p:sldId id="428" r:id="rId29"/>
    <p:sldId id="430" r:id="rId30"/>
    <p:sldId id="431" r:id="rId31"/>
    <p:sldId id="432" r:id="rId32"/>
    <p:sldId id="433" r:id="rId33"/>
    <p:sldId id="434" r:id="rId34"/>
    <p:sldId id="435" r:id="rId35"/>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67"/>
    <p:restoredTop sz="60880"/>
  </p:normalViewPr>
  <p:slideViewPr>
    <p:cSldViewPr>
      <p:cViewPr varScale="1">
        <p:scale>
          <a:sx n="80" d="100"/>
          <a:sy n="80" d="100"/>
        </p:scale>
        <p:origin x="4312" y="22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8E4CEC2A-6F06-D445-B368-FA20D3F6DEE4}" type="datetimeFigureOut">
              <a:rPr lang="en-US" smtClean="0"/>
              <a:t>8/20/24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05F77527-F3DE-5E48-8F08-4BB037AB29D1}" type="slidenum">
              <a:rPr lang="en-US" smtClean="0"/>
              <a:t>‹#›</a:t>
            </a:fld>
            <a:endParaRPr lang="en-US"/>
          </a:p>
        </p:txBody>
      </p:sp>
    </p:spTree>
    <p:extLst>
      <p:ext uri="{BB962C8B-B14F-4D97-AF65-F5344CB8AC3E}">
        <p14:creationId xmlns:p14="http://schemas.microsoft.com/office/powerpoint/2010/main" val="3785321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Clr>
                <a:srgbClr val="0198D2"/>
              </a:buClr>
              <a:buFont typeface="Symbol" pitchFamily="2" charset="2"/>
              <a:buChar cha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second example is an object with an initial downwards velocity. </a:t>
            </a:r>
          </a:p>
        </p:txBody>
      </p:sp>
      <p:sp>
        <p:nvSpPr>
          <p:cNvPr id="4" name="Slide Number Placeholder 3"/>
          <p:cNvSpPr>
            <a:spLocks noGrp="1"/>
          </p:cNvSpPr>
          <p:nvPr>
            <p:ph type="sldNum" sz="quarter" idx="5"/>
          </p:nvPr>
        </p:nvSpPr>
        <p:spPr/>
        <p:txBody>
          <a:bodyPr/>
          <a:lstStyle/>
          <a:p>
            <a:fld id="{05F77527-F3DE-5E48-8F08-4BB037AB29D1}" type="slidenum">
              <a:rPr lang="en-US" smtClean="0"/>
              <a:t>1</a:t>
            </a:fld>
            <a:endParaRPr lang="en-US"/>
          </a:p>
        </p:txBody>
      </p:sp>
    </p:spTree>
    <p:extLst>
      <p:ext uri="{BB962C8B-B14F-4D97-AF65-F5344CB8AC3E}">
        <p14:creationId xmlns:p14="http://schemas.microsoft.com/office/powerpoint/2010/main" val="2610036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we can plug those values into the quadratic formula to solve for t. Remember, a is just a coefficient, the value being multiplied by t^2, it’s not the acceleration. </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10</a:t>
            </a:fld>
            <a:endParaRPr lang="en-US"/>
          </a:p>
        </p:txBody>
      </p:sp>
    </p:spTree>
    <p:extLst>
      <p:ext uri="{BB962C8B-B14F-4D97-AF65-F5344CB8AC3E}">
        <p14:creationId xmlns:p14="http://schemas.microsoft.com/office/powerpoint/2010/main" val="1230292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When we calculate this using the plus sign and the minus sign, we get two answers for t. So t = -3.5  seconds or positive 1.5 seconds.</a:t>
            </a:r>
          </a:p>
          <a:p>
            <a:endParaRPr lang="en-US" b="0" i="0" dirty="0"/>
          </a:p>
          <a:p>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how can we have two answers for the time when the ball hits the ground, and why is one negative? </a:t>
            </a:r>
            <a:endParaRPr lang="en-US" b="0" i="0" dirty="0"/>
          </a:p>
        </p:txBody>
      </p:sp>
      <p:sp>
        <p:nvSpPr>
          <p:cNvPr id="4" name="Slide Number Placeholder 3"/>
          <p:cNvSpPr>
            <a:spLocks noGrp="1"/>
          </p:cNvSpPr>
          <p:nvPr>
            <p:ph type="sldNum" sz="quarter" idx="5"/>
          </p:nvPr>
        </p:nvSpPr>
        <p:spPr/>
        <p:txBody>
          <a:bodyPr/>
          <a:lstStyle/>
          <a:p>
            <a:fld id="{05F77527-F3DE-5E48-8F08-4BB037AB29D1}" type="slidenum">
              <a:rPr lang="en-US" smtClean="0"/>
              <a:t>11</a:t>
            </a:fld>
            <a:endParaRPr lang="en-US"/>
          </a:p>
        </p:txBody>
      </p:sp>
    </p:spTree>
    <p:extLst>
      <p:ext uri="{BB962C8B-B14F-4D97-AF65-F5344CB8AC3E}">
        <p14:creationId xmlns:p14="http://schemas.microsoft.com/office/powerpoint/2010/main" val="30463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Let’s look at a graph of the y position vs time. It starts at 25.7 m, and the y position equals zero at 1.5 seconds.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But this graph, and the projectile motion of the ball, is described using this equation, the kinematic equation for the </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y</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12</a:t>
            </a:fld>
            <a:endParaRPr lang="en-US"/>
          </a:p>
        </p:txBody>
      </p:sp>
    </p:spTree>
    <p:extLst>
      <p:ext uri="{BB962C8B-B14F-4D97-AF65-F5344CB8AC3E}">
        <p14:creationId xmlns:p14="http://schemas.microsoft.com/office/powerpoint/2010/main" val="307852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This equation and the graph aren’t restricted to positive time values. The graph keeps going in both directions. </a:t>
            </a:r>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13</a:t>
            </a:fld>
            <a:endParaRPr lang="en-US"/>
          </a:p>
        </p:txBody>
      </p:sp>
    </p:spTree>
    <p:extLst>
      <p:ext uri="{BB962C8B-B14F-4D97-AF65-F5344CB8AC3E}">
        <p14:creationId xmlns:p14="http://schemas.microsoft.com/office/powerpoint/2010/main" val="808563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We’re looking for the time when y equals zero, which happens at positive 1.5 seconds, and negative 3.5 seconds. The kinematic equation doesn’t know there’s a ball hitting the ground, it’s gonna give us all of the values that satisfy the conditions we give it.</a:t>
            </a:r>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14</a:t>
            </a:fld>
            <a:endParaRPr lang="en-US"/>
          </a:p>
        </p:txBody>
      </p:sp>
    </p:spTree>
    <p:extLst>
      <p:ext uri="{BB962C8B-B14F-4D97-AF65-F5344CB8AC3E}">
        <p14:creationId xmlns:p14="http://schemas.microsoft.com/office/powerpoint/2010/main" val="290716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as a rule of thumb, we’re gonna ignore negative time values and just use the positive value we get from the quadratic formula. But always double check that the values you get make sense in the physical scenario. In this case, the time when the ball hits the ground must be a positive time after 0 seconds, so the answer would be the positive 1.5 seconds.</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15</a:t>
            </a:fld>
            <a:endParaRPr lang="en-US"/>
          </a:p>
        </p:txBody>
      </p:sp>
    </p:spTree>
    <p:extLst>
      <p:ext uri="{BB962C8B-B14F-4D97-AF65-F5344CB8AC3E}">
        <p14:creationId xmlns:p14="http://schemas.microsoft.com/office/powerpoint/2010/main" val="315307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Alright, now let’s find the speed of the ball when it hits the ground. We’ll use the same equation that we used in the first example.</a:t>
            </a:r>
          </a:p>
        </p:txBody>
      </p:sp>
      <p:sp>
        <p:nvSpPr>
          <p:cNvPr id="4" name="Slide Number Placeholder 3"/>
          <p:cNvSpPr>
            <a:spLocks noGrp="1"/>
          </p:cNvSpPr>
          <p:nvPr>
            <p:ph type="sldNum" sz="quarter" idx="5"/>
          </p:nvPr>
        </p:nvSpPr>
        <p:spPr/>
        <p:txBody>
          <a:bodyPr/>
          <a:lstStyle/>
          <a:p>
            <a:fld id="{05F77527-F3DE-5E48-8F08-4BB037AB29D1}" type="slidenum">
              <a:rPr lang="en-US" smtClean="0"/>
              <a:t>16</a:t>
            </a:fld>
            <a:endParaRPr lang="en-US"/>
          </a:p>
        </p:txBody>
      </p:sp>
    </p:spTree>
    <p:extLst>
      <p:ext uri="{BB962C8B-B14F-4D97-AF65-F5344CB8AC3E}">
        <p14:creationId xmlns:p14="http://schemas.microsoft.com/office/powerpoint/2010/main" val="137936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-9.8 m/s for the initial velocity, -9.8 m/s squared</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for the acceleration, 0 m for the final position when the ball hits the ground, and 25.7 m for the initial position. If we simplify that a little and then take the square root of both sides, we get 24.5 m/s for the final speed of the ball, which is what the question is asking for. </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17</a:t>
            </a:fld>
            <a:endParaRPr lang="en-US"/>
          </a:p>
        </p:txBody>
      </p:sp>
    </p:spTree>
    <p:extLst>
      <p:ext uri="{BB962C8B-B14F-4D97-AF65-F5344CB8AC3E}">
        <p14:creationId xmlns:p14="http://schemas.microsoft.com/office/powerpoint/2010/main" val="1403861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the velocity is in the negative y direction, the final velocity would be negative 24.5 m/s.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the time and the speed when the ball hits the ground. </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18</a:t>
            </a:fld>
            <a:endParaRPr lang="en-US"/>
          </a:p>
        </p:txBody>
      </p:sp>
    </p:spTree>
    <p:extLst>
      <p:ext uri="{BB962C8B-B14F-4D97-AF65-F5344CB8AC3E}">
        <p14:creationId xmlns:p14="http://schemas.microsoft.com/office/powerpoint/2010/main" val="2839276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explore this motion in more detail.</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starts at a height of 25.7 m with an initial velocity of 9.8 m/s downwards.</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19</a:t>
            </a:fld>
            <a:endParaRPr lang="en-US"/>
          </a:p>
        </p:txBody>
      </p:sp>
    </p:spTree>
    <p:extLst>
      <p:ext uri="{BB962C8B-B14F-4D97-AF65-F5344CB8AC3E}">
        <p14:creationId xmlns:p14="http://schemas.microsoft.com/office/powerpoint/2010/main" val="253669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 ball starts at a height of 25.7 m with a velocity of 9.8 m/s downwards. How long is the ball in the air? And how fast is it moving when it hits the ground?”</a:t>
            </a:r>
          </a:p>
        </p:txBody>
      </p:sp>
      <p:sp>
        <p:nvSpPr>
          <p:cNvPr id="4" name="Slide Number Placeholder 3"/>
          <p:cNvSpPr>
            <a:spLocks noGrp="1"/>
          </p:cNvSpPr>
          <p:nvPr>
            <p:ph type="sldNum" sz="quarter" idx="5"/>
          </p:nvPr>
        </p:nvSpPr>
        <p:spPr/>
        <p:txBody>
          <a:bodyPr/>
          <a:lstStyle/>
          <a:p>
            <a:fld id="{05F77527-F3DE-5E48-8F08-4BB037AB29D1}" type="slidenum">
              <a:rPr lang="en-US" smtClean="0"/>
              <a:t>2</a:t>
            </a:fld>
            <a:endParaRPr lang="en-US"/>
          </a:p>
        </p:txBody>
      </p:sp>
    </p:spTree>
    <p:extLst>
      <p:ext uri="{BB962C8B-B14F-4D97-AF65-F5344CB8AC3E}">
        <p14:creationId xmlns:p14="http://schemas.microsoft.com/office/powerpoint/2010/main" val="1770298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here’s a snapshot of the ball at half second intervals.</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20</a:t>
            </a:fld>
            <a:endParaRPr lang="en-US"/>
          </a:p>
        </p:txBody>
      </p:sp>
    </p:spTree>
    <p:extLst>
      <p:ext uri="{BB962C8B-B14F-4D97-AF65-F5344CB8AC3E}">
        <p14:creationId xmlns:p14="http://schemas.microsoft.com/office/powerpoint/2010/main" val="1955206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Like the last example, the ball falls a greater distance during each time interval because it’s accelerating. But this time, the ball starts with some velocity so it moves further in the first interval compared to when it was dropped from rest.</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21</a:t>
            </a:fld>
            <a:endParaRPr lang="en-US"/>
          </a:p>
        </p:txBody>
      </p:sp>
    </p:spTree>
    <p:extLst>
      <p:ext uri="{BB962C8B-B14F-4D97-AF65-F5344CB8AC3E}">
        <p14:creationId xmlns:p14="http://schemas.microsoft.com/office/powerpoint/2010/main" val="3567050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can find the y position at each timepoint using the same equation as before. But this time, we have a value for the initial velocity, -9.8 m/s.</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22</a:t>
            </a:fld>
            <a:endParaRPr lang="en-US"/>
          </a:p>
        </p:txBody>
      </p:sp>
    </p:spTree>
    <p:extLst>
      <p:ext uri="{BB962C8B-B14F-4D97-AF65-F5344CB8AC3E}">
        <p14:creationId xmlns:p14="http://schemas.microsoft.com/office/powerpoint/2010/main" val="1013044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At 0.5 seconds, the y position is 19.6 m.</a:t>
            </a:r>
          </a:p>
          <a:p>
            <a:endParaRPr lang="en-US" dirty="0"/>
          </a:p>
          <a:p>
            <a:r>
              <a:rPr lang="en-US" sz="180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At 1 second, it’s 11.0 m.</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at 1.5 seconds, it’s 0 m which is when the ball hits the ground.</a:t>
            </a:r>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23</a:t>
            </a:fld>
            <a:endParaRPr lang="en-US"/>
          </a:p>
        </p:txBody>
      </p:sp>
    </p:spTree>
    <p:extLst>
      <p:ext uri="{BB962C8B-B14F-4D97-AF65-F5344CB8AC3E}">
        <p14:creationId xmlns:p14="http://schemas.microsoft.com/office/powerpoint/2010/main" val="3686974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what position vs time graph looks like for this</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motion. The y position starts at 25.7 m and it reaches 0 m at 1.5 seconds, when the ball hits the ground.</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It’s harder to see but this position graph is still a curved line because the ball is accelerating. </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24</a:t>
            </a:fld>
            <a:endParaRPr lang="en-US"/>
          </a:p>
        </p:txBody>
      </p:sp>
    </p:spTree>
    <p:extLst>
      <p:ext uri="{BB962C8B-B14F-4D97-AF65-F5344CB8AC3E}">
        <p14:creationId xmlns:p14="http://schemas.microsoft.com/office/powerpoint/2010/main" val="1174977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let’s find the velocity at each timepoint using this equation. </a:t>
            </a:r>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25</a:t>
            </a:fld>
            <a:endParaRPr lang="en-US"/>
          </a:p>
        </p:txBody>
      </p:sp>
    </p:spTree>
    <p:extLst>
      <p:ext uri="{BB962C8B-B14F-4D97-AF65-F5344CB8AC3E}">
        <p14:creationId xmlns:p14="http://schemas.microsoft.com/office/powerpoint/2010/main" val="3591363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-9.8 m/s for the initial velocity, -9.8 m/s squared for the acceleration, and we plug in each time value. </a:t>
            </a:r>
          </a:p>
          <a:p>
            <a:endParaRPr lang="en-US" dirty="0"/>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26</a:t>
            </a:fld>
            <a:endParaRPr lang="en-US"/>
          </a:p>
        </p:txBody>
      </p:sp>
    </p:spTree>
    <p:extLst>
      <p:ext uri="{BB962C8B-B14F-4D97-AF65-F5344CB8AC3E}">
        <p14:creationId xmlns:p14="http://schemas.microsoft.com/office/powerpoint/2010/main" val="923109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what the ball’s velocity vector looks like at the first three timepoints. The ball starts with a negative velocity and it accelerates downwards so it speeds up and the length of the vector increases.</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27</a:t>
            </a:fld>
            <a:endParaRPr lang="en-US"/>
          </a:p>
        </p:txBody>
      </p:sp>
    </p:spTree>
    <p:extLst>
      <p:ext uri="{BB962C8B-B14F-4D97-AF65-F5344CB8AC3E}">
        <p14:creationId xmlns:p14="http://schemas.microsoft.com/office/powerpoint/2010/main" val="2344146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Just like in the first example, the velocity at each second is the previous velocity plus the change in velocity due to the acceleration. It doesn’t matter what the ball’s initial velocity is, it always changes by -9.8 m/s, every second.</a:t>
            </a:r>
            <a:r>
              <a:rPr lang="en-US" b="0" dirty="0">
                <a:effectLst/>
              </a:rPr>
              <a:t> </a:t>
            </a:r>
            <a:endParaRPr lang="en-US" b="0" dirty="0"/>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28</a:t>
            </a:fld>
            <a:endParaRPr lang="en-US"/>
          </a:p>
        </p:txBody>
      </p:sp>
    </p:spTree>
    <p:extLst>
      <p:ext uri="{BB962C8B-B14F-4D97-AF65-F5344CB8AC3E}">
        <p14:creationId xmlns:p14="http://schemas.microsoft.com/office/powerpoint/2010/main" val="3573136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And here’s the velocity vs time graph for this motion. </a:t>
            </a:r>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29</a:t>
            </a:fld>
            <a:endParaRPr lang="en-US"/>
          </a:p>
        </p:txBody>
      </p:sp>
    </p:spTree>
    <p:extLst>
      <p:ext uri="{BB962C8B-B14F-4D97-AF65-F5344CB8AC3E}">
        <p14:creationId xmlns:p14="http://schemas.microsoft.com/office/powerpoint/2010/main" val="33776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the ball starts at an initial y position of 25.7 m, with an initial y velocity of -9.8 m/s. We know the acceleration is -9.8 m/s^2, which happens to be the same value as the initial velocity, but they’re two different things.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The question says “how long is the ball in the air?” which is another way of asking for the time when the ball hits the ground. Then it says “how fast is it moving when it hits the ground”. This means we’re looking for the final speed, which is the magnitude of the velocity.</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3</a:t>
            </a:fld>
            <a:endParaRPr lang="en-US"/>
          </a:p>
        </p:txBody>
      </p:sp>
    </p:spTree>
    <p:extLst>
      <p:ext uri="{BB962C8B-B14F-4D97-AF65-F5344CB8AC3E}">
        <p14:creationId xmlns:p14="http://schemas.microsoft.com/office/powerpoint/2010/main" val="1506028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Now, the velocity starts at -9.8 m/s, but the slope of the velocity graph is still the acceleration. So just like before, it changes by -9.8 m/s every second.</a:t>
            </a:r>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30</a:t>
            </a:fld>
            <a:endParaRPr lang="en-US"/>
          </a:p>
        </p:txBody>
      </p:sp>
    </p:spTree>
    <p:extLst>
      <p:ext uri="{BB962C8B-B14F-4D97-AF65-F5344CB8AC3E}">
        <p14:creationId xmlns:p14="http://schemas.microsoft.com/office/powerpoint/2010/main" val="848134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Here’s all 3 graphs for this motion.</a:t>
            </a: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31</a:t>
            </a:fld>
            <a:endParaRPr lang="en-US"/>
          </a:p>
        </p:txBody>
      </p:sp>
    </p:spTree>
    <p:extLst>
      <p:ext uri="{BB962C8B-B14F-4D97-AF65-F5344CB8AC3E}">
        <p14:creationId xmlns:p14="http://schemas.microsoft.com/office/powerpoint/2010/main" val="334952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Remember, the slope of the position curve is the velocity. </a:t>
            </a:r>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32</a:t>
            </a:fld>
            <a:endParaRPr lang="en-US"/>
          </a:p>
        </p:txBody>
      </p:sp>
    </p:spTree>
    <p:extLst>
      <p:ext uri="{BB962C8B-B14F-4D97-AF65-F5344CB8AC3E}">
        <p14:creationId xmlns:p14="http://schemas.microsoft.com/office/powerpoint/2010/main" val="1496178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the ball starts with a negative velocity, the position curve starts with a negative slope.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33</a:t>
            </a:fld>
            <a:endParaRPr lang="en-US"/>
          </a:p>
        </p:txBody>
      </p:sp>
    </p:spTree>
    <p:extLst>
      <p:ext uri="{BB962C8B-B14F-4D97-AF65-F5344CB8AC3E}">
        <p14:creationId xmlns:p14="http://schemas.microsoft.com/office/powerpoint/2010/main" val="432362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that’s what the projectile motion looks like for an object that starts at some height with an initial downwards velocity.</a:t>
            </a: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F77527-F3DE-5E48-8F08-4BB037AB29D1}" type="slidenum">
              <a:rPr lang="en-US" smtClean="0"/>
              <a:t>34</a:t>
            </a:fld>
            <a:endParaRPr lang="en-US"/>
          </a:p>
        </p:txBody>
      </p:sp>
    </p:spTree>
    <p:extLst>
      <p:ext uri="{BB962C8B-B14F-4D97-AF65-F5344CB8AC3E}">
        <p14:creationId xmlns:p14="http://schemas.microsoft.com/office/powerpoint/2010/main" val="336039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So to find the time when the ball hits the ground and the y position is 0 m, we’ll use the same equation as the first example. </a:t>
            </a:r>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4</a:t>
            </a:fld>
            <a:endParaRPr lang="en-US"/>
          </a:p>
        </p:txBody>
      </p:sp>
    </p:spTree>
    <p:extLst>
      <p:ext uri="{BB962C8B-B14F-4D97-AF65-F5344CB8AC3E}">
        <p14:creationId xmlns:p14="http://schemas.microsoft.com/office/powerpoint/2010/main" val="275455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We plug in 0 m for the final position, 25.7 m for the initial position, negative 9.8 m/s for the initial velocity, and -9.8 m/s^2 for the acceleration.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When we simplify that, we get this equation. This</a:t>
            </a:r>
            <a:r>
              <a:rPr lang="en-US" sz="1800" b="0" i="1"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 </a:t>
            </a: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time, we can’t rearrange this equation to isolate t. If you have a calculator with a solve feature, you can plug in this equation and ask it to solve for 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do that, we get two values for t, positive 1.5 seconds and negative 3.5 seconds. </a:t>
            </a:r>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5</a:t>
            </a:fld>
            <a:endParaRPr lang="en-US"/>
          </a:p>
        </p:txBody>
      </p:sp>
    </p:spTree>
    <p:extLst>
      <p:ext uri="{BB962C8B-B14F-4D97-AF65-F5344CB8AC3E}">
        <p14:creationId xmlns:p14="http://schemas.microsoft.com/office/powerpoint/2010/main" val="212442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Since we’re looking for a positive time value, a time later than 0 seconds, then the answer would be positive 1.5 seconds. We’ll explain that more in a second.</a:t>
            </a:r>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6</a:t>
            </a:fld>
            <a:endParaRPr lang="en-US"/>
          </a:p>
        </p:txBody>
      </p:sp>
    </p:spTree>
    <p:extLst>
      <p:ext uri="{BB962C8B-B14F-4D97-AF65-F5344CB8AC3E}">
        <p14:creationId xmlns:p14="http://schemas.microsoft.com/office/powerpoint/2010/main" val="2607329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don’t have a calculator that can solve this, we need to use the quadratic formula, which is covered in the Basics section. </a:t>
            </a:r>
          </a:p>
        </p:txBody>
      </p:sp>
      <p:sp>
        <p:nvSpPr>
          <p:cNvPr id="4" name="Slide Number Placeholder 3"/>
          <p:cNvSpPr>
            <a:spLocks noGrp="1"/>
          </p:cNvSpPr>
          <p:nvPr>
            <p:ph type="sldNum" sz="quarter" idx="5"/>
          </p:nvPr>
        </p:nvSpPr>
        <p:spPr/>
        <p:txBody>
          <a:bodyPr/>
          <a:lstStyle/>
          <a:p>
            <a:fld id="{05F77527-F3DE-5E48-8F08-4BB037AB29D1}" type="slidenum">
              <a:rPr lang="en-US" smtClean="0"/>
              <a:t>7</a:t>
            </a:fld>
            <a:endParaRPr lang="en-US"/>
          </a:p>
        </p:txBody>
      </p:sp>
    </p:spTree>
    <p:extLst>
      <p:ext uri="{BB962C8B-B14F-4D97-AF65-F5344CB8AC3E}">
        <p14:creationId xmlns:p14="http://schemas.microsoft.com/office/powerpoint/2010/main" val="131241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solidFill>
                  <a:srgbClr val="404040"/>
                </a:solidFill>
                <a:effectLst/>
                <a:latin typeface="Avenir Next" panose="020B0503020202020204" pitchFamily="34" charset="0"/>
                <a:ea typeface="Calibri" panose="020F0502020204030204" pitchFamily="34" charset="0"/>
                <a:cs typeface="Times New Roman" panose="02020603050405020304" pitchFamily="18" charset="0"/>
              </a:rPr>
              <a:t>First, we need to rearrange this equation so it’s in this form. a, b and c are the coefficients, and each term is added together.</a:t>
            </a:r>
            <a:r>
              <a:rPr lang="en-US" b="0" dirty="0">
                <a:effectLst/>
              </a:rPr>
              <a:t> </a:t>
            </a:r>
            <a:endParaRPr lang="en-US" b="0" dirty="0"/>
          </a:p>
        </p:txBody>
      </p:sp>
      <p:sp>
        <p:nvSpPr>
          <p:cNvPr id="4" name="Slide Number Placeholder 3"/>
          <p:cNvSpPr>
            <a:spLocks noGrp="1"/>
          </p:cNvSpPr>
          <p:nvPr>
            <p:ph type="sldNum" sz="quarter" idx="5"/>
          </p:nvPr>
        </p:nvSpPr>
        <p:spPr/>
        <p:txBody>
          <a:bodyPr/>
          <a:lstStyle/>
          <a:p>
            <a:fld id="{05F77527-F3DE-5E48-8F08-4BB037AB29D1}" type="slidenum">
              <a:rPr lang="en-US" smtClean="0"/>
              <a:t>8</a:t>
            </a:fld>
            <a:endParaRPr lang="en-US"/>
          </a:p>
        </p:txBody>
      </p:sp>
    </p:spTree>
    <p:extLst>
      <p:ext uri="{BB962C8B-B14F-4D97-AF65-F5344CB8AC3E}">
        <p14:creationId xmlns:p14="http://schemas.microsoft.com/office/powerpoint/2010/main" val="1933754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A4E2"/>
                </a:solidFill>
                <a:effectLst/>
                <a:latin typeface="Avenir Next" panose="020B0503020202020204" pitchFamily="34" charset="0"/>
                <a:ea typeface="Calibri" panose="020F0502020204030204" pitchFamily="34" charset="0"/>
                <a:cs typeface="Times New Roman" panose="02020603050405020304" pitchFamily="18" charset="0"/>
              </a:rPr>
              <a:t>If we rearrange things in our equation, a is -4.9, b is -9.8, and c is positive 25.7. </a:t>
            </a:r>
          </a:p>
          <a:p>
            <a:endParaRPr lang="en-US" dirty="0"/>
          </a:p>
        </p:txBody>
      </p:sp>
      <p:sp>
        <p:nvSpPr>
          <p:cNvPr id="4" name="Slide Number Placeholder 3"/>
          <p:cNvSpPr>
            <a:spLocks noGrp="1"/>
          </p:cNvSpPr>
          <p:nvPr>
            <p:ph type="sldNum" sz="quarter" idx="5"/>
          </p:nvPr>
        </p:nvSpPr>
        <p:spPr/>
        <p:txBody>
          <a:bodyPr/>
          <a:lstStyle/>
          <a:p>
            <a:fld id="{05F77527-F3DE-5E48-8F08-4BB037AB29D1}" type="slidenum">
              <a:rPr lang="en-US" smtClean="0"/>
              <a:t>9</a:t>
            </a:fld>
            <a:endParaRPr lang="en-US"/>
          </a:p>
        </p:txBody>
      </p:sp>
    </p:spTree>
    <p:extLst>
      <p:ext uri="{BB962C8B-B14F-4D97-AF65-F5344CB8AC3E}">
        <p14:creationId xmlns:p14="http://schemas.microsoft.com/office/powerpoint/2010/main" val="221066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05205" y="452374"/>
            <a:ext cx="18093690" cy="180949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5EC1594-9B5C-CF65-7380-9F8A59D58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73311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9C3FDE7-63C5-ABA2-B776-040454C775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3878203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CB24131-468E-8FB5-251E-C6A87225A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1065357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BEBBBC3D-C489-FA5B-2820-5B2A0C280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2792223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3895B215-8431-9FF5-2AE1-CAA27749B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Tree>
    <p:extLst>
      <p:ext uri="{BB962C8B-B14F-4D97-AF65-F5344CB8AC3E}">
        <p14:creationId xmlns:p14="http://schemas.microsoft.com/office/powerpoint/2010/main" val="3387263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function on a blue background&#10;&#10;Description automatically generated">
            <a:extLst>
              <a:ext uri="{FF2B5EF4-FFF2-40B4-BE49-F238E27FC236}">
                <a16:creationId xmlns:a16="http://schemas.microsoft.com/office/drawing/2014/main" id="{B7B77476-D0E4-02C4-40AC-9B7CF18B5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652038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03E218BD-AA25-ADA5-6237-8610531A3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012969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919B9863-CE21-34A2-01A2-80EF06BC0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480641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problem&#10;&#10;Description automatically generated">
            <a:extLst>
              <a:ext uri="{FF2B5EF4-FFF2-40B4-BE49-F238E27FC236}">
                <a16:creationId xmlns:a16="http://schemas.microsoft.com/office/drawing/2014/main" id="{064C0898-273A-7DA1-AB5E-72FBA9C0F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326158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090A22F-3BD8-6937-53AD-6FED4E43A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139231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EAA6695A-63EE-07B8-9B06-5313CFDBB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63900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th application&#10;&#10;Description automatically generated">
            <a:extLst>
              <a:ext uri="{FF2B5EF4-FFF2-40B4-BE49-F238E27FC236}">
                <a16:creationId xmlns:a16="http://schemas.microsoft.com/office/drawing/2014/main" id="{436884F8-7AB8-B2B2-E8B9-C10305037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3417291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8B1E0F58-C6B7-5DCC-EE5E-770577606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4816144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E784620A-E3C1-97B8-35E6-133ED06F0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4214537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B7F86782-40C6-4EFC-007E-9A0C4530D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2256206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8B1E0F58-C6B7-5DCC-EE5E-770577606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Tree>
    <p:extLst>
      <p:ext uri="{BB962C8B-B14F-4D97-AF65-F5344CB8AC3E}">
        <p14:creationId xmlns:p14="http://schemas.microsoft.com/office/powerpoint/2010/main" val="186965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100" cy="1130855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107</TotalTime>
  <Words>1340</Words>
  <Application>Microsoft Macintosh PowerPoint</Application>
  <PresentationFormat>Custom</PresentationFormat>
  <Paragraphs>88</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Avenir Next</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 Pomerleau</cp:lastModifiedBy>
  <cp:revision>7</cp:revision>
  <dcterms:created xsi:type="dcterms:W3CDTF">2024-08-20T15:00:57Z</dcterms:created>
  <dcterms:modified xsi:type="dcterms:W3CDTF">2024-08-20T23:43:05Z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2024-08-20T00:00:00Z</vt:filetime>
  </property>
  <property fmtid="{D5CDD505-2E9C-101B-9397-08002B2CF9AE}" pid="3" name="LastSaved">
    <vt:filetime>2024-08-20T00:00:00Z</vt:filetime>
  </property>
</Properties>
</file>