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56" r:id="rId5"/>
    <p:sldId id="259" r:id="rId6"/>
    <p:sldId id="266" r:id="rId7"/>
    <p:sldId id="258" r:id="rId8"/>
    <p:sldId id="262" r:id="rId9"/>
    <p:sldId id="267" r:id="rId10"/>
    <p:sldId id="263" r:id="rId11"/>
    <p:sldId id="268" r:id="rId12"/>
    <p:sldId id="264" r:id="rId13"/>
    <p:sldId id="269" r:id="rId14"/>
    <p:sldId id="270" r:id="rId15"/>
    <p:sldId id="271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5026" autoAdjust="0"/>
  </p:normalViewPr>
  <p:slideViewPr>
    <p:cSldViewPr snapToGrid="0" snapToObjects="1">
      <p:cViewPr>
        <p:scale>
          <a:sx n="75" d="100"/>
          <a:sy n="75" d="100"/>
        </p:scale>
        <p:origin x="456" y="-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DEA8D-11BC-2743-A9F4-23667D3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B8C-5597-644A-9D35-2B2E493CFF0D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A9038-8BF1-C841-8760-AEEDF65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2106-98B1-324A-BDBC-59EB943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bstract dark light trails">
            <a:extLst>
              <a:ext uri="{FF2B5EF4-FFF2-40B4-BE49-F238E27FC236}">
                <a16:creationId xmlns:a16="http://schemas.microsoft.com/office/drawing/2014/main" id="{0F75E1D5-71F2-0E46-A357-77F0DDC1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C5A2F19-7808-4055-99CC-F67099F1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040" y="499145"/>
            <a:ext cx="8016960" cy="1060704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</a:extLst>
          </p:cNvPr>
          <p:cNvGrpSpPr/>
          <p:nvPr userDrawn="1"/>
        </p:nvGrpSpPr>
        <p:grpSpPr>
          <a:xfrm>
            <a:off x="494168" y="458686"/>
            <a:ext cx="3657600" cy="3657600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67C307-BFD1-334D-A95A-E3D944AF5B02}"/>
              </a:ext>
            </a:extLst>
          </p:cNvPr>
          <p:cNvGrpSpPr/>
          <p:nvPr userDrawn="1"/>
        </p:nvGrpSpPr>
        <p:grpSpPr>
          <a:xfrm rot="10800000">
            <a:off x="8040232" y="2701579"/>
            <a:ext cx="3657600" cy="3657600"/>
            <a:chOff x="2709241" y="-374048"/>
            <a:chExt cx="7084273" cy="704881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9ED18D-168A-904C-91A0-7F1D59640AE1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AE80BC-D028-BA41-8302-00764B1C57CF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17" y="656216"/>
            <a:ext cx="3239774" cy="325607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29D7360-E8C0-B64F-9388-455CFEDD1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1303" y="2931583"/>
            <a:ext cx="3239774" cy="325607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803B797-A0DE-9B46-BC4E-71E825831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6650" y="5304737"/>
            <a:ext cx="8040687" cy="1063625"/>
          </a:xfrm>
          <a:solidFill>
            <a:schemeClr val="tx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8596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DEA8D-11BC-2743-A9F4-23667D3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B8C-5597-644A-9D35-2B2E493CFF0D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A9038-8BF1-C841-8760-AEEDF65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2106-98B1-324A-BDBC-59EB943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bstract dark light trails">
            <a:extLst>
              <a:ext uri="{FF2B5EF4-FFF2-40B4-BE49-F238E27FC236}">
                <a16:creationId xmlns:a16="http://schemas.microsoft.com/office/drawing/2014/main" id="{0F75E1D5-71F2-0E46-A357-77F0DDC1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</a:extLst>
          </p:cNvPr>
          <p:cNvGrpSpPr/>
          <p:nvPr userDrawn="1"/>
        </p:nvGrpSpPr>
        <p:grpSpPr>
          <a:xfrm>
            <a:off x="494166" y="458685"/>
            <a:ext cx="11140115" cy="5008260"/>
            <a:chOff x="2709240" y="-374048"/>
            <a:chExt cx="7084274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0" y="175531"/>
              <a:ext cx="6905909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9530" y="686270"/>
            <a:ext cx="10394270" cy="4458455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4AFAA615-5358-41C6-8AC5-6CA73578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55603"/>
            <a:ext cx="8040687" cy="1078665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1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DEA8D-11BC-2743-A9F4-23667D3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B8C-5597-644A-9D35-2B2E493CFF0D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A9038-8BF1-C841-8760-AEEDF65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2106-98B1-324A-BDBC-59EB943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bstract dark light trails">
            <a:extLst>
              <a:ext uri="{FF2B5EF4-FFF2-40B4-BE49-F238E27FC236}">
                <a16:creationId xmlns:a16="http://schemas.microsoft.com/office/drawing/2014/main" id="{0F75E1D5-71F2-0E46-A357-77F0DDC1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</a:extLst>
          </p:cNvPr>
          <p:cNvGrpSpPr/>
          <p:nvPr userDrawn="1"/>
        </p:nvGrpSpPr>
        <p:grpSpPr>
          <a:xfrm>
            <a:off x="494168" y="286833"/>
            <a:ext cx="3142167" cy="314216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17" y="484363"/>
            <a:ext cx="2783221" cy="2797221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E571E5-C7C0-B548-B8E0-92C0C09C5BE1}"/>
              </a:ext>
            </a:extLst>
          </p:cNvPr>
          <p:cNvGrpSpPr/>
          <p:nvPr userDrawn="1"/>
        </p:nvGrpSpPr>
        <p:grpSpPr>
          <a:xfrm>
            <a:off x="4031044" y="286833"/>
            <a:ext cx="3142167" cy="3142167"/>
            <a:chOff x="2709241" y="-374048"/>
            <a:chExt cx="7084273" cy="70488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3923FC-9283-A446-9D97-521BC2E4126C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115CB1-BED2-5D40-85E3-CE73B8DB57D4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B59DF471-7E41-A041-8182-480591B074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1593" y="484363"/>
            <a:ext cx="2783221" cy="2797221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CB4A01FE-33BB-DA42-9598-41BBC57D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67" y="4323981"/>
            <a:ext cx="5018789" cy="1063625"/>
          </a:xfrm>
          <a:solidFill>
            <a:schemeClr val="tx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7EADD5-A6A1-804B-9B69-E5584E65DF75}"/>
              </a:ext>
            </a:extLst>
          </p:cNvPr>
          <p:cNvGrpSpPr/>
          <p:nvPr userDrawn="1"/>
        </p:nvGrpSpPr>
        <p:grpSpPr>
          <a:xfrm rot="10800000">
            <a:off x="5023637" y="3518303"/>
            <a:ext cx="3142167" cy="3142167"/>
            <a:chOff x="2709241" y="-374048"/>
            <a:chExt cx="7084273" cy="704881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32CEB1-2438-E945-A1E7-CDB61129A677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F1E3CE-963C-114C-85F4-7B9F8D912336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28702BAB-90B0-3847-9CF1-C3CF3ED686C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44186" y="3715833"/>
            <a:ext cx="2783221" cy="2797221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71A4AA-DC87-2743-9A9B-2021368B9B16}"/>
              </a:ext>
            </a:extLst>
          </p:cNvPr>
          <p:cNvGrpSpPr/>
          <p:nvPr userDrawn="1"/>
        </p:nvGrpSpPr>
        <p:grpSpPr>
          <a:xfrm rot="10800000">
            <a:off x="8560513" y="3518303"/>
            <a:ext cx="3142167" cy="3142167"/>
            <a:chOff x="2709241" y="-374048"/>
            <a:chExt cx="7084273" cy="704881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C41538-C2B3-324E-8557-F6D0334C5A48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F2D43F-83AB-4B4C-8ABC-8A13A502745A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D40268-F0AF-C64F-A087-DE100D430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1062" y="3715833"/>
            <a:ext cx="2783221" cy="2797221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73C5C59-3B13-4666-9227-4D466DDB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944" y="329888"/>
            <a:ext cx="5020056" cy="1060704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3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DEA8D-11BC-2743-A9F4-23667D3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B8C-5597-644A-9D35-2B2E493CFF0D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A9038-8BF1-C841-8760-AEEDF65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2106-98B1-324A-BDBC-59EB943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bstract Spiral black texture">
            <a:extLst>
              <a:ext uri="{FF2B5EF4-FFF2-40B4-BE49-F238E27FC236}">
                <a16:creationId xmlns:a16="http://schemas.microsoft.com/office/drawing/2014/main" id="{CF0748E0-D1F5-2640-95EB-27AD5D098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grayscl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6AAAC17-299B-3240-AADE-078B01D694A5}"/>
              </a:ext>
            </a:extLst>
          </p:cNvPr>
          <p:cNvGrpSpPr/>
          <p:nvPr userDrawn="1"/>
        </p:nvGrpSpPr>
        <p:grpSpPr>
          <a:xfrm>
            <a:off x="737106" y="1799422"/>
            <a:ext cx="10717789" cy="4621647"/>
            <a:chOff x="658578" y="2036958"/>
            <a:chExt cx="10717789" cy="325915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F4C07C-B3C0-5547-939E-AE58BB63EFEB}"/>
                </a:ext>
              </a:extLst>
            </p:cNvPr>
            <p:cNvGrpSpPr/>
            <p:nvPr/>
          </p:nvGrpSpPr>
          <p:grpSpPr>
            <a:xfrm>
              <a:off x="658578" y="2036958"/>
              <a:ext cx="3259154" cy="3259154"/>
              <a:chOff x="2709241" y="-374048"/>
              <a:chExt cx="7084273" cy="704881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06F8C2-1A0E-B345-A0C3-928B75EDD68B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13980B-D256-8347-BEB7-BC612E328FE5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476921-841C-6E4F-AA1A-6AF877E690B6}"/>
                </a:ext>
              </a:extLst>
            </p:cNvPr>
            <p:cNvGrpSpPr/>
            <p:nvPr/>
          </p:nvGrpSpPr>
          <p:grpSpPr>
            <a:xfrm>
              <a:off x="4387896" y="2036958"/>
              <a:ext cx="3259154" cy="3259154"/>
              <a:chOff x="2709241" y="-374048"/>
              <a:chExt cx="7084273" cy="704881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F50AD49-C42E-9C49-8EBE-F0BA0D38751A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22DC14-C8B5-0240-811A-7512A772EACB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2FB705-72D9-5446-8BD5-90BC66DE72CD}"/>
                </a:ext>
              </a:extLst>
            </p:cNvPr>
            <p:cNvGrpSpPr/>
            <p:nvPr/>
          </p:nvGrpSpPr>
          <p:grpSpPr>
            <a:xfrm>
              <a:off x="8117213" y="2036958"/>
              <a:ext cx="3259154" cy="3259154"/>
              <a:chOff x="2709241" y="-374048"/>
              <a:chExt cx="7084273" cy="70488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85E3E0-AABA-2B42-BF3D-D1D232329671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9C01DD-C7F0-4044-BC32-1B991B713463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BFCD267-184B-674C-851D-3206B3D1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6" y="442375"/>
            <a:ext cx="12192000" cy="87191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431AF46F-DF23-F445-93C3-00665C0130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0355" y="2055835"/>
            <a:ext cx="2849382" cy="4114283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FA22235C-1B62-2143-B02A-B59B66C98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1750" y="2055835"/>
            <a:ext cx="2849382" cy="4114283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B19D3417-1C31-2741-938E-20ABFEF9AB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3145" y="2055835"/>
            <a:ext cx="2849382" cy="4114283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DEA8D-11BC-2743-A9F4-23667D3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B8C-5597-644A-9D35-2B2E493CFF0D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A9038-8BF1-C841-8760-AEEDF65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2106-98B1-324A-BDBC-59EB943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bstract dark light trails">
            <a:extLst>
              <a:ext uri="{FF2B5EF4-FFF2-40B4-BE49-F238E27FC236}">
                <a16:creationId xmlns:a16="http://schemas.microsoft.com/office/drawing/2014/main" id="{7670AA00-D84B-B248-A24F-8AE30432F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F5E30B-8480-DC42-89B6-750512FFAB6E}"/>
              </a:ext>
            </a:extLst>
          </p:cNvPr>
          <p:cNvGrpSpPr/>
          <p:nvPr userDrawn="1"/>
        </p:nvGrpSpPr>
        <p:grpSpPr>
          <a:xfrm>
            <a:off x="430351" y="240636"/>
            <a:ext cx="6524896" cy="637672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BEB301-DBA9-1447-B8E9-81B80512A2B0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8AB484-2945-B84E-8AA8-CBC4A29EB9E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49D0F7-B755-8D4C-A5C9-A3723B1FAB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85788"/>
            <a:ext cx="5765800" cy="5675312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DDB9158-0087-8647-9EE0-2F46678D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47" y="2916598"/>
            <a:ext cx="5180151" cy="1325563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9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gh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bstract Spiral black texture">
            <a:extLst>
              <a:ext uri="{FF2B5EF4-FFF2-40B4-BE49-F238E27FC236}">
                <a16:creationId xmlns:a16="http://schemas.microsoft.com/office/drawing/2014/main" id="{F8D5C6D4-409A-D74E-B574-DB65B323A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grayscl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DEA8D-11BC-2743-A9F4-23667D3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B8C-5597-644A-9D35-2B2E493CFF0D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A9038-8BF1-C841-8760-AEEDF65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2106-98B1-324A-BDBC-59EB943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F5E30B-8480-DC42-89B6-750512FFAB6E}"/>
              </a:ext>
            </a:extLst>
          </p:cNvPr>
          <p:cNvGrpSpPr/>
          <p:nvPr userDrawn="1"/>
        </p:nvGrpSpPr>
        <p:grpSpPr>
          <a:xfrm rot="10800000">
            <a:off x="5215568" y="240636"/>
            <a:ext cx="6524896" cy="637672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BEB301-DBA9-1447-B8E9-81B80512A2B0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8AB484-2945-B84E-8AA8-CBC4A29EB9E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49D0F7-B755-8D4C-A5C9-A3723B1FAB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3417" y="585788"/>
            <a:ext cx="5765800" cy="5675312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DDB9158-0087-8647-9EE0-2F46678D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6598"/>
            <a:ext cx="5180151" cy="1325563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0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bstract diagonal black texture">
            <a:extLst>
              <a:ext uri="{FF2B5EF4-FFF2-40B4-BE49-F238E27FC236}">
                <a16:creationId xmlns:a16="http://schemas.microsoft.com/office/drawing/2014/main" id="{B29945C1-7B58-8D48-8733-BF1AA6AFC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DEA8D-11BC-2743-A9F4-23667D3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B8C-5597-644A-9D35-2B2E493CFF0D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A9038-8BF1-C841-8760-AEEDF65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2106-98B1-324A-BDBC-59EB943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D181D2-BDDA-454C-9BBF-CF0CDB8D9C09}"/>
              </a:ext>
            </a:extLst>
          </p:cNvPr>
          <p:cNvGrpSpPr/>
          <p:nvPr userDrawn="1"/>
        </p:nvGrpSpPr>
        <p:grpSpPr>
          <a:xfrm>
            <a:off x="398" y="136525"/>
            <a:ext cx="4572000" cy="6721475"/>
            <a:chOff x="2709241" y="-374048"/>
            <a:chExt cx="7084273" cy="70488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3458D3-FD91-9E4B-9D83-7EB4A138D989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71691E-BE52-2F4E-9B09-B54B6AAC7BA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42F6614-7EA3-644B-AC0B-325810AE22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558" y="618089"/>
            <a:ext cx="4031512" cy="5974346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833B04-E3B5-AB43-BD54-FD95ADCAE7D2}"/>
              </a:ext>
            </a:extLst>
          </p:cNvPr>
          <p:cNvGrpSpPr/>
          <p:nvPr userDrawn="1"/>
        </p:nvGrpSpPr>
        <p:grpSpPr>
          <a:xfrm>
            <a:off x="4871278" y="136525"/>
            <a:ext cx="7119363" cy="3807134"/>
            <a:chOff x="2709241" y="-374048"/>
            <a:chExt cx="7084273" cy="704881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71C2905-9BE1-CF40-B8A5-6B429ACFD97A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095C0A7-54C0-3E44-9C1D-B102961E5E0E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F124D80A-788A-C14C-9C35-0344D77D04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05908" y="397817"/>
            <a:ext cx="6665598" cy="338395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726BC1D-028A-4C43-B988-D9D8902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398" y="4348958"/>
            <a:ext cx="7619204" cy="151007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1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Cred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bstract diagonal black texture">
            <a:extLst>
              <a:ext uri="{FF2B5EF4-FFF2-40B4-BE49-F238E27FC236}">
                <a16:creationId xmlns:a16="http://schemas.microsoft.com/office/drawing/2014/main" id="{F8D5C6D4-409A-D74E-B574-DB65B323A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DEA8D-11BC-2743-A9F4-23667D3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B8C-5597-644A-9D35-2B2E493CFF0D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A9038-8BF1-C841-8760-AEEDF65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2106-98B1-324A-BDBC-59EB943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D181D2-BDDA-454C-9BBF-CF0CDB8D9C09}"/>
              </a:ext>
            </a:extLst>
          </p:cNvPr>
          <p:cNvGrpSpPr/>
          <p:nvPr userDrawn="1"/>
        </p:nvGrpSpPr>
        <p:grpSpPr>
          <a:xfrm>
            <a:off x="398" y="136525"/>
            <a:ext cx="4572000" cy="6721475"/>
            <a:chOff x="2709241" y="-374048"/>
            <a:chExt cx="7084273" cy="70488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3458D3-FD91-9E4B-9D83-7EB4A138D989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71691E-BE52-2F4E-9B09-B54B6AAC7BA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42F6614-7EA3-644B-AC0B-325810AE22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558" y="618089"/>
            <a:ext cx="4031512" cy="5974346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726BC1D-028A-4C43-B988-D9D8902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398" y="136525"/>
            <a:ext cx="7619204" cy="151007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90A21-B809-C149-8D68-EAB43935F8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1669008"/>
            <a:ext cx="2578100" cy="4665117"/>
          </a:xfrm>
        </p:spPr>
        <p:txBody>
          <a:bodyPr/>
          <a:lstStyle>
            <a:lvl1pPr marL="0" indent="0" algn="r">
              <a:lnSpc>
                <a:spcPct val="250000"/>
              </a:lnSpc>
              <a:buNone/>
              <a:defRPr sz="2000"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1pPr>
            <a:lvl2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2pPr>
            <a:lvl3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3pPr>
            <a:lvl4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4pPr>
            <a:lvl5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A5C09D8-F39E-1F4F-8578-B7DC862509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9488" y="1669008"/>
            <a:ext cx="2578100" cy="4665117"/>
          </a:xfrm>
        </p:spPr>
        <p:txBody>
          <a:bodyPr>
            <a:normAutofit/>
          </a:bodyPr>
          <a:lstStyle>
            <a:lvl1pPr marL="0" indent="0" algn="l">
              <a:lnSpc>
                <a:spcPct val="250000"/>
              </a:lnSpc>
              <a:buNone/>
              <a:defRPr sz="2000" b="1" i="0">
                <a:solidFill>
                  <a:schemeClr val="bg1"/>
                </a:solidFill>
                <a:latin typeface="The Serif Hand Extrablack" panose="03070502030502020204" pitchFamily="66" charset="0"/>
              </a:defRPr>
            </a:lvl1pPr>
            <a:lvl2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2pPr>
            <a:lvl3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3pPr>
            <a:lvl4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4pPr>
            <a:lvl5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5pPr>
          </a:lstStyle>
          <a:p>
            <a:pPr lvl="0"/>
            <a:r>
              <a:rPr lang="en-US" dirty="0"/>
              <a:t>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12075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 dark light trails">
            <a:extLst>
              <a:ext uri="{FF2B5EF4-FFF2-40B4-BE49-F238E27FC236}">
                <a16:creationId xmlns:a16="http://schemas.microsoft.com/office/drawing/2014/main" id="{E5B7BE1B-B3BC-A34B-9A3C-7644CF252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6C599-8835-FC47-9AFB-3C5287BB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04F0E-7F3D-8546-9B39-2C56C4AE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D7ED9-D9E1-0549-B536-4A6EAE843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BB8C-5597-644A-9D35-2B2E493CFF0D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3501A-B1B3-AB43-8CE0-F46C1F684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C7288-A296-FB46-B7AC-BF5C631F5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65" r:id="rId3"/>
    <p:sldLayoutId id="2147483663" r:id="rId4"/>
    <p:sldLayoutId id="2147483660" r:id="rId5"/>
    <p:sldLayoutId id="2147483661" r:id="rId6"/>
    <p:sldLayoutId id="2147483662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he Serif Hand" panose="030705020305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he Serif Hand" panose="030705020305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he Serif Hand" panose="030705020305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he Serif Hand" panose="030705020305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he Serif Hand" panose="030705020305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he Serif Hand" panose="030705020305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UpNextLesThePoet@gmail.com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A5E0668-6381-A847-87A9-F06790596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785938" y="512762"/>
            <a:ext cx="4943334" cy="5832475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1A559A52-0D9B-0E4A-9572-35D734B9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005498"/>
            <a:ext cx="5842000" cy="1325563"/>
          </a:xfrm>
        </p:spPr>
        <p:txBody>
          <a:bodyPr>
            <a:noAutofit/>
          </a:bodyPr>
          <a:lstStyle/>
          <a:p>
            <a:r>
              <a:rPr lang="en-US" sz="6600" dirty="0"/>
              <a:t>Memoir Writing</a:t>
            </a:r>
            <a:br>
              <a:rPr lang="en-US" sz="6600" dirty="0"/>
            </a:br>
            <a:r>
              <a:rPr lang="en-US" sz="6600" dirty="0"/>
              <a:t>With Leslie A. Lawrence</a:t>
            </a:r>
          </a:p>
        </p:txBody>
      </p:sp>
    </p:spTree>
    <p:extLst>
      <p:ext uri="{BB962C8B-B14F-4D97-AF65-F5344CB8AC3E}">
        <p14:creationId xmlns:p14="http://schemas.microsoft.com/office/powerpoint/2010/main" val="236384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1131C-623C-46A2-8B4E-5748E7AF6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7" y="4483652"/>
            <a:ext cx="5018789" cy="1063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is What every story breaks down in to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D8B5A97-F7A2-4566-8121-53B2AB7E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944" y="838200"/>
            <a:ext cx="5020056" cy="1060704"/>
          </a:xfrm>
        </p:spPr>
        <p:txBody>
          <a:bodyPr>
            <a:normAutofit fontScale="90000"/>
          </a:bodyPr>
          <a:lstStyle/>
          <a:p>
            <a:r>
              <a:rPr lang="en-US" dirty="0"/>
              <a:t>All stories need a foundation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FD122-EB49-48AB-AD05-0182DFC62959}"/>
              </a:ext>
            </a:extLst>
          </p:cNvPr>
          <p:cNvSpPr txBox="1"/>
          <p:nvPr/>
        </p:nvSpPr>
        <p:spPr>
          <a:xfrm>
            <a:off x="914400" y="838200"/>
            <a:ext cx="2298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AR CHRISTY" panose="02000000000000000000" pitchFamily="2" charset="0"/>
              </a:rPr>
              <a:t>Character</a:t>
            </a:r>
          </a:p>
          <a:p>
            <a:endParaRPr lang="en-US" sz="2800" dirty="0">
              <a:latin typeface="AR CHRISTY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 CHRISTY" panose="02000000000000000000" pitchFamily="2" charset="0"/>
              </a:rPr>
              <a:t>Character’s goal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98F2D-13C0-4D6C-94C9-58C6498D29D1}"/>
              </a:ext>
            </a:extLst>
          </p:cNvPr>
          <p:cNvSpPr txBox="1"/>
          <p:nvPr/>
        </p:nvSpPr>
        <p:spPr>
          <a:xfrm>
            <a:off x="4483100" y="838200"/>
            <a:ext cx="218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AR CHRISTY" panose="02000000000000000000" pitchFamily="2" charset="0"/>
              </a:rPr>
              <a:t>Character’s</a:t>
            </a:r>
          </a:p>
          <a:p>
            <a:r>
              <a:rPr lang="en-US" sz="2800" dirty="0">
                <a:latin typeface="AR CHRISTY" panose="02000000000000000000" pitchFamily="2" charset="0"/>
              </a:rPr>
              <a:t> motivation</a:t>
            </a:r>
          </a:p>
          <a:p>
            <a:endParaRPr lang="en-US" sz="2800" dirty="0">
              <a:latin typeface="AR CHRISTY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 CHRISTY" panose="02000000000000000000" pitchFamily="2" charset="0"/>
              </a:rPr>
              <a:t>Setting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69F0E9-C6A7-43D6-8022-E0CB8F4EE904}"/>
              </a:ext>
            </a:extLst>
          </p:cNvPr>
          <p:cNvSpPr txBox="1"/>
          <p:nvPr/>
        </p:nvSpPr>
        <p:spPr>
          <a:xfrm>
            <a:off x="5435600" y="4051300"/>
            <a:ext cx="237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AR CHRISTY" panose="02000000000000000000" pitchFamily="2" charset="0"/>
              </a:rPr>
              <a:t>Obstacles</a:t>
            </a:r>
          </a:p>
          <a:p>
            <a:endParaRPr lang="en-US" sz="2800" dirty="0">
              <a:latin typeface="AR CHRISTY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 CHRISTY" panose="02000000000000000000" pitchFamily="2" charset="0"/>
              </a:rPr>
              <a:t>Outcome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3076E-8924-49BE-80B5-30A687738AF3}"/>
              </a:ext>
            </a:extLst>
          </p:cNvPr>
          <p:cNvSpPr txBox="1"/>
          <p:nvPr/>
        </p:nvSpPr>
        <p:spPr>
          <a:xfrm>
            <a:off x="9042400" y="3738193"/>
            <a:ext cx="226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 CHRISTY" panose="02000000000000000000" pitchFamily="2" charset="0"/>
              </a:rPr>
              <a:t>- Use all five senses to describe what’s going on! The more details, the better! Readers want to feel like they are in the story with you!</a:t>
            </a:r>
          </a:p>
        </p:txBody>
      </p:sp>
    </p:spTree>
    <p:extLst>
      <p:ext uri="{BB962C8B-B14F-4D97-AF65-F5344CB8AC3E}">
        <p14:creationId xmlns:p14="http://schemas.microsoft.com/office/powerpoint/2010/main" val="281586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587E37-EE99-4B01-B50A-E7FB7E3C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readers want?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D4ADE-D2DF-4059-AD32-664E21AA6A34}"/>
              </a:ext>
            </a:extLst>
          </p:cNvPr>
          <p:cNvSpPr txBox="1"/>
          <p:nvPr/>
        </p:nvSpPr>
        <p:spPr>
          <a:xfrm>
            <a:off x="1574800" y="977583"/>
            <a:ext cx="8890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Time Periods! What year was it? How old were you? What was going on in the news around that time?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Setting! Readers want to feel like they’re in the room with you.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Details! Details are reason people relate to the book.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Your unique voice! You were created unlike anyone else so let that reflect in your writing.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“Bad guys” People love drama, and somebody has to be the “bad guy”!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“Good guys” People also love triumph. You may be the “good guy” in the story who triumphs!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Creativity this memoir is yours. Make sure it shows!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0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41EB-0760-42B1-A546-D5AF5E10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writer you should…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FD85344-85D3-4548-A5F6-03E1AFF79A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4404" r="4404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FE4C06-799F-470B-9305-4C7588A84EE5}"/>
              </a:ext>
            </a:extLst>
          </p:cNvPr>
          <p:cNvSpPr txBox="1"/>
          <p:nvPr/>
        </p:nvSpPr>
        <p:spPr>
          <a:xfrm>
            <a:off x="1143000" y="2463800"/>
            <a:ext cx="2463800" cy="341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AD77A-A6E3-40A3-9881-847DBA2ABCB8}"/>
              </a:ext>
            </a:extLst>
          </p:cNvPr>
          <p:cNvSpPr txBox="1"/>
          <p:nvPr/>
        </p:nvSpPr>
        <p:spPr>
          <a:xfrm>
            <a:off x="1143000" y="27051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098D8-875C-49BA-A134-39E4A2DD546D}"/>
              </a:ext>
            </a:extLst>
          </p:cNvPr>
          <p:cNvSpPr txBox="1"/>
          <p:nvPr/>
        </p:nvSpPr>
        <p:spPr>
          <a:xfrm>
            <a:off x="1188719" y="3571785"/>
            <a:ext cx="2418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Get into the pattern of raising questions in the readers mind and then answering them.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9EDBF-4B5D-4E1C-A59E-91D9BB509DE3}"/>
              </a:ext>
            </a:extLst>
          </p:cNvPr>
          <p:cNvSpPr txBox="1"/>
          <p:nvPr/>
        </p:nvSpPr>
        <p:spPr>
          <a:xfrm>
            <a:off x="8585202" y="2984500"/>
            <a:ext cx="24637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Get into the pattern of communicating with the readers both verbally and non verbally. Use words, gestures, eye contact, and quotations to talk to the reader.</a:t>
            </a:r>
          </a:p>
        </p:txBody>
      </p:sp>
    </p:spTree>
    <p:extLst>
      <p:ext uri="{BB962C8B-B14F-4D97-AF65-F5344CB8AC3E}">
        <p14:creationId xmlns:p14="http://schemas.microsoft.com/office/powerpoint/2010/main" val="367372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7093F618-930C-7C46-AD3D-8E548C583A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277558" y="685800"/>
            <a:ext cx="4031512" cy="5540389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19D490C-96F2-4694-B7F3-BAECFB3D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 to co-write your story and mentor you through the writing process!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412A7-A50C-41F3-B0CC-F03216FF93D8}"/>
              </a:ext>
            </a:extLst>
          </p:cNvPr>
          <p:cNvSpPr txBox="1"/>
          <p:nvPr/>
        </p:nvSpPr>
        <p:spPr>
          <a:xfrm>
            <a:off x="4735216" y="2247900"/>
            <a:ext cx="7064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Leslie A. Lawrence, Author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216-952-8133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pperplate Gothic Light" panose="020E0507020206020404" pitchFamily="34" charset="0"/>
                <a:hlinkClick r:id="rId3"/>
              </a:rPr>
              <a:t>UpNextLesThePoet@gmail.com</a:t>
            </a:r>
            <a:endParaRPr lang="en-US" sz="3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Instagram: @</a:t>
            </a:r>
            <a:r>
              <a:rPr lang="en-US" sz="3200" dirty="0" err="1">
                <a:solidFill>
                  <a:schemeClr val="bg1"/>
                </a:solidFill>
                <a:latin typeface="Copperplate Gothic Light" panose="020E0507020206020404" pitchFamily="34" charset="0"/>
              </a:rPr>
              <a:t>UpNextLes</a:t>
            </a:r>
            <a:endParaRPr lang="en-US" sz="3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Facebook: Leslie Lawrence</a:t>
            </a:r>
            <a:endParaRPr lang="en-US" sz="3200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6F739D8-42CA-2C41-9523-E04D15B08C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5623417" y="638563"/>
            <a:ext cx="5765800" cy="55697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861958-6A33-884F-A346-8B8A3C9F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783" y="2916598"/>
            <a:ext cx="5180151" cy="1325563"/>
          </a:xfrm>
        </p:spPr>
        <p:txBody>
          <a:bodyPr/>
          <a:lstStyle/>
          <a:p>
            <a:r>
              <a:rPr lang="en-US" dirty="0"/>
              <a:t>Your story, your experience</a:t>
            </a:r>
          </a:p>
        </p:txBody>
      </p:sp>
    </p:spTree>
    <p:extLst>
      <p:ext uri="{BB962C8B-B14F-4D97-AF65-F5344CB8AC3E}">
        <p14:creationId xmlns:p14="http://schemas.microsoft.com/office/powerpoint/2010/main" val="90760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9A7C459-6362-A546-A157-DA0CC69BFE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3581400" y="863600"/>
            <a:ext cx="4838700" cy="46101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0BDE05-27A9-471A-9489-7C2D8A47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/>
              <a:t>The Formula</a:t>
            </a:r>
          </a:p>
        </p:txBody>
      </p:sp>
    </p:spTree>
    <p:extLst>
      <p:ext uri="{BB962C8B-B14F-4D97-AF65-F5344CB8AC3E}">
        <p14:creationId xmlns:p14="http://schemas.microsoft.com/office/powerpoint/2010/main" val="120612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361AF76-8E56-6F4E-ADBE-C4B4A2ABB2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79792" y="708471"/>
            <a:ext cx="3512915" cy="5974346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E3699AE3-0697-514B-B140-5347A68C56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965700" y="605266"/>
            <a:ext cx="5702300" cy="356458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9047FE-0443-1342-8547-02680689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693" y="4721592"/>
            <a:ext cx="7619204" cy="1510076"/>
          </a:xfrm>
        </p:spPr>
        <p:txBody>
          <a:bodyPr>
            <a:noAutofit/>
          </a:bodyPr>
          <a:lstStyle/>
          <a:p>
            <a:r>
              <a:rPr lang="en-US" sz="4800" dirty="0"/>
              <a:t>Who Was I at the time?</a:t>
            </a:r>
            <a:br>
              <a:rPr lang="en-US" sz="4800" dirty="0"/>
            </a:br>
            <a:r>
              <a:rPr lang="en-US" sz="4800" dirty="0"/>
              <a:t>What happened?</a:t>
            </a:r>
            <a:br>
              <a:rPr lang="en-US" sz="4800" dirty="0"/>
            </a:br>
            <a:r>
              <a:rPr lang="en-US" sz="4800" dirty="0"/>
              <a:t>What did I learn?</a:t>
            </a:r>
            <a:br>
              <a:rPr lang="en-US" sz="4800" dirty="0"/>
            </a:br>
            <a:r>
              <a:rPr lang="en-US" sz="4800" dirty="0"/>
              <a:t>Who Am I now?</a:t>
            </a:r>
          </a:p>
        </p:txBody>
      </p:sp>
    </p:spTree>
    <p:extLst>
      <p:ext uri="{BB962C8B-B14F-4D97-AF65-F5344CB8AC3E}">
        <p14:creationId xmlns:p14="http://schemas.microsoft.com/office/powerpoint/2010/main" val="2607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EBA5C4-2BDA-4A52-B78A-86DC82F3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477" y="1146845"/>
            <a:ext cx="8016960" cy="1060704"/>
          </a:xfrm>
        </p:spPr>
        <p:txBody>
          <a:bodyPr>
            <a:normAutofit/>
          </a:bodyPr>
          <a:lstStyle/>
          <a:p>
            <a:r>
              <a:rPr lang="en-US" sz="6600" dirty="0"/>
              <a:t>Remembering the past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E80FB78-EB5B-5646-9214-71D4A30B3C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714717" y="1036870"/>
            <a:ext cx="3239774" cy="2631538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8F00A23-63B8-9248-B6BF-61DAC98287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8221303" y="3337462"/>
            <a:ext cx="3239774" cy="26315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EE5A-9641-8641-A302-F931CF7C1B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 good, the bad, and the very ugly</a:t>
            </a:r>
          </a:p>
        </p:txBody>
      </p:sp>
    </p:spTree>
    <p:extLst>
      <p:ext uri="{BB962C8B-B14F-4D97-AF65-F5344CB8AC3E}">
        <p14:creationId xmlns:p14="http://schemas.microsoft.com/office/powerpoint/2010/main" val="160651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C9BEEE-D2A0-4AD7-B1BC-2726748E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 to memory lane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36048-E8AC-4AB1-BE0C-2E0B7DDB8EFE}"/>
              </a:ext>
            </a:extLst>
          </p:cNvPr>
          <p:cNvSpPr txBox="1"/>
          <p:nvPr/>
        </p:nvSpPr>
        <p:spPr>
          <a:xfrm>
            <a:off x="1574800" y="1155700"/>
            <a:ext cx="934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It’s okay to use pictures, articles, letters, etc.!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Talk to people who were close to you then, and close to you now. Are there any differences? Similarities? Anything that surprises you?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Don’t be afraid to RESEARCH! You’d be surprised at what’s on the internet.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If you do use letters or pictures from someone else, make sure you get their permission IN WRITING!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Listen for stories. In the midst of family events, talking with friends, looking at pictures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9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D94-89A0-FA4B-B99F-DD7F5C57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reflection of yourself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9FF0346-4ED3-8043-99E2-F997E87216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950355" y="2055835"/>
            <a:ext cx="2849382" cy="3958742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AB89921-0D39-9242-A307-2A87754DC6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678186" y="2055835"/>
            <a:ext cx="2849382" cy="3958742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1B41A91-25DF-F042-8FB9-745255862C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tretch>
            <a:fillRect/>
          </a:stretch>
        </p:blipFill>
        <p:spPr>
          <a:xfrm>
            <a:off x="8406017" y="2055835"/>
            <a:ext cx="2823638" cy="4114283"/>
          </a:xfrm>
        </p:spPr>
      </p:pic>
    </p:spTree>
    <p:extLst>
      <p:ext uri="{BB962C8B-B14F-4D97-AF65-F5344CB8AC3E}">
        <p14:creationId xmlns:p14="http://schemas.microsoft.com/office/powerpoint/2010/main" val="42884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C1CB-EBE8-44F4-BFEF-6058E22C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piece of paper, reflect on these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0294F-6E85-439E-A2C3-CCEE29328F13}"/>
              </a:ext>
            </a:extLst>
          </p:cNvPr>
          <p:cNvSpPr txBox="1"/>
          <p:nvPr/>
        </p:nvSpPr>
        <p:spPr>
          <a:xfrm>
            <a:off x="1041400" y="3224937"/>
            <a:ext cx="2476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Who was I at the time?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did I want?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Who else was involved?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did they want?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159B5-19E4-4415-88D2-DB39A095A1BA}"/>
              </a:ext>
            </a:extLst>
          </p:cNvPr>
          <p:cNvSpPr txBox="1"/>
          <p:nvPr/>
        </p:nvSpPr>
        <p:spPr>
          <a:xfrm>
            <a:off x="4914900" y="3224937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What obstacles were present?</a:t>
            </a:r>
          </a:p>
          <a:p>
            <a:pPr marL="285750" indent="-285750">
              <a:buFontTx/>
              <a:buChar char="-"/>
            </a:pPr>
            <a:r>
              <a:rPr lang="en-US" dirty="0"/>
              <a:t>How did it start?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When did it happen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was the result?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E9984-AF56-48EB-8C42-8BE9EDEA56FE}"/>
              </a:ext>
            </a:extLst>
          </p:cNvPr>
          <p:cNvSpPr txBox="1"/>
          <p:nvPr/>
        </p:nvSpPr>
        <p:spPr>
          <a:xfrm>
            <a:off x="8572500" y="2670939"/>
            <a:ext cx="2476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Who did what about it?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did that action cause?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else happened?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was the outcome?</a:t>
            </a:r>
          </a:p>
          <a:p>
            <a:pPr marL="285750" indent="-285750">
              <a:buFontTx/>
              <a:buChar char="-"/>
            </a:pPr>
            <a:r>
              <a:rPr lang="en-US" dirty="0"/>
              <a:t>- Who am I because of this?</a:t>
            </a:r>
          </a:p>
        </p:txBody>
      </p:sp>
    </p:spTree>
    <p:extLst>
      <p:ext uri="{BB962C8B-B14F-4D97-AF65-F5344CB8AC3E}">
        <p14:creationId xmlns:p14="http://schemas.microsoft.com/office/powerpoint/2010/main" val="417739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EFF590B-51AF-C94C-9DD9-DA181D6A12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001846" y="484363"/>
            <a:ext cx="2208963" cy="2797221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C8D7E646-96D2-9240-B224-B0FA2834E4C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>
            <a:fillRect/>
          </a:stretch>
        </p:blipFill>
        <p:spPr>
          <a:xfrm>
            <a:off x="4251593" y="491363"/>
            <a:ext cx="2783221" cy="2783221"/>
          </a:xfr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DFDFA72-BE65-434D-AAC4-E59D429CBB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These Things…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EC6D696-745E-4048-B33B-6469E57B613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tretch>
            <a:fillRect/>
          </a:stretch>
        </p:blipFill>
        <p:spPr>
          <a:xfrm>
            <a:off x="5194300" y="3759097"/>
            <a:ext cx="2492229" cy="2797221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358CD651-7E66-594E-81DD-89C9F8700E8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tretch>
            <a:fillRect/>
          </a:stretch>
        </p:blipFill>
        <p:spPr>
          <a:xfrm>
            <a:off x="8781090" y="3715833"/>
            <a:ext cx="2783164" cy="2797221"/>
          </a:xfr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F3A7B9B7-0B2F-4EF7-83E4-2B02E86A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story needs</a:t>
            </a:r>
          </a:p>
        </p:txBody>
      </p:sp>
    </p:spTree>
    <p:extLst>
      <p:ext uri="{BB962C8B-B14F-4D97-AF65-F5344CB8AC3E}">
        <p14:creationId xmlns:p14="http://schemas.microsoft.com/office/powerpoint/2010/main" val="259536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shion">
      <a:dk1>
        <a:srgbClr val="000000"/>
      </a:dk1>
      <a:lt1>
        <a:srgbClr val="FFFFFF"/>
      </a:lt1>
      <a:dk2>
        <a:srgbClr val="282928"/>
      </a:dk2>
      <a:lt2>
        <a:srgbClr val="FEEDEC"/>
      </a:lt2>
      <a:accent1>
        <a:srgbClr val="FE9A99"/>
      </a:accent1>
      <a:accent2>
        <a:srgbClr val="DFB0B2"/>
      </a:accent2>
      <a:accent3>
        <a:srgbClr val="282928"/>
      </a:accent3>
      <a:accent4>
        <a:srgbClr val="FFEEED"/>
      </a:accent4>
      <a:accent5>
        <a:srgbClr val="FFFAF8"/>
      </a:accent5>
      <a:accent6>
        <a:srgbClr val="FFFFEF"/>
      </a:accent6>
      <a:hlink>
        <a:srgbClr val="FE9A99"/>
      </a:hlink>
      <a:folHlink>
        <a:srgbClr val="E7B6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shion_Photobook_Win32_AS - v2" id="{3631244F-31EE-48BA-B0FC-C63E8FF86820}" vid="{751ED392-3CAC-4C4C-81D1-F0A18D14B3B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646123-F49A-4FE8-8E80-49EB10D82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FC70BB-B5AE-43C0-A458-C8E0AA7D7D2F}">
  <ds:schemaRefs>
    <ds:schemaRef ds:uri="http://schemas.microsoft.com/office/2006/metadata/properties"/>
    <ds:schemaRef ds:uri="16c05727-aa75-4e4a-9b5f-8a80a1165891"/>
    <ds:schemaRef ds:uri="http://schemas.microsoft.com/office/infopath/2007/PartnerControls"/>
    <ds:schemaRef ds:uri="http://purl.org/dc/terms/"/>
    <ds:schemaRef ds:uri="71af3243-3dd4-4a8d-8c0d-dd76da1f02a5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AC2D3A-28CF-40A0-BA51-35E05B7E19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Fashion photo book</Template>
  <TotalTime>0</TotalTime>
  <Words>483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 CHRISTY</vt:lpstr>
      <vt:lpstr>Arial</vt:lpstr>
      <vt:lpstr>Calibri</vt:lpstr>
      <vt:lpstr>Copperplate Gothic Light</vt:lpstr>
      <vt:lpstr>The Serif Hand</vt:lpstr>
      <vt:lpstr>The Serif Hand Extrablack</vt:lpstr>
      <vt:lpstr>Office Theme</vt:lpstr>
      <vt:lpstr>Memoir Writing With Leslie A. Lawrence</vt:lpstr>
      <vt:lpstr>Your story, your experience</vt:lpstr>
      <vt:lpstr>The Formula</vt:lpstr>
      <vt:lpstr>Who Was I at the time? What happened? What did I learn? Who Am I now?</vt:lpstr>
      <vt:lpstr>Remembering the past</vt:lpstr>
      <vt:lpstr>Directions to memory lane</vt:lpstr>
      <vt:lpstr>A reflection of yourself</vt:lpstr>
      <vt:lpstr>On a piece of paper, reflect on these questions</vt:lpstr>
      <vt:lpstr>Every story needs</vt:lpstr>
      <vt:lpstr>All stories need a foundation</vt:lpstr>
      <vt:lpstr>What do readers want?</vt:lpstr>
      <vt:lpstr>As a writer you should…</vt:lpstr>
      <vt:lpstr>Contact me to co-write your story and mentor you through the writing process!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2020-01-10T23:19:16Z</dcterms:created>
  <dcterms:modified xsi:type="dcterms:W3CDTF">2020-01-11T13:11:23Z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