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7" r:id="rId4"/>
    <p:sldId id="265" r:id="rId5"/>
    <p:sldId id="278" r:id="rId6"/>
    <p:sldId id="260" r:id="rId7"/>
    <p:sldId id="261" r:id="rId8"/>
    <p:sldId id="262" r:id="rId9"/>
    <p:sldId id="280" r:id="rId10"/>
    <p:sldId id="266" r:id="rId11"/>
    <p:sldId id="295" r:id="rId12"/>
    <p:sldId id="296" r:id="rId13"/>
    <p:sldId id="297" r:id="rId14"/>
    <p:sldId id="298" r:id="rId15"/>
    <p:sldId id="299" r:id="rId16"/>
    <p:sldId id="267" r:id="rId17"/>
    <p:sldId id="269" r:id="rId18"/>
    <p:sldId id="272" r:id="rId19"/>
    <p:sldId id="300" r:id="rId20"/>
    <p:sldId id="301" r:id="rId21"/>
    <p:sldId id="274" r:id="rId22"/>
    <p:sldId id="271" r:id="rId23"/>
    <p:sldId id="276" r:id="rId24"/>
    <p:sldId id="279" r:id="rId25"/>
    <p:sldId id="282" r:id="rId26"/>
    <p:sldId id="284" r:id="rId27"/>
    <p:sldId id="285" r:id="rId28"/>
    <p:sldId id="283" r:id="rId29"/>
    <p:sldId id="281" r:id="rId30"/>
    <p:sldId id="286" r:id="rId31"/>
    <p:sldId id="288" r:id="rId32"/>
    <p:sldId id="291" r:id="rId33"/>
    <p:sldId id="292" r:id="rId34"/>
    <p:sldId id="293" r:id="rId35"/>
    <p:sldId id="294" r:id="rId36"/>
    <p:sldId id="289" r:id="rId3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8078"/>
    <a:srgbClr val="3F4040"/>
    <a:srgbClr val="DCB667"/>
    <a:srgbClr val="46A9AF"/>
    <a:srgbClr val="E3615C"/>
    <a:srgbClr val="FFFDE0"/>
    <a:srgbClr val="E0F0DD"/>
    <a:srgbClr val="F9F6DC"/>
    <a:srgbClr val="E7F5F6"/>
    <a:srgbClr val="E7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5" autoAdjust="0"/>
    <p:restoredTop sz="99855" autoAdjust="0"/>
  </p:normalViewPr>
  <p:slideViewPr>
    <p:cSldViewPr snapToGrid="0" snapToObjects="1">
      <p:cViewPr>
        <p:scale>
          <a:sx n="125" d="100"/>
          <a:sy n="125" d="100"/>
        </p:scale>
        <p:origin x="-1296" y="-48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p-arrows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56"/>
            <a:ext cx="3474805" cy="6166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58135"/>
            <a:ext cx="9148004" cy="66343"/>
          </a:xfrm>
          <a:prstGeom prst="rect">
            <a:avLst/>
          </a:prstGeom>
          <a:solidFill>
            <a:srgbClr val="E261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SM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52" y="5140791"/>
            <a:ext cx="2393308" cy="4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1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_lines-crea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04" cy="22570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58135"/>
            <a:ext cx="9148004" cy="66343"/>
          </a:xfrm>
          <a:prstGeom prst="rect">
            <a:avLst/>
          </a:prstGeom>
          <a:solidFill>
            <a:srgbClr val="E261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SM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7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dott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1414" y="46013"/>
            <a:ext cx="9066276" cy="5631180"/>
          </a:xfrm>
          <a:prstGeom prst="rect">
            <a:avLst/>
          </a:prstGeom>
          <a:noFill/>
          <a:ln w="63500" cmpd="sng">
            <a:solidFill>
              <a:srgbClr val="F4D98C"/>
            </a:solidFill>
            <a:miter lim="800000"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18641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1581" y="128945"/>
            <a:ext cx="8924544" cy="5486400"/>
          </a:xfrm>
          <a:prstGeom prst="rect">
            <a:avLst/>
          </a:prstGeom>
          <a:noFill/>
          <a:ln w="12700" cmpd="sng">
            <a:solidFill>
              <a:schemeClr val="tx1">
                <a:lumMod val="85000"/>
                <a:lumOff val="15000"/>
              </a:schemeClr>
            </a:solidFill>
            <a:prstDash val="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SM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44253" y="39072"/>
            <a:ext cx="9062219" cy="5625983"/>
          </a:xfrm>
          <a:prstGeom prst="rect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91861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2435" y="85998"/>
            <a:ext cx="8971650" cy="5531067"/>
          </a:xfrm>
          <a:prstGeom prst="rect">
            <a:avLst/>
          </a:prstGeom>
          <a:noFill/>
          <a:ln w="12700" cmpd="sng">
            <a:solidFill>
              <a:schemeClr val="tx1">
                <a:lumMod val="85000"/>
                <a:lumOff val="15000"/>
              </a:schemeClr>
            </a:solidFill>
            <a:prstDash val="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SM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6" y="5316378"/>
            <a:ext cx="1387844" cy="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peac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11467" y="123842"/>
            <a:ext cx="8927401" cy="5471539"/>
          </a:xfrm>
          <a:prstGeom prst="rect">
            <a:avLst/>
          </a:prstGeom>
          <a:noFill/>
          <a:ln w="215900" cmpd="sng">
            <a:solidFill>
              <a:srgbClr val="C65651"/>
            </a:solidFill>
            <a:miter lim="800000"/>
          </a:ln>
          <a:scene3d>
            <a:camera prst="orthographicFront"/>
            <a:lightRig rig="threePt" dir="t"/>
          </a:scene3d>
          <a:sp3d>
            <a:bevelT w="25400" h="25400" prst="divot"/>
            <a:bevelB w="25400" h="254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3465" y="281456"/>
            <a:ext cx="8617776" cy="5166405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8599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11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7492" y="729238"/>
            <a:ext cx="8129018" cy="4243295"/>
          </a:xfrm>
          <a:prstGeom prst="rect">
            <a:avLst/>
          </a:prstGeom>
          <a:solidFill>
            <a:srgbClr val="D35F59"/>
          </a:solidFill>
          <a:ln w="2159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2876" y="145522"/>
            <a:ext cx="8858249" cy="5410728"/>
          </a:xfrm>
          <a:prstGeom prst="rect">
            <a:avLst/>
          </a:prstGeom>
          <a:noFill/>
          <a:ln w="254000" cmpd="sng">
            <a:solidFill>
              <a:srgbClr val="D35F5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77983" y="300439"/>
            <a:ext cx="8591130" cy="5115954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20408" y="343051"/>
            <a:ext cx="8505368" cy="5028233"/>
          </a:xfrm>
          <a:prstGeom prst="rect">
            <a:avLst/>
          </a:prstGeom>
          <a:noFill/>
          <a:ln w="12700" cmpd="sng">
            <a:solidFill>
              <a:srgbClr val="7F7F7F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3687422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36066" y="113404"/>
            <a:ext cx="8902802" cy="5481978"/>
          </a:xfrm>
          <a:prstGeom prst="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3073" y="132302"/>
            <a:ext cx="8869745" cy="5433857"/>
          </a:xfrm>
          <a:prstGeom prst="rect">
            <a:avLst/>
          </a:prstGeom>
          <a:solidFill>
            <a:srgbClr val="D35F59"/>
          </a:solidFill>
          <a:ln w="19050" cmpd="sng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3546" y="75602"/>
            <a:ext cx="8988800" cy="5562600"/>
          </a:xfrm>
          <a:prstGeom prst="rect">
            <a:avLst/>
          </a:prstGeom>
          <a:noFill/>
          <a:ln w="12700" cap="sq" cmpd="sng">
            <a:solidFill>
              <a:srgbClr val="7F7F7F"/>
            </a:solidFill>
            <a:prstDash val="dot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p or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41772"/>
            <a:ext cx="9088283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5376" y="2106083"/>
            <a:ext cx="5204222" cy="2751667"/>
          </a:xfrm>
          <a:prstGeom prst="rect">
            <a:avLst/>
          </a:prstGeom>
        </p:spPr>
        <p:txBody>
          <a:bodyPr vert="horz"/>
          <a:lstStyle>
            <a:lvl1pPr marL="178308" indent="-178308">
              <a:buClr>
                <a:srgbClr val="EA9643"/>
              </a:buClr>
              <a:buFont typeface="Wingdings" charset="2"/>
              <a:buChar char="§"/>
              <a:defRPr sz="1900">
                <a:solidFill>
                  <a:srgbClr val="404040"/>
                </a:solidFill>
                <a:latin typeface="Gotham Book"/>
                <a:cs typeface="Gotham Book"/>
              </a:defRPr>
            </a:lvl1pPr>
            <a:lvl2pPr>
              <a:defRPr sz="1900">
                <a:latin typeface="Gotham Book"/>
                <a:cs typeface="Gotham Book"/>
              </a:defRPr>
            </a:lvl2pPr>
            <a:lvl3pPr>
              <a:defRPr sz="1900">
                <a:latin typeface="Gotham Book"/>
                <a:cs typeface="Gotham Book"/>
              </a:defRPr>
            </a:lvl3pPr>
            <a:lvl4pPr>
              <a:defRPr sz="1900">
                <a:latin typeface="Gotham Book"/>
                <a:cs typeface="Gotham Book"/>
              </a:defRPr>
            </a:lvl4pPr>
            <a:lvl5pPr>
              <a:defRPr sz="1900">
                <a:latin typeface="Gotham Book"/>
                <a:cs typeface="Gotham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88599"/>
            <a:ext cx="7886700" cy="11046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1772"/>
            <a:ext cx="368710" cy="5673228"/>
          </a:xfrm>
          <a:prstGeom prst="rect">
            <a:avLst/>
          </a:prstGeom>
          <a:solidFill>
            <a:srgbClr val="D35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36283" y="5562376"/>
            <a:ext cx="9073841" cy="0"/>
          </a:xfrm>
          <a:prstGeom prst="line">
            <a:avLst/>
          </a:prstGeom>
          <a:ln w="19050" cap="rnd" cmpd="sng">
            <a:solidFill>
              <a:schemeClr val="tx1">
                <a:lumMod val="50000"/>
                <a:lumOff val="50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9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otted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0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" y="5528359"/>
            <a:ext cx="9073841" cy="0"/>
          </a:xfrm>
          <a:prstGeom prst="line">
            <a:avLst/>
          </a:prstGeom>
          <a:ln w="25400" cap="rnd" cmpd="sng">
            <a:solidFill>
              <a:schemeClr val="tx1"/>
            </a:solidFill>
            <a:prstDash val="dot"/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18975" y="2138948"/>
            <a:ext cx="4180973" cy="174903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background1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2" r:id="rId4"/>
    <p:sldLayoutId id="2147483658" r:id="rId5"/>
    <p:sldLayoutId id="2147483655" r:id="rId6"/>
    <p:sldLayoutId id="2147483657" r:id="rId7"/>
    <p:sldLayoutId id="2147483650" r:id="rId8"/>
    <p:sldLayoutId id="2147483656" r:id="rId9"/>
    <p:sldLayoutId id="214748366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9126" y="2206239"/>
            <a:ext cx="6400800" cy="13599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ts val="46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800" dirty="0" smtClean="0">
                <a:solidFill>
                  <a:srgbClr val="2B2D2C"/>
                </a:solidFill>
                <a:latin typeface="Gotham"/>
                <a:cs typeface="Gotham"/>
              </a:rPr>
              <a:t>GET STARTED WITH</a:t>
            </a:r>
            <a:br>
              <a:rPr lang="en-US" sz="2800" dirty="0" smtClean="0">
                <a:solidFill>
                  <a:srgbClr val="2B2D2C"/>
                </a:solidFill>
                <a:latin typeface="Gotham"/>
                <a:cs typeface="Gotham"/>
              </a:rPr>
            </a:br>
            <a:r>
              <a:rPr lang="en-US" dirty="0">
                <a:solidFill>
                  <a:srgbClr val="2B2D2C"/>
                </a:solidFill>
                <a:latin typeface="Thirsty Script Extrabold Demo"/>
                <a:cs typeface="Thirsty Script Extrabold Demo"/>
              </a:rPr>
              <a:t>s</a:t>
            </a:r>
            <a:r>
              <a:rPr lang="en-US" dirty="0" smtClean="0">
                <a:solidFill>
                  <a:srgbClr val="2B2D2C"/>
                </a:solidFill>
                <a:latin typeface="Thirsty Script Extrabold Demo"/>
                <a:cs typeface="Thirsty Script Extrabold Demo"/>
              </a:rPr>
              <a:t>cheduling tools</a:t>
            </a:r>
            <a:endParaRPr lang="en-US" sz="5400" dirty="0" smtClean="0">
              <a:solidFill>
                <a:srgbClr val="2B2D2C"/>
              </a:solidFill>
              <a:latin typeface="Thirsty Script Extrabold Demo"/>
              <a:cs typeface="Thirsty Script Extrabold Demo"/>
            </a:endParaRPr>
          </a:p>
        </p:txBody>
      </p:sp>
      <p:pic>
        <p:nvPicPr>
          <p:cNvPr id="9" name="Picture 8" descr="school-mater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38" y="1513541"/>
            <a:ext cx="653043" cy="6530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F4D9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7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When you look for scheduling tools,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ask yourself these questions: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666" y="1688241"/>
            <a:ext cx="707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get an initial boost in traffic for posts + promotions?</a:t>
            </a:r>
          </a:p>
        </p:txBody>
      </p:sp>
    </p:spTree>
    <p:extLst>
      <p:ext uri="{BB962C8B-B14F-4D97-AF65-F5344CB8AC3E}">
        <p14:creationId xmlns:p14="http://schemas.microsoft.com/office/powerpoint/2010/main" val="165024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When you look for scheduling tools,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ask yourself these questions: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666" y="1688241"/>
            <a:ext cx="7074749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get an initial boost in traffic for posts + promotions?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share content frequently enough for each platform?</a:t>
            </a:r>
          </a:p>
        </p:txBody>
      </p:sp>
    </p:spTree>
    <p:extLst>
      <p:ext uri="{BB962C8B-B14F-4D97-AF65-F5344CB8AC3E}">
        <p14:creationId xmlns:p14="http://schemas.microsoft.com/office/powerpoint/2010/main" val="137215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When you look for scheduling tools,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ask yourself these questions: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666" y="1688241"/>
            <a:ext cx="707474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get an initial boost in traffic for posts + promotions?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share content frequently enough for each platform?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Is the tool designed to recycle and loop posts?</a:t>
            </a:r>
          </a:p>
        </p:txBody>
      </p:sp>
    </p:spTree>
    <p:extLst>
      <p:ext uri="{BB962C8B-B14F-4D97-AF65-F5344CB8AC3E}">
        <p14:creationId xmlns:p14="http://schemas.microsoft.com/office/powerpoint/2010/main" val="316921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When you look for scheduling tools,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ask yourself these questions: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666" y="1688241"/>
            <a:ext cx="7074749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get an initial boost in traffic for posts + promotions?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share content frequently enough for each platform?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Is the tool designed to recycle and loop posts?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How easy is it to share other people’s content?</a:t>
            </a:r>
          </a:p>
        </p:txBody>
      </p:sp>
    </p:spTree>
    <p:extLst>
      <p:ext uri="{BB962C8B-B14F-4D97-AF65-F5344CB8AC3E}">
        <p14:creationId xmlns:p14="http://schemas.microsoft.com/office/powerpoint/2010/main" val="117402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When you look for scheduling tools,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ask yourself these questions: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666" y="1688241"/>
            <a:ext cx="7074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get an initial boost in traffic for posts + promotions?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share content frequently enough for each platform?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Is the tool designed to recycle and loop posts?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How easy is it to share other people’s content?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Does the price fit my overall social media budget?</a:t>
            </a:r>
          </a:p>
        </p:txBody>
      </p:sp>
    </p:spTree>
    <p:extLst>
      <p:ext uri="{BB962C8B-B14F-4D97-AF65-F5344CB8AC3E}">
        <p14:creationId xmlns:p14="http://schemas.microsoft.com/office/powerpoint/2010/main" val="22787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When you look for scheduling tools,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ask yourself these questions: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666" y="1688241"/>
            <a:ext cx="7074749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get an initial boost in traffic for posts + promotions?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Can I share content frequently enough for each platform?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Is the tool designed to recycle and loop posts?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How easy is it to share other people’s content?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Does the price fit my overall social media budget?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>
                <a:latin typeface="Gotham"/>
                <a:cs typeface="Gotham"/>
              </a:rPr>
              <a:t>How easy is it to use</a:t>
            </a:r>
            <a:r>
              <a:rPr lang="en-US" dirty="0" smtClean="0">
                <a:latin typeface="Gotham"/>
                <a:cs typeface="Gotham"/>
              </a:rPr>
              <a:t>?</a:t>
            </a:r>
            <a:endParaRPr lang="en-US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93054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Scheduling Tool Features List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0302" y="1447874"/>
            <a:ext cx="4150841" cy="318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Get an initial boost in traffic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Schedule a lot of content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Recycle evergreen content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Share other people’s content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Navigate and use easily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Generate reports and analytics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Affordable</a:t>
            </a:r>
          </a:p>
        </p:txBody>
      </p:sp>
    </p:spTree>
    <p:extLst>
      <p:ext uri="{BB962C8B-B14F-4D97-AF65-F5344CB8AC3E}">
        <p14:creationId xmlns:p14="http://schemas.microsoft.com/office/powerpoint/2010/main" val="215120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Scheduling Tool F</a:t>
            </a:r>
            <a:r>
              <a:rPr lang="en-US" sz="2400" b="1" dirty="0">
                <a:solidFill>
                  <a:srgbClr val="3F4040"/>
                </a:solidFill>
                <a:latin typeface="Gotham"/>
                <a:cs typeface="Gotham"/>
              </a:rPr>
              <a:t>eatu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res List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2641" y="1586897"/>
            <a:ext cx="2257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 smtClean="0">
                <a:latin typeface="Gotham"/>
                <a:cs typeface="Gotham"/>
              </a:rPr>
              <a:t>Buffer</a:t>
            </a:r>
            <a:endParaRPr lang="en-US" sz="1600" b="1" dirty="0">
              <a:latin typeface="Gotham"/>
              <a:cs typeface="Gotham"/>
            </a:endParaRPr>
          </a:p>
          <a:p>
            <a:pPr>
              <a:spcAft>
                <a:spcPts val="300"/>
              </a:spcAft>
            </a:pPr>
            <a:r>
              <a:rPr lang="en-US" sz="1600" b="1" dirty="0">
                <a:latin typeface="Gotham"/>
                <a:cs typeface="Gotham"/>
              </a:rPr>
              <a:t>Hootsuite</a:t>
            </a:r>
          </a:p>
          <a:p>
            <a:pPr>
              <a:spcAft>
                <a:spcPts val="300"/>
              </a:spcAft>
            </a:pPr>
            <a:r>
              <a:rPr lang="en-US" sz="1600" b="1" dirty="0">
                <a:latin typeface="Gotham"/>
                <a:cs typeface="Gotham"/>
              </a:rPr>
              <a:t>Edgar</a:t>
            </a:r>
          </a:p>
          <a:p>
            <a:pPr>
              <a:spcAft>
                <a:spcPts val="300"/>
              </a:spcAft>
            </a:pPr>
            <a:r>
              <a:rPr lang="de-DE" sz="1600" b="1" dirty="0" smtClean="0">
                <a:latin typeface="Gotham"/>
                <a:cs typeface="Gotham"/>
              </a:rPr>
              <a:t>SmarterQueue</a:t>
            </a:r>
            <a:endParaRPr lang="en-US" sz="1600" b="1" dirty="0">
              <a:latin typeface="Gotham"/>
              <a:cs typeface="Gotham"/>
            </a:endParaRPr>
          </a:p>
          <a:p>
            <a:pPr>
              <a:spcAft>
                <a:spcPts val="300"/>
              </a:spcAft>
            </a:pPr>
            <a:r>
              <a:rPr lang="en-US" sz="1600" b="1" dirty="0" smtClean="0">
                <a:latin typeface="Gotham"/>
                <a:cs typeface="Gotham"/>
              </a:rPr>
              <a:t>SocialOomph</a:t>
            </a:r>
            <a:r>
              <a:rPr lang="en-US" sz="1600" b="1" dirty="0">
                <a:latin typeface="Gotham"/>
                <a:cs typeface="Gotham"/>
              </a:rPr>
              <a:t/>
            </a:r>
            <a:br>
              <a:rPr lang="en-US" sz="1600" b="1" dirty="0">
                <a:latin typeface="Gotham"/>
                <a:cs typeface="Gotham"/>
              </a:rPr>
            </a:br>
            <a:endParaRPr lang="en-US" sz="1600" b="1" dirty="0">
              <a:latin typeface="Gotham"/>
              <a:cs typeface="Gotham"/>
            </a:endParaRPr>
          </a:p>
          <a:p>
            <a:pPr>
              <a:spcAft>
                <a:spcPts val="300"/>
              </a:spcAft>
            </a:pPr>
            <a:r>
              <a:rPr lang="en-US" sz="1600" b="1" dirty="0">
                <a:latin typeface="Gotham"/>
                <a:cs typeface="Gotham"/>
              </a:rPr>
              <a:t>Tailwind</a:t>
            </a:r>
          </a:p>
          <a:p>
            <a:pPr>
              <a:spcAft>
                <a:spcPts val="300"/>
              </a:spcAft>
            </a:pPr>
            <a:r>
              <a:rPr lang="en-US" sz="1600" b="1" dirty="0">
                <a:latin typeface="Gotham"/>
                <a:cs typeface="Gotham"/>
              </a:rPr>
              <a:t>Boardbooster</a:t>
            </a:r>
          </a:p>
          <a:p>
            <a:pPr>
              <a:spcAft>
                <a:spcPts val="300"/>
              </a:spcAft>
            </a:pPr>
            <a:endParaRPr lang="en-US" sz="1600" b="1" dirty="0">
              <a:latin typeface="Gotham"/>
              <a:cs typeface="Gotham"/>
            </a:endParaRPr>
          </a:p>
          <a:p>
            <a:pPr>
              <a:spcAft>
                <a:spcPts val="300"/>
              </a:spcAft>
            </a:pPr>
            <a:r>
              <a:rPr lang="en-US" sz="1600" b="1" dirty="0" smtClean="0">
                <a:latin typeface="Gotham"/>
                <a:cs typeface="Gotham"/>
              </a:rPr>
              <a:t>Planoly</a:t>
            </a:r>
            <a:endParaRPr lang="en-US" sz="1600" b="1" dirty="0">
              <a:latin typeface="Gotham"/>
              <a:cs typeface="Gotham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55957" y="1426707"/>
            <a:ext cx="0" cy="3185488"/>
          </a:xfrm>
          <a:prstGeom prst="line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0302" y="1447874"/>
            <a:ext cx="4150841" cy="318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>
                <a:latin typeface="Gotham"/>
                <a:cs typeface="Gotham"/>
              </a:rPr>
              <a:t>Get an initial boost in traffic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>
                <a:latin typeface="Gotham"/>
                <a:cs typeface="Gotham"/>
              </a:rPr>
              <a:t>Schedule a lot of content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>
                <a:latin typeface="Gotham"/>
                <a:cs typeface="Gotham"/>
              </a:rPr>
              <a:t>Recycle evergreen content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>
                <a:latin typeface="Gotham"/>
                <a:cs typeface="Gotham"/>
              </a:rPr>
              <a:t>Share other people’s content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>
                <a:latin typeface="Gotham"/>
                <a:cs typeface="Gotham"/>
              </a:rPr>
              <a:t>Navigate and use easily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>
                <a:latin typeface="Gotham"/>
                <a:cs typeface="Gotham"/>
              </a:rPr>
              <a:t>Generate reports and analytics</a:t>
            </a:r>
          </a:p>
          <a:p>
            <a:pPr marL="285750" indent="-285750"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>
                <a:latin typeface="Gotham"/>
                <a:cs typeface="Gotham"/>
              </a:rPr>
              <a:t>Affordable</a:t>
            </a:r>
          </a:p>
        </p:txBody>
      </p:sp>
    </p:spTree>
    <p:extLst>
      <p:ext uri="{BB962C8B-B14F-4D97-AF65-F5344CB8AC3E}">
        <p14:creationId xmlns:p14="http://schemas.microsoft.com/office/powerpoint/2010/main" val="293415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Most scheduling tools give you the ability to…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2434" y="1334585"/>
            <a:ext cx="581814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Boost traffic to new posts with more frequently scheduling and time slots</a:t>
            </a:r>
          </a:p>
        </p:txBody>
      </p:sp>
    </p:spTree>
    <p:extLst>
      <p:ext uri="{BB962C8B-B14F-4D97-AF65-F5344CB8AC3E}">
        <p14:creationId xmlns:p14="http://schemas.microsoft.com/office/powerpoint/2010/main" val="93565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Most scheduling tools give you the ability to…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2434" y="1334585"/>
            <a:ext cx="5818142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Boost traffic to new posts with more frequently scheduling and time slots</a:t>
            </a:r>
          </a:p>
          <a:p>
            <a:pPr marL="285750" indent="-28575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Share other people’s content and import RSS feeds</a:t>
            </a:r>
          </a:p>
        </p:txBody>
      </p:sp>
    </p:spTree>
    <p:extLst>
      <p:ext uri="{BB962C8B-B14F-4D97-AF65-F5344CB8AC3E}">
        <p14:creationId xmlns:p14="http://schemas.microsoft.com/office/powerpoint/2010/main" val="156989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Popular </a:t>
            </a:r>
            <a:r>
              <a:rPr lang="en-US" sz="2400" b="1" dirty="0">
                <a:solidFill>
                  <a:srgbClr val="404040"/>
                </a:solidFill>
                <a:latin typeface="Gotham"/>
                <a:cs typeface="Gotham"/>
              </a:rPr>
              <a:t>S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ocial Media Scheduling Tools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298" y="1325006"/>
            <a:ext cx="2257518" cy="314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 smtClean="0">
                <a:solidFill>
                  <a:srgbClr val="000000"/>
                </a:solidFill>
                <a:latin typeface="Gotham"/>
                <a:cs typeface="Gotham"/>
              </a:rPr>
              <a:t>Buffer</a:t>
            </a:r>
            <a:endParaRPr lang="en-US" dirty="0">
              <a:solidFill>
                <a:srgbClr val="000000"/>
              </a:solidFill>
              <a:latin typeface="Gotham"/>
              <a:cs typeface="Gotham"/>
            </a:endParaRPr>
          </a:p>
          <a:p>
            <a:pPr>
              <a:spcAft>
                <a:spcPts val="500"/>
              </a:spcAft>
            </a:pPr>
            <a:r>
              <a:rPr lang="en-US" dirty="0">
                <a:solidFill>
                  <a:srgbClr val="000000"/>
                </a:solidFill>
                <a:latin typeface="Gotham"/>
                <a:cs typeface="Gotham"/>
              </a:rPr>
              <a:t>Hootsuite</a:t>
            </a:r>
          </a:p>
          <a:p>
            <a:pPr>
              <a:spcAft>
                <a:spcPts val="500"/>
              </a:spcAft>
            </a:pPr>
            <a:r>
              <a:rPr lang="en-US" dirty="0">
                <a:solidFill>
                  <a:srgbClr val="000000"/>
                </a:solidFill>
                <a:latin typeface="Gotham"/>
                <a:cs typeface="Gotham"/>
              </a:rPr>
              <a:t>Edgar</a:t>
            </a:r>
          </a:p>
          <a:p>
            <a:pPr>
              <a:spcAft>
                <a:spcPts val="500"/>
              </a:spcAft>
            </a:pPr>
            <a:r>
              <a:rPr lang="de-DE" dirty="0" smtClean="0">
                <a:solidFill>
                  <a:srgbClr val="000000"/>
                </a:solidFill>
                <a:latin typeface="Gotham"/>
                <a:cs typeface="Gotham"/>
              </a:rPr>
              <a:t>SmarterQueue</a:t>
            </a:r>
            <a:endParaRPr lang="en-US" dirty="0">
              <a:solidFill>
                <a:srgbClr val="000000"/>
              </a:solidFill>
              <a:latin typeface="Gotham"/>
              <a:cs typeface="Gotham"/>
            </a:endParaRPr>
          </a:p>
          <a:p>
            <a:pPr>
              <a:spcAft>
                <a:spcPts val="2000"/>
              </a:spcAft>
            </a:pPr>
            <a:r>
              <a:rPr lang="en-US" dirty="0" smtClean="0">
                <a:solidFill>
                  <a:srgbClr val="000000"/>
                </a:solidFill>
                <a:latin typeface="Gotham"/>
                <a:cs typeface="Gotham"/>
              </a:rPr>
              <a:t>SocialOomph</a:t>
            </a:r>
            <a:endParaRPr lang="en-US" dirty="0">
              <a:solidFill>
                <a:srgbClr val="000000"/>
              </a:solidFill>
              <a:latin typeface="Gotham"/>
              <a:cs typeface="Gotham"/>
            </a:endParaRPr>
          </a:p>
          <a:p>
            <a:pPr>
              <a:spcAft>
                <a:spcPts val="500"/>
              </a:spcAft>
            </a:pPr>
            <a:r>
              <a:rPr lang="en-US" dirty="0">
                <a:solidFill>
                  <a:srgbClr val="000000"/>
                </a:solidFill>
                <a:latin typeface="Gotham"/>
                <a:cs typeface="Gotham"/>
              </a:rPr>
              <a:t>Tailwind</a:t>
            </a:r>
          </a:p>
          <a:p>
            <a:pPr>
              <a:spcAft>
                <a:spcPts val="2000"/>
              </a:spcAft>
            </a:pPr>
            <a:r>
              <a:rPr lang="en-US" dirty="0" smtClean="0">
                <a:solidFill>
                  <a:srgbClr val="000000"/>
                </a:solidFill>
                <a:latin typeface="Gotham"/>
                <a:cs typeface="Gotham"/>
              </a:rPr>
              <a:t>BoardBooster</a:t>
            </a:r>
            <a:endParaRPr lang="en-US" dirty="0">
              <a:solidFill>
                <a:srgbClr val="000000"/>
              </a:solidFill>
              <a:latin typeface="Gotham"/>
              <a:cs typeface="Gotham"/>
            </a:endParaRPr>
          </a:p>
          <a:p>
            <a:pPr>
              <a:spcAft>
                <a:spcPts val="500"/>
              </a:spcAft>
            </a:pPr>
            <a:r>
              <a:rPr lang="en-US" dirty="0" smtClean="0">
                <a:latin typeface="Gotham"/>
                <a:cs typeface="Gotham"/>
              </a:rPr>
              <a:t>Planoly</a:t>
            </a:r>
            <a:endParaRPr lang="en-US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01170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Most scheduling tools give you the ability to…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2434" y="1334585"/>
            <a:ext cx="5818142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Boost traffic to new posts with more frequently scheduling and time slots</a:t>
            </a:r>
          </a:p>
          <a:p>
            <a:pPr marL="285750" indent="-28575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Share other people’s content and import RSS feeds</a:t>
            </a:r>
          </a:p>
          <a:p>
            <a:pPr marL="285750" indent="-28575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View analytics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58279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06768" y="3827037"/>
            <a:ext cx="5344585" cy="988380"/>
          </a:xfrm>
          <a:prstGeom prst="rect">
            <a:avLst/>
          </a:prstGeom>
          <a:noFill/>
          <a:ln w="19050" cmpd="sng">
            <a:solidFill>
              <a:srgbClr val="46A9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7134" y="3984295"/>
            <a:ext cx="537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b="1" dirty="0" smtClean="0">
                <a:solidFill>
                  <a:srgbClr val="E3615C"/>
                </a:solidFill>
                <a:latin typeface="Gotham"/>
                <a:cs typeface="Gotham"/>
              </a:rPr>
              <a:t>Not every scheduler offers unlimited </a:t>
            </a:r>
            <a:r>
              <a:rPr lang="en-US" b="1" dirty="0">
                <a:solidFill>
                  <a:srgbClr val="E3615C"/>
                </a:solidFill>
                <a:latin typeface="Gotham"/>
                <a:cs typeface="Gotham"/>
              </a:rPr>
              <a:t>s</a:t>
            </a:r>
            <a:r>
              <a:rPr lang="en-US" b="1" dirty="0" smtClean="0">
                <a:solidFill>
                  <a:srgbClr val="E3615C"/>
                </a:solidFill>
                <a:latin typeface="Gotham"/>
                <a:cs typeface="Gotham"/>
              </a:rPr>
              <a:t>cheduling and evergreen posting.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Most scheduling tools give you the ability to…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2434" y="1334585"/>
            <a:ext cx="5818142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Schedule new posts/promotions more frequently during the first week</a:t>
            </a:r>
          </a:p>
          <a:p>
            <a:pPr marL="285750" indent="-28575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Import RSS feeds and share other people’s content</a:t>
            </a:r>
          </a:p>
          <a:p>
            <a:pPr marL="285750" indent="-28575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dirty="0" smtClean="0">
                <a:latin typeface="Gotham"/>
                <a:cs typeface="Gotham"/>
              </a:rPr>
              <a:t>View analytics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153740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98861"/>
              </p:ext>
            </p:extLst>
          </p:nvPr>
        </p:nvGraphicFramePr>
        <p:xfrm>
          <a:off x="820149" y="1515054"/>
          <a:ext cx="7634073" cy="324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815"/>
                <a:gridCol w="864745"/>
                <a:gridCol w="1040396"/>
                <a:gridCol w="945814"/>
                <a:gridCol w="1364676"/>
                <a:gridCol w="1310627"/>
              </a:tblGrid>
              <a:tr h="39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Buffer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Hootsuite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Edgar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SmarterQueue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SocialOomph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Initial boost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in traffic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Share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o</a:t>
                      </a:r>
                      <a:r>
                        <a:rPr lang="en-US" sz="1200" dirty="0" smtClean="0">
                          <a:latin typeface="Gotham"/>
                          <a:cs typeface="Gotham"/>
                        </a:rPr>
                        <a:t>ther people’s content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Hard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Analytics + reporting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30 Days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Basic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Unlimited # of posts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Share evergreen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content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Ease of use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Hard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Hard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Monthly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fee</a:t>
                      </a:r>
                      <a:r>
                        <a:rPr lang="en-US" sz="1200" dirty="0" smtClean="0">
                          <a:latin typeface="Gotham"/>
                          <a:cs typeface="Gotham"/>
                        </a:rPr>
                        <a:t> 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$10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$19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$49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$20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$14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Feature comparison for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Twitter, Facebook, LinkedIn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581" y="1945564"/>
            <a:ext cx="21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6A9AF"/>
                </a:solidFill>
                <a:latin typeface="Gotham"/>
                <a:cs typeface="Gotham"/>
              </a:rPr>
              <a:t>1</a:t>
            </a:r>
            <a:endParaRPr lang="en-US" sz="1600" dirty="0">
              <a:solidFill>
                <a:srgbClr val="46A9AF"/>
              </a:solidFill>
              <a:latin typeface="Gotham"/>
              <a:cs typeface="Gotham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581" y="1977315"/>
            <a:ext cx="264471" cy="264471"/>
          </a:xfrm>
          <a:prstGeom prst="ellipse">
            <a:avLst/>
          </a:prstGeom>
          <a:noFill/>
          <a:ln w="12700" cmpd="sng">
            <a:solidFill>
              <a:srgbClr val="46A9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1647" y="2368897"/>
            <a:ext cx="281405" cy="338554"/>
            <a:chOff x="438149" y="2216144"/>
            <a:chExt cx="281405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2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1647" y="2798580"/>
            <a:ext cx="281405" cy="338554"/>
            <a:chOff x="438149" y="2216144"/>
            <a:chExt cx="281405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3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1064" y="3204980"/>
            <a:ext cx="291988" cy="338554"/>
            <a:chOff x="427566" y="2216144"/>
            <a:chExt cx="291988" cy="338554"/>
          </a:xfrm>
        </p:grpSpPr>
        <p:sp>
          <p:nvSpPr>
            <p:cNvPr id="15" name="TextBox 14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4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1064" y="3598568"/>
            <a:ext cx="291988" cy="338554"/>
            <a:chOff x="427566" y="2216144"/>
            <a:chExt cx="291988" cy="338554"/>
          </a:xfrm>
        </p:grpSpPr>
        <p:sp>
          <p:nvSpPr>
            <p:cNvPr id="18" name="TextBox 17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5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1064" y="3981684"/>
            <a:ext cx="291988" cy="338554"/>
            <a:chOff x="427566" y="2216144"/>
            <a:chExt cx="291988" cy="338554"/>
          </a:xfrm>
        </p:grpSpPr>
        <p:sp>
          <p:nvSpPr>
            <p:cNvPr id="21" name="TextBox 20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6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1647" y="4399192"/>
            <a:ext cx="281405" cy="338554"/>
            <a:chOff x="438149" y="2216144"/>
            <a:chExt cx="281405" cy="338554"/>
          </a:xfrm>
        </p:grpSpPr>
        <p:sp>
          <p:nvSpPr>
            <p:cNvPr id="24" name="TextBox 23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7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721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Feature comparison for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Twitter, Facebook, LinkedIn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51110"/>
              </p:ext>
            </p:extLst>
          </p:nvPr>
        </p:nvGraphicFramePr>
        <p:xfrm>
          <a:off x="820149" y="1515054"/>
          <a:ext cx="7634073" cy="324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815"/>
                <a:gridCol w="864745"/>
                <a:gridCol w="1040396"/>
                <a:gridCol w="945814"/>
                <a:gridCol w="1364676"/>
                <a:gridCol w="1310627"/>
              </a:tblGrid>
              <a:tr h="39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Buffer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Hootsuite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Edgar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SmarterQueue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SocialOomph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Initial boost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in traffic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Share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o</a:t>
                      </a:r>
                      <a:r>
                        <a:rPr lang="en-US" sz="1200" dirty="0" smtClean="0">
                          <a:latin typeface="Gotham"/>
                          <a:cs typeface="Gotham"/>
                        </a:rPr>
                        <a:t>ther people’s content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Hard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Analytics + reporting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30 Days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Basic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Unlimited</a:t>
                      </a:r>
                      <a:r>
                        <a:rPr lang="en-US" sz="1200" b="1" baseline="0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 # of posts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Share evergreen</a:t>
                      </a:r>
                      <a:r>
                        <a:rPr lang="en-US" sz="1200" b="1" baseline="0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 content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Ease of use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Hard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Hard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Gotham"/>
                          <a:cs typeface="Gotham"/>
                        </a:rPr>
                        <a:t>Monthly</a:t>
                      </a:r>
                      <a:r>
                        <a:rPr lang="en-US" sz="1200" b="0" baseline="0" dirty="0" smtClean="0">
                          <a:latin typeface="Gotham"/>
                          <a:cs typeface="Gotham"/>
                        </a:rPr>
                        <a:t> fee</a:t>
                      </a:r>
                      <a:r>
                        <a:rPr lang="en-US" sz="1200" b="0" dirty="0" smtClean="0">
                          <a:latin typeface="Gotham"/>
                          <a:cs typeface="Gotham"/>
                        </a:rPr>
                        <a:t> </a:t>
                      </a:r>
                      <a:endParaRPr lang="en-US" sz="1200" b="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Gotham"/>
                          <a:cs typeface="Gotham"/>
                        </a:rPr>
                        <a:t>$10</a:t>
                      </a:r>
                      <a:endParaRPr lang="en-US" sz="1200" b="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Gotham"/>
                          <a:cs typeface="Gotham"/>
                        </a:rPr>
                        <a:t>$19</a:t>
                      </a:r>
                      <a:endParaRPr lang="en-US" sz="1200" b="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$49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$20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$14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581" y="1945564"/>
            <a:ext cx="21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6A9AF"/>
                </a:solidFill>
                <a:latin typeface="Gotham"/>
                <a:cs typeface="Gotham"/>
              </a:rPr>
              <a:t>1</a:t>
            </a:r>
            <a:endParaRPr lang="en-US" sz="1600" dirty="0">
              <a:solidFill>
                <a:srgbClr val="46A9AF"/>
              </a:solidFill>
              <a:latin typeface="Gotham"/>
              <a:cs typeface="Gotham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581" y="1977315"/>
            <a:ext cx="264471" cy="264471"/>
          </a:xfrm>
          <a:prstGeom prst="ellipse">
            <a:avLst/>
          </a:prstGeom>
          <a:noFill/>
          <a:ln w="12700" cmpd="sng">
            <a:solidFill>
              <a:srgbClr val="46A9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1647" y="2368897"/>
            <a:ext cx="281405" cy="338554"/>
            <a:chOff x="438149" y="2216144"/>
            <a:chExt cx="281405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2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1647" y="2798580"/>
            <a:ext cx="281405" cy="338554"/>
            <a:chOff x="438149" y="2216144"/>
            <a:chExt cx="281405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3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1064" y="3204980"/>
            <a:ext cx="291988" cy="338554"/>
            <a:chOff x="427566" y="2216144"/>
            <a:chExt cx="291988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E3615C"/>
                  </a:solidFill>
                  <a:latin typeface="Gotham"/>
                  <a:cs typeface="Gotham"/>
                </a:rPr>
                <a:t>4</a:t>
              </a:r>
              <a:endParaRPr lang="en-US" sz="1600" dirty="0">
                <a:solidFill>
                  <a:srgbClr val="E3615C"/>
                </a:solidFill>
                <a:latin typeface="Gotham"/>
                <a:cs typeface="Gotham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E3615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1064" y="3598568"/>
            <a:ext cx="291988" cy="338554"/>
            <a:chOff x="427566" y="2216144"/>
            <a:chExt cx="291988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E3615C"/>
                  </a:solidFill>
                  <a:latin typeface="Gotham"/>
                  <a:cs typeface="Gotham"/>
                </a:rPr>
                <a:t>5</a:t>
              </a:r>
              <a:endParaRPr lang="en-US" sz="1600" dirty="0">
                <a:solidFill>
                  <a:srgbClr val="E3615C"/>
                </a:solidFill>
                <a:latin typeface="Gotham"/>
                <a:cs typeface="Gotham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E3615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1064" y="3981684"/>
            <a:ext cx="291988" cy="338554"/>
            <a:chOff x="427566" y="2216144"/>
            <a:chExt cx="291988" cy="338554"/>
          </a:xfrm>
        </p:grpSpPr>
        <p:sp>
          <p:nvSpPr>
            <p:cNvPr id="22" name="TextBox 21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6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1647" y="4399192"/>
            <a:ext cx="281405" cy="338554"/>
            <a:chOff x="438149" y="2216144"/>
            <a:chExt cx="281405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7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815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5417" y="3175190"/>
            <a:ext cx="3638805" cy="1587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20149" y="3175190"/>
            <a:ext cx="2146655" cy="1587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63011"/>
              </p:ext>
            </p:extLst>
          </p:nvPr>
        </p:nvGraphicFramePr>
        <p:xfrm>
          <a:off x="820149" y="1515054"/>
          <a:ext cx="7634073" cy="324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815"/>
                <a:gridCol w="864745"/>
                <a:gridCol w="1040396"/>
                <a:gridCol w="945814"/>
                <a:gridCol w="1364676"/>
                <a:gridCol w="1310627"/>
              </a:tblGrid>
              <a:tr h="39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Buffer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Hootsuite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Edgar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SmarterQueue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SocialOomph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Initial boost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in traffic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Share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o</a:t>
                      </a:r>
                      <a:r>
                        <a:rPr lang="en-US" sz="1200" dirty="0" smtClean="0">
                          <a:latin typeface="Gotham"/>
                          <a:cs typeface="Gotham"/>
                        </a:rPr>
                        <a:t>ther people’s content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Hard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Analytics + reporting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30 Days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Basic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Unlimited</a:t>
                      </a:r>
                      <a:r>
                        <a:rPr lang="en-US" sz="1200" b="1" baseline="0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 # of posts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Share evergreen</a:t>
                      </a:r>
                      <a:r>
                        <a:rPr lang="en-US" sz="1200" b="1" baseline="0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 content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E3615C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1" dirty="0">
                        <a:solidFill>
                          <a:srgbClr val="E3615C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46A9AF"/>
                          </a:solidFill>
                          <a:latin typeface="Gotham"/>
                          <a:cs typeface="Gotham"/>
                        </a:rPr>
                        <a:t>Ease of use</a:t>
                      </a:r>
                      <a:endParaRPr lang="en-US" sz="1200" b="1" dirty="0">
                        <a:solidFill>
                          <a:srgbClr val="46A9AF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Hard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46A9AF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1" dirty="0">
                        <a:solidFill>
                          <a:srgbClr val="46A9AF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46A9AF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1" dirty="0">
                        <a:solidFill>
                          <a:srgbClr val="46A9AF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46A9AF"/>
                          </a:solidFill>
                          <a:latin typeface="Gotham"/>
                          <a:cs typeface="Gotham"/>
                        </a:rPr>
                        <a:t>Hard</a:t>
                      </a:r>
                      <a:endParaRPr lang="en-US" sz="1200" b="1" dirty="0">
                        <a:solidFill>
                          <a:srgbClr val="46A9AF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Gotham"/>
                          <a:cs typeface="Gotham"/>
                        </a:rPr>
                        <a:t>Monthly</a:t>
                      </a:r>
                      <a:r>
                        <a:rPr lang="en-US" sz="1200" b="1" baseline="0" dirty="0" smtClean="0">
                          <a:latin typeface="Gotham"/>
                          <a:cs typeface="Gotham"/>
                        </a:rPr>
                        <a:t> fee</a:t>
                      </a:r>
                      <a:r>
                        <a:rPr lang="en-US" sz="1200" dirty="0" smtClean="0">
                          <a:latin typeface="Gotham"/>
                          <a:cs typeface="Gotham"/>
                        </a:rPr>
                        <a:t> 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$10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$19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$49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$20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$14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Feature comparison for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Twitter, Facebook, LinkedIn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581" y="1945564"/>
            <a:ext cx="21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6A9AF"/>
                </a:solidFill>
                <a:latin typeface="Gotham"/>
                <a:cs typeface="Gotham"/>
              </a:rPr>
              <a:t>1</a:t>
            </a:r>
            <a:endParaRPr lang="en-US" sz="1600" dirty="0">
              <a:solidFill>
                <a:srgbClr val="46A9AF"/>
              </a:solidFill>
              <a:latin typeface="Gotham"/>
              <a:cs typeface="Gotham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581" y="1977315"/>
            <a:ext cx="264471" cy="264471"/>
          </a:xfrm>
          <a:prstGeom prst="ellipse">
            <a:avLst/>
          </a:prstGeom>
          <a:noFill/>
          <a:ln w="12700" cmpd="sng">
            <a:solidFill>
              <a:srgbClr val="46A9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1647" y="2368897"/>
            <a:ext cx="281405" cy="338554"/>
            <a:chOff x="438149" y="2216144"/>
            <a:chExt cx="281405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2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1647" y="2798580"/>
            <a:ext cx="281405" cy="338554"/>
            <a:chOff x="438149" y="2216144"/>
            <a:chExt cx="281405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3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1064" y="3204980"/>
            <a:ext cx="291988" cy="338554"/>
            <a:chOff x="427566" y="2216144"/>
            <a:chExt cx="291988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E3615C"/>
                  </a:solidFill>
                  <a:latin typeface="Gotham"/>
                  <a:cs typeface="Gotham"/>
                </a:rPr>
                <a:t>4</a:t>
              </a:r>
              <a:endParaRPr lang="en-US" sz="1600" dirty="0">
                <a:solidFill>
                  <a:srgbClr val="E3615C"/>
                </a:solidFill>
                <a:latin typeface="Gotham"/>
                <a:cs typeface="Gotham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E3615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1064" y="3598568"/>
            <a:ext cx="291988" cy="338554"/>
            <a:chOff x="427566" y="2216144"/>
            <a:chExt cx="291988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E3615C"/>
                  </a:solidFill>
                  <a:latin typeface="Gotham"/>
                  <a:cs typeface="Gotham"/>
                </a:rPr>
                <a:t>5</a:t>
              </a:r>
              <a:endParaRPr lang="en-US" sz="1600" dirty="0">
                <a:solidFill>
                  <a:srgbClr val="E3615C"/>
                </a:solidFill>
                <a:latin typeface="Gotham"/>
                <a:cs typeface="Gotham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E3615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1064" y="3981684"/>
            <a:ext cx="291988" cy="338554"/>
            <a:chOff x="427566" y="2216144"/>
            <a:chExt cx="291988" cy="338554"/>
          </a:xfrm>
        </p:grpSpPr>
        <p:sp>
          <p:nvSpPr>
            <p:cNvPr id="22" name="TextBox 21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6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1647" y="4399192"/>
            <a:ext cx="281405" cy="338554"/>
            <a:chOff x="438149" y="2216144"/>
            <a:chExt cx="281405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7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987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011" y="2138948"/>
            <a:ext cx="4561588" cy="1749034"/>
          </a:xfrm>
        </p:spPr>
        <p:txBody>
          <a:bodyPr/>
          <a:lstStyle/>
          <a:p>
            <a:r>
              <a:rPr lang="en-US" dirty="0" smtClean="0"/>
              <a:t>My recommendations:</a:t>
            </a:r>
            <a:br>
              <a:rPr lang="en-US" dirty="0" smtClean="0"/>
            </a:br>
            <a:r>
              <a:rPr lang="en-US" dirty="0" smtClean="0"/>
              <a:t>Twitter, Facebook, LinkedIn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7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67128"/>
              </p:ext>
            </p:extLst>
          </p:nvPr>
        </p:nvGraphicFramePr>
        <p:xfrm>
          <a:off x="820149" y="1515054"/>
          <a:ext cx="7634073" cy="324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815"/>
                <a:gridCol w="864745"/>
                <a:gridCol w="1040396"/>
                <a:gridCol w="945814"/>
                <a:gridCol w="1364676"/>
                <a:gridCol w="1310627"/>
              </a:tblGrid>
              <a:tr h="39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otham"/>
                          <a:cs typeface="Gotham"/>
                        </a:rPr>
                        <a:t>Buffer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2280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otham"/>
                          <a:cs typeface="Gotham"/>
                        </a:rPr>
                        <a:t>Hootsuite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2280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Edgar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SmarterQueue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SocialOomph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Initial boost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in traffic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Fair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Share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o</a:t>
                      </a:r>
                      <a:r>
                        <a:rPr lang="en-US" sz="1200" dirty="0" smtClean="0">
                          <a:latin typeface="Gotham"/>
                          <a:cs typeface="Gotham"/>
                        </a:rPr>
                        <a:t>ther people’s content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Fair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Hard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Analytics + reporting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30 Days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Basic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Unlimited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 # of posts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No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No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Share evergreen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 content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No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No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Yes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Ease of use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Hard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Hard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Monthly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 fee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$19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$49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$20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$14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Schedulers for Twitter, Facebook, LinkedIn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581" y="1945564"/>
            <a:ext cx="21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6A9AF"/>
                </a:solidFill>
                <a:latin typeface="Gotham"/>
                <a:cs typeface="Gotham"/>
              </a:rPr>
              <a:t>1</a:t>
            </a:r>
            <a:endParaRPr lang="en-US" sz="1600" dirty="0">
              <a:solidFill>
                <a:srgbClr val="46A9AF"/>
              </a:solidFill>
              <a:latin typeface="Gotham"/>
              <a:cs typeface="Gotham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581" y="1977315"/>
            <a:ext cx="264471" cy="264471"/>
          </a:xfrm>
          <a:prstGeom prst="ellipse">
            <a:avLst/>
          </a:prstGeom>
          <a:noFill/>
          <a:ln w="12700" cmpd="sng">
            <a:solidFill>
              <a:srgbClr val="46A9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1647" y="2368897"/>
            <a:ext cx="281405" cy="338554"/>
            <a:chOff x="438149" y="2216144"/>
            <a:chExt cx="281405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2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1647" y="2798580"/>
            <a:ext cx="281405" cy="338554"/>
            <a:chOff x="438149" y="2216144"/>
            <a:chExt cx="281405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3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1064" y="3204980"/>
            <a:ext cx="291988" cy="338554"/>
            <a:chOff x="427566" y="2216144"/>
            <a:chExt cx="291988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4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1064" y="3598568"/>
            <a:ext cx="291988" cy="338554"/>
            <a:chOff x="427566" y="2216144"/>
            <a:chExt cx="291988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5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1064" y="3981684"/>
            <a:ext cx="291988" cy="338554"/>
            <a:chOff x="427566" y="2216144"/>
            <a:chExt cx="291988" cy="338554"/>
          </a:xfrm>
        </p:grpSpPr>
        <p:sp>
          <p:nvSpPr>
            <p:cNvPr id="22" name="TextBox 21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6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1647" y="4399192"/>
            <a:ext cx="281405" cy="338554"/>
            <a:chOff x="438149" y="2216144"/>
            <a:chExt cx="281405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7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928734" y="1515054"/>
            <a:ext cx="1895620" cy="3222692"/>
          </a:xfrm>
          <a:prstGeom prst="rect">
            <a:avLst/>
          </a:prstGeom>
          <a:noFill/>
          <a:ln w="38100" cmpd="sng">
            <a:solidFill>
              <a:srgbClr val="E3615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6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476996"/>
              </p:ext>
            </p:extLst>
          </p:nvPr>
        </p:nvGraphicFramePr>
        <p:xfrm>
          <a:off x="820149" y="1515054"/>
          <a:ext cx="7634073" cy="245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815"/>
                <a:gridCol w="864745"/>
                <a:gridCol w="1040396"/>
                <a:gridCol w="945814"/>
                <a:gridCol w="1364676"/>
                <a:gridCol w="1310627"/>
              </a:tblGrid>
              <a:tr h="39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otham"/>
                          <a:cs typeface="Gotham"/>
                        </a:rPr>
                        <a:t>Buffer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2280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otham"/>
                          <a:cs typeface="Gotham"/>
                        </a:rPr>
                        <a:t>Hootsuite</a:t>
                      </a:r>
                      <a:endParaRPr lang="en-US" sz="1200" dirty="0">
                        <a:solidFill>
                          <a:schemeClr val="bg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2280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Edgar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SmarterQueue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SocialOomph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Initial boost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in traffic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Fair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Share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o</a:t>
                      </a:r>
                      <a:r>
                        <a:rPr lang="en-US" sz="1200" dirty="0" smtClean="0">
                          <a:latin typeface="Gotham"/>
                          <a:cs typeface="Gotham"/>
                        </a:rPr>
                        <a:t>ther people’s content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Fair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Hard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Analytics + reporting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30 Days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Basic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Ease of use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Hard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Hard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Monthly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 fee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$10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$19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$49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$20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Gotham"/>
                          <a:cs typeface="Gotham"/>
                        </a:rPr>
                        <a:t>$14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581" y="1945564"/>
            <a:ext cx="21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6A9AF"/>
                </a:solidFill>
                <a:latin typeface="Gotham"/>
                <a:cs typeface="Gotham"/>
              </a:rPr>
              <a:t>1</a:t>
            </a:r>
            <a:endParaRPr lang="en-US" sz="1600" dirty="0">
              <a:solidFill>
                <a:srgbClr val="46A9AF"/>
              </a:solidFill>
              <a:latin typeface="Gotham"/>
              <a:cs typeface="Gotham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581" y="1977315"/>
            <a:ext cx="264471" cy="264471"/>
          </a:xfrm>
          <a:prstGeom prst="ellipse">
            <a:avLst/>
          </a:prstGeom>
          <a:noFill/>
          <a:ln w="12700" cmpd="sng">
            <a:solidFill>
              <a:srgbClr val="46A9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1647" y="2368897"/>
            <a:ext cx="281405" cy="338554"/>
            <a:chOff x="438149" y="2216144"/>
            <a:chExt cx="281405" cy="338554"/>
          </a:xfrm>
        </p:grpSpPr>
        <p:sp>
          <p:nvSpPr>
            <p:cNvPr id="9" name="TextBox 8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2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1647" y="2798580"/>
            <a:ext cx="281405" cy="338554"/>
            <a:chOff x="438149" y="2216144"/>
            <a:chExt cx="281405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3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1064" y="3204980"/>
            <a:ext cx="291988" cy="338554"/>
            <a:chOff x="427566" y="2216144"/>
            <a:chExt cx="291988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4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1064" y="3598568"/>
            <a:ext cx="291988" cy="338554"/>
            <a:chOff x="427566" y="2216144"/>
            <a:chExt cx="291988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5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928734" y="1515054"/>
            <a:ext cx="1895620" cy="2450695"/>
          </a:xfrm>
          <a:prstGeom prst="rect">
            <a:avLst/>
          </a:prstGeom>
          <a:noFill/>
          <a:ln w="38100" cmpd="sng">
            <a:solidFill>
              <a:srgbClr val="E3615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Schedulers for Twitter, Facebook, LinkedIn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58341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6651"/>
              </p:ext>
            </p:extLst>
          </p:nvPr>
        </p:nvGraphicFramePr>
        <p:xfrm>
          <a:off x="941379" y="2159939"/>
          <a:ext cx="3633744" cy="239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970"/>
                <a:gridCol w="1048774"/>
              </a:tblGrid>
              <a:tr h="39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Buffer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Initial boost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in traffic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Share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o</a:t>
                      </a:r>
                      <a:r>
                        <a:rPr lang="en-US" sz="1200" dirty="0" smtClean="0">
                          <a:latin typeface="Gotham"/>
                          <a:cs typeface="Gotham"/>
                        </a:rPr>
                        <a:t>ther people’s content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Analytics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30 Days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Ease of use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Easy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Monthly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 fee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Gotham"/>
                          <a:cs typeface="Gotham"/>
                        </a:rPr>
                        <a:t>$10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Gotham"/>
                        <a:cs typeface="Gotham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Use Buffer to schedule other people’s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content to Twitter.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811" y="2590449"/>
            <a:ext cx="21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6A9AF"/>
                </a:solidFill>
                <a:latin typeface="Gotham"/>
                <a:cs typeface="Gotham"/>
              </a:rPr>
              <a:t>1</a:t>
            </a:r>
            <a:endParaRPr lang="en-US" sz="1600" dirty="0">
              <a:solidFill>
                <a:srgbClr val="46A9AF"/>
              </a:solidFill>
              <a:latin typeface="Gotham"/>
              <a:cs typeface="Gotham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9811" y="2622200"/>
            <a:ext cx="264471" cy="264471"/>
          </a:xfrm>
          <a:prstGeom prst="ellipse">
            <a:avLst/>
          </a:prstGeom>
          <a:noFill/>
          <a:ln w="12700" cmpd="sng">
            <a:solidFill>
              <a:srgbClr val="46A9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2877" y="2981006"/>
            <a:ext cx="281405" cy="338554"/>
            <a:chOff x="438149" y="2216144"/>
            <a:chExt cx="281405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2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2877" y="3361525"/>
            <a:ext cx="281405" cy="338554"/>
            <a:chOff x="438149" y="2216144"/>
            <a:chExt cx="281405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3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2294" y="3778738"/>
            <a:ext cx="291988" cy="338554"/>
            <a:chOff x="427566" y="2216144"/>
            <a:chExt cx="291988" cy="338554"/>
          </a:xfrm>
        </p:grpSpPr>
        <p:sp>
          <p:nvSpPr>
            <p:cNvPr id="28" name="TextBox 27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4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2877" y="4171664"/>
            <a:ext cx="281405" cy="338554"/>
            <a:chOff x="438149" y="2216144"/>
            <a:chExt cx="281405" cy="338554"/>
          </a:xfrm>
        </p:grpSpPr>
        <p:sp>
          <p:nvSpPr>
            <p:cNvPr id="31" name="TextBox 30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5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4" name="Picture 33" descr="Screen Shot 2017-10-13 at 1.55.00 PM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1381" b="4224"/>
          <a:stretch/>
        </p:blipFill>
        <p:spPr>
          <a:xfrm>
            <a:off x="4839938" y="2159938"/>
            <a:ext cx="3721027" cy="23921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1207260" y="1310960"/>
            <a:ext cx="647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E3615C"/>
              </a:buClr>
            </a:pPr>
            <a:r>
              <a:rPr lang="en-US" sz="1400" dirty="0" smtClean="0">
                <a:latin typeface="Gotham"/>
                <a:cs typeface="Gotham"/>
              </a:rPr>
              <a:t>Integrates with Feedly and IFTTT so you can auto-populate </a:t>
            </a:r>
            <a:br>
              <a:rPr lang="en-US" sz="1400" dirty="0" smtClean="0">
                <a:latin typeface="Gotham"/>
                <a:cs typeface="Gotham"/>
              </a:rPr>
            </a:br>
            <a:r>
              <a:rPr lang="en-US" sz="1400" dirty="0" smtClean="0">
                <a:latin typeface="Gotham"/>
                <a:cs typeface="Gotham"/>
              </a:rPr>
              <a:t>your queue (up to 200 posts can be in the queue).</a:t>
            </a:r>
          </a:p>
        </p:txBody>
      </p:sp>
    </p:spTree>
    <p:extLst>
      <p:ext uri="{BB962C8B-B14F-4D97-AF65-F5344CB8AC3E}">
        <p14:creationId xmlns:p14="http://schemas.microsoft.com/office/powerpoint/2010/main" val="67912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Feature Comparison: Evergreen Tools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2959"/>
              </p:ext>
            </p:extLst>
          </p:nvPr>
        </p:nvGraphicFramePr>
        <p:xfrm>
          <a:off x="1307979" y="1515054"/>
          <a:ext cx="6321607" cy="318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490"/>
                <a:gridCol w="945814"/>
                <a:gridCol w="1364676"/>
                <a:gridCol w="1310627"/>
              </a:tblGrid>
              <a:tr h="39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Edgar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SmarterQueue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SocialOomph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solidFill>
                      <a:srgbClr val="4AB2B9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Initial boost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in traffic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Share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o</a:t>
                      </a:r>
                      <a:r>
                        <a:rPr lang="en-US" sz="1200" dirty="0" smtClean="0">
                          <a:latin typeface="Gotham"/>
                          <a:cs typeface="Gotham"/>
                        </a:rPr>
                        <a:t>ther people’s content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Fair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Hard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Analytics + reporting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No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Unlimited # of posts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Share evergreen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content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Yes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Ease of use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Easy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Hard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6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otham"/>
                          <a:cs typeface="Gotham"/>
                        </a:rPr>
                        <a:t>Monthly</a:t>
                      </a:r>
                      <a:r>
                        <a:rPr lang="en-US" sz="1200" baseline="0" dirty="0" smtClean="0">
                          <a:latin typeface="Gotham"/>
                          <a:cs typeface="Gotham"/>
                        </a:rPr>
                        <a:t> fee</a:t>
                      </a:r>
                      <a:r>
                        <a:rPr lang="en-US" sz="1200" dirty="0" smtClean="0">
                          <a:latin typeface="Gotham"/>
                          <a:cs typeface="Gotham"/>
                        </a:rPr>
                        <a:t> 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$49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$20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otham"/>
                          <a:cs typeface="Gotham"/>
                        </a:rPr>
                        <a:t>$14</a:t>
                      </a:r>
                      <a:endParaRPr lang="en-US" sz="1200" dirty="0">
                        <a:latin typeface="Gotham"/>
                        <a:cs typeface="Gotham"/>
                      </a:endParaRPr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58400" y="1945564"/>
            <a:ext cx="211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6A9AF"/>
                </a:solidFill>
                <a:latin typeface="Gotham"/>
                <a:cs typeface="Gotham"/>
              </a:rPr>
              <a:t>1</a:t>
            </a:r>
            <a:endParaRPr lang="en-US" sz="1600" dirty="0">
              <a:solidFill>
                <a:srgbClr val="46A9AF"/>
              </a:solidFill>
              <a:latin typeface="Gotham"/>
              <a:cs typeface="Gotham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58400" y="1977315"/>
            <a:ext cx="264471" cy="264471"/>
          </a:xfrm>
          <a:prstGeom prst="ellipse">
            <a:avLst/>
          </a:prstGeom>
          <a:noFill/>
          <a:ln w="12700" cmpd="sng">
            <a:solidFill>
              <a:srgbClr val="46A9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41466" y="2321507"/>
            <a:ext cx="281405" cy="338554"/>
            <a:chOff x="438149" y="2216144"/>
            <a:chExt cx="281405" cy="338554"/>
          </a:xfrm>
        </p:grpSpPr>
        <p:sp>
          <p:nvSpPr>
            <p:cNvPr id="17" name="TextBox 16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2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41466" y="2713278"/>
            <a:ext cx="281405" cy="338554"/>
            <a:chOff x="438149" y="2216144"/>
            <a:chExt cx="281405" cy="338554"/>
          </a:xfrm>
        </p:grpSpPr>
        <p:sp>
          <p:nvSpPr>
            <p:cNvPr id="20" name="TextBox 19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3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30883" y="3129156"/>
            <a:ext cx="291988" cy="338554"/>
            <a:chOff x="427566" y="2216144"/>
            <a:chExt cx="291988" cy="338554"/>
          </a:xfrm>
        </p:grpSpPr>
        <p:sp>
          <p:nvSpPr>
            <p:cNvPr id="23" name="TextBox 22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4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0883" y="3532222"/>
            <a:ext cx="291988" cy="338554"/>
            <a:chOff x="427566" y="2216144"/>
            <a:chExt cx="291988" cy="338554"/>
          </a:xfrm>
        </p:grpSpPr>
        <p:sp>
          <p:nvSpPr>
            <p:cNvPr id="26" name="TextBox 25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5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30883" y="3934294"/>
            <a:ext cx="291988" cy="338554"/>
            <a:chOff x="427566" y="2216144"/>
            <a:chExt cx="291988" cy="338554"/>
          </a:xfrm>
        </p:grpSpPr>
        <p:sp>
          <p:nvSpPr>
            <p:cNvPr id="29" name="TextBox 28"/>
            <p:cNvSpPr txBox="1"/>
            <p:nvPr/>
          </p:nvSpPr>
          <p:spPr>
            <a:xfrm>
              <a:off x="427566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6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41466" y="4323368"/>
            <a:ext cx="281405" cy="338554"/>
            <a:chOff x="438149" y="2216144"/>
            <a:chExt cx="281405" cy="338554"/>
          </a:xfrm>
        </p:grpSpPr>
        <p:sp>
          <p:nvSpPr>
            <p:cNvPr id="32" name="TextBox 31"/>
            <p:cNvSpPr txBox="1"/>
            <p:nvPr/>
          </p:nvSpPr>
          <p:spPr>
            <a:xfrm>
              <a:off x="438149" y="2216144"/>
              <a:ext cx="211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46A9AF"/>
                  </a:solidFill>
                  <a:latin typeface="Gotham"/>
                  <a:cs typeface="Gotham"/>
                </a:rPr>
                <a:t>7</a:t>
              </a:r>
              <a:endParaRPr lang="en-US" sz="1600" dirty="0">
                <a:solidFill>
                  <a:srgbClr val="46A9AF"/>
                </a:solidFill>
                <a:latin typeface="Gotham"/>
                <a:cs typeface="Gotham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55083" y="2266945"/>
              <a:ext cx="264471" cy="264471"/>
            </a:xfrm>
            <a:prstGeom prst="ellipse">
              <a:avLst/>
            </a:prstGeom>
            <a:noFill/>
            <a:ln w="12700" cmpd="sng">
              <a:solidFill>
                <a:srgbClr val="46A9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16389" y="4761426"/>
            <a:ext cx="1213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E3615C"/>
                </a:solidFill>
                <a:latin typeface="Gotham"/>
                <a:cs typeface="Gotham"/>
              </a:rPr>
              <a:t>Twitter only</a:t>
            </a:r>
            <a:endParaRPr lang="en-US" sz="1200" b="1" dirty="0">
              <a:solidFill>
                <a:srgbClr val="E3615C"/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46711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Popular Social Media Scheduling Tools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32816" y="1325006"/>
            <a:ext cx="4474333" cy="3141886"/>
            <a:chOff x="2332816" y="1325006"/>
            <a:chExt cx="4474333" cy="3141886"/>
          </a:xfrm>
        </p:grpSpPr>
        <p:sp>
          <p:nvSpPr>
            <p:cNvPr id="9" name="Rectangle 8"/>
            <p:cNvSpPr/>
            <p:nvPr/>
          </p:nvSpPr>
          <p:spPr>
            <a:xfrm>
              <a:off x="2332816" y="1439333"/>
              <a:ext cx="1953434" cy="1502834"/>
            </a:xfrm>
            <a:prstGeom prst="rect">
              <a:avLst/>
            </a:prstGeom>
            <a:solidFill>
              <a:srgbClr val="E361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49631" y="1325006"/>
              <a:ext cx="2257518" cy="3141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b="1" dirty="0" smtClean="0">
                  <a:solidFill>
                    <a:srgbClr val="E3615C"/>
                  </a:solidFill>
                  <a:latin typeface="Gotham"/>
                  <a:cs typeface="Gotham"/>
                </a:rPr>
                <a:t>Buffer</a:t>
              </a:r>
              <a:endParaRPr lang="en-US" b="1" dirty="0">
                <a:solidFill>
                  <a:srgbClr val="E3615C"/>
                </a:solidFill>
                <a:latin typeface="Gotham"/>
                <a:cs typeface="Gotham"/>
              </a:endParaRPr>
            </a:p>
            <a:p>
              <a:pPr>
                <a:spcAft>
                  <a:spcPts val="500"/>
                </a:spcAft>
              </a:pPr>
              <a:r>
                <a:rPr lang="en-US" b="1" dirty="0">
                  <a:solidFill>
                    <a:srgbClr val="E3615C"/>
                  </a:solidFill>
                  <a:latin typeface="Gotham"/>
                  <a:cs typeface="Gotham"/>
                </a:rPr>
                <a:t>Hootsuite</a:t>
              </a:r>
            </a:p>
            <a:p>
              <a:pPr>
                <a:spcAft>
                  <a:spcPts val="500"/>
                </a:spcAft>
              </a:pPr>
              <a:r>
                <a:rPr lang="en-US" b="1" dirty="0">
                  <a:solidFill>
                    <a:srgbClr val="E3615C"/>
                  </a:solidFill>
                  <a:latin typeface="Gotham"/>
                  <a:cs typeface="Gotham"/>
                </a:rPr>
                <a:t>Edgar</a:t>
              </a:r>
            </a:p>
            <a:p>
              <a:pPr>
                <a:spcAft>
                  <a:spcPts val="500"/>
                </a:spcAft>
              </a:pPr>
              <a:r>
                <a:rPr lang="de-DE" b="1" dirty="0" smtClean="0">
                  <a:solidFill>
                    <a:srgbClr val="E3615C"/>
                  </a:solidFill>
                  <a:latin typeface="Gotham"/>
                  <a:cs typeface="Gotham"/>
                </a:rPr>
                <a:t>SmarterQueue</a:t>
              </a:r>
              <a:endParaRPr lang="en-US" b="1" dirty="0">
                <a:solidFill>
                  <a:srgbClr val="E3615C"/>
                </a:solidFill>
                <a:latin typeface="Gotham"/>
                <a:cs typeface="Gotham"/>
              </a:endParaRPr>
            </a:p>
            <a:p>
              <a:pPr>
                <a:spcAft>
                  <a:spcPts val="2000"/>
                </a:spcAft>
              </a:pPr>
              <a:r>
                <a:rPr lang="en-US" b="1" dirty="0" smtClean="0">
                  <a:solidFill>
                    <a:srgbClr val="E3615C"/>
                  </a:solidFill>
                  <a:latin typeface="Gotham"/>
                  <a:cs typeface="Gotham"/>
                </a:rPr>
                <a:t>SocialOomph</a:t>
              </a:r>
              <a:endParaRPr lang="en-US" b="1" dirty="0">
                <a:solidFill>
                  <a:srgbClr val="E3615C"/>
                </a:solidFill>
                <a:latin typeface="Gotham"/>
                <a:cs typeface="Gotham"/>
              </a:endParaRPr>
            </a:p>
            <a:p>
              <a:pPr>
                <a:spcAft>
                  <a:spcPts val="500"/>
                </a:spcAft>
              </a:pPr>
              <a:r>
                <a:rPr lang="en-US" dirty="0">
                  <a:solidFill>
                    <a:srgbClr val="000000"/>
                  </a:solidFill>
                  <a:latin typeface="Gotham"/>
                  <a:cs typeface="Gotham"/>
                </a:rPr>
                <a:t>Tailwind</a:t>
              </a:r>
            </a:p>
            <a:p>
              <a:pPr>
                <a:spcAft>
                  <a:spcPts val="200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Gotham"/>
                  <a:cs typeface="Gotham"/>
                </a:rPr>
                <a:t>BoardBooster</a:t>
              </a:r>
              <a:endParaRPr lang="en-US" dirty="0">
                <a:solidFill>
                  <a:srgbClr val="000000"/>
                </a:solidFill>
                <a:latin typeface="Gotham"/>
                <a:cs typeface="Gotham"/>
              </a:endParaRPr>
            </a:p>
            <a:p>
              <a:pPr>
                <a:spcAft>
                  <a:spcPts val="500"/>
                </a:spcAft>
              </a:pPr>
              <a:r>
                <a:rPr lang="en-US" dirty="0" smtClean="0">
                  <a:latin typeface="Gotham"/>
                  <a:cs typeface="Gotham"/>
                </a:rPr>
                <a:t>Planoly</a:t>
              </a:r>
              <a:endParaRPr lang="en-US" dirty="0">
                <a:latin typeface="Gotham"/>
                <a:cs typeface="Gotham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33901" y="1663673"/>
              <a:ext cx="1567349" cy="105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US" i="1" dirty="0" smtClean="0">
                  <a:solidFill>
                    <a:schemeClr val="bg1"/>
                  </a:solidFill>
                  <a:latin typeface="Bitter Regular"/>
                  <a:cs typeface="Bitter Regular"/>
                </a:rPr>
                <a:t>Twitter</a:t>
              </a:r>
            </a:p>
            <a:p>
              <a:pPr algn="ctr">
                <a:spcAft>
                  <a:spcPts val="500"/>
                </a:spcAft>
              </a:pPr>
              <a:r>
                <a:rPr lang="en-US" i="1" dirty="0" smtClean="0">
                  <a:solidFill>
                    <a:schemeClr val="bg1"/>
                  </a:solidFill>
                  <a:latin typeface="Bitter Regular"/>
                  <a:cs typeface="Bitter Regular"/>
                </a:rPr>
                <a:t>Facebook </a:t>
              </a:r>
              <a:endParaRPr lang="en-US" i="1" dirty="0">
                <a:solidFill>
                  <a:schemeClr val="bg1"/>
                </a:solidFill>
                <a:latin typeface="Bitter Regular"/>
                <a:cs typeface="Bitter Regular"/>
              </a:endParaRPr>
            </a:p>
            <a:p>
              <a:pPr algn="ctr">
                <a:spcAft>
                  <a:spcPts val="500"/>
                </a:spcAft>
              </a:pPr>
              <a:r>
                <a:rPr lang="en-US" i="1" dirty="0" smtClean="0">
                  <a:solidFill>
                    <a:schemeClr val="bg1"/>
                  </a:solidFill>
                  <a:latin typeface="Bitter Regular"/>
                  <a:cs typeface="Bitter Regular"/>
                </a:rPr>
                <a:t>LinkedIn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30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SocialOomph is a Twitter power tool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011" y="1332964"/>
            <a:ext cx="3569705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rgbClr val="E3615C"/>
              </a:buClr>
            </a:pPr>
            <a:r>
              <a:rPr lang="en-US" dirty="0" smtClean="0">
                <a:solidFill>
                  <a:srgbClr val="46A9AF"/>
                </a:solidFill>
                <a:latin typeface="Gotham"/>
                <a:cs typeface="Gotham"/>
              </a:rPr>
              <a:t>Why use it:</a:t>
            </a:r>
          </a:p>
          <a:p>
            <a:pPr marL="137160" indent="-137160"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Randomize your queues</a:t>
            </a:r>
          </a:p>
          <a:p>
            <a:pPr marL="137160" indent="-137160"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“Spin” your tweets </a:t>
            </a:r>
          </a:p>
          <a:p>
            <a:pPr marL="137160" indent="-137160"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Schedule specific time intervals for recurring posts</a:t>
            </a:r>
          </a:p>
          <a:p>
            <a:pPr>
              <a:spcAft>
                <a:spcPts val="800"/>
              </a:spcAft>
              <a:buClr>
                <a:srgbClr val="E3615C"/>
              </a:buClr>
            </a:pPr>
            <a:endParaRPr lang="en-US" sz="1400" dirty="0">
              <a:latin typeface="Gotham"/>
              <a:cs typeface="Gotham"/>
            </a:endParaRPr>
          </a:p>
          <a:p>
            <a:pPr>
              <a:spcAft>
                <a:spcPts val="800"/>
              </a:spcAft>
              <a:buClr>
                <a:srgbClr val="E3615C"/>
              </a:buClr>
            </a:pPr>
            <a:r>
              <a:rPr lang="en-US" dirty="0" smtClean="0">
                <a:solidFill>
                  <a:srgbClr val="46A9AF"/>
                </a:solidFill>
                <a:latin typeface="Gotham"/>
                <a:cs typeface="Gotham"/>
              </a:rPr>
              <a:t>Why it’s not a core </a:t>
            </a:r>
            <a:br>
              <a:rPr lang="en-US" dirty="0" smtClean="0">
                <a:solidFill>
                  <a:srgbClr val="46A9AF"/>
                </a:solidFill>
                <a:latin typeface="Gotham"/>
                <a:cs typeface="Gotham"/>
              </a:rPr>
            </a:br>
            <a:r>
              <a:rPr lang="en-US" dirty="0" smtClean="0">
                <a:solidFill>
                  <a:srgbClr val="46A9AF"/>
                </a:solidFill>
                <a:latin typeface="Gotham"/>
                <a:cs typeface="Gotham"/>
              </a:rPr>
              <a:t>scheduler in your toolbox:</a:t>
            </a:r>
          </a:p>
          <a:p>
            <a:pPr marL="137160" indent="-137160"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Interface is outdated, clunky</a:t>
            </a:r>
          </a:p>
          <a:p>
            <a:pPr marL="137160" indent="-137160"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No analytics</a:t>
            </a:r>
          </a:p>
          <a:p>
            <a:pPr marL="137160" indent="-137160"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Not an all-in-one solution</a:t>
            </a:r>
          </a:p>
          <a:p>
            <a:pPr marL="137160" indent="-137160"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More like an add-on to give </a:t>
            </a:r>
            <a:br>
              <a:rPr lang="en-US" sz="1400" dirty="0" smtClean="0">
                <a:latin typeface="Gotham"/>
                <a:cs typeface="Gotham"/>
              </a:rPr>
            </a:br>
            <a:r>
              <a:rPr lang="en-US" sz="1400" dirty="0" smtClean="0">
                <a:latin typeface="Gotham"/>
                <a:cs typeface="Gotham"/>
              </a:rPr>
              <a:t>you an extra boost on Twitter</a:t>
            </a:r>
          </a:p>
          <a:p>
            <a:pPr>
              <a:spcAft>
                <a:spcPts val="800"/>
              </a:spcAft>
              <a:buClr>
                <a:srgbClr val="E3615C"/>
              </a:buClr>
            </a:pPr>
            <a:endParaRPr lang="en-US" sz="1400" dirty="0" smtClean="0">
              <a:latin typeface="Gotham"/>
              <a:cs typeface="Gotham"/>
            </a:endParaRPr>
          </a:p>
        </p:txBody>
      </p:sp>
      <p:pic>
        <p:nvPicPr>
          <p:cNvPr id="4" name="Picture 3" descr="Screen Shot 2017-10-13 at 3.17.2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3345"/>
          <a:stretch/>
        </p:blipFill>
        <p:spPr>
          <a:xfrm>
            <a:off x="4064371" y="1405735"/>
            <a:ext cx="4570182" cy="30203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559208" y="2975967"/>
            <a:ext cx="2871866" cy="0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4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The biggest difference between Edgar and SmarterQueue is the price structure.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pic>
        <p:nvPicPr>
          <p:cNvPr id="6" name="Picture 5" descr="Screen Shot 2017-10-13 at 4.27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2191" r="4029"/>
          <a:stretch/>
        </p:blipFill>
        <p:spPr>
          <a:xfrm>
            <a:off x="2382419" y="1867091"/>
            <a:ext cx="1822451" cy="3383984"/>
          </a:xfrm>
          <a:prstGeom prst="rect">
            <a:avLst/>
          </a:prstGeom>
        </p:spPr>
      </p:pic>
      <p:pic>
        <p:nvPicPr>
          <p:cNvPr id="8" name="Picture 7" descr="Screen Shot 2017-10-13 at 4.28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24" y="1517945"/>
            <a:ext cx="1395304" cy="264849"/>
          </a:xfrm>
          <a:prstGeom prst="rect">
            <a:avLst/>
          </a:prstGeom>
        </p:spPr>
      </p:pic>
      <p:pic>
        <p:nvPicPr>
          <p:cNvPr id="9" name="Picture 8" descr="Screen Shot 2017-10-13 at 4.30.2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14759" r="6346" b="1630"/>
          <a:stretch/>
        </p:blipFill>
        <p:spPr>
          <a:xfrm>
            <a:off x="311052" y="1867091"/>
            <a:ext cx="1888915" cy="24636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6" name="Picture 35" descr="meetedgar-headerx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8" y="1447278"/>
            <a:ext cx="1265144" cy="3572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76801" y="1716192"/>
            <a:ext cx="3677919" cy="3624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Unlimited # of posts in your queue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Recycle evergreen content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>
                <a:latin typeface="Gotham"/>
                <a:cs typeface="Gotham"/>
              </a:rPr>
              <a:t>Share other people’s content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>
                <a:latin typeface="Gotham"/>
                <a:cs typeface="Gotham"/>
              </a:rPr>
              <a:t>Easy to use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Analytics + reporting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b="1" dirty="0" smtClean="0">
                <a:solidFill>
                  <a:srgbClr val="46A9AF"/>
                </a:solidFill>
                <a:latin typeface="Gotham"/>
                <a:cs typeface="Gotham"/>
              </a:rPr>
              <a:t>Edgar</a:t>
            </a:r>
            <a:r>
              <a:rPr lang="en-US" sz="1400" dirty="0" smtClean="0">
                <a:latin typeface="Gotham"/>
                <a:cs typeface="Gotham"/>
              </a:rPr>
              <a:t> – one package at $49 (includes </a:t>
            </a:r>
            <a:r>
              <a:rPr lang="en-US" sz="1400" dirty="0" smtClean="0">
                <a:latin typeface="Gotham"/>
                <a:cs typeface="Gotham"/>
              </a:rPr>
              <a:t>25</a:t>
            </a:r>
            <a:r>
              <a:rPr lang="en-US" sz="1400" dirty="0" smtClean="0">
                <a:latin typeface="Gotham"/>
                <a:cs typeface="Gotham"/>
              </a:rPr>
              <a:t> </a:t>
            </a:r>
            <a:r>
              <a:rPr lang="en-US" sz="1400" dirty="0" smtClean="0">
                <a:latin typeface="Gotham"/>
                <a:cs typeface="Gotham"/>
              </a:rPr>
              <a:t>SM accounts + 1,000 timeslots) 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b="1" dirty="0" smtClean="0">
                <a:solidFill>
                  <a:srgbClr val="46A9AF"/>
                </a:solidFill>
                <a:latin typeface="Gotham"/>
                <a:cs typeface="Gotham"/>
              </a:rPr>
              <a:t>SmarterQueue</a:t>
            </a:r>
            <a:r>
              <a:rPr lang="en-US" sz="1400" dirty="0" smtClean="0">
                <a:latin typeface="Gotham"/>
                <a:cs typeface="Gotham"/>
              </a:rPr>
              <a:t> – Solo package is $20 (includes 4 accounts + 20 posts daily per account)</a:t>
            </a:r>
          </a:p>
          <a:p>
            <a:pPr>
              <a:spcAft>
                <a:spcPts val="800"/>
              </a:spcAft>
              <a:buClr>
                <a:srgbClr val="E3615C"/>
              </a:buClr>
            </a:pPr>
            <a:endParaRPr lang="en-US" sz="1400" dirty="0" smtClean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93991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Recurpost is free for up to 3 accounts.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pic>
        <p:nvPicPr>
          <p:cNvPr id="4" name="Picture 3" descr="Screen Shot 2017-10-13 at 4.4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17892"/>
            <a:ext cx="2032000" cy="350345"/>
          </a:xfrm>
          <a:prstGeom prst="rect">
            <a:avLst/>
          </a:prstGeom>
        </p:spPr>
      </p:pic>
      <p:pic>
        <p:nvPicPr>
          <p:cNvPr id="6" name="Picture 5" descr="Screen Shot 2017-10-13 at 4.41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64" y="1968500"/>
            <a:ext cx="2627832" cy="2286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76801" y="1901322"/>
            <a:ext cx="3677919" cy="239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Good starter evergreen scheduler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Up to 100 recurring posts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10 daily posts per SM account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No RSS feeds (can’t schedule </a:t>
            </a:r>
            <a:br>
              <a:rPr lang="en-US" sz="1400" dirty="0" smtClean="0">
                <a:latin typeface="Gotham"/>
                <a:cs typeface="Gotham"/>
              </a:rPr>
            </a:br>
            <a:r>
              <a:rPr lang="en-US" sz="1400" dirty="0" smtClean="0">
                <a:latin typeface="Gotham"/>
                <a:cs typeface="Gotham"/>
              </a:rPr>
              <a:t>other people’s content)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Weak analytics</a:t>
            </a:r>
          </a:p>
          <a:p>
            <a:pPr marL="137160" indent="-137160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  <a:buFont typeface="Wingdings" charset="2"/>
              <a:buChar char="§"/>
            </a:pPr>
            <a:endParaRPr lang="en-US" sz="1400" dirty="0" smtClean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48660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011" y="2138948"/>
            <a:ext cx="4561588" cy="1749034"/>
          </a:xfrm>
        </p:spPr>
        <p:txBody>
          <a:bodyPr/>
          <a:lstStyle/>
          <a:p>
            <a:r>
              <a:rPr lang="en-US" dirty="0" smtClean="0"/>
              <a:t>My recommendations:</a:t>
            </a:r>
            <a:br>
              <a:rPr lang="en-US" dirty="0" smtClean="0"/>
            </a:br>
            <a:r>
              <a:rPr lang="en-US" dirty="0" smtClean="0"/>
              <a:t>Pinterest + Instagram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9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Tailwind and </a:t>
            </a:r>
            <a:r>
              <a:rPr lang="en-US" sz="2400" b="1" dirty="0" err="1" smtClean="0">
                <a:solidFill>
                  <a:srgbClr val="404040"/>
                </a:solidFill>
                <a:latin typeface="Gotham"/>
                <a:cs typeface="Gotham"/>
              </a:rPr>
              <a:t>BoardBooster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 are both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powerful schedulers for Pinterest.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0788" y="1750324"/>
            <a:ext cx="3159759" cy="395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It’s really a matter of preference.</a:t>
            </a:r>
          </a:p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Tailwind is easier to use and more visual.</a:t>
            </a:r>
          </a:p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err="1" smtClean="0">
                <a:latin typeface="Gotham"/>
                <a:cs typeface="Gotham"/>
              </a:rPr>
              <a:t>BoardBooster</a:t>
            </a:r>
            <a:r>
              <a:rPr lang="en-US" sz="1400" dirty="0" smtClean="0">
                <a:latin typeface="Gotham"/>
                <a:cs typeface="Gotham"/>
              </a:rPr>
              <a:t> has a steep learning curve, but the recycling features are very powerful.</a:t>
            </a:r>
          </a:p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Some people use Tailwind, others use </a:t>
            </a:r>
            <a:r>
              <a:rPr lang="en-US" sz="1400" dirty="0" err="1" smtClean="0">
                <a:latin typeface="Gotham"/>
                <a:cs typeface="Gotham"/>
              </a:rPr>
              <a:t>BoardBooster</a:t>
            </a:r>
            <a:r>
              <a:rPr lang="en-US" sz="1400" dirty="0" smtClean="0">
                <a:latin typeface="Gotham"/>
                <a:cs typeface="Gotham"/>
              </a:rPr>
              <a:t>, </a:t>
            </a:r>
            <a:br>
              <a:rPr lang="en-US" sz="1400" dirty="0" smtClean="0">
                <a:latin typeface="Gotham"/>
                <a:cs typeface="Gotham"/>
              </a:rPr>
            </a:br>
            <a:r>
              <a:rPr lang="en-US" sz="1400" dirty="0" smtClean="0">
                <a:latin typeface="Gotham"/>
                <a:cs typeface="Gotham"/>
              </a:rPr>
              <a:t>others use both.</a:t>
            </a:r>
          </a:p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</a:pPr>
            <a:endParaRPr lang="en-US" sz="1400" dirty="0" smtClean="0">
              <a:latin typeface="Gotham"/>
              <a:cs typeface="Gotham"/>
            </a:endParaRPr>
          </a:p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</a:pPr>
            <a:endParaRPr lang="en-US" sz="1400" dirty="0" smtClean="0">
              <a:latin typeface="Gotham"/>
              <a:cs typeface="Gotham"/>
            </a:endParaRPr>
          </a:p>
        </p:txBody>
      </p:sp>
      <p:pic>
        <p:nvPicPr>
          <p:cNvPr id="2" name="Picture 1" descr="Screen Shot 2017-10-13 at 5.4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1802"/>
            <a:ext cx="2142418" cy="2748280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3" name="Picture 2" descr="Screen Shot 2017-10-13 at 5.45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55" y="1931802"/>
            <a:ext cx="2148588" cy="2748280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" y="4685162"/>
            <a:ext cx="2142418" cy="34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</a:pPr>
            <a:r>
              <a:rPr lang="en-US" sz="1400" dirty="0" smtClean="0">
                <a:latin typeface="Gotham"/>
                <a:cs typeface="Gotham"/>
              </a:rPr>
              <a:t>$9.99/</a:t>
            </a:r>
            <a:r>
              <a:rPr lang="en-US" sz="1400" dirty="0" err="1" smtClean="0">
                <a:latin typeface="Gotham"/>
                <a:cs typeface="Gotham"/>
              </a:rPr>
              <a:t>mo</a:t>
            </a:r>
            <a:endParaRPr lang="en-US" sz="1400" dirty="0" smtClean="0">
              <a:latin typeface="Gotham"/>
              <a:cs typeface="Gotha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6155" y="4685162"/>
            <a:ext cx="2142418" cy="34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</a:pPr>
            <a:r>
              <a:rPr lang="en-US" sz="1400" dirty="0" smtClean="0">
                <a:latin typeface="Gotham"/>
                <a:cs typeface="Gotham"/>
              </a:rPr>
              <a:t>$9.99/</a:t>
            </a:r>
            <a:r>
              <a:rPr lang="en-US" sz="1400" dirty="0" err="1" smtClean="0">
                <a:latin typeface="Gotham"/>
                <a:cs typeface="Gotham"/>
              </a:rPr>
              <a:t>mo</a:t>
            </a:r>
            <a:r>
              <a:rPr lang="en-US" sz="1400" dirty="0" smtClean="0">
                <a:latin typeface="Gotham"/>
                <a:cs typeface="Gotham"/>
              </a:rPr>
              <a:t>/1000 pins</a:t>
            </a:r>
          </a:p>
        </p:txBody>
      </p:sp>
    </p:spTree>
    <p:extLst>
      <p:ext uri="{BB962C8B-B14F-4D97-AF65-F5344CB8AC3E}">
        <p14:creationId xmlns:p14="http://schemas.microsoft.com/office/powerpoint/2010/main" val="403671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Planoly and Later for </a:t>
            </a:r>
            <a:r>
              <a:rPr lang="en-US" sz="2400" b="1" dirty="0" err="1" smtClean="0">
                <a:solidFill>
                  <a:srgbClr val="404040"/>
                </a:solidFill>
                <a:latin typeface="Gotham"/>
                <a:cs typeface="Gotham"/>
              </a:rPr>
              <a:t>Instagram</a:t>
            </a: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…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0788" y="1750324"/>
            <a:ext cx="3159759" cy="310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Both are visual platforms</a:t>
            </a:r>
          </a:p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Can schedule from desktop or the app</a:t>
            </a:r>
          </a:p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Can search for other people’s content to </a:t>
            </a:r>
            <a:r>
              <a:rPr lang="en-US" sz="1400" dirty="0" err="1" smtClean="0">
                <a:latin typeface="Gotham"/>
                <a:cs typeface="Gotham"/>
              </a:rPr>
              <a:t>regram</a:t>
            </a:r>
            <a:endParaRPr lang="en-US" sz="1400" dirty="0" smtClean="0">
              <a:latin typeface="Gotham"/>
              <a:cs typeface="Gotham"/>
            </a:endParaRPr>
          </a:p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Basic analytics</a:t>
            </a:r>
          </a:p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400" dirty="0" smtClean="0">
                <a:latin typeface="Gotham"/>
                <a:cs typeface="Gotham"/>
              </a:rPr>
              <a:t>A matter </a:t>
            </a:r>
            <a:r>
              <a:rPr lang="en-US" sz="1400" smtClean="0">
                <a:latin typeface="Gotham"/>
                <a:cs typeface="Gotham"/>
              </a:rPr>
              <a:t>of preference</a:t>
            </a:r>
            <a:endParaRPr lang="en-US" sz="1400" dirty="0" smtClean="0">
              <a:latin typeface="Gotham"/>
              <a:cs typeface="Gotham"/>
            </a:endParaRPr>
          </a:p>
          <a:p>
            <a:pPr marL="137160" indent="-137160">
              <a:lnSpc>
                <a:spcPts val="2200"/>
              </a:lnSpc>
              <a:spcAft>
                <a:spcPts val="1200"/>
              </a:spcAft>
              <a:buClr>
                <a:srgbClr val="E3615C"/>
              </a:buClr>
              <a:buFont typeface="Wingdings" charset="2"/>
              <a:buChar char="§"/>
            </a:pPr>
            <a:endParaRPr lang="en-US" sz="1400" dirty="0" smtClean="0"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593722"/>
            <a:ext cx="2249216" cy="336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</a:pPr>
            <a:r>
              <a:rPr lang="en-US" sz="1200" dirty="0" smtClean="0">
                <a:latin typeface="Gotham"/>
                <a:cs typeface="Gotham"/>
              </a:rPr>
              <a:t>Free (30 posts a month)</a:t>
            </a:r>
          </a:p>
        </p:txBody>
      </p:sp>
      <p:pic>
        <p:nvPicPr>
          <p:cNvPr id="4" name="Picture 3" descr="Screen Shot 2017-10-13 at 9.1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6240"/>
            <a:ext cx="2249216" cy="2900680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5" name="Picture 4" descr="Screen Shot 2017-10-13 at 9.15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r="4220"/>
          <a:stretch/>
        </p:blipFill>
        <p:spPr>
          <a:xfrm>
            <a:off x="3119121" y="1666240"/>
            <a:ext cx="1712046" cy="2900680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19121" y="4593722"/>
            <a:ext cx="1712046" cy="336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  <a:buClr>
                <a:srgbClr val="E3615C"/>
              </a:buClr>
            </a:pPr>
            <a:r>
              <a:rPr lang="en-US" sz="1200" dirty="0" smtClean="0">
                <a:latin typeface="Gotham"/>
                <a:cs typeface="Gotham"/>
              </a:rPr>
              <a:t>$7 a month</a:t>
            </a:r>
          </a:p>
        </p:txBody>
      </p:sp>
    </p:spTree>
    <p:extLst>
      <p:ext uri="{BB962C8B-B14F-4D97-AF65-F5344CB8AC3E}">
        <p14:creationId xmlns:p14="http://schemas.microsoft.com/office/powerpoint/2010/main" val="302418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152" y="1226215"/>
            <a:ext cx="2966647" cy="3427293"/>
          </a:xfrm>
        </p:spPr>
        <p:txBody>
          <a:bodyPr/>
          <a:lstStyle/>
          <a:p>
            <a:pPr algn="l">
              <a:spcAft>
                <a:spcPts val="2000"/>
              </a:spcAft>
            </a:pPr>
            <a:r>
              <a:rPr lang="en-US" sz="1600" b="1" dirty="0" smtClean="0">
                <a:solidFill>
                  <a:srgbClr val="E3615C"/>
                </a:solidFill>
                <a:latin typeface="Gotham BoLD"/>
                <a:cs typeface="Gotham BoLD"/>
              </a:rPr>
              <a:t>START HERE:</a:t>
            </a:r>
            <a:r>
              <a:rPr lang="en-US" sz="1600" dirty="0" smtClean="0">
                <a:solidFill>
                  <a:srgbClr val="46A9AF"/>
                </a:solidFill>
              </a:rPr>
              <a:t/>
            </a:r>
            <a:br>
              <a:rPr lang="en-US" sz="1600" dirty="0" smtClean="0">
                <a:solidFill>
                  <a:srgbClr val="46A9AF"/>
                </a:solidFill>
              </a:rPr>
            </a:br>
            <a:r>
              <a:rPr lang="en-US" sz="1600" dirty="0">
                <a:solidFill>
                  <a:srgbClr val="46A9AF"/>
                </a:solidFill>
              </a:rPr>
              <a:t/>
            </a:r>
            <a:br>
              <a:rPr lang="en-US" sz="1600" dirty="0">
                <a:solidFill>
                  <a:srgbClr val="46A9AF"/>
                </a:solidFill>
              </a:rPr>
            </a:br>
            <a:r>
              <a:rPr lang="en-US" sz="1600" dirty="0" smtClean="0">
                <a:solidFill>
                  <a:srgbClr val="46A9AF"/>
                </a:solidFill>
              </a:rPr>
              <a:t>Recurpost </a:t>
            </a:r>
            <a:r>
              <a:rPr lang="en-US" sz="1600" dirty="0" smtClean="0">
                <a:solidFill>
                  <a:srgbClr val="000000"/>
                </a:solidFill>
              </a:rPr>
              <a:t>(LinkedIn, Twitter, Facebook)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rgbClr val="46A9AF"/>
                </a:solidFill>
              </a:rPr>
              <a:t>Buffer </a:t>
            </a:r>
            <a:r>
              <a:rPr lang="en-US" sz="1600" dirty="0" smtClean="0"/>
              <a:t>(Twitter)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rgbClr val="46A9AF"/>
                </a:solidFill>
              </a:rPr>
              <a:t>Tailwind</a:t>
            </a:r>
            <a:r>
              <a:rPr lang="en-US" sz="1600" dirty="0" smtClean="0"/>
              <a:t> (Pinterest)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46A9AF"/>
                </a:solidFill>
              </a:rPr>
              <a:t>Later</a:t>
            </a:r>
            <a:r>
              <a:rPr lang="en-US" sz="1600" dirty="0" smtClean="0"/>
              <a:t> (Instagram)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0091" y="1226215"/>
            <a:ext cx="3681749" cy="42093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Gotham Book"/>
                <a:ea typeface="+mj-ea"/>
                <a:cs typeface="Gotham Book"/>
              </a:defRPr>
            </a:lvl1pPr>
          </a:lstStyle>
          <a:p>
            <a:pPr algn="l"/>
            <a:r>
              <a:rPr lang="en-US" sz="1600" b="1" dirty="0" smtClean="0">
                <a:solidFill>
                  <a:srgbClr val="E3615C"/>
                </a:solidFill>
                <a:latin typeface="Gotham BoLD"/>
                <a:cs typeface="Gotham BoLD"/>
              </a:rPr>
              <a:t>ULTIMATE TOOLBOX:</a:t>
            </a:r>
          </a:p>
          <a:p>
            <a:pPr algn="l"/>
            <a:endParaRPr lang="en-US" sz="1600" dirty="0" smtClean="0">
              <a:solidFill>
                <a:srgbClr val="46A9AF"/>
              </a:solidFill>
            </a:endParaRPr>
          </a:p>
          <a:p>
            <a:pPr algn="l"/>
            <a:r>
              <a:rPr lang="en-US" sz="1600" dirty="0" smtClean="0">
                <a:solidFill>
                  <a:srgbClr val="46A9AF"/>
                </a:solidFill>
              </a:rPr>
              <a:t>SmarterQueue</a:t>
            </a:r>
            <a:r>
              <a:rPr lang="en-US" sz="1600" dirty="0" smtClean="0">
                <a:solidFill>
                  <a:srgbClr val="E3615C"/>
                </a:solidFill>
              </a:rPr>
              <a:t> 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Best all-in-one scheduling tool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46A9AF"/>
                </a:solidFill>
              </a:rPr>
              <a:t/>
            </a:r>
            <a:br>
              <a:rPr lang="en-US" sz="1600" dirty="0" smtClean="0">
                <a:solidFill>
                  <a:srgbClr val="46A9AF"/>
                </a:solidFill>
              </a:rPr>
            </a:br>
            <a:r>
              <a:rPr lang="en-US" sz="1600" dirty="0" smtClean="0">
                <a:solidFill>
                  <a:srgbClr val="46A9AF"/>
                </a:solidFill>
              </a:rPr>
              <a:t>Buffer</a:t>
            </a:r>
            <a:r>
              <a:rPr lang="en-US" sz="1600" dirty="0"/>
              <a:t> </a:t>
            </a:r>
            <a:r>
              <a:rPr lang="en-US" sz="1600" dirty="0" smtClean="0"/>
              <a:t>(Twitter)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>
                <a:solidFill>
                  <a:srgbClr val="46A9AF"/>
                </a:solidFill>
              </a:rPr>
              <a:t>Tailwind + </a:t>
            </a:r>
            <a:r>
              <a:rPr lang="en-US" sz="1600" dirty="0" err="1" smtClean="0">
                <a:solidFill>
                  <a:srgbClr val="46A9AF"/>
                </a:solidFill>
              </a:rPr>
              <a:t>BoardBooster</a:t>
            </a:r>
            <a:r>
              <a:rPr lang="en-US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Pinterest</a:t>
            </a:r>
            <a:r>
              <a:rPr lang="en-US" sz="1600" dirty="0" smtClean="0"/>
              <a:t>) Powerful </a:t>
            </a:r>
            <a:r>
              <a:rPr lang="en-US" sz="1600" dirty="0" smtClean="0"/>
              <a:t>automation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>
                <a:solidFill>
                  <a:srgbClr val="46A9AF"/>
                </a:solidFill>
              </a:rPr>
              <a:t>Planoly</a:t>
            </a:r>
            <a:r>
              <a:rPr lang="en-US" sz="1600" dirty="0" smtClean="0"/>
              <a:t> (Instagram)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>
                <a:solidFill>
                  <a:srgbClr val="46A9AF"/>
                </a:solidFill>
              </a:rPr>
              <a:t>SocialOomph </a:t>
            </a:r>
            <a:r>
              <a:rPr lang="en-US" sz="1600" dirty="0"/>
              <a:t>(Twitter)</a:t>
            </a:r>
            <a:r>
              <a:rPr lang="en-US" sz="1600" dirty="0">
                <a:solidFill>
                  <a:srgbClr val="46A9AF"/>
                </a:solidFill>
              </a:rPr>
              <a:t/>
            </a:r>
            <a:br>
              <a:rPr lang="en-US" sz="1600" dirty="0">
                <a:solidFill>
                  <a:srgbClr val="46A9AF"/>
                </a:solidFill>
              </a:rPr>
            </a:br>
            <a:r>
              <a:rPr lang="en-US" sz="1600" dirty="0"/>
              <a:t>Advanced </a:t>
            </a:r>
            <a:r>
              <a:rPr lang="en-US" sz="1600" dirty="0" smtClean="0"/>
              <a:t>tool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562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332816" y="1325006"/>
            <a:ext cx="4474333" cy="3141886"/>
            <a:chOff x="2332816" y="1325006"/>
            <a:chExt cx="4474333" cy="3141886"/>
          </a:xfrm>
        </p:grpSpPr>
        <p:sp>
          <p:nvSpPr>
            <p:cNvPr id="33" name="Rectangle 32"/>
            <p:cNvSpPr/>
            <p:nvPr/>
          </p:nvSpPr>
          <p:spPr>
            <a:xfrm>
              <a:off x="2332816" y="1439333"/>
              <a:ext cx="1953434" cy="1502834"/>
            </a:xfrm>
            <a:prstGeom prst="rect">
              <a:avLst/>
            </a:prstGeom>
            <a:solidFill>
              <a:srgbClr val="E361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49631" y="1325006"/>
              <a:ext cx="2257518" cy="3141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b="1" dirty="0" smtClean="0">
                  <a:solidFill>
                    <a:srgbClr val="E3615C"/>
                  </a:solidFill>
                  <a:latin typeface="Gotham"/>
                  <a:cs typeface="Gotham"/>
                </a:rPr>
                <a:t>Buffer</a:t>
              </a:r>
              <a:endParaRPr lang="en-US" b="1" dirty="0">
                <a:solidFill>
                  <a:srgbClr val="E3615C"/>
                </a:solidFill>
                <a:latin typeface="Gotham"/>
                <a:cs typeface="Gotham"/>
              </a:endParaRPr>
            </a:p>
            <a:p>
              <a:pPr>
                <a:spcAft>
                  <a:spcPts val="500"/>
                </a:spcAft>
              </a:pPr>
              <a:r>
                <a:rPr lang="en-US" b="1" dirty="0">
                  <a:solidFill>
                    <a:srgbClr val="E3615C"/>
                  </a:solidFill>
                  <a:latin typeface="Gotham"/>
                  <a:cs typeface="Gotham"/>
                </a:rPr>
                <a:t>Hootsuite</a:t>
              </a:r>
            </a:p>
            <a:p>
              <a:pPr>
                <a:spcAft>
                  <a:spcPts val="500"/>
                </a:spcAft>
              </a:pPr>
              <a:r>
                <a:rPr lang="en-US" b="1" dirty="0">
                  <a:solidFill>
                    <a:srgbClr val="E3615C"/>
                  </a:solidFill>
                  <a:latin typeface="Gotham"/>
                  <a:cs typeface="Gotham"/>
                </a:rPr>
                <a:t>Edgar</a:t>
              </a:r>
            </a:p>
            <a:p>
              <a:pPr>
                <a:spcAft>
                  <a:spcPts val="500"/>
                </a:spcAft>
              </a:pPr>
              <a:r>
                <a:rPr lang="de-DE" b="1" dirty="0" smtClean="0">
                  <a:solidFill>
                    <a:srgbClr val="E3615C"/>
                  </a:solidFill>
                  <a:latin typeface="Gotham"/>
                  <a:cs typeface="Gotham"/>
                </a:rPr>
                <a:t>SmarterQueue</a:t>
              </a:r>
              <a:endParaRPr lang="en-US" b="1" dirty="0">
                <a:solidFill>
                  <a:srgbClr val="E3615C"/>
                </a:solidFill>
                <a:latin typeface="Gotham"/>
                <a:cs typeface="Gotham"/>
              </a:endParaRPr>
            </a:p>
            <a:p>
              <a:pPr>
                <a:spcAft>
                  <a:spcPts val="2000"/>
                </a:spcAft>
              </a:pPr>
              <a:r>
                <a:rPr lang="en-US" b="1" dirty="0" smtClean="0">
                  <a:solidFill>
                    <a:srgbClr val="E3615C"/>
                  </a:solidFill>
                  <a:latin typeface="Gotham"/>
                  <a:cs typeface="Gotham"/>
                </a:rPr>
                <a:t>SocialOomph</a:t>
              </a:r>
              <a:endParaRPr lang="en-US" b="1" dirty="0">
                <a:solidFill>
                  <a:srgbClr val="E3615C"/>
                </a:solidFill>
                <a:latin typeface="Gotham"/>
                <a:cs typeface="Gotham"/>
              </a:endParaRPr>
            </a:p>
            <a:p>
              <a:pPr>
                <a:spcAft>
                  <a:spcPts val="500"/>
                </a:spcAft>
              </a:pPr>
              <a:r>
                <a:rPr lang="en-US" b="1" dirty="0">
                  <a:solidFill>
                    <a:srgbClr val="46A9AF"/>
                  </a:solidFill>
                  <a:latin typeface="Gotham"/>
                  <a:cs typeface="Gotham"/>
                </a:rPr>
                <a:t>Tailwind</a:t>
              </a:r>
            </a:p>
            <a:p>
              <a:pPr>
                <a:spcAft>
                  <a:spcPts val="2000"/>
                </a:spcAft>
              </a:pPr>
              <a:r>
                <a:rPr lang="en-US" b="1" dirty="0" smtClean="0">
                  <a:solidFill>
                    <a:srgbClr val="46A9AF"/>
                  </a:solidFill>
                  <a:latin typeface="Gotham"/>
                  <a:cs typeface="Gotham"/>
                </a:rPr>
                <a:t>BoardBooster</a:t>
              </a:r>
              <a:endParaRPr lang="en-US" b="1" dirty="0">
                <a:solidFill>
                  <a:srgbClr val="46A9AF"/>
                </a:solidFill>
                <a:latin typeface="Gotham"/>
                <a:cs typeface="Gotham"/>
              </a:endParaRPr>
            </a:p>
            <a:p>
              <a:pPr>
                <a:spcAft>
                  <a:spcPts val="500"/>
                </a:spcAft>
              </a:pPr>
              <a:r>
                <a:rPr lang="en-US" dirty="0" smtClean="0">
                  <a:latin typeface="Gotham"/>
                  <a:cs typeface="Gotham"/>
                </a:rPr>
                <a:t>Planoly</a:t>
              </a:r>
              <a:endParaRPr lang="en-US" dirty="0">
                <a:latin typeface="Gotham"/>
                <a:cs typeface="Gotham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33901" y="1663673"/>
              <a:ext cx="1567349" cy="105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US" i="1" dirty="0" smtClean="0">
                  <a:solidFill>
                    <a:schemeClr val="bg1"/>
                  </a:solidFill>
                  <a:latin typeface="Bitter Regular"/>
                  <a:cs typeface="Bitter Regular"/>
                </a:rPr>
                <a:t>Twitter</a:t>
              </a:r>
            </a:p>
            <a:p>
              <a:pPr algn="ctr">
                <a:spcAft>
                  <a:spcPts val="500"/>
                </a:spcAft>
              </a:pPr>
              <a:r>
                <a:rPr lang="en-US" i="1" dirty="0" smtClean="0">
                  <a:solidFill>
                    <a:schemeClr val="bg1"/>
                  </a:solidFill>
                  <a:latin typeface="Bitter Regular"/>
                  <a:cs typeface="Bitter Regular"/>
                </a:rPr>
                <a:t>Facebook </a:t>
              </a:r>
              <a:endParaRPr lang="en-US" i="1" dirty="0">
                <a:solidFill>
                  <a:schemeClr val="bg1"/>
                </a:solidFill>
                <a:latin typeface="Bitter Regular"/>
                <a:cs typeface="Bitter Regular"/>
              </a:endParaRPr>
            </a:p>
            <a:p>
              <a:pPr algn="ctr">
                <a:spcAft>
                  <a:spcPts val="500"/>
                </a:spcAft>
              </a:pPr>
              <a:r>
                <a:rPr lang="en-US" i="1" dirty="0" smtClean="0">
                  <a:solidFill>
                    <a:schemeClr val="bg1"/>
                  </a:solidFill>
                  <a:latin typeface="Bitter Regular"/>
                  <a:cs typeface="Bitter Regular"/>
                </a:rPr>
                <a:t>LinkedIn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32816" y="3305177"/>
              <a:ext cx="1953434" cy="515406"/>
            </a:xfrm>
            <a:prstGeom prst="rect">
              <a:avLst/>
            </a:prstGeom>
            <a:solidFill>
              <a:srgbClr val="46A9A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33901" y="3370765"/>
              <a:ext cx="1567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US" i="1" dirty="0" smtClean="0">
                  <a:solidFill>
                    <a:schemeClr val="bg1"/>
                  </a:solidFill>
                  <a:latin typeface="Bitter Regular"/>
                  <a:cs typeface="Bitter Regular"/>
                </a:rPr>
                <a:t>Pinterest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9000" y="361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Popular Social Media Scheduling Tools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12916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32816" y="4028630"/>
            <a:ext cx="1953434" cy="515406"/>
          </a:xfrm>
          <a:prstGeom prst="rect">
            <a:avLst/>
          </a:prstGeom>
          <a:solidFill>
            <a:srgbClr val="FFF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Popular Social Media Scheduling Tools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32816" y="1439333"/>
            <a:ext cx="1953434" cy="1502834"/>
          </a:xfrm>
          <a:prstGeom prst="rect">
            <a:avLst/>
          </a:prstGeom>
          <a:solidFill>
            <a:srgbClr val="E361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49631" y="1325006"/>
            <a:ext cx="2257518" cy="314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b="1" dirty="0" smtClean="0">
                <a:solidFill>
                  <a:srgbClr val="E3615C"/>
                </a:solidFill>
                <a:latin typeface="Gotham"/>
                <a:cs typeface="Gotham"/>
              </a:rPr>
              <a:t>Buffer</a:t>
            </a:r>
            <a:endParaRPr lang="en-US" b="1" dirty="0">
              <a:solidFill>
                <a:srgbClr val="E3615C"/>
              </a:solidFill>
              <a:latin typeface="Gotham"/>
              <a:cs typeface="Gotham"/>
            </a:endParaRPr>
          </a:p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E3615C"/>
                </a:solidFill>
                <a:latin typeface="Gotham"/>
                <a:cs typeface="Gotham"/>
              </a:rPr>
              <a:t>Hootsuite</a:t>
            </a:r>
          </a:p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E3615C"/>
                </a:solidFill>
                <a:latin typeface="Gotham"/>
                <a:cs typeface="Gotham"/>
              </a:rPr>
              <a:t>Edgar</a:t>
            </a:r>
          </a:p>
          <a:p>
            <a:pPr>
              <a:spcAft>
                <a:spcPts val="500"/>
              </a:spcAft>
            </a:pPr>
            <a:r>
              <a:rPr lang="de-DE" b="1" dirty="0" smtClean="0">
                <a:solidFill>
                  <a:srgbClr val="E3615C"/>
                </a:solidFill>
                <a:latin typeface="Gotham"/>
                <a:cs typeface="Gotham"/>
              </a:rPr>
              <a:t>SmarterQueue</a:t>
            </a:r>
            <a:endParaRPr lang="en-US" b="1" dirty="0">
              <a:solidFill>
                <a:srgbClr val="E3615C"/>
              </a:solidFill>
              <a:latin typeface="Gotham"/>
              <a:cs typeface="Gotham"/>
            </a:endParaRPr>
          </a:p>
          <a:p>
            <a:pPr>
              <a:spcAft>
                <a:spcPts val="2000"/>
              </a:spcAft>
            </a:pPr>
            <a:r>
              <a:rPr lang="en-US" b="1" dirty="0" smtClean="0">
                <a:solidFill>
                  <a:srgbClr val="E3615C"/>
                </a:solidFill>
                <a:latin typeface="Gotham"/>
                <a:cs typeface="Gotham"/>
              </a:rPr>
              <a:t>SocialOomph</a:t>
            </a:r>
            <a:endParaRPr lang="en-US" b="1" dirty="0">
              <a:solidFill>
                <a:srgbClr val="E3615C"/>
              </a:solidFill>
              <a:latin typeface="Gotham"/>
              <a:cs typeface="Gotham"/>
            </a:endParaRPr>
          </a:p>
          <a:p>
            <a:pPr>
              <a:spcAft>
                <a:spcPts val="500"/>
              </a:spcAft>
            </a:pPr>
            <a:r>
              <a:rPr lang="en-US" b="1" dirty="0">
                <a:solidFill>
                  <a:srgbClr val="46A9AF"/>
                </a:solidFill>
                <a:latin typeface="Gotham"/>
                <a:cs typeface="Gotham"/>
              </a:rPr>
              <a:t>Tailwind</a:t>
            </a:r>
          </a:p>
          <a:p>
            <a:pPr>
              <a:spcAft>
                <a:spcPts val="2000"/>
              </a:spcAft>
            </a:pPr>
            <a:r>
              <a:rPr lang="en-US" b="1" dirty="0" smtClean="0">
                <a:solidFill>
                  <a:srgbClr val="46A9AF"/>
                </a:solidFill>
                <a:latin typeface="Gotham"/>
                <a:cs typeface="Gotham"/>
              </a:rPr>
              <a:t>BoardBooster</a:t>
            </a:r>
            <a:endParaRPr lang="en-US" b="1" dirty="0">
              <a:solidFill>
                <a:srgbClr val="46A9AF"/>
              </a:solidFill>
              <a:latin typeface="Gotham"/>
              <a:cs typeface="Gotham"/>
            </a:endParaRPr>
          </a:p>
          <a:p>
            <a:pPr>
              <a:spcAft>
                <a:spcPts val="500"/>
              </a:spcAft>
            </a:pPr>
            <a:r>
              <a:rPr lang="en-US" b="1" dirty="0" smtClean="0">
                <a:solidFill>
                  <a:srgbClr val="DCB667"/>
                </a:solidFill>
                <a:latin typeface="Gotham"/>
                <a:cs typeface="Gotham"/>
              </a:rPr>
              <a:t>Planoly</a:t>
            </a:r>
            <a:endParaRPr lang="en-US" b="1" dirty="0">
              <a:solidFill>
                <a:srgbClr val="DCB667"/>
              </a:solidFill>
              <a:latin typeface="Gotham"/>
              <a:cs typeface="Gotha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3901" y="1663673"/>
            <a:ext cx="1567349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i="1" dirty="0" smtClean="0">
                <a:solidFill>
                  <a:schemeClr val="bg1"/>
                </a:solidFill>
                <a:latin typeface="Bitter Regular"/>
                <a:cs typeface="Bitter Regular"/>
              </a:rPr>
              <a:t>Twitter</a:t>
            </a:r>
          </a:p>
          <a:p>
            <a:pPr algn="ctr">
              <a:spcAft>
                <a:spcPts val="500"/>
              </a:spcAft>
            </a:pPr>
            <a:r>
              <a:rPr lang="en-US" i="1" dirty="0" smtClean="0">
                <a:solidFill>
                  <a:schemeClr val="bg1"/>
                </a:solidFill>
                <a:latin typeface="Bitter Regular"/>
                <a:cs typeface="Bitter Regular"/>
              </a:rPr>
              <a:t>Facebook </a:t>
            </a:r>
            <a:endParaRPr lang="en-US" i="1" dirty="0">
              <a:solidFill>
                <a:schemeClr val="bg1"/>
              </a:solidFill>
              <a:latin typeface="Bitter Regular"/>
              <a:cs typeface="Bitter Regular"/>
            </a:endParaRPr>
          </a:p>
          <a:p>
            <a:pPr algn="ctr">
              <a:spcAft>
                <a:spcPts val="500"/>
              </a:spcAft>
            </a:pPr>
            <a:r>
              <a:rPr lang="en-US" i="1" dirty="0" smtClean="0">
                <a:solidFill>
                  <a:schemeClr val="bg1"/>
                </a:solidFill>
                <a:latin typeface="Bitter Regular"/>
                <a:cs typeface="Bitter Regular"/>
              </a:rPr>
              <a:t>LinkedIn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32816" y="3305177"/>
            <a:ext cx="1953434" cy="515406"/>
          </a:xfrm>
          <a:prstGeom prst="rect">
            <a:avLst/>
          </a:prstGeom>
          <a:solidFill>
            <a:srgbClr val="46A9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33901" y="3370765"/>
            <a:ext cx="156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i="1" dirty="0" smtClean="0">
                <a:solidFill>
                  <a:schemeClr val="bg1"/>
                </a:solidFill>
                <a:latin typeface="Bitter Regular"/>
                <a:cs typeface="Bitter Regular"/>
              </a:rPr>
              <a:t>Pinterest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3901" y="4090040"/>
            <a:ext cx="156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i="1" dirty="0" smtClean="0">
                <a:latin typeface="Bitter Regular"/>
                <a:cs typeface="Bitter Regular"/>
              </a:rPr>
              <a:t>Instagram</a:t>
            </a:r>
          </a:p>
        </p:txBody>
      </p:sp>
    </p:spTree>
    <p:extLst>
      <p:ext uri="{BB962C8B-B14F-4D97-AF65-F5344CB8AC3E}">
        <p14:creationId xmlns:p14="http://schemas.microsoft.com/office/powerpoint/2010/main" val="94770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It can be hard to choose the right scheduler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because there’s a lot of overlap. 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6768" y="1635690"/>
            <a:ext cx="3324939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b="1" dirty="0" smtClean="0">
                <a:latin typeface="Gotham"/>
                <a:cs typeface="Gotham"/>
              </a:rPr>
              <a:t>Buffer integrates with almost every site:</a:t>
            </a: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Facebook </a:t>
            </a: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Twitter</a:t>
            </a: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LinkedIn</a:t>
            </a: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Google</a:t>
            </a:r>
            <a:r>
              <a:rPr lang="en-US" sz="1600" dirty="0" smtClean="0">
                <a:latin typeface="Gotham"/>
                <a:cs typeface="Gotham"/>
              </a:rPr>
              <a:t>+</a:t>
            </a:r>
            <a:endParaRPr lang="en-US" sz="1600" dirty="0">
              <a:latin typeface="Gotham"/>
              <a:cs typeface="Gotham"/>
            </a:endParaRP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Pinterest</a:t>
            </a: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Instagram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6374" y="1635690"/>
            <a:ext cx="3324939" cy="232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buClr>
                <a:srgbClr val="E3615C"/>
              </a:buClr>
            </a:pPr>
            <a:r>
              <a:rPr lang="en-US" b="1" dirty="0" smtClean="0">
                <a:latin typeface="Gotham"/>
                <a:cs typeface="Gotham"/>
              </a:rPr>
              <a:t>Hootsuite </a:t>
            </a:r>
            <a:br>
              <a:rPr lang="en-US" b="1" dirty="0" smtClean="0">
                <a:latin typeface="Gotham"/>
                <a:cs typeface="Gotham"/>
              </a:rPr>
            </a:br>
            <a:r>
              <a:rPr lang="en-US" b="1" dirty="0" smtClean="0">
                <a:latin typeface="Gotham"/>
                <a:cs typeface="Gotham"/>
              </a:rPr>
              <a:t>integrates with:</a:t>
            </a:r>
          </a:p>
          <a:p>
            <a:pPr marL="285750" indent="-28575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Facebook</a:t>
            </a:r>
            <a:endParaRPr lang="en-US" sz="1600" dirty="0">
              <a:latin typeface="Gotham"/>
              <a:cs typeface="Gotham"/>
            </a:endParaRPr>
          </a:p>
          <a:p>
            <a:pPr marL="285750" indent="-28575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LinkedIn</a:t>
            </a:r>
          </a:p>
          <a:p>
            <a:pPr marL="285750" indent="-28575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Google+ </a:t>
            </a:r>
          </a:p>
          <a:p>
            <a:pPr marL="285750" indent="-28575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Twitter </a:t>
            </a:r>
          </a:p>
          <a:p>
            <a:pPr marL="285750" indent="-28575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YouTube</a:t>
            </a:r>
            <a:endParaRPr lang="en-US" sz="16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60785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7268" y="4616257"/>
            <a:ext cx="515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E3615C"/>
                </a:solidFill>
                <a:latin typeface="Gotham"/>
                <a:cs typeface="Gotham"/>
              </a:rPr>
              <a:t>So why not use these for every social channel?</a:t>
            </a:r>
            <a:endParaRPr lang="en-US" sz="1600" b="1" dirty="0">
              <a:solidFill>
                <a:srgbClr val="E3615C"/>
              </a:solidFill>
              <a:latin typeface="Gotham"/>
              <a:cs typeface="Gotha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It can be hard to choose the right scheduler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because there’s a lot of overlap. 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6768" y="1635690"/>
            <a:ext cx="3324939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b="1" dirty="0" smtClean="0">
                <a:latin typeface="Gotham"/>
                <a:cs typeface="Gotham"/>
              </a:rPr>
              <a:t>Buffer integrates with almost every site:</a:t>
            </a: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Facebook </a:t>
            </a: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Twitter</a:t>
            </a: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LinkedIn</a:t>
            </a: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>
                <a:latin typeface="Gotham"/>
                <a:cs typeface="Gotham"/>
              </a:rPr>
              <a:t>Google</a:t>
            </a:r>
            <a:r>
              <a:rPr lang="en-US" sz="1600" dirty="0" smtClean="0">
                <a:latin typeface="Gotham"/>
                <a:cs typeface="Gotham"/>
              </a:rPr>
              <a:t>+</a:t>
            </a:r>
            <a:endParaRPr lang="en-US" sz="1600" dirty="0">
              <a:latin typeface="Gotham"/>
              <a:cs typeface="Gotham"/>
            </a:endParaRP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Pinterest</a:t>
            </a:r>
          </a:p>
          <a:p>
            <a:pPr marL="228600" indent="-22860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Instagram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6374" y="1635690"/>
            <a:ext cx="3324939" cy="232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buClr>
                <a:srgbClr val="E3615C"/>
              </a:buClr>
            </a:pPr>
            <a:r>
              <a:rPr lang="en-US" b="1" dirty="0" smtClean="0">
                <a:latin typeface="Gotham"/>
                <a:cs typeface="Gotham"/>
              </a:rPr>
              <a:t>Hootsuite </a:t>
            </a:r>
            <a:br>
              <a:rPr lang="en-US" b="1" dirty="0" smtClean="0">
                <a:latin typeface="Gotham"/>
                <a:cs typeface="Gotham"/>
              </a:rPr>
            </a:br>
            <a:r>
              <a:rPr lang="en-US" b="1" dirty="0" smtClean="0">
                <a:latin typeface="Gotham"/>
                <a:cs typeface="Gotham"/>
              </a:rPr>
              <a:t>integrates with:</a:t>
            </a:r>
          </a:p>
          <a:p>
            <a:pPr marL="285750" indent="-28575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Facebook</a:t>
            </a:r>
            <a:endParaRPr lang="en-US" sz="1600" dirty="0">
              <a:latin typeface="Gotham"/>
              <a:cs typeface="Gotham"/>
            </a:endParaRPr>
          </a:p>
          <a:p>
            <a:pPr marL="285750" indent="-28575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LinkedIn</a:t>
            </a:r>
          </a:p>
          <a:p>
            <a:pPr marL="285750" indent="-28575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Google+ </a:t>
            </a:r>
          </a:p>
          <a:p>
            <a:pPr marL="285750" indent="-28575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Twitter </a:t>
            </a:r>
          </a:p>
          <a:p>
            <a:pPr marL="285750" indent="-285750">
              <a:spcAft>
                <a:spcPts val="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YouTube</a:t>
            </a:r>
            <a:endParaRPr lang="en-US" sz="1600" dirty="0">
              <a:latin typeface="Gotham"/>
              <a:cs typeface="Gotha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6768" y="4501865"/>
            <a:ext cx="5344585" cy="635001"/>
          </a:xfrm>
          <a:prstGeom prst="rect">
            <a:avLst/>
          </a:prstGeom>
          <a:noFill/>
          <a:ln w="19050" cmpd="sng">
            <a:solidFill>
              <a:srgbClr val="46A9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6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92" y="357840"/>
            <a:ext cx="8440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It comes down to functionality and pricing</a:t>
            </a:r>
            <a:endParaRPr lang="en-US" sz="2400" b="1" dirty="0">
              <a:solidFill>
                <a:srgbClr val="404040"/>
              </a:solidFill>
              <a:latin typeface="Gotham"/>
              <a:cs typeface="Gotha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317" y="2480108"/>
            <a:ext cx="2106852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Straightforward scheduling</a:t>
            </a:r>
          </a:p>
          <a:p>
            <a:pPr marL="228600" indent="-22860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Integrates easily </a:t>
            </a:r>
            <a:br>
              <a:rPr lang="en-US" sz="1600" dirty="0" smtClean="0">
                <a:latin typeface="Gotham"/>
                <a:cs typeface="Gotham"/>
              </a:rPr>
            </a:br>
            <a:r>
              <a:rPr lang="en-US" sz="1600" dirty="0" smtClean="0">
                <a:latin typeface="Gotham"/>
                <a:cs typeface="Gotham"/>
              </a:rPr>
              <a:t>with</a:t>
            </a:r>
            <a:r>
              <a:rPr lang="en-US" sz="1600" dirty="0">
                <a:latin typeface="Gotham"/>
                <a:cs typeface="Gotham"/>
              </a:rPr>
              <a:t> </a:t>
            </a:r>
            <a:r>
              <a:rPr lang="en-US" sz="1600" dirty="0" smtClean="0">
                <a:latin typeface="Gotham"/>
                <a:cs typeface="Gotham"/>
              </a:rPr>
              <a:t>RSS feeds </a:t>
            </a:r>
            <a:br>
              <a:rPr lang="en-US" sz="1600" dirty="0" smtClean="0">
                <a:latin typeface="Gotham"/>
                <a:cs typeface="Gotham"/>
              </a:rPr>
            </a:br>
            <a:r>
              <a:rPr lang="en-US" sz="1600" dirty="0" smtClean="0">
                <a:latin typeface="Gotham"/>
                <a:cs typeface="Gotham"/>
              </a:rPr>
              <a:t>and Feedly</a:t>
            </a:r>
          </a:p>
          <a:p>
            <a:pPr marL="228600" indent="-22860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$10</a:t>
            </a:r>
            <a:endParaRPr lang="en-US" sz="1600" dirty="0">
              <a:latin typeface="Gotham"/>
              <a:cs typeface="Gotha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4833" y="2480108"/>
            <a:ext cx="2379504" cy="200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Social </a:t>
            </a:r>
            <a:r>
              <a:rPr lang="en-US" sz="1600" dirty="0">
                <a:latin typeface="Gotham"/>
                <a:cs typeface="Gotham"/>
              </a:rPr>
              <a:t>media management </a:t>
            </a:r>
            <a:r>
              <a:rPr lang="en-US" sz="1600" dirty="0" smtClean="0">
                <a:latin typeface="Gotham"/>
                <a:cs typeface="Gotham"/>
              </a:rPr>
              <a:t>tool</a:t>
            </a:r>
          </a:p>
          <a:p>
            <a:pPr marL="228600" indent="-22860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Enterprise-level features</a:t>
            </a:r>
          </a:p>
          <a:p>
            <a:pPr marL="228600" indent="-22860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$20</a:t>
            </a:r>
            <a:endParaRPr lang="en-US" sz="1600" dirty="0">
              <a:latin typeface="Gotham"/>
              <a:cs typeface="Gotha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8224" y="2480108"/>
            <a:ext cx="2614083" cy="139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Unlimited scheduling</a:t>
            </a:r>
          </a:p>
          <a:p>
            <a:pPr marL="228600" indent="-22860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Evergreen content</a:t>
            </a:r>
          </a:p>
          <a:p>
            <a:pPr marL="228600" indent="-228600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  <a:buFont typeface="Wingdings" charset="2"/>
              <a:buChar char="§"/>
            </a:pPr>
            <a:r>
              <a:rPr lang="en-US" sz="1600" dirty="0" smtClean="0">
                <a:latin typeface="Gotham"/>
                <a:cs typeface="Gotham"/>
              </a:rPr>
              <a:t>$50</a:t>
            </a:r>
            <a:endParaRPr lang="en-US" sz="1600" dirty="0">
              <a:latin typeface="Gotham"/>
              <a:cs typeface="Gotham"/>
            </a:endParaRPr>
          </a:p>
        </p:txBody>
      </p:sp>
      <p:pic>
        <p:nvPicPr>
          <p:cNvPr id="3" name="Picture 2" descr="Screen Shot 2017-10-13 at 11.1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27" y="1534403"/>
            <a:ext cx="2083640" cy="808577"/>
          </a:xfrm>
          <a:prstGeom prst="rect">
            <a:avLst/>
          </a:prstGeom>
        </p:spPr>
      </p:pic>
      <p:pic>
        <p:nvPicPr>
          <p:cNvPr id="9" name="Picture 8" descr="buff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2" y="1780058"/>
            <a:ext cx="1459610" cy="300950"/>
          </a:xfrm>
          <a:prstGeom prst="rect">
            <a:avLst/>
          </a:prstGeom>
        </p:spPr>
      </p:pic>
      <p:pic>
        <p:nvPicPr>
          <p:cNvPr id="10" name="Picture 9" descr="meetedgar-header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23" y="1602470"/>
            <a:ext cx="1956950" cy="5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8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3423" y="1464857"/>
            <a:ext cx="6321894" cy="3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Aft>
                <a:spcPts val="1500"/>
              </a:spcAft>
              <a:buClr>
                <a:srgbClr val="E3615C"/>
              </a:buClr>
            </a:pPr>
            <a:r>
              <a:rPr lang="en-US" sz="1600" dirty="0" smtClean="0">
                <a:latin typeface="Gotham"/>
                <a:cs typeface="Gotham"/>
              </a:rPr>
              <a:t>SmarterQueue and Planoly can schedule to Instagram, but…</a:t>
            </a:r>
          </a:p>
        </p:txBody>
      </p:sp>
      <p:pic>
        <p:nvPicPr>
          <p:cNvPr id="2" name="Picture 1" descr="Screen Shot 2017-10-13 at 1.3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16" y="2140112"/>
            <a:ext cx="1788303" cy="319925"/>
          </a:xfrm>
          <a:prstGeom prst="rect">
            <a:avLst/>
          </a:prstGeom>
        </p:spPr>
      </p:pic>
      <p:pic>
        <p:nvPicPr>
          <p:cNvPr id="4" name="Picture 3" descr="Screen Shot 2017-10-13 at 1.3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47" y="2134199"/>
            <a:ext cx="1278921" cy="3372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1692" y="357840"/>
            <a:ext cx="844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Clr>
                <a:srgbClr val="D35F59"/>
              </a:buClr>
            </a:pPr>
            <a: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  <a:t>It comes down to functionality and pricing </a:t>
            </a:r>
            <a:br>
              <a:rPr lang="en-US" sz="2400" b="1" dirty="0" smtClean="0">
                <a:solidFill>
                  <a:srgbClr val="404040"/>
                </a:solidFill>
                <a:latin typeface="Gotham"/>
                <a:cs typeface="Gotham"/>
              </a:rPr>
            </a:br>
            <a:r>
              <a:rPr lang="en-US" sz="2400" b="1" dirty="0" smtClean="0">
                <a:solidFill>
                  <a:srgbClr val="E3615C"/>
                </a:solidFill>
                <a:latin typeface="Gotham"/>
                <a:cs typeface="Gotham"/>
              </a:rPr>
              <a:t>and your preference</a:t>
            </a:r>
            <a:endParaRPr lang="en-US" sz="2400" b="1" dirty="0">
              <a:solidFill>
                <a:srgbClr val="E3615C"/>
              </a:solidFill>
              <a:latin typeface="Gotham"/>
              <a:cs typeface="Gotha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540" y="4655743"/>
            <a:ext cx="2909777" cy="33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Aft>
                <a:spcPts val="1500"/>
              </a:spcAft>
              <a:buClr>
                <a:srgbClr val="E3615C"/>
              </a:buClr>
            </a:pPr>
            <a:r>
              <a:rPr lang="en-US" sz="1200" b="1" dirty="0" smtClean="0">
                <a:latin typeface="Gotham"/>
                <a:cs typeface="Gotham"/>
              </a:rPr>
              <a:t>Looks like your IG feed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1679" y="4660872"/>
            <a:ext cx="2909777" cy="32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Aft>
                <a:spcPts val="1500"/>
              </a:spcAft>
              <a:buClr>
                <a:srgbClr val="E3615C"/>
              </a:buClr>
            </a:pPr>
            <a:r>
              <a:rPr lang="en-US" sz="1200" b="1" dirty="0" smtClean="0">
                <a:latin typeface="Gotham"/>
                <a:cs typeface="Gotham"/>
              </a:rPr>
              <a:t>Displays posts as text only</a:t>
            </a:r>
          </a:p>
        </p:txBody>
      </p:sp>
      <p:pic>
        <p:nvPicPr>
          <p:cNvPr id="16" name="Picture 15" descr="Screen Shot 2017-10-13 at 1.40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32" y="2556708"/>
            <a:ext cx="2037792" cy="2042925"/>
          </a:xfrm>
          <a:prstGeom prst="rect">
            <a:avLst/>
          </a:prstGeom>
        </p:spPr>
      </p:pic>
      <p:pic>
        <p:nvPicPr>
          <p:cNvPr id="17" name="Picture 16" descr="Screen Shot 2017-10-13 at 1.42.5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69" y="2549688"/>
            <a:ext cx="2345997" cy="20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9853</TotalTime>
  <Words>1367</Words>
  <Application>Microsoft Macintosh PowerPoint</Application>
  <PresentationFormat>On-screen Show (16:10)</PresentationFormat>
  <Paragraphs>529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recommendations: Twitter, Facebook, LinkedIn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recommendations: Pinterest + Instagram</vt:lpstr>
      <vt:lpstr>PowerPoint Presentation</vt:lpstr>
      <vt:lpstr>PowerPoint Presentation</vt:lpstr>
      <vt:lpstr>START HERE:  Recurpost (LinkedIn, Twitter, Facebook)  Buffer (Twitter)  Tailwind (Pinterest)  Later (Instagram)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Clayton</dc:creator>
  <cp:lastModifiedBy>Sandra Clayton</cp:lastModifiedBy>
  <cp:revision>196</cp:revision>
  <cp:lastPrinted>2017-08-06T03:08:43Z</cp:lastPrinted>
  <dcterms:created xsi:type="dcterms:W3CDTF">2017-08-06T02:36:09Z</dcterms:created>
  <dcterms:modified xsi:type="dcterms:W3CDTF">2017-12-14T02:53:58Z</dcterms:modified>
</cp:coreProperties>
</file>