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3716000" cx="2438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  <p:embeddedFont>
      <p:font typeface="Pacifico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schemas.openxmlformats.org/officeDocument/2006/relationships/font" Target="fonts/Pacifico-regular.fnt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19" Type="http://schemas.openxmlformats.org/officeDocument/2006/relationships/font" Target="fonts/ProximaNova-boldItalic.fntdata"/><Relationship Id="rId18" Type="http://schemas.openxmlformats.org/officeDocument/2006/relationships/font" Target="fonts/ProximaNova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1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1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1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831222" y="1985533"/>
            <a:ext cx="22721700" cy="54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831200" y="7557667"/>
            <a:ext cx="22721700" cy="21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6400"/>
            <a:ext cx="11227299" cy="1290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5494" r="4730" t="9901"/>
          <a:stretch/>
        </p:blipFill>
        <p:spPr>
          <a:xfrm>
            <a:off x="21194734" y="0"/>
            <a:ext cx="3189268" cy="292673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21951733" y="11444800"/>
            <a:ext cx="2300700" cy="227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19;p2"/>
          <p:cNvCxnSpPr/>
          <p:nvPr/>
        </p:nvCxnSpPr>
        <p:spPr>
          <a:xfrm>
            <a:off x="21952533" y="13716000"/>
            <a:ext cx="2271300" cy="0"/>
          </a:xfrm>
          <a:prstGeom prst="straightConnector1">
            <a:avLst/>
          </a:prstGeom>
          <a:noFill/>
          <a:ln cap="flat" cmpd="sng" w="19050">
            <a:solidFill>
              <a:srgbClr val="00A9F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831200" y="2949667"/>
            <a:ext cx="22721700" cy="52359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831200" y="8405933"/>
            <a:ext cx="22721700" cy="3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831222" y="1985533"/>
            <a:ext cx="22721700" cy="54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831200" y="7557667"/>
            <a:ext cx="22721700" cy="21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831200" y="5735600"/>
            <a:ext cx="22721700" cy="22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831200" y="3073267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12886400" y="3073267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1307333" y="1200400"/>
            <a:ext cx="16980900" cy="109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1"/>
          <p:cNvSpPr txBox="1"/>
          <p:nvPr>
            <p:ph type="title"/>
          </p:nvPr>
        </p:nvSpPr>
        <p:spPr>
          <a:xfrm>
            <a:off x="708000" y="3288467"/>
            <a:ext cx="107871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90" name="Google Shape;90;p21"/>
          <p:cNvSpPr txBox="1"/>
          <p:nvPr>
            <p:ph idx="1" type="subTitle"/>
          </p:nvPr>
        </p:nvSpPr>
        <p:spPr>
          <a:xfrm>
            <a:off x="708000" y="7474867"/>
            <a:ext cx="10787100" cy="3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91" name="Google Shape;91;p21"/>
          <p:cNvSpPr txBox="1"/>
          <p:nvPr>
            <p:ph idx="2" type="body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idx="1" type="body"/>
          </p:nvPr>
        </p:nvSpPr>
        <p:spPr>
          <a:xfrm>
            <a:off x="831200" y="11281533"/>
            <a:ext cx="159969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hasCustomPrompt="1" type="title"/>
          </p:nvPr>
        </p:nvSpPr>
        <p:spPr>
          <a:xfrm>
            <a:off x="831200" y="2949667"/>
            <a:ext cx="22721700" cy="52359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98" name="Google Shape;98;p23"/>
          <p:cNvSpPr txBox="1"/>
          <p:nvPr>
            <p:ph idx="1" type="body"/>
          </p:nvPr>
        </p:nvSpPr>
        <p:spPr>
          <a:xfrm>
            <a:off x="831200" y="8405933"/>
            <a:ext cx="22721700" cy="3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63550" lvl="0" marL="457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1pPr>
            <a:lvl2pPr indent="-463550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2pPr>
            <a:lvl3pPr indent="-463550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3pPr>
            <a:lvl4pPr indent="-463550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4pPr>
            <a:lvl5pPr indent="-463550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5pPr>
            <a:lvl6pPr indent="-463550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6pPr>
            <a:lvl7pPr indent="-463550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7pPr>
            <a:lvl8pPr indent="-463550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8pPr>
            <a:lvl9pPr indent="-463550" lvl="8" marL="4114800" algn="l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3700"/>
              <a:buChar char="■"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0" type="dt"/>
          </p:nvPr>
        </p:nvSpPr>
        <p:spPr>
          <a:xfrm>
            <a:off x="16764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1" type="ftr"/>
          </p:nvPr>
        </p:nvSpPr>
        <p:spPr>
          <a:xfrm>
            <a:off x="8077200" y="12712700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172212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th - Hill Left">
  <p:cSld name="Path - Hill Lef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0"/>
            <a:ext cx="24383985" cy="137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 txBox="1"/>
          <p:nvPr>
            <p:ph type="title"/>
          </p:nvPr>
        </p:nvSpPr>
        <p:spPr>
          <a:xfrm>
            <a:off x="1143298" y="114596"/>
            <a:ext cx="220977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" type="body"/>
          </p:nvPr>
        </p:nvSpPr>
        <p:spPr>
          <a:xfrm>
            <a:off x="1143298" y="3528574"/>
            <a:ext cx="22097700" cy="6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84200" lvl="0" marL="457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600"/>
              <a:buChar char="●"/>
              <a:defRPr/>
            </a:lvl1pPr>
            <a:lvl2pPr indent="-533400" lvl="1" marL="9144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4800"/>
              <a:buChar char="○"/>
              <a:defRPr>
                <a:solidFill>
                  <a:schemeClr val="lt2"/>
                </a:solidFill>
              </a:defRPr>
            </a:lvl2pPr>
            <a:lvl3pPr indent="-482600" lvl="2" marL="1371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4000"/>
              <a:buChar char="■"/>
              <a:defRPr>
                <a:solidFill>
                  <a:schemeClr val="lt2"/>
                </a:solidFill>
              </a:defRPr>
            </a:lvl3pPr>
            <a:lvl4pPr indent="-46355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lt2"/>
              </a:buClr>
              <a:buSzPts val="3700"/>
              <a:buChar char="●"/>
              <a:defRPr>
                <a:solidFill>
                  <a:schemeClr val="lt2"/>
                </a:solidFill>
              </a:defRPr>
            </a:lvl4pPr>
            <a:lvl5pPr indent="-46355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5pPr>
            <a:lvl6pPr indent="-463550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6pPr>
            <a:lvl7pPr indent="-463550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7pPr>
            <a:lvl8pPr indent="-463550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8pPr>
            <a:lvl9pPr indent="-463550" lvl="8" marL="4114800" algn="l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3700"/>
              <a:buChar char="■"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2" type="body"/>
          </p:nvPr>
        </p:nvSpPr>
        <p:spPr>
          <a:xfrm>
            <a:off x="1143298" y="2194358"/>
            <a:ext cx="220977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14350" lvl="0" marL="457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C55A11"/>
              </a:buClr>
              <a:buSzPts val="4500"/>
              <a:buChar char="●"/>
              <a:defRPr b="0" i="0" sz="45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2pPr>
            <a:lvl3pPr indent="-463550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3pPr>
            <a:lvl4pPr indent="-463550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4pPr>
            <a:lvl5pPr indent="-463550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5pPr>
            <a:lvl6pPr indent="-463550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6pPr>
            <a:lvl7pPr indent="-463550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7pPr>
            <a:lvl8pPr indent="-463550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8pPr>
            <a:lvl9pPr indent="-463550" lvl="8" marL="4114800" algn="l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3700"/>
              <a:buChar char="■"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1" type="ftr"/>
          </p:nvPr>
        </p:nvSpPr>
        <p:spPr>
          <a:xfrm>
            <a:off x="1156002" y="12820924"/>
            <a:ext cx="177471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pasted-image.pdf" id="114" name="Google Shape;11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66892" y="1130920"/>
            <a:ext cx="1271801" cy="89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w Plains" showMasterSp="0">
  <p:cSld name="Low Plain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" y="33554"/>
            <a:ext cx="24383976" cy="1371242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7"/>
          <p:cNvSpPr txBox="1"/>
          <p:nvPr>
            <p:ph idx="1" type="body"/>
          </p:nvPr>
        </p:nvSpPr>
        <p:spPr>
          <a:xfrm>
            <a:off x="1143298" y="3528568"/>
            <a:ext cx="22097700" cy="45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84200" lvl="0" marL="457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533400" lvl="1" marL="9144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4800"/>
              <a:buChar char="•"/>
              <a:defRPr>
                <a:solidFill>
                  <a:schemeClr val="lt2"/>
                </a:solidFill>
              </a:defRPr>
            </a:lvl2pPr>
            <a:lvl3pPr indent="-482600" lvl="2" marL="1371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4000"/>
              <a:buChar char="•"/>
              <a:defRPr>
                <a:solidFill>
                  <a:schemeClr val="lt2"/>
                </a:solidFill>
              </a:defRPr>
            </a:lvl3pPr>
            <a:lvl4pPr indent="-463550" lvl="3" marL="18288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3700"/>
              <a:buChar char="•"/>
              <a:defRPr>
                <a:solidFill>
                  <a:schemeClr val="lt2"/>
                </a:solidFill>
              </a:defRPr>
            </a:lvl4pPr>
            <a:lvl5pPr indent="-463550" lvl="4" marL="22860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indent="-463550" lvl="5" marL="2743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indent="-463550" lvl="6" marL="3200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indent="-463550" lvl="7" marL="3657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indent="-463550" lvl="8" marL="4114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/>
        </p:txBody>
      </p:sp>
      <p:sp>
        <p:nvSpPr>
          <p:cNvPr id="118" name="Google Shape;118;p27"/>
          <p:cNvSpPr txBox="1"/>
          <p:nvPr>
            <p:ph idx="2" type="body"/>
          </p:nvPr>
        </p:nvSpPr>
        <p:spPr>
          <a:xfrm>
            <a:off x="1143298" y="2194358"/>
            <a:ext cx="221001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14350" lvl="0" marL="457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C55A11"/>
              </a:buClr>
              <a:buSzPts val="4500"/>
              <a:buChar char="•"/>
              <a:defRPr b="0" i="0" sz="45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2pPr>
            <a:lvl3pPr indent="-463550" lvl="2" marL="1371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3pPr>
            <a:lvl4pPr indent="-463550" lvl="3" marL="1828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4pPr>
            <a:lvl5pPr indent="-463550" lvl="4" marL="22860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indent="-463550" lvl="5" marL="2743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indent="-463550" lvl="6" marL="3200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indent="-463550" lvl="7" marL="3657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indent="-463550" lvl="8" marL="4114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/>
        </p:txBody>
      </p:sp>
      <p:sp>
        <p:nvSpPr>
          <p:cNvPr id="119" name="Google Shape;119;p27"/>
          <p:cNvSpPr txBox="1"/>
          <p:nvPr>
            <p:ph type="title"/>
          </p:nvPr>
        </p:nvSpPr>
        <p:spPr>
          <a:xfrm>
            <a:off x="1143298" y="127008"/>
            <a:ext cx="220977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11" type="ftr"/>
          </p:nvPr>
        </p:nvSpPr>
        <p:spPr>
          <a:xfrm>
            <a:off x="1156002" y="12820924"/>
            <a:ext cx="177471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pasted-image.pdf" id="121" name="Google Shape;12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66892" y="1130920"/>
            <a:ext cx="1271801" cy="890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-Trees-2.png" id="122" name="Google Shape;122;p27"/>
          <p:cNvPicPr preferRelativeResize="0"/>
          <p:nvPr/>
        </p:nvPicPr>
        <p:blipFill rotWithShape="1">
          <a:blip r:embed="rId4">
            <a:alphaModFix/>
          </a:blip>
          <a:srcRect b="1389" l="0" r="41304" t="1399"/>
          <a:stretch/>
        </p:blipFill>
        <p:spPr>
          <a:xfrm>
            <a:off x="23311792" y="10460246"/>
            <a:ext cx="1066147" cy="2919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lden-Tree.png" id="123" name="Google Shape;123;p27"/>
          <p:cNvPicPr preferRelativeResize="0"/>
          <p:nvPr/>
        </p:nvPicPr>
        <p:blipFill rotWithShape="1">
          <a:blip r:embed="rId5">
            <a:alphaModFix/>
          </a:blip>
          <a:srcRect b="1170" l="31379" r="0" t="1181"/>
          <a:stretch/>
        </p:blipFill>
        <p:spPr>
          <a:xfrm>
            <a:off x="8" y="10827098"/>
            <a:ext cx="767112" cy="1797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k Green Tree.png" id="124" name="Google Shape;124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1434" y="11229474"/>
            <a:ext cx="651600" cy="1165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- Mountain Footer Left">
  <p:cSld name="Basic - Mountain Footer Lef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74"/>
            <a:ext cx="2439036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8"/>
          <p:cNvSpPr txBox="1"/>
          <p:nvPr>
            <p:ph type="title"/>
          </p:nvPr>
        </p:nvSpPr>
        <p:spPr>
          <a:xfrm>
            <a:off x="1143298" y="127008"/>
            <a:ext cx="220977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128" name="Google Shape;128;p28"/>
          <p:cNvSpPr txBox="1"/>
          <p:nvPr>
            <p:ph idx="1" type="body"/>
          </p:nvPr>
        </p:nvSpPr>
        <p:spPr>
          <a:xfrm>
            <a:off x="1143298" y="3528570"/>
            <a:ext cx="22097700" cy="84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84200" lvl="0" marL="457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533400" lvl="1" marL="9144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4800"/>
              <a:buChar char="•"/>
              <a:defRPr>
                <a:solidFill>
                  <a:schemeClr val="lt2"/>
                </a:solidFill>
              </a:defRPr>
            </a:lvl2pPr>
            <a:lvl3pPr indent="-482600" lvl="2" marL="1371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4000"/>
              <a:buChar char="•"/>
              <a:defRPr>
                <a:solidFill>
                  <a:schemeClr val="lt2"/>
                </a:solidFill>
              </a:defRPr>
            </a:lvl3pPr>
            <a:lvl4pPr indent="-463550" lvl="3" marL="18288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3700"/>
              <a:buChar char="•"/>
              <a:defRPr>
                <a:solidFill>
                  <a:schemeClr val="lt2"/>
                </a:solidFill>
              </a:defRPr>
            </a:lvl4pPr>
            <a:lvl5pPr indent="-463550" lvl="4" marL="22860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indent="-463550" lvl="5" marL="2743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indent="-463550" lvl="6" marL="3200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indent="-463550" lvl="7" marL="3657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indent="-463550" lvl="8" marL="4114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/>
        </p:txBody>
      </p:sp>
      <p:sp>
        <p:nvSpPr>
          <p:cNvPr id="129" name="Google Shape;129;p28"/>
          <p:cNvSpPr txBox="1"/>
          <p:nvPr>
            <p:ph idx="2" type="body"/>
          </p:nvPr>
        </p:nvSpPr>
        <p:spPr>
          <a:xfrm>
            <a:off x="1143306" y="2194358"/>
            <a:ext cx="220983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14350" lvl="0" marL="457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C55A11"/>
              </a:buClr>
              <a:buSzPts val="4500"/>
              <a:buChar char="•"/>
              <a:defRPr b="0" i="0" sz="45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2pPr>
            <a:lvl3pPr indent="-463550" lvl="2" marL="1371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3pPr>
            <a:lvl4pPr indent="-463550" lvl="3" marL="1828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4pPr>
            <a:lvl5pPr indent="-463550" lvl="4" marL="22860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indent="-463550" lvl="5" marL="2743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indent="-463550" lvl="6" marL="3200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indent="-463550" lvl="7" marL="3657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indent="-463550" lvl="8" marL="4114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/>
        </p:txBody>
      </p:sp>
      <p:sp>
        <p:nvSpPr>
          <p:cNvPr id="130" name="Google Shape;130;p28"/>
          <p:cNvSpPr txBox="1"/>
          <p:nvPr>
            <p:ph idx="11" type="ftr"/>
          </p:nvPr>
        </p:nvSpPr>
        <p:spPr>
          <a:xfrm>
            <a:off x="1156002" y="12820924"/>
            <a:ext cx="177471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pasted-image.pdf" id="131" name="Google Shape;13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66892" y="1130920"/>
            <a:ext cx="1271801" cy="89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s - Right - Small">
  <p:cSld name="Plains - Right - Small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9"/>
          <p:cNvGrpSpPr/>
          <p:nvPr/>
        </p:nvGrpSpPr>
        <p:grpSpPr>
          <a:xfrm>
            <a:off x="3" y="2"/>
            <a:ext cx="24390089" cy="13715996"/>
            <a:chOff x="1" y="0"/>
            <a:chExt cx="12191997" cy="6857998"/>
          </a:xfrm>
        </p:grpSpPr>
        <p:pic>
          <p:nvPicPr>
            <p:cNvPr id="134" name="Google Shape;134;p29"/>
            <p:cNvPicPr preferRelativeResize="0"/>
            <p:nvPr/>
          </p:nvPicPr>
          <p:blipFill rotWithShape="1">
            <a:blip r:embed="rId2">
              <a:alphaModFix/>
            </a:blip>
            <a:srcRect b="0" l="-29" r="87220" t="-856"/>
            <a:stretch/>
          </p:blipFill>
          <p:spPr>
            <a:xfrm flipH="1">
              <a:off x="1" y="0"/>
              <a:ext cx="1402079" cy="6857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29"/>
            <p:cNvPicPr preferRelativeResize="0"/>
            <p:nvPr/>
          </p:nvPicPr>
          <p:blipFill rotWithShape="1">
            <a:blip r:embed="rId2">
              <a:alphaModFix/>
            </a:blip>
            <a:srcRect b="0" l="-30" r="0" t="-856"/>
            <a:stretch/>
          </p:blipFill>
          <p:spPr>
            <a:xfrm>
              <a:off x="1243584" y="0"/>
              <a:ext cx="10948414" cy="68579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29"/>
          <p:cNvSpPr txBox="1"/>
          <p:nvPr>
            <p:ph type="title"/>
          </p:nvPr>
        </p:nvSpPr>
        <p:spPr>
          <a:xfrm>
            <a:off x="1143298" y="117008"/>
            <a:ext cx="220977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" type="body"/>
          </p:nvPr>
        </p:nvSpPr>
        <p:spPr>
          <a:xfrm>
            <a:off x="1143298" y="3528574"/>
            <a:ext cx="22097700" cy="75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84200" lvl="0" marL="457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533400" lvl="1" marL="9144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4800"/>
              <a:buChar char="•"/>
              <a:defRPr>
                <a:solidFill>
                  <a:schemeClr val="lt2"/>
                </a:solidFill>
              </a:defRPr>
            </a:lvl2pPr>
            <a:lvl3pPr indent="-482600" lvl="2" marL="13716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4000"/>
              <a:buChar char="•"/>
              <a:defRPr>
                <a:solidFill>
                  <a:schemeClr val="lt2"/>
                </a:solidFill>
              </a:defRPr>
            </a:lvl3pPr>
            <a:lvl4pPr indent="-463550" lvl="3" marL="18288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3700"/>
              <a:buChar char="•"/>
              <a:defRPr>
                <a:solidFill>
                  <a:schemeClr val="lt2"/>
                </a:solidFill>
              </a:defRPr>
            </a:lvl4pPr>
            <a:lvl5pPr indent="-463550" lvl="4" marL="22860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indent="-463550" lvl="5" marL="2743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indent="-463550" lvl="6" marL="3200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indent="-463550" lvl="7" marL="3657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indent="-463550" lvl="8" marL="4114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2" type="body"/>
          </p:nvPr>
        </p:nvSpPr>
        <p:spPr>
          <a:xfrm>
            <a:off x="1143298" y="2194358"/>
            <a:ext cx="220977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14350" lvl="0" marL="457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C55A11"/>
              </a:buClr>
              <a:buSzPts val="4500"/>
              <a:buChar char="•"/>
              <a:defRPr b="0" i="0" sz="45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2pPr>
            <a:lvl3pPr indent="-463550" lvl="2" marL="1371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3pPr>
            <a:lvl4pPr indent="-463550" lvl="3" marL="1828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4pPr>
            <a:lvl5pPr indent="-463550" lvl="4" marL="22860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indent="-463550" lvl="5" marL="2743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indent="-463550" lvl="6" marL="3200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indent="-463550" lvl="7" marL="3657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indent="-463550" lvl="8" marL="4114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idx="11" type="ftr"/>
          </p:nvPr>
        </p:nvSpPr>
        <p:spPr>
          <a:xfrm>
            <a:off x="1156002" y="12820924"/>
            <a:ext cx="99009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pasted-image.pdf" id="140" name="Google Shape;14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66892" y="1130920"/>
            <a:ext cx="1271801" cy="890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 - Title Slide A" showMasterSp="0">
  <p:cSld name="A - Title Slide A">
    <p:bg>
      <p:bgPr>
        <a:solidFill>
          <a:srgbClr val="178BD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0"/>
          <p:cNvPicPr preferRelativeResize="0"/>
          <p:nvPr/>
        </p:nvPicPr>
        <p:blipFill rotWithShape="1">
          <a:blip r:embed="rId2">
            <a:alphaModFix/>
          </a:blip>
          <a:srcRect b="0" l="39" r="38" t="0"/>
          <a:stretch/>
        </p:blipFill>
        <p:spPr>
          <a:xfrm>
            <a:off x="-22" y="-27274"/>
            <a:ext cx="24477400" cy="1377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0"/>
          <p:cNvSpPr txBox="1"/>
          <p:nvPr>
            <p:ph type="ctrTitle"/>
          </p:nvPr>
        </p:nvSpPr>
        <p:spPr>
          <a:xfrm>
            <a:off x="2165074" y="238622"/>
            <a:ext cx="10371300" cy="25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37125" lIns="137125" spcFirstLastPara="1" rIns="137125" wrap="square" tIns="1371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roxima Nova"/>
              <a:buNone/>
              <a:defRPr i="0" sz="53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roxima Nova"/>
              <a:buNone/>
              <a:defRPr i="0" sz="6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roxima Nova"/>
              <a:buNone/>
              <a:defRPr i="0" sz="6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roxima Nova"/>
              <a:buNone/>
              <a:defRPr i="0" sz="6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roxima Nova"/>
              <a:buNone/>
              <a:defRPr i="0" sz="6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roxima Nova"/>
              <a:buNone/>
              <a:defRPr i="0" sz="6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roxima Nova"/>
              <a:buNone/>
              <a:defRPr i="0" sz="6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roxima Nova"/>
              <a:buNone/>
              <a:defRPr i="0" sz="6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roxima Nova"/>
              <a:buNone/>
              <a:defRPr i="0" sz="6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4" name="Google Shape;144;p30"/>
          <p:cNvSpPr txBox="1"/>
          <p:nvPr>
            <p:ph idx="1" type="subTitle"/>
          </p:nvPr>
        </p:nvSpPr>
        <p:spPr>
          <a:xfrm>
            <a:off x="2165074" y="2870418"/>
            <a:ext cx="15396000" cy="9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25" lIns="137125" spcFirstLastPara="1" rIns="137125" wrap="square" tIns="137125">
            <a:noAutofit/>
          </a:bodyPr>
          <a:lstStyle>
            <a:lvl1pPr lvl="0" marR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900"/>
              <a:buFont typeface="Proxima Nova"/>
              <a:buNone/>
              <a:defRPr i="0" sz="3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Proxima Nova"/>
              <a:buNone/>
              <a:defRPr i="0" sz="3700" u="none" cap="none" strike="noStrike">
                <a:solidFill>
                  <a:srgbClr val="8A9ABD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roxima Nova"/>
              <a:buNone/>
              <a:defRPr i="0" sz="3200" u="none" cap="none" strike="noStrike">
                <a:solidFill>
                  <a:srgbClr val="8A9ABD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Proxima Nova"/>
              <a:buNone/>
              <a:defRPr b="1" i="0" sz="2900" u="none" cap="none" strike="noStrike">
                <a:solidFill>
                  <a:srgbClr val="8A9ABD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7F7F7F"/>
              </a:buClr>
              <a:buSzPts val="2900"/>
              <a:buFont typeface="Proxima Nova"/>
              <a:buNone/>
              <a:defRPr i="0" sz="4000" u="none" cap="none" strike="noStrike">
                <a:solidFill>
                  <a:srgbClr val="8A9ABD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8A9ABD"/>
              </a:buClr>
              <a:buSzPts val="2900"/>
              <a:buFont typeface="Proxima Nova"/>
              <a:buNone/>
              <a:defRPr i="0" sz="4000" u="none" cap="none" strike="noStrike">
                <a:solidFill>
                  <a:srgbClr val="8A9ABD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9ABD"/>
              </a:buClr>
              <a:buSzPts val="2900"/>
              <a:buFont typeface="Proxima Nova"/>
              <a:buNone/>
              <a:defRPr i="0" sz="4000" u="none" cap="none" strike="noStrike">
                <a:solidFill>
                  <a:srgbClr val="8A9ABD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9ABD"/>
              </a:buClr>
              <a:buSzPts val="2900"/>
              <a:buFont typeface="Proxima Nova"/>
              <a:buNone/>
              <a:defRPr i="0" sz="4000" u="none" cap="none" strike="noStrike">
                <a:solidFill>
                  <a:srgbClr val="8A9ABD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A9ABD"/>
              </a:buClr>
              <a:buSzPts val="2900"/>
              <a:buFont typeface="Proxima Nova"/>
              <a:buNone/>
              <a:defRPr i="0" sz="4000" u="none" cap="none" strike="noStrike">
                <a:solidFill>
                  <a:srgbClr val="8A9ABD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831200" y="5735600"/>
            <a:ext cx="22721700" cy="22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200" y="3073267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12886400" y="3073267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1307333" y="1200400"/>
            <a:ext cx="16980900" cy="109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708000" y="3288467"/>
            <a:ext cx="107871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708000" y="7474867"/>
            <a:ext cx="10787100" cy="3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831200" y="11281533"/>
            <a:ext cx="159969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2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63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63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●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63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63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63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●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63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63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11845" l="24513" r="24700" t="13269"/>
          <a:stretch/>
        </p:blipFill>
        <p:spPr>
          <a:xfrm>
            <a:off x="0" y="12141533"/>
            <a:ext cx="1604733" cy="1574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5494" r="6313" t="9901"/>
          <a:stretch/>
        </p:blipFill>
        <p:spPr>
          <a:xfrm>
            <a:off x="21943600" y="11577865"/>
            <a:ext cx="2288993" cy="21381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noFill/>
          <a:ln cap="flat" cmpd="sng" w="19050">
            <a:solidFill>
              <a:srgbClr val="00A9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  <a:defRPr b="0" i="0" sz="7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63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63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●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63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63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63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●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63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63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hyperlink" Target="http://www.apsynergy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/>
        </p:nvSpPr>
        <p:spPr>
          <a:xfrm>
            <a:off x="14034667" y="9831000"/>
            <a:ext cx="84369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</a:pPr>
            <a:r>
              <a:rPr b="1" i="0" lang="fr-CA" sz="5100" u="none" cap="none" strike="noStrike">
                <a:solidFill>
                  <a:srgbClr val="3865B4"/>
                </a:solidFill>
                <a:latin typeface="Arial"/>
                <a:ea typeface="Arial"/>
                <a:cs typeface="Arial"/>
                <a:sym typeface="Arial"/>
              </a:rPr>
              <a:t>Contenu éducatif gratuit sur Salesforce </a:t>
            </a:r>
            <a:endParaRPr b="1" i="0" sz="5100" u="none" cap="none" strike="noStrike">
              <a:solidFill>
                <a:srgbClr val="3865B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1" i="0" sz="3700" u="none" cap="none" strike="noStrike">
              <a:solidFill>
                <a:srgbClr val="3865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1"/>
          <p:cNvSpPr txBox="1"/>
          <p:nvPr/>
        </p:nvSpPr>
        <p:spPr>
          <a:xfrm>
            <a:off x="1039933" y="4276333"/>
            <a:ext cx="7321500" cy="678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rmAutofit lnSpcReduction="10000"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i="0" lang="fr-CA" sz="4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Formation Salesforce.org</a:t>
            </a:r>
            <a:endParaRPr/>
          </a:p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br>
              <a:rPr b="1" i="0" lang="fr-CA" sz="4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fr-CA" sz="4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Quelles sont les fonctionnalités du Reporting dans Salesforce  ?</a:t>
            </a:r>
            <a:endParaRPr/>
          </a:p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t/>
            </a:r>
            <a:endParaRPr b="1" i="0" sz="4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i="0" lang="fr-CA" sz="4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 comment le paramétrer ?</a:t>
            </a:r>
            <a:endParaRPr b="0" i="0" sz="4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t/>
            </a:r>
            <a:endParaRPr b="1" i="0" sz="6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12867" y="5914192"/>
            <a:ext cx="5280399" cy="3513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/>
          <p:nvPr>
            <p:ph type="title"/>
          </p:nvPr>
        </p:nvSpPr>
        <p:spPr>
          <a:xfrm>
            <a:off x="651933" y="0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fr-CA" sz="7500">
                <a:solidFill>
                  <a:schemeClr val="accent1"/>
                </a:solidFill>
              </a:rPr>
              <a:t>Agenda</a:t>
            </a:r>
            <a:endParaRPr b="1" sz="75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b="1" sz="7500"/>
          </a:p>
        </p:txBody>
      </p:sp>
      <p:sp>
        <p:nvSpPr>
          <p:cNvPr id="157" name="Google Shape;157;p32"/>
          <p:cNvSpPr txBox="1"/>
          <p:nvPr>
            <p:ph idx="1" type="body"/>
          </p:nvPr>
        </p:nvSpPr>
        <p:spPr>
          <a:xfrm>
            <a:off x="904132" y="2290000"/>
            <a:ext cx="20608331" cy="99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-698500" lvl="0" marL="91440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-"/>
            </a:pPr>
            <a:r>
              <a:rPr lang="fr-CA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Quelles sont les possibilités et principes du reporting dans </a:t>
            </a:r>
            <a:r>
              <a:rPr lang="fr-CA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Salesforce</a:t>
            </a:r>
            <a:r>
              <a:rPr lang="fr-CA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?</a:t>
            </a:r>
            <a:endParaRPr/>
          </a:p>
          <a:p>
            <a:pPr indent="-698500" lvl="0" marL="91440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-"/>
            </a:pPr>
            <a:r>
              <a:rPr lang="fr-CA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Comment créer un rapport ?</a:t>
            </a:r>
            <a:endParaRPr/>
          </a:p>
          <a:p>
            <a:pPr indent="-698500" lvl="0" marL="91440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-"/>
            </a:pPr>
            <a:r>
              <a:rPr lang="fr-CA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Comment créer un tableau de bord ?</a:t>
            </a:r>
            <a:endParaRPr/>
          </a:p>
          <a:p>
            <a:pPr indent="-698500" lvl="0" marL="91440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4000"/>
              <a:buChar char="-"/>
            </a:pPr>
            <a:r>
              <a:rPr lang="fr-CA" sz="40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Où et comment peut-on utiliser les rapports dans une application ?</a:t>
            </a:r>
            <a:endParaRPr sz="40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914400" rtl="0" algn="l">
              <a:lnSpc>
                <a:spcPct val="80000"/>
              </a:lnSpc>
              <a:spcBef>
                <a:spcPts val="2400"/>
              </a:spcBef>
              <a:spcAft>
                <a:spcPts val="2700"/>
              </a:spcAft>
              <a:buSzPts val="4800"/>
              <a:buNone/>
            </a:pPr>
            <a:r>
              <a:t/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/>
          <p:nvPr>
            <p:ph type="title"/>
          </p:nvPr>
        </p:nvSpPr>
        <p:spPr>
          <a:xfrm>
            <a:off x="831200" y="2613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lang="fr-CA" sz="6400">
                <a:solidFill>
                  <a:schemeClr val="accent1"/>
                </a:solidFill>
              </a:rPr>
              <a:t>Les principes du Reporting dans SF</a:t>
            </a:r>
            <a:endParaRPr sz="6400">
              <a:solidFill>
                <a:schemeClr val="accent1"/>
              </a:solidFill>
            </a:endParaRPr>
          </a:p>
        </p:txBody>
      </p:sp>
      <p:sp>
        <p:nvSpPr>
          <p:cNvPr id="163" name="Google Shape;163;p33"/>
          <p:cNvSpPr txBox="1"/>
          <p:nvPr>
            <p:ph idx="1" type="body"/>
          </p:nvPr>
        </p:nvSpPr>
        <p:spPr>
          <a:xfrm>
            <a:off x="-1075737" y="2445468"/>
            <a:ext cx="10099421" cy="6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-831850" lvl="0" marL="1219200" rtl="0" algn="just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3500"/>
              <a:buChar char="​"/>
            </a:pPr>
            <a:r>
              <a:rPr lang="fr-CA" sz="3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Salesforce vous offre plusieurs moyens simples et efficaces pour interroger vos données :</a:t>
            </a:r>
            <a:endParaRPr/>
          </a:p>
          <a:p>
            <a:pPr indent="-609600" lvl="0" marL="1219200" rtl="0" algn="just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F7F7F"/>
              </a:buClr>
              <a:buSzPts val="3500"/>
              <a:buNone/>
            </a:pPr>
            <a:r>
              <a:t/>
            </a:r>
            <a:endParaRPr sz="3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sz="35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1" marL="243840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lang="fr-CA" sz="3500" u="sng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Les rapports </a:t>
            </a:r>
            <a:r>
              <a:rPr lang="fr-CA" sz="35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endParaRPr/>
          </a:p>
          <a:p>
            <a:pPr indent="0" lvl="1" marL="160655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None/>
            </a:pPr>
            <a:r>
              <a:rPr lang="fr-CA" sz="35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il s’agit de listes d'enregistrements que vous pouvez filtrer, trier, grouper et même représenter dans un graphique.</a:t>
            </a:r>
            <a:endParaRPr/>
          </a:p>
          <a:p>
            <a:pPr indent="-60960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sz="35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sz="35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sz="35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1" marL="160655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None/>
            </a:pPr>
            <a:r>
              <a:t/>
            </a:r>
            <a:endParaRPr sz="3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sz="35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64" name="Google Shape;16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7948" y="1686073"/>
            <a:ext cx="14108850" cy="9858775"/>
          </a:xfrm>
          <a:prstGeom prst="rect">
            <a:avLst/>
          </a:prstGeom>
          <a:noFill/>
          <a:ln cap="flat" cmpd="sng" w="28575">
            <a:solidFill>
              <a:srgbClr val="3B7FF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/>
          <p:nvPr>
            <p:ph type="title"/>
          </p:nvPr>
        </p:nvSpPr>
        <p:spPr>
          <a:xfrm>
            <a:off x="831150" y="200541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lang="fr-CA" sz="6400">
                <a:solidFill>
                  <a:schemeClr val="accent1"/>
                </a:solidFill>
              </a:rPr>
              <a:t>Les principes du Reporting dans Salesforce</a:t>
            </a:r>
            <a:endParaRPr sz="6400">
              <a:solidFill>
                <a:schemeClr val="accent1"/>
              </a:solidFill>
            </a:endParaRPr>
          </a:p>
        </p:txBody>
      </p:sp>
      <p:sp>
        <p:nvSpPr>
          <p:cNvPr id="170" name="Google Shape;170;p34"/>
          <p:cNvSpPr txBox="1"/>
          <p:nvPr>
            <p:ph idx="1" type="body"/>
          </p:nvPr>
        </p:nvSpPr>
        <p:spPr>
          <a:xfrm>
            <a:off x="-1328980" y="2380004"/>
            <a:ext cx="11026433" cy="5512712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-831850" lvl="1" marL="243840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lang="fr-CA" sz="3500" u="sng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Les tableaux de bord </a:t>
            </a:r>
            <a:r>
              <a:rPr lang="fr-CA" sz="35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endParaRPr/>
          </a:p>
          <a:p>
            <a:pPr indent="0" lvl="1" marL="160655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None/>
            </a:pPr>
            <a:r>
              <a:rPr lang="fr-CA" sz="3500">
                <a:solidFill>
                  <a:srgbClr val="2C383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 sont des agrégations de graphiques de rapports, permettant aux utilisateurs d’avoir une vision synthétique de leur activité et de toute métrique utile.</a:t>
            </a:r>
            <a:endParaRPr sz="35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1" marL="160655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None/>
            </a:pPr>
            <a:r>
              <a:t/>
            </a:r>
            <a:endParaRPr sz="35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1" marL="160655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None/>
            </a:pPr>
            <a:r>
              <a:t/>
            </a:r>
            <a:endParaRPr sz="35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sz="35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1" marL="160655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None/>
            </a:pPr>
            <a:r>
              <a:t/>
            </a:r>
            <a:endParaRPr sz="35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sz="35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sz="3500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1" marL="160655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None/>
            </a:pPr>
            <a:r>
              <a:t/>
            </a:r>
            <a:endParaRPr sz="3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sz="3500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1" name="Google Shape;17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6231" y="1760234"/>
            <a:ext cx="12387545" cy="6879807"/>
          </a:xfrm>
          <a:prstGeom prst="rect">
            <a:avLst/>
          </a:prstGeom>
          <a:noFill/>
          <a:ln cap="flat" cmpd="sng" w="28575">
            <a:solidFill>
              <a:srgbClr val="3B7FF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2" name="Google Shape;172;p34"/>
          <p:cNvSpPr txBox="1"/>
          <p:nvPr/>
        </p:nvSpPr>
        <p:spPr>
          <a:xfrm>
            <a:off x="1058779" y="9387367"/>
            <a:ext cx="20231847" cy="4280508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-831850" lvl="1" marL="243840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b="0" i="0" lang="fr-CA" sz="3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Toutes les données de votre applications sont accessibles.</a:t>
            </a:r>
            <a:endParaRPr/>
          </a:p>
          <a:p>
            <a:pPr indent="-831850" lvl="1" marL="243840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b="0" i="0" lang="fr-CA" sz="3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Les informations sont celles de votre base à l’instant T.</a:t>
            </a:r>
            <a:endParaRPr b="0" i="0" sz="35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1" marL="243840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b="0" i="0" lang="fr-CA" sz="3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 fonctionnalités sont proposées comme la possibilité d’export (.csv, .xls) ou la planification d’envois périodiques par email.</a:t>
            </a:r>
            <a:endParaRPr b="0" i="0" sz="35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1" marL="243840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b="0" i="0" lang="fr-CA" sz="3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N’importe quel utilisateur peut créer des rapports et des tableaux de bord, au travers d’une interface intuitive.</a:t>
            </a:r>
            <a:endParaRPr/>
          </a:p>
          <a:p>
            <a:pPr indent="-609600" lvl="1" marL="243840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3500" u="none" cap="none" strike="noStrike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1" marL="160655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3500" u="none" cap="none" strike="noStrike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3500" u="none" cap="none" strike="noStrike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3500" u="none" cap="none" strike="noStrike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1" marL="160655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3500" u="none" cap="none" strike="noStrike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/>
          <p:nvPr>
            <p:ph type="title"/>
          </p:nvPr>
        </p:nvSpPr>
        <p:spPr>
          <a:xfrm>
            <a:off x="651933" y="0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1" sz="75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b="1" sz="7500"/>
          </a:p>
        </p:txBody>
      </p:sp>
      <p:sp>
        <p:nvSpPr>
          <p:cNvPr id="178" name="Google Shape;178;p35"/>
          <p:cNvSpPr txBox="1"/>
          <p:nvPr>
            <p:ph idx="1" type="body"/>
          </p:nvPr>
        </p:nvSpPr>
        <p:spPr>
          <a:xfrm rot="-2607522">
            <a:off x="4229123" y="4455974"/>
            <a:ext cx="13781837" cy="47396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fr-CA" sz="6600"/>
              <a:t>Vidéo: comment créer un rapport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Char char="•"/>
            </a:pPr>
            <a:r>
              <a:rPr lang="fr-CA" sz="1800">
                <a:latin typeface="Calibri"/>
                <a:ea typeface="Calibri"/>
                <a:cs typeface="Calibri"/>
                <a:sym typeface="Calibri"/>
              </a:rPr>
              <a:t>Report type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Char char="•"/>
            </a:pPr>
            <a:r>
              <a:rPr lang="fr-CA" sz="1800">
                <a:latin typeface="Calibri"/>
                <a:ea typeface="Calibri"/>
                <a:cs typeface="Calibri"/>
                <a:sym typeface="Calibri"/>
              </a:rPr>
              <a:t>Champ affichés (1)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Char char="•"/>
            </a:pPr>
            <a:r>
              <a:rPr lang="fr-CA" sz="1800">
                <a:latin typeface="Calibri"/>
                <a:ea typeface="Calibri"/>
                <a:cs typeface="Calibri"/>
                <a:sym typeface="Calibri"/>
              </a:rPr>
              <a:t>Filtres (2)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Char char="•"/>
            </a:pPr>
            <a:r>
              <a:rPr lang="fr-CA" sz="1800">
                <a:latin typeface="Calibri"/>
                <a:ea typeface="Calibri"/>
                <a:cs typeface="Calibri"/>
                <a:sym typeface="Calibri"/>
              </a:rPr>
              <a:t>Regroupement (tabulaire, récapitulatif, matriciel) (3)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Char char="•"/>
            </a:pPr>
            <a:r>
              <a:rPr lang="fr-CA" sz="1800">
                <a:latin typeface="Calibri"/>
                <a:ea typeface="Calibri"/>
                <a:cs typeface="Calibri"/>
                <a:sym typeface="Calibri"/>
              </a:rPr>
              <a:t>Graphiques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Char char="•"/>
            </a:pPr>
            <a:r>
              <a:rPr lang="fr-CA" sz="1800">
                <a:latin typeface="Calibri"/>
                <a:ea typeface="Calibri"/>
                <a:cs typeface="Calibri"/>
                <a:sym typeface="Calibri"/>
              </a:rPr>
              <a:t>Enregistrement dans un dossier</a:t>
            </a:r>
            <a:endParaRPr/>
          </a:p>
          <a:p>
            <a:pPr indent="-152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6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>
            <p:ph type="title"/>
          </p:nvPr>
        </p:nvSpPr>
        <p:spPr>
          <a:xfrm>
            <a:off x="831150" y="200541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lang="fr-CA" sz="6400">
                <a:solidFill>
                  <a:schemeClr val="accent1"/>
                </a:solidFill>
              </a:rPr>
              <a:t>En résumé, un outil de création ergonomique</a:t>
            </a:r>
            <a:endParaRPr sz="6400">
              <a:solidFill>
                <a:schemeClr val="accent1"/>
              </a:solidFill>
            </a:endParaRPr>
          </a:p>
        </p:txBody>
      </p:sp>
      <p:sp>
        <p:nvSpPr>
          <p:cNvPr id="184" name="Google Shape;184;p36"/>
          <p:cNvSpPr txBox="1"/>
          <p:nvPr/>
        </p:nvSpPr>
        <p:spPr>
          <a:xfrm>
            <a:off x="11970328" y="10817908"/>
            <a:ext cx="10937572" cy="1518407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-831850" lvl="1" marL="243840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b="0" i="0" lang="fr-CA" sz="2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Sauvegardez votre rapport dans un </a:t>
            </a:r>
            <a:r>
              <a:rPr b="1" i="0" lang="fr-CA" sz="2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dossier </a:t>
            </a:r>
            <a:r>
              <a:rPr b="0" i="0" lang="fr-CA" sz="2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accessible aux utilisateurs de votre choix</a:t>
            </a:r>
            <a:endParaRPr b="0" i="0" sz="3500" u="none" cap="none" strike="noStrike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3500" u="none" cap="none" strike="noStrike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3500" u="none" cap="none" strike="noStrike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1" marL="160655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3500" u="none" cap="none" strike="noStrike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Une image contenant texte&#10;&#10;Description générée automatiquement" id="185" name="Google Shape;18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4331" y="2898092"/>
            <a:ext cx="18454358" cy="7135097"/>
          </a:xfrm>
          <a:prstGeom prst="rect">
            <a:avLst/>
          </a:prstGeom>
          <a:noFill/>
          <a:ln cap="flat" cmpd="sng" w="28575">
            <a:solidFill>
              <a:srgbClr val="3B7FF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86" name="Google Shape;186;p36"/>
          <p:cNvCxnSpPr/>
          <p:nvPr/>
        </p:nvCxnSpPr>
        <p:spPr>
          <a:xfrm>
            <a:off x="2260500" y="4521000"/>
            <a:ext cx="5398500" cy="339900"/>
          </a:xfrm>
          <a:prstGeom prst="straightConnector1">
            <a:avLst/>
          </a:prstGeom>
          <a:noFill/>
          <a:ln cap="flat" cmpd="sng" w="19050">
            <a:solidFill>
              <a:srgbClr val="3B7FF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7" name="Google Shape;187;p36"/>
          <p:cNvCxnSpPr/>
          <p:nvPr/>
        </p:nvCxnSpPr>
        <p:spPr>
          <a:xfrm flipH="1" rot="10800000">
            <a:off x="5319825" y="6356750"/>
            <a:ext cx="934800" cy="764700"/>
          </a:xfrm>
          <a:prstGeom prst="straightConnector1">
            <a:avLst/>
          </a:prstGeom>
          <a:noFill/>
          <a:ln cap="flat" cmpd="sng" w="19050">
            <a:solidFill>
              <a:srgbClr val="3B7FF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8" name="Google Shape;188;p36"/>
          <p:cNvCxnSpPr/>
          <p:nvPr/>
        </p:nvCxnSpPr>
        <p:spPr>
          <a:xfrm flipH="1" rot="10800000">
            <a:off x="5166875" y="8956975"/>
            <a:ext cx="866700" cy="306000"/>
          </a:xfrm>
          <a:prstGeom prst="straightConnector1">
            <a:avLst/>
          </a:prstGeom>
          <a:noFill/>
          <a:ln cap="flat" cmpd="sng" w="19050">
            <a:solidFill>
              <a:srgbClr val="3B7FF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9" name="Google Shape;189;p36"/>
          <p:cNvSpPr txBox="1"/>
          <p:nvPr/>
        </p:nvSpPr>
        <p:spPr>
          <a:xfrm>
            <a:off x="-1509878" y="2299855"/>
            <a:ext cx="6771144" cy="7733334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-609600" lvl="1" marL="243840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1" marL="243840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b="1" i="0" lang="fr-CA" sz="2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Filtrez</a:t>
            </a:r>
            <a:endParaRPr b="1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1" marL="243840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b="0" i="0" lang="fr-CA" sz="2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Choisissez vos </a:t>
            </a:r>
            <a:r>
              <a:rPr b="1" i="0" lang="fr-CA" sz="2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critères de regroupement</a:t>
            </a:r>
            <a:r>
              <a:rPr b="0" i="0" lang="fr-CA" sz="2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pour faire des totaux et sous-totaux</a:t>
            </a:r>
            <a:endParaRPr/>
          </a:p>
          <a:p>
            <a:pPr indent="0" lvl="1" marL="160655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1" marL="243840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b="0" i="0" lang="fr-CA" sz="2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Sélectionnez les </a:t>
            </a:r>
            <a:r>
              <a:rPr b="1" i="0" lang="fr-CA" sz="2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champs</a:t>
            </a:r>
            <a:r>
              <a:rPr b="0" i="0" lang="fr-CA" sz="2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à afficher</a:t>
            </a:r>
            <a:endParaRPr/>
          </a:p>
          <a:p>
            <a:pPr indent="-609600" lvl="1" marL="243840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1" marL="160655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1" marL="160655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3500" u="none" cap="none" strike="noStrike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3500" u="none" cap="none" strike="noStrike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3500" u="none" cap="none" strike="noStrike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1" marL="160655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3500" u="none" cap="none" strike="noStrike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90" name="Google Shape;190;p36"/>
          <p:cNvCxnSpPr/>
          <p:nvPr/>
        </p:nvCxnSpPr>
        <p:spPr>
          <a:xfrm flipH="1" rot="10800000">
            <a:off x="15704000" y="4691000"/>
            <a:ext cx="6238200" cy="6441000"/>
          </a:xfrm>
          <a:prstGeom prst="straightConnector1">
            <a:avLst/>
          </a:prstGeom>
          <a:noFill/>
          <a:ln cap="flat" cmpd="sng" w="19050">
            <a:solidFill>
              <a:srgbClr val="3B7FF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/>
          <p:nvPr>
            <p:ph type="title"/>
          </p:nvPr>
        </p:nvSpPr>
        <p:spPr>
          <a:xfrm>
            <a:off x="651933" y="0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1" sz="75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b="1" sz="7500"/>
          </a:p>
        </p:txBody>
      </p:sp>
      <p:sp>
        <p:nvSpPr>
          <p:cNvPr id="196" name="Google Shape;196;p37"/>
          <p:cNvSpPr txBox="1"/>
          <p:nvPr>
            <p:ph idx="1" type="body"/>
          </p:nvPr>
        </p:nvSpPr>
        <p:spPr>
          <a:xfrm rot="-2607522">
            <a:off x="4229123" y="4774522"/>
            <a:ext cx="13781837" cy="410258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fr-CA" sz="6600"/>
              <a:t>Vidéo: comment créer TBD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Char char="•"/>
            </a:pPr>
            <a:r>
              <a:rPr lang="fr-CA" sz="1800">
                <a:latin typeface="Calibri"/>
                <a:ea typeface="Calibri"/>
                <a:cs typeface="Calibri"/>
                <a:sym typeface="Calibri"/>
              </a:rPr>
              <a:t>Rapports sources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Char char="•"/>
            </a:pPr>
            <a:r>
              <a:rPr lang="fr-CA" sz="1800">
                <a:latin typeface="Calibri"/>
                <a:ea typeface="Calibri"/>
                <a:cs typeface="Calibri"/>
                <a:sym typeface="Calibri"/>
              </a:rPr>
              <a:t>Composant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Char char="•"/>
            </a:pPr>
            <a:r>
              <a:rPr lang="fr-CA" sz="1800">
                <a:latin typeface="Calibri"/>
                <a:ea typeface="Calibri"/>
                <a:cs typeface="Calibri"/>
                <a:sym typeface="Calibri"/>
              </a:rPr>
              <a:t>Running as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fr-CA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-152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6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 txBox="1"/>
          <p:nvPr>
            <p:ph type="title"/>
          </p:nvPr>
        </p:nvSpPr>
        <p:spPr>
          <a:xfrm>
            <a:off x="831150" y="200541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lang="fr-CA" sz="6400">
                <a:solidFill>
                  <a:schemeClr val="accent1"/>
                </a:solidFill>
              </a:rPr>
              <a:t>Où peut-on utiliser rapports &amp; Tableaux de bord</a:t>
            </a:r>
            <a:endParaRPr sz="6400">
              <a:solidFill>
                <a:schemeClr val="accent1"/>
              </a:solidFill>
            </a:endParaRPr>
          </a:p>
        </p:txBody>
      </p:sp>
      <p:sp>
        <p:nvSpPr>
          <p:cNvPr id="202" name="Google Shape;202;p38"/>
          <p:cNvSpPr txBox="1"/>
          <p:nvPr/>
        </p:nvSpPr>
        <p:spPr>
          <a:xfrm>
            <a:off x="11970328" y="10817908"/>
            <a:ext cx="10937572" cy="1518407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1" marL="160655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1" marL="160655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3500" u="none" cap="none" strike="noStrike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3" name="Google Shape;203;p38"/>
          <p:cNvSpPr txBox="1"/>
          <p:nvPr/>
        </p:nvSpPr>
        <p:spPr>
          <a:xfrm>
            <a:off x="-1269473" y="1447168"/>
            <a:ext cx="24177373" cy="7733334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1" marL="160655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Arial"/>
              <a:buNone/>
            </a:pPr>
            <a:r>
              <a:rPr b="0" i="0" lang="fr-CA" sz="3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Les </a:t>
            </a:r>
            <a:r>
              <a:rPr b="0" i="0" lang="fr-CA" sz="3500" u="none" cap="none" strike="noStrike">
                <a:solidFill>
                  <a:srgbClr val="0C5AD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Tableaux de bords </a:t>
            </a:r>
            <a:r>
              <a:rPr b="0" i="0" lang="fr-CA" sz="3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peuvent être affichés sur :</a:t>
            </a:r>
            <a:endParaRPr/>
          </a:p>
          <a:p>
            <a:pPr indent="0" lvl="1" marL="160655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1" marL="243840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b="0" i="0" lang="fr-CA" sz="3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page d’accueil de votre application ;</a:t>
            </a:r>
            <a:endParaRPr/>
          </a:p>
          <a:p>
            <a:pPr indent="-609600" lvl="1" marL="243840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1" marL="243840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b="0" i="0" lang="fr-CA" sz="3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Ou bien à partir de l’onglet ‘Tableau de bord’ ;</a:t>
            </a:r>
            <a:endParaRPr/>
          </a:p>
          <a:p>
            <a:pPr indent="-609600" lvl="1" marL="243840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1" marL="243840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b="0" i="0" lang="fr-CA" sz="3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Ou encore envoyé par email à périodicité régulière ;</a:t>
            </a:r>
            <a:endParaRPr/>
          </a:p>
          <a:p>
            <a:pPr indent="-609600" lvl="1" marL="243840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1" marL="243840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b="0" i="0" lang="fr-CA" sz="3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Ils sont aussi téléchargeables.</a:t>
            </a:r>
            <a:endParaRPr/>
          </a:p>
          <a:p>
            <a:pPr indent="0" lvl="1" marL="160655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1" marL="160655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Arial"/>
              <a:buNone/>
            </a:pPr>
            <a:r>
              <a:rPr b="0" i="0" lang="fr-CA" sz="3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Les </a:t>
            </a:r>
            <a:r>
              <a:rPr b="0" i="0" lang="fr-CA" sz="3500" u="none" cap="none" strike="noStrike">
                <a:solidFill>
                  <a:srgbClr val="0C5AD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Rapports</a:t>
            </a:r>
            <a:r>
              <a:rPr b="0" i="0" lang="fr-CA" sz="3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:</a:t>
            </a:r>
            <a:endParaRPr/>
          </a:p>
          <a:p>
            <a:pPr indent="0" lvl="1" marL="160655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1" marL="243840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b="0" i="0" lang="fr-CA" sz="3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Sont accessibles via l’onglet Rapport;</a:t>
            </a:r>
            <a:endParaRPr/>
          </a:p>
          <a:p>
            <a:pPr indent="-609600" lvl="1" marL="243840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1" marL="243840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b="0" i="0" lang="fr-CA" sz="3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sont affichables en tant que composant dans une page de détail d’enregistrement ;</a:t>
            </a:r>
            <a:endParaRPr/>
          </a:p>
          <a:p>
            <a:pPr indent="-609600" lvl="1" marL="243840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6" marL="472440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b="0" i="0" lang="fr-CA" sz="3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Peuvent être envoyés par mail ;</a:t>
            </a:r>
            <a:endParaRPr/>
          </a:p>
          <a:p>
            <a:pPr indent="0" lvl="5" marL="343535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831850" lvl="6" marL="4724400" marR="0" rt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❑"/>
            </a:pPr>
            <a:r>
              <a:rPr b="0" i="0" lang="fr-CA" sz="35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Sont exportables au format .xls ou .csv.</a:t>
            </a:r>
            <a:endParaRPr/>
          </a:p>
          <a:p>
            <a:pPr indent="-609600" lvl="1" marL="243840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1" marL="1606550" marR="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1" marL="160655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3500" u="none" cap="none" strike="noStrike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3500" u="none" cap="none" strike="noStrike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3500" u="none" cap="none" strike="noStrike">
              <a:solidFill>
                <a:srgbClr val="2C383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1" marL="160655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609600" lvl="1" marL="2438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None/>
            </a:pPr>
            <a:r>
              <a:t/>
            </a:r>
            <a:endParaRPr b="0" i="0" sz="3500" u="none" cap="none" strike="noStrike">
              <a:solidFill>
                <a:srgbClr val="6D6E7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04" name="Google Shape;20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78590" y="1949009"/>
            <a:ext cx="10898255" cy="5681555"/>
          </a:xfrm>
          <a:prstGeom prst="rect">
            <a:avLst/>
          </a:prstGeom>
          <a:noFill/>
          <a:ln cap="flat" cmpd="sng" w="28575">
            <a:solidFill>
              <a:srgbClr val="3B7FF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5000"/>
            <a:ext cx="11227299" cy="1290320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9"/>
          <p:cNvSpPr txBox="1"/>
          <p:nvPr/>
        </p:nvSpPr>
        <p:spPr>
          <a:xfrm>
            <a:off x="11607533" y="5078342"/>
            <a:ext cx="11832000" cy="5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fr-CA" sz="4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Stéphane Tiger</a:t>
            </a:r>
            <a:endParaRPr b="1" i="0" sz="45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fr-CA" sz="4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stephane.tiger@mangata-conseil.com</a:t>
            </a:r>
            <a:endParaRPr b="1" sz="45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fr-CA" sz="4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Formateur Salesforce &amp; Consultant</a:t>
            </a:r>
            <a:endParaRPr b="1" i="0" sz="45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fr-CA" sz="4500" u="sng" cap="none" strike="noStrike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www.apsynergy.com</a:t>
            </a:r>
            <a:endParaRPr b="0" i="0" sz="4500" u="sng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fr-CA" sz="4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Apsynergy est partenaire de Salesforce.org</a:t>
            </a:r>
            <a:endParaRPr b="0" i="0" sz="45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0"/>
              </a:spcBef>
              <a:spcAft>
                <a:spcPts val="320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9"/>
          <p:cNvSpPr txBox="1"/>
          <p:nvPr/>
        </p:nvSpPr>
        <p:spPr>
          <a:xfrm>
            <a:off x="10691667" y="2697533"/>
            <a:ext cx="9563100" cy="23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00"/>
              <a:buFont typeface="Arial"/>
              <a:buNone/>
            </a:pPr>
            <a:r>
              <a:rPr b="0" i="0" lang="fr-CA" sz="12300" u="none" cap="none" strike="noStrike">
                <a:solidFill>
                  <a:srgbClr val="1C4587"/>
                </a:solidFill>
                <a:latin typeface="Pacifico"/>
                <a:ea typeface="Pacifico"/>
                <a:cs typeface="Pacifico"/>
                <a:sym typeface="Pacifico"/>
              </a:rPr>
              <a:t>Merci !</a:t>
            </a:r>
            <a:endParaRPr b="0" i="0" sz="12300" u="none" cap="none" strike="noStrike">
              <a:solidFill>
                <a:srgbClr val="1C458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