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90" r:id="rId20"/>
    <p:sldId id="274" r:id="rId21"/>
    <p:sldId id="275" r:id="rId22"/>
    <p:sldId id="276" r:id="rId23"/>
    <p:sldId id="289" r:id="rId24"/>
    <p:sldId id="277" r:id="rId25"/>
    <p:sldId id="278" r:id="rId26"/>
    <p:sldId id="279" r:id="rId27"/>
    <p:sldId id="280" r:id="rId28"/>
    <p:sldId id="281" r:id="rId29"/>
    <p:sldId id="282" r:id="rId30"/>
    <p:sldId id="283" r:id="rId31"/>
    <p:sldId id="284" r:id="rId32"/>
    <p:sldId id="285" r:id="rId33"/>
    <p:sldId id="286" r:id="rId34"/>
    <p:sldId id="287" r:id="rId35"/>
  </p:sldIdLst>
  <p:sldSz cx="18288000" cy="10287000"/>
  <p:notesSz cx="6858000" cy="9144000"/>
  <p:embeddedFontLst>
    <p:embeddedFont>
      <p:font typeface="Arimo" panose="020B0604020202020204" pitchFamily="34" charset="0"/>
      <p:regular r:id="rId37"/>
    </p:embeddedFont>
    <p:embeddedFont>
      <p:font typeface="Arimo Bold" panose="020B0704020202020204" pitchFamily="34" charset="0"/>
      <p:regular r:id="rId38"/>
      <p:bold r:id="rId39"/>
    </p:embeddedFont>
    <p:embeddedFont>
      <p:font typeface="Assistant Bold" pitchFamily="2" charset="-79"/>
      <p:regular r:id="rId40"/>
      <p:bold r:id="rId41"/>
    </p:embeddedFont>
    <p:embeddedFont>
      <p:font typeface="Assistant Regular" pitchFamily="2" charset="-79"/>
      <p:regular r:id="rId42"/>
    </p:embeddedFont>
    <p:embeddedFont>
      <p:font typeface="Assistant Regular Bold" pitchFamily="2" charset="-79"/>
      <p:regular r:id="rId43"/>
      <p:bold r:id="rId44"/>
    </p:embeddedFont>
    <p:embeddedFont>
      <p:font typeface="Calibri" panose="020F0502020204030204" pitchFamily="34" charset="0"/>
      <p:regular r:id="rId45"/>
      <p:bold r:id="rId46"/>
      <p:italic r:id="rId47"/>
      <p:boldItalic r:id="rId48"/>
    </p:embeddedFont>
    <p:embeddedFont>
      <p:font typeface="Telegraf" pitchFamily="2" charset="77"/>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07" autoAdjust="0"/>
  </p:normalViewPr>
  <p:slideViewPr>
    <p:cSldViewPr>
      <p:cViewPr varScale="1">
        <p:scale>
          <a:sx n="60" d="100"/>
          <a:sy n="60" d="100"/>
        </p:scale>
        <p:origin x="200" y="5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23.02.2022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23.02.2022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23.02.2022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ttps://discoverybehavioralhealth.sharepoint.com/teams/CSQMTeam/Shared%20Documents/Forms/AllItems.aspx?id=%2Fteams%2FCSQMTeam%2FShared%20Documents%2F5%2E%20Clinical%20Quality%20%28%26%20Documentation%29%2F5%2E%20Clinical%20Supervision%2F1%2E%20Clinicians%20Desk%20Reference%202021%2Epdf&amp;parent=%2Fteams%2FCSQMTeam%2FShared%20Documents%2F5%2E%20Clinical%20Quality%20%28%26%20Documentation%29%2F5%2E%20Clinical%20Supervision&amp;p=true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client=safari&amp;rls=en&amp;sxsrf=APq-WBuEkL-BLoHkUa5kTubFt96LOluLDA%3A1645483081310&amp;ei=SRQUYsDIEpPNkPIP__uL8AQ&amp;ved=0ahUKEwiAka6U7pH2AhWTJkQIHf_9Ak4Q4dUDCA0&amp;uact=5&amp;oq=htt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gs_lcp=Cgdnd3Mtd2l6EAMyBwgAEEcQsAMyBwgAEEcQsAMyBwgAEEcQsAMyBwgAEEcQsAMyBwgAEEcQsAMyBwgAEEcQsAMyBwgAEEcQsAMyBwgAEEcQsANKBAhBGABKBAhGGABQsgdY5gxghBFoAXABeACAAQCIAQCSAQCYAQCgAQHIAQjAAQE&amp;sclient=gws-wiz</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0.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124" t="1574" b="3312"/>
          <a:stretch>
            <a:fillRect/>
          </a:stretch>
        </p:blipFill>
        <p:spPr>
          <a:xfrm>
            <a:off x="11217724" y="0"/>
            <a:ext cx="7070276" cy="10412464"/>
          </a:xfrm>
          <a:prstGeom prst="rect">
            <a:avLst/>
          </a:prstGeom>
        </p:spPr>
      </p:pic>
      <p:sp>
        <p:nvSpPr>
          <p:cNvPr id="3" name="AutoShape 3"/>
          <p:cNvSpPr/>
          <p:nvPr/>
        </p:nvSpPr>
        <p:spPr>
          <a:xfrm>
            <a:off x="0" y="1013809"/>
            <a:ext cx="18288000" cy="9575"/>
          </a:xfrm>
          <a:prstGeom prst="rect">
            <a:avLst/>
          </a:prstGeom>
          <a:solidFill>
            <a:srgbClr val="F0F0F0"/>
          </a:solidFill>
        </p:spPr>
      </p:sp>
      <p:sp>
        <p:nvSpPr>
          <p:cNvPr id="4" name="AutoShape 4"/>
          <p:cNvSpPr/>
          <p:nvPr/>
        </p:nvSpPr>
        <p:spPr>
          <a:xfrm rot="-5400000">
            <a:off x="586787" y="441913"/>
            <a:ext cx="63520" cy="1237093"/>
          </a:xfrm>
          <a:prstGeom prst="rect">
            <a:avLst/>
          </a:prstGeom>
          <a:solidFill>
            <a:srgbClr val="7294A8"/>
          </a:solidFill>
        </p:spPr>
      </p:sp>
      <p:grpSp>
        <p:nvGrpSpPr>
          <p:cNvPr id="5" name="Group 5"/>
          <p:cNvGrpSpPr/>
          <p:nvPr/>
        </p:nvGrpSpPr>
        <p:grpSpPr>
          <a:xfrm>
            <a:off x="769941" y="3127033"/>
            <a:ext cx="10447784" cy="4145329"/>
            <a:chOff x="0" y="0"/>
            <a:chExt cx="13930379" cy="5527105"/>
          </a:xfrm>
        </p:grpSpPr>
        <p:sp>
          <p:nvSpPr>
            <p:cNvPr id="6" name="TextBox 6"/>
            <p:cNvSpPr txBox="1"/>
            <p:nvPr/>
          </p:nvSpPr>
          <p:spPr>
            <a:xfrm>
              <a:off x="2" y="-19050"/>
              <a:ext cx="13930377" cy="522817"/>
            </a:xfrm>
            <a:prstGeom prst="rect">
              <a:avLst/>
            </a:prstGeom>
          </p:spPr>
          <p:txBody>
            <a:bodyPr lIns="0" tIns="0" rIns="0" bIns="0" rtlCol="0" anchor="t">
              <a:spAutoFit/>
            </a:bodyPr>
            <a:lstStyle/>
            <a:p>
              <a:pPr>
                <a:lnSpc>
                  <a:spcPts val="3249"/>
                </a:lnSpc>
              </a:pPr>
              <a:r>
                <a:rPr lang="en-US" sz="2499" spc="124">
                  <a:solidFill>
                    <a:srgbClr val="7294A8"/>
                  </a:solidFill>
                  <a:latin typeface="Assistant Bold"/>
                </a:rPr>
                <a:t>DBH VIRTUAL PROVIDER TRAINING​</a:t>
              </a:r>
            </a:p>
          </p:txBody>
        </p:sp>
        <p:sp>
          <p:nvSpPr>
            <p:cNvPr id="7" name="TextBox 7"/>
            <p:cNvSpPr txBox="1"/>
            <p:nvPr/>
          </p:nvSpPr>
          <p:spPr>
            <a:xfrm>
              <a:off x="0" y="996135"/>
              <a:ext cx="13930379" cy="3524251"/>
            </a:xfrm>
            <a:prstGeom prst="rect">
              <a:avLst/>
            </a:prstGeom>
          </p:spPr>
          <p:txBody>
            <a:bodyPr lIns="0" tIns="0" rIns="0" bIns="0" rtlCol="0" anchor="t">
              <a:spAutoFit/>
            </a:bodyPr>
            <a:lstStyle/>
            <a:p>
              <a:pPr>
                <a:lnSpc>
                  <a:spcPts val="9900"/>
                </a:lnSpc>
              </a:pPr>
              <a:r>
                <a:rPr lang="en-US" sz="9000" spc="90">
                  <a:solidFill>
                    <a:srgbClr val="F0F0F0"/>
                  </a:solidFill>
                  <a:latin typeface="Telegraf"/>
                </a:rPr>
                <a:t>Best Practice and Clinical Application</a:t>
              </a:r>
            </a:p>
          </p:txBody>
        </p:sp>
        <p:sp>
          <p:nvSpPr>
            <p:cNvPr id="8" name="TextBox 8"/>
            <p:cNvSpPr txBox="1"/>
            <p:nvPr/>
          </p:nvSpPr>
          <p:spPr>
            <a:xfrm>
              <a:off x="0" y="4965129"/>
              <a:ext cx="13930379" cy="561976"/>
            </a:xfrm>
            <a:prstGeom prst="rect">
              <a:avLst/>
            </a:prstGeom>
          </p:spPr>
          <p:txBody>
            <a:bodyPr lIns="0" tIns="0" rIns="0" bIns="0" rtlCol="0" anchor="t">
              <a:spAutoFit/>
            </a:bodyPr>
            <a:lstStyle/>
            <a:p>
              <a:pPr>
                <a:lnSpc>
                  <a:spcPts val="3749"/>
                </a:lnSpc>
              </a:pPr>
              <a:r>
                <a:rPr lang="en-US" sz="2499" spc="74">
                  <a:solidFill>
                    <a:srgbClr val="7294A8"/>
                  </a:solidFill>
                  <a:latin typeface="Assistant Regular"/>
                </a:rPr>
                <a:t>Presenter: Andrea Piazza, Director of Virtual Programming​</a:t>
              </a:r>
            </a:p>
          </p:txBody>
        </p:sp>
      </p:grpSp>
      <p:grpSp>
        <p:nvGrpSpPr>
          <p:cNvPr id="9" name="Group 9"/>
          <p:cNvGrpSpPr/>
          <p:nvPr/>
        </p:nvGrpSpPr>
        <p:grpSpPr>
          <a:xfrm rot="-10800000">
            <a:off x="16770298" y="8769298"/>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6"/>
          <a:srcRect/>
          <a:stretch>
            <a:fillRect/>
          </a:stretch>
        </p:blipFill>
        <p:spPr>
          <a:xfrm>
            <a:off x="15910644" y="300253"/>
            <a:ext cx="2208311" cy="6865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pic>
        <p:nvPicPr>
          <p:cNvPr id="11" name="Picture 11"/>
          <p:cNvPicPr>
            <a:picLocks noChangeAspect="1"/>
          </p:cNvPicPr>
          <p:nvPr/>
        </p:nvPicPr>
        <p:blipFill>
          <a:blip r:embed="rId4"/>
          <a:srcRect/>
          <a:stretch>
            <a:fillRect/>
          </a:stretch>
        </p:blipFill>
        <p:spPr>
          <a:xfrm>
            <a:off x="15910644" y="300253"/>
            <a:ext cx="2208311" cy="686584"/>
          </a:xfrm>
          <a:prstGeom prst="rect">
            <a:avLst/>
          </a:prstGeom>
        </p:spPr>
      </p:pic>
      <p:pic>
        <p:nvPicPr>
          <p:cNvPr id="12" name="Picture 12"/>
          <p:cNvPicPr>
            <a:picLocks noChangeAspect="1"/>
          </p:cNvPicPr>
          <p:nvPr/>
        </p:nvPicPr>
        <p:blipFill>
          <a:blip r:embed="rId5"/>
          <a:srcRect/>
          <a:stretch>
            <a:fillRect/>
          </a:stretch>
        </p:blipFill>
        <p:spPr>
          <a:xfrm>
            <a:off x="10367010" y="1338574"/>
            <a:ext cx="6892290" cy="8229600"/>
          </a:xfrm>
          <a:prstGeom prst="rect">
            <a:avLst/>
          </a:prstGeom>
        </p:spPr>
      </p:pic>
      <p:sp>
        <p:nvSpPr>
          <p:cNvPr id="13" name="TextBox 13"/>
          <p:cNvSpPr txBox="1"/>
          <p:nvPr/>
        </p:nvSpPr>
        <p:spPr>
          <a:xfrm>
            <a:off x="494833" y="2162107"/>
            <a:ext cx="8932805" cy="333375"/>
          </a:xfrm>
          <a:prstGeom prst="rect">
            <a:avLst/>
          </a:prstGeom>
        </p:spPr>
        <p:txBody>
          <a:bodyPr lIns="0" tIns="0" rIns="0" bIns="0" rtlCol="0" anchor="t">
            <a:spAutoFit/>
          </a:bodyPr>
          <a:lstStyle/>
          <a:p>
            <a:pPr>
              <a:lnSpc>
                <a:spcPts val="2638"/>
              </a:lnSpc>
            </a:pPr>
            <a:endParaRPr/>
          </a:p>
        </p:txBody>
      </p:sp>
      <p:sp>
        <p:nvSpPr>
          <p:cNvPr id="14" name="TextBox 14"/>
          <p:cNvSpPr txBox="1"/>
          <p:nvPr/>
        </p:nvSpPr>
        <p:spPr>
          <a:xfrm>
            <a:off x="950528" y="2740043"/>
            <a:ext cx="8932806" cy="810476"/>
          </a:xfrm>
          <a:prstGeom prst="rect">
            <a:avLst/>
          </a:prstGeom>
        </p:spPr>
        <p:txBody>
          <a:bodyPr lIns="0" tIns="0" rIns="0" bIns="0" rtlCol="0" anchor="t">
            <a:spAutoFit/>
          </a:bodyPr>
          <a:lstStyle/>
          <a:p>
            <a:pPr>
              <a:lnSpc>
                <a:spcPts val="5848"/>
              </a:lnSpc>
            </a:pPr>
            <a:r>
              <a:rPr lang="en-US" sz="5317" spc="53">
                <a:solidFill>
                  <a:srgbClr val="25537A"/>
                </a:solidFill>
                <a:latin typeface="Telegraf"/>
              </a:rPr>
              <a:t>Social Work Best Practices </a:t>
            </a:r>
          </a:p>
        </p:txBody>
      </p:sp>
      <p:sp>
        <p:nvSpPr>
          <p:cNvPr id="15" name="TextBox 15"/>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6" name="TextBox 16"/>
          <p:cNvSpPr txBox="1"/>
          <p:nvPr/>
        </p:nvSpPr>
        <p:spPr>
          <a:xfrm>
            <a:off x="1028700" y="3649631"/>
            <a:ext cx="8115300" cy="4199381"/>
          </a:xfrm>
          <a:prstGeom prst="rect">
            <a:avLst/>
          </a:prstGeom>
        </p:spPr>
        <p:txBody>
          <a:bodyPr lIns="0" tIns="0" rIns="0" bIns="0" rtlCol="0" anchor="t">
            <a:spAutoFit/>
          </a:bodyPr>
          <a:lstStyle/>
          <a:p>
            <a:pPr marL="697311" lvl="1" indent="-348655">
              <a:lnSpc>
                <a:spcPts val="4844"/>
              </a:lnSpc>
              <a:buFont typeface="Arial"/>
              <a:buChar char="•"/>
            </a:pPr>
            <a:r>
              <a:rPr lang="en-US" sz="3229">
                <a:solidFill>
                  <a:srgbClr val="25537A"/>
                </a:solidFill>
                <a:latin typeface="Assistant Regular"/>
              </a:rPr>
              <a:t>Before Providing Telemental Health</a:t>
            </a:r>
          </a:p>
          <a:p>
            <a:pPr marL="697311" lvl="1" indent="-348655">
              <a:lnSpc>
                <a:spcPts val="4844"/>
              </a:lnSpc>
              <a:buFont typeface="Arial"/>
              <a:buChar char="•"/>
            </a:pPr>
            <a:r>
              <a:rPr lang="en-US" sz="3229">
                <a:solidFill>
                  <a:srgbClr val="25537A"/>
                </a:solidFill>
                <a:latin typeface="Assistant Regular"/>
              </a:rPr>
              <a:t>Telemental Health Informed Consent</a:t>
            </a:r>
          </a:p>
          <a:p>
            <a:pPr marL="697311" lvl="1" indent="-348655">
              <a:lnSpc>
                <a:spcPts val="4844"/>
              </a:lnSpc>
              <a:buFont typeface="Arial"/>
              <a:buChar char="•"/>
            </a:pPr>
            <a:r>
              <a:rPr lang="en-US" sz="3229">
                <a:solidFill>
                  <a:srgbClr val="25537A"/>
                </a:solidFill>
                <a:latin typeface="Assistant Regular"/>
              </a:rPr>
              <a:t>Video Conferencing Platform</a:t>
            </a:r>
          </a:p>
          <a:p>
            <a:pPr marL="697311" lvl="1" indent="-348655">
              <a:lnSpc>
                <a:spcPts val="4844"/>
              </a:lnSpc>
              <a:buFont typeface="Arial"/>
              <a:buChar char="•"/>
            </a:pPr>
            <a:r>
              <a:rPr lang="en-US" sz="3229">
                <a:solidFill>
                  <a:srgbClr val="25537A"/>
                </a:solidFill>
                <a:latin typeface="Assistant Regular"/>
              </a:rPr>
              <a:t>Professional Liability Coverage</a:t>
            </a:r>
          </a:p>
          <a:p>
            <a:pPr marL="697311" lvl="1" indent="-348655">
              <a:lnSpc>
                <a:spcPts val="4844"/>
              </a:lnSpc>
              <a:buFont typeface="Arial"/>
              <a:buChar char="•"/>
            </a:pPr>
            <a:r>
              <a:rPr lang="en-US" sz="3229">
                <a:solidFill>
                  <a:srgbClr val="25537A"/>
                </a:solidFill>
                <a:latin typeface="Assistant Regular"/>
              </a:rPr>
              <a:t>Privacy/Confidentiality</a:t>
            </a:r>
          </a:p>
          <a:p>
            <a:pPr marL="697311" lvl="1" indent="-348655">
              <a:lnSpc>
                <a:spcPts val="4844"/>
              </a:lnSpc>
              <a:buFont typeface="Arial"/>
              <a:buChar char="•"/>
            </a:pPr>
            <a:r>
              <a:rPr lang="en-US" sz="3229">
                <a:solidFill>
                  <a:srgbClr val="25537A"/>
                </a:solidFill>
                <a:latin typeface="Assistant Regular"/>
              </a:rPr>
              <a:t>Telemental Health Chart with HIPAA, CMS, and Licensure pre and post covid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965180"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grpSp>
        <p:nvGrpSpPr>
          <p:cNvPr id="5" name="Group 5"/>
          <p:cNvGrpSpPr/>
          <p:nvPr/>
        </p:nvGrpSpPr>
        <p:grpSpPr>
          <a:xfrm rot="-10800000">
            <a:off x="17184589" y="92583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324935"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42116"/>
            <a:ext cx="2208311" cy="686584"/>
          </a:xfrm>
          <a:prstGeom prst="rect">
            <a:avLst/>
          </a:prstGeom>
        </p:spPr>
      </p:pic>
      <p:pic>
        <p:nvPicPr>
          <p:cNvPr id="14" name="Picture 14"/>
          <p:cNvPicPr>
            <a:picLocks noChangeAspect="1"/>
          </p:cNvPicPr>
          <p:nvPr/>
        </p:nvPicPr>
        <p:blipFill>
          <a:blip r:embed="rId5"/>
          <a:srcRect l="5132" r="5559"/>
          <a:stretch>
            <a:fillRect/>
          </a:stretch>
        </p:blipFill>
        <p:spPr>
          <a:xfrm>
            <a:off x="2249951" y="685408"/>
            <a:ext cx="5981480" cy="8572892"/>
          </a:xfrm>
          <a:prstGeom prst="rect">
            <a:avLst/>
          </a:prstGeom>
        </p:spPr>
      </p:pic>
      <p:grpSp>
        <p:nvGrpSpPr>
          <p:cNvPr id="15" name="Group 15"/>
          <p:cNvGrpSpPr/>
          <p:nvPr/>
        </p:nvGrpSpPr>
        <p:grpSpPr>
          <a:xfrm>
            <a:off x="10048961" y="1028700"/>
            <a:ext cx="5674028" cy="1368700"/>
            <a:chOff x="0" y="0"/>
            <a:chExt cx="7565371" cy="1824933"/>
          </a:xfrm>
        </p:grpSpPr>
        <p:sp>
          <p:nvSpPr>
            <p:cNvPr id="16" name="TextBox 16"/>
            <p:cNvSpPr txBox="1"/>
            <p:nvPr/>
          </p:nvSpPr>
          <p:spPr>
            <a:xfrm>
              <a:off x="0" y="-9525"/>
              <a:ext cx="7565371" cy="1230021"/>
            </a:xfrm>
            <a:prstGeom prst="rect">
              <a:avLst/>
            </a:prstGeom>
          </p:spPr>
          <p:txBody>
            <a:bodyPr lIns="0" tIns="0" rIns="0" bIns="0" rtlCol="0" anchor="t">
              <a:spAutoFit/>
            </a:bodyPr>
            <a:lstStyle/>
            <a:p>
              <a:pPr>
                <a:lnSpc>
                  <a:spcPts val="6628"/>
                </a:lnSpc>
              </a:pPr>
              <a:r>
                <a:rPr lang="en-US" sz="6025" spc="60">
                  <a:solidFill>
                    <a:srgbClr val="F0F0F0"/>
                  </a:solidFill>
                  <a:latin typeface="Telegraf"/>
                </a:rPr>
                <a:t>APA Resources</a:t>
              </a:r>
            </a:p>
          </p:txBody>
        </p:sp>
        <p:sp>
          <p:nvSpPr>
            <p:cNvPr id="17" name="TextBox 17"/>
            <p:cNvSpPr txBox="1"/>
            <p:nvPr/>
          </p:nvSpPr>
          <p:spPr>
            <a:xfrm>
              <a:off x="0" y="1472850"/>
              <a:ext cx="7565371" cy="352083"/>
            </a:xfrm>
            <a:prstGeom prst="rect">
              <a:avLst/>
            </a:prstGeom>
          </p:spPr>
          <p:txBody>
            <a:bodyPr lIns="0" tIns="0" rIns="0" bIns="0" rtlCol="0" anchor="t">
              <a:spAutoFit/>
            </a:bodyPr>
            <a:lstStyle/>
            <a:p>
              <a:pPr>
                <a:lnSpc>
                  <a:spcPts val="2145"/>
                </a:lnSpc>
              </a:pPr>
              <a:endParaRPr/>
            </a:p>
          </p:txBody>
        </p:sp>
      </p:grpSp>
      <p:sp>
        <p:nvSpPr>
          <p:cNvPr id="18" name="TextBox 18"/>
          <p:cNvSpPr txBox="1"/>
          <p:nvPr/>
        </p:nvSpPr>
        <p:spPr>
          <a:xfrm>
            <a:off x="9727077" y="2154475"/>
            <a:ext cx="7702013" cy="6850093"/>
          </a:xfrm>
          <a:prstGeom prst="rect">
            <a:avLst/>
          </a:prstGeom>
        </p:spPr>
        <p:txBody>
          <a:bodyPr lIns="0" tIns="0" rIns="0" bIns="0" rtlCol="0" anchor="t">
            <a:spAutoFit/>
          </a:bodyPr>
          <a:lstStyle/>
          <a:p>
            <a:pPr marL="704457" lvl="1" indent="-352228">
              <a:lnSpc>
                <a:spcPts val="3915"/>
              </a:lnSpc>
              <a:buFont typeface="Arial"/>
              <a:buChar char="•"/>
            </a:pPr>
            <a:r>
              <a:rPr lang="en-US" sz="3262" spc="130">
                <a:solidFill>
                  <a:srgbClr val="F0F0F0"/>
                </a:solidFill>
                <a:latin typeface="Assistant Regular Bold"/>
              </a:rPr>
              <a:t>Guidelines for the Practice of Telepsychology Article </a:t>
            </a:r>
          </a:p>
          <a:p>
            <a:pPr marL="704457" lvl="1" indent="-352228">
              <a:lnSpc>
                <a:spcPts val="3915"/>
              </a:lnSpc>
              <a:buFont typeface="Arial"/>
              <a:buChar char="•"/>
            </a:pPr>
            <a:r>
              <a:rPr lang="en-US" sz="3262" spc="130">
                <a:solidFill>
                  <a:srgbClr val="F0F0F0"/>
                </a:solidFill>
                <a:latin typeface="Assistant Regular Bold"/>
              </a:rPr>
              <a:t>Competence of the psychologist</a:t>
            </a:r>
          </a:p>
          <a:p>
            <a:pPr marL="704457" lvl="1" indent="-352228">
              <a:lnSpc>
                <a:spcPts val="3915"/>
              </a:lnSpc>
              <a:buFont typeface="Arial"/>
              <a:buChar char="•"/>
            </a:pPr>
            <a:r>
              <a:rPr lang="en-US" sz="3262" spc="130">
                <a:solidFill>
                  <a:srgbClr val="F0F0F0"/>
                </a:solidFill>
                <a:latin typeface="Assistant Regular Bold"/>
              </a:rPr>
              <a:t>Standards of care delivery of telepsychology services</a:t>
            </a:r>
          </a:p>
          <a:p>
            <a:pPr marL="704457" lvl="1" indent="-352228">
              <a:lnSpc>
                <a:spcPts val="3915"/>
              </a:lnSpc>
              <a:buFont typeface="Arial"/>
              <a:buChar char="•"/>
            </a:pPr>
            <a:r>
              <a:rPr lang="en-US" sz="3262" spc="130">
                <a:solidFill>
                  <a:srgbClr val="F0F0F0"/>
                </a:solidFill>
                <a:latin typeface="Assistant Regular Bold"/>
              </a:rPr>
              <a:t>informed consent </a:t>
            </a:r>
          </a:p>
          <a:p>
            <a:pPr marL="704457" lvl="1" indent="-352228">
              <a:lnSpc>
                <a:spcPts val="3915"/>
              </a:lnSpc>
              <a:buFont typeface="Arial"/>
              <a:buChar char="•"/>
            </a:pPr>
            <a:r>
              <a:rPr lang="en-US" sz="3262" spc="130">
                <a:solidFill>
                  <a:srgbClr val="F0F0F0"/>
                </a:solidFill>
                <a:latin typeface="Assistant Regular Bold"/>
              </a:rPr>
              <a:t>Confidentiality of data and information </a:t>
            </a:r>
          </a:p>
          <a:p>
            <a:pPr marL="704457" lvl="1" indent="-352228">
              <a:lnSpc>
                <a:spcPts val="3915"/>
              </a:lnSpc>
              <a:buFont typeface="Arial"/>
              <a:buChar char="•"/>
            </a:pPr>
            <a:r>
              <a:rPr lang="en-US" sz="3262" spc="130">
                <a:solidFill>
                  <a:srgbClr val="F0F0F0"/>
                </a:solidFill>
                <a:latin typeface="Assistant Regular Bold"/>
              </a:rPr>
              <a:t>Security and transmission of data and information</a:t>
            </a:r>
          </a:p>
          <a:p>
            <a:pPr marL="704457" lvl="1" indent="-352228">
              <a:lnSpc>
                <a:spcPts val="3915"/>
              </a:lnSpc>
              <a:buFont typeface="Arial"/>
              <a:buChar char="•"/>
            </a:pPr>
            <a:r>
              <a:rPr lang="en-US" sz="3262" spc="130">
                <a:solidFill>
                  <a:srgbClr val="F0F0F0"/>
                </a:solidFill>
                <a:latin typeface="Assistant Regular Bold"/>
              </a:rPr>
              <a:t>Disposal of data and information and technologies</a:t>
            </a:r>
          </a:p>
          <a:p>
            <a:pPr marL="704457" lvl="1" indent="-352228">
              <a:lnSpc>
                <a:spcPts val="3915"/>
              </a:lnSpc>
              <a:buFont typeface="Arial"/>
              <a:buChar char="•"/>
            </a:pPr>
            <a:r>
              <a:rPr lang="en-US" sz="3262" spc="130">
                <a:solidFill>
                  <a:srgbClr val="F0F0F0"/>
                </a:solidFill>
                <a:latin typeface="Assistant Regular Bold"/>
              </a:rPr>
              <a:t>Testing and assessment</a:t>
            </a:r>
          </a:p>
          <a:p>
            <a:pPr marL="704457" lvl="1" indent="-352228">
              <a:lnSpc>
                <a:spcPts val="3915"/>
              </a:lnSpc>
              <a:buFont typeface="Arial"/>
              <a:buChar char="•"/>
            </a:pPr>
            <a:r>
              <a:rPr lang="en-US" sz="3262" spc="130">
                <a:solidFill>
                  <a:srgbClr val="F0F0F0"/>
                </a:solidFill>
                <a:latin typeface="Assistant Regular Bold"/>
              </a:rPr>
              <a:t>Inter-jurisdictional Practice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294A8"/>
        </a:solidFill>
        <a:effectLst/>
      </p:bgPr>
    </p:bg>
    <p:spTree>
      <p:nvGrpSpPr>
        <p:cNvPr id="1" name=""/>
        <p:cNvGrpSpPr/>
        <p:nvPr/>
      </p:nvGrpSpPr>
      <p:grpSpPr>
        <a:xfrm>
          <a:off x="0" y="0"/>
          <a:ext cx="0" cy="0"/>
          <a:chOff x="0" y="0"/>
          <a:chExt cx="0" cy="0"/>
        </a:xfrm>
      </p:grpSpPr>
      <p:grpSp>
        <p:nvGrpSpPr>
          <p:cNvPr id="2" name="Group 2"/>
          <p:cNvGrpSpPr/>
          <p:nvPr/>
        </p:nvGrpSpPr>
        <p:grpSpPr>
          <a:xfrm>
            <a:off x="818475"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p:nvPr/>
        </p:nvGrpSpPr>
        <p:grpSpPr>
          <a:xfrm rot="-10800000">
            <a:off x="1677769" y="10287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028700" y="10287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42116"/>
            <a:ext cx="2208311" cy="686584"/>
          </a:xfrm>
          <a:prstGeom prst="rect">
            <a:avLst/>
          </a:prstGeom>
        </p:spPr>
      </p:pic>
      <p:pic>
        <p:nvPicPr>
          <p:cNvPr id="14" name="Picture 14"/>
          <p:cNvPicPr>
            <a:picLocks noChangeAspect="1"/>
          </p:cNvPicPr>
          <p:nvPr/>
        </p:nvPicPr>
        <p:blipFill>
          <a:blip r:embed="rId5"/>
          <a:srcRect/>
          <a:stretch>
            <a:fillRect/>
          </a:stretch>
        </p:blipFill>
        <p:spPr>
          <a:xfrm>
            <a:off x="11240784" y="1273201"/>
            <a:ext cx="6344031" cy="8444633"/>
          </a:xfrm>
          <a:prstGeom prst="rect">
            <a:avLst/>
          </a:prstGeom>
        </p:spPr>
      </p:pic>
      <p:grpSp>
        <p:nvGrpSpPr>
          <p:cNvPr id="15" name="Group 15"/>
          <p:cNvGrpSpPr/>
          <p:nvPr/>
        </p:nvGrpSpPr>
        <p:grpSpPr>
          <a:xfrm>
            <a:off x="1028700" y="2375547"/>
            <a:ext cx="10580811" cy="1720116"/>
            <a:chOff x="0" y="0"/>
            <a:chExt cx="14107748" cy="2293488"/>
          </a:xfrm>
        </p:grpSpPr>
        <p:sp>
          <p:nvSpPr>
            <p:cNvPr id="16" name="TextBox 16"/>
            <p:cNvSpPr txBox="1"/>
            <p:nvPr/>
          </p:nvSpPr>
          <p:spPr>
            <a:xfrm>
              <a:off x="0" y="-9525"/>
              <a:ext cx="14107748" cy="1450890"/>
            </a:xfrm>
            <a:prstGeom prst="rect">
              <a:avLst/>
            </a:prstGeom>
          </p:spPr>
          <p:txBody>
            <a:bodyPr lIns="0" tIns="0" rIns="0" bIns="0" rtlCol="0" anchor="t">
              <a:spAutoFit/>
            </a:bodyPr>
            <a:lstStyle/>
            <a:p>
              <a:pPr>
                <a:lnSpc>
                  <a:spcPts val="7831"/>
                </a:lnSpc>
              </a:pPr>
              <a:r>
                <a:rPr lang="en-US" sz="7119" spc="71">
                  <a:solidFill>
                    <a:srgbClr val="25537A"/>
                  </a:solidFill>
                  <a:latin typeface="Telegraf"/>
                </a:rPr>
                <a:t>Dietary Best Practices </a:t>
              </a:r>
            </a:p>
          </p:txBody>
        </p:sp>
        <p:sp>
          <p:nvSpPr>
            <p:cNvPr id="17" name="TextBox 17"/>
            <p:cNvSpPr txBox="1"/>
            <p:nvPr/>
          </p:nvSpPr>
          <p:spPr>
            <a:xfrm>
              <a:off x="0" y="1709527"/>
              <a:ext cx="14107748" cy="583961"/>
            </a:xfrm>
            <a:prstGeom prst="rect">
              <a:avLst/>
            </a:prstGeom>
          </p:spPr>
          <p:txBody>
            <a:bodyPr lIns="0" tIns="0" rIns="0" bIns="0" rtlCol="0" anchor="t">
              <a:spAutoFit/>
            </a:bodyPr>
            <a:lstStyle/>
            <a:p>
              <a:pPr>
                <a:lnSpc>
                  <a:spcPts val="3464"/>
                </a:lnSpc>
              </a:pPr>
              <a:endParaRPr/>
            </a:p>
          </p:txBody>
        </p:sp>
      </p:grpSp>
      <p:sp>
        <p:nvSpPr>
          <p:cNvPr id="18" name="TextBox 18"/>
          <p:cNvSpPr txBox="1"/>
          <p:nvPr/>
        </p:nvSpPr>
        <p:spPr>
          <a:xfrm>
            <a:off x="1273201" y="3561949"/>
            <a:ext cx="9309821" cy="4524655"/>
          </a:xfrm>
          <a:prstGeom prst="rect">
            <a:avLst/>
          </a:prstGeom>
        </p:spPr>
        <p:txBody>
          <a:bodyPr lIns="0" tIns="0" rIns="0" bIns="0" rtlCol="0" anchor="t">
            <a:spAutoFit/>
          </a:bodyPr>
          <a:lstStyle/>
          <a:p>
            <a:pPr marL="619396" lvl="1" indent="-309698">
              <a:lnSpc>
                <a:spcPts val="4016"/>
              </a:lnSpc>
              <a:buFont typeface="Arial"/>
              <a:buChar char="•"/>
            </a:pPr>
            <a:r>
              <a:rPr lang="en-US" sz="2868">
                <a:solidFill>
                  <a:srgbClr val="F0F0F0"/>
                </a:solidFill>
                <a:latin typeface="Assistant Regular"/>
              </a:rPr>
              <a:t>First Steps</a:t>
            </a:r>
          </a:p>
          <a:p>
            <a:pPr marL="619396" lvl="1" indent="-309698">
              <a:lnSpc>
                <a:spcPts val="4016"/>
              </a:lnSpc>
              <a:buFont typeface="Arial"/>
              <a:buChar char="•"/>
            </a:pPr>
            <a:r>
              <a:rPr lang="en-US" sz="2868">
                <a:solidFill>
                  <a:srgbClr val="F0F0F0"/>
                </a:solidFill>
                <a:latin typeface="Assistant Regular"/>
              </a:rPr>
              <a:t>Telehealth Platform/Vendor Selection</a:t>
            </a:r>
          </a:p>
          <a:p>
            <a:pPr marL="619396" lvl="1" indent="-309698">
              <a:lnSpc>
                <a:spcPts val="4016"/>
              </a:lnSpc>
              <a:buFont typeface="Arial"/>
              <a:buChar char="•"/>
            </a:pPr>
            <a:r>
              <a:rPr lang="en-US" sz="2868">
                <a:solidFill>
                  <a:srgbClr val="F0F0F0"/>
                </a:solidFill>
                <a:latin typeface="Assistant Regular"/>
              </a:rPr>
              <a:t>Workflow and Patient Care</a:t>
            </a:r>
          </a:p>
          <a:p>
            <a:pPr marL="619396" lvl="1" indent="-309698">
              <a:lnSpc>
                <a:spcPts val="4016"/>
              </a:lnSpc>
              <a:buFont typeface="Arial"/>
              <a:buChar char="•"/>
            </a:pPr>
            <a:r>
              <a:rPr lang="en-US" sz="2868">
                <a:solidFill>
                  <a:srgbClr val="F0F0F0"/>
                </a:solidFill>
                <a:latin typeface="Assistant Regular"/>
              </a:rPr>
              <a:t>Medicare Rules Around Telehealth Delivery During COVID-19 </a:t>
            </a:r>
          </a:p>
          <a:p>
            <a:pPr marL="619396" lvl="1" indent="-309698">
              <a:lnSpc>
                <a:spcPts val="4016"/>
              </a:lnSpc>
              <a:buFont typeface="Arial"/>
              <a:buChar char="•"/>
            </a:pPr>
            <a:r>
              <a:rPr lang="en-US" sz="2868">
                <a:solidFill>
                  <a:srgbClr val="F0F0F0"/>
                </a:solidFill>
                <a:latin typeface="Assistant Regular"/>
              </a:rPr>
              <a:t>Coding, Billing, and Payment for MNT &amp; DSMT When Delivered via Telehealth During COVID-19</a:t>
            </a:r>
          </a:p>
          <a:p>
            <a:pPr marL="619396" lvl="1" indent="-309698">
              <a:lnSpc>
                <a:spcPts val="4016"/>
              </a:lnSpc>
              <a:buFont typeface="Arial"/>
              <a:buChar char="•"/>
            </a:pPr>
            <a:r>
              <a:rPr lang="en-US" sz="2868">
                <a:solidFill>
                  <a:srgbClr val="F0F0F0"/>
                </a:solidFill>
                <a:latin typeface="Assistant Regular"/>
              </a:rPr>
              <a:t>Additional Telehealth Resources</a:t>
            </a:r>
          </a:p>
          <a:p>
            <a:pPr marL="619396" lvl="1" indent="-309698">
              <a:lnSpc>
                <a:spcPts val="4016"/>
              </a:lnSpc>
              <a:buFont typeface="Arial"/>
              <a:buChar char="•"/>
            </a:pPr>
            <a:r>
              <a:rPr lang="en-US" sz="2868">
                <a:solidFill>
                  <a:srgbClr val="F0F0F0"/>
                </a:solidFill>
                <a:latin typeface="Assistant Regular"/>
              </a:rPr>
              <a:t>More Telehealth Articles from the Academy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pic>
        <p:nvPicPr>
          <p:cNvPr id="11" name="Picture 11"/>
          <p:cNvPicPr>
            <a:picLocks noChangeAspect="1"/>
          </p:cNvPicPr>
          <p:nvPr/>
        </p:nvPicPr>
        <p:blipFill>
          <a:blip r:embed="rId4"/>
          <a:srcRect/>
          <a:stretch>
            <a:fillRect/>
          </a:stretch>
        </p:blipFill>
        <p:spPr>
          <a:xfrm>
            <a:off x="15910644" y="300253"/>
            <a:ext cx="2208311" cy="686584"/>
          </a:xfrm>
          <a:prstGeom prst="rect">
            <a:avLst/>
          </a:prstGeom>
        </p:spPr>
      </p:pic>
      <p:pic>
        <p:nvPicPr>
          <p:cNvPr id="12" name="Picture 12"/>
          <p:cNvPicPr>
            <a:picLocks noChangeAspect="1"/>
          </p:cNvPicPr>
          <p:nvPr/>
        </p:nvPicPr>
        <p:blipFill>
          <a:blip r:embed="rId5"/>
          <a:srcRect/>
          <a:stretch>
            <a:fillRect/>
          </a:stretch>
        </p:blipFill>
        <p:spPr>
          <a:xfrm>
            <a:off x="10806208" y="1316033"/>
            <a:ext cx="6453092" cy="7942267"/>
          </a:xfrm>
          <a:prstGeom prst="rect">
            <a:avLst/>
          </a:prstGeom>
        </p:spPr>
      </p:pic>
      <p:sp>
        <p:nvSpPr>
          <p:cNvPr id="13" name="TextBox 13"/>
          <p:cNvSpPr txBox="1"/>
          <p:nvPr/>
        </p:nvSpPr>
        <p:spPr>
          <a:xfrm>
            <a:off x="494833" y="2162107"/>
            <a:ext cx="8932805" cy="333375"/>
          </a:xfrm>
          <a:prstGeom prst="rect">
            <a:avLst/>
          </a:prstGeom>
        </p:spPr>
        <p:txBody>
          <a:bodyPr lIns="0" tIns="0" rIns="0" bIns="0" rtlCol="0" anchor="t">
            <a:spAutoFit/>
          </a:bodyPr>
          <a:lstStyle/>
          <a:p>
            <a:pPr>
              <a:lnSpc>
                <a:spcPts val="2638"/>
              </a:lnSpc>
            </a:pPr>
            <a:endParaRPr/>
          </a:p>
        </p:txBody>
      </p:sp>
      <p:sp>
        <p:nvSpPr>
          <p:cNvPr id="14" name="TextBox 14"/>
          <p:cNvSpPr txBox="1"/>
          <p:nvPr/>
        </p:nvSpPr>
        <p:spPr>
          <a:xfrm>
            <a:off x="1355096" y="1296983"/>
            <a:ext cx="8932806" cy="1851876"/>
          </a:xfrm>
          <a:prstGeom prst="rect">
            <a:avLst/>
          </a:prstGeom>
        </p:spPr>
        <p:txBody>
          <a:bodyPr lIns="0" tIns="0" rIns="0" bIns="0" rtlCol="0" anchor="t">
            <a:spAutoFit/>
          </a:bodyPr>
          <a:lstStyle/>
          <a:p>
            <a:pPr>
              <a:lnSpc>
                <a:spcPts val="6948"/>
              </a:lnSpc>
            </a:pPr>
            <a:r>
              <a:rPr lang="en-US" sz="6316" spc="63">
                <a:solidFill>
                  <a:srgbClr val="25537A"/>
                </a:solidFill>
                <a:latin typeface="Telegraf"/>
              </a:rPr>
              <a:t>Nursing Connected   Health Principles</a:t>
            </a:r>
          </a:p>
        </p:txBody>
      </p:sp>
      <p:sp>
        <p:nvSpPr>
          <p:cNvPr id="15" name="TextBox 15"/>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6" name="TextBox 16"/>
          <p:cNvSpPr txBox="1"/>
          <p:nvPr/>
        </p:nvSpPr>
        <p:spPr>
          <a:xfrm>
            <a:off x="903585" y="3083533"/>
            <a:ext cx="9384316" cy="6912110"/>
          </a:xfrm>
          <a:prstGeom prst="rect">
            <a:avLst/>
          </a:prstGeom>
        </p:spPr>
        <p:txBody>
          <a:bodyPr lIns="0" tIns="0" rIns="0" bIns="0" rtlCol="0" anchor="t">
            <a:spAutoFit/>
          </a:bodyPr>
          <a:lstStyle/>
          <a:p>
            <a:pPr marL="610953" lvl="1" indent="-305476">
              <a:lnSpc>
                <a:spcPts val="4244"/>
              </a:lnSpc>
              <a:buFont typeface="Arial"/>
              <a:buChar char="•"/>
            </a:pPr>
            <a:r>
              <a:rPr lang="en-US" sz="2829">
                <a:solidFill>
                  <a:srgbClr val="25537A"/>
                </a:solidFill>
                <a:latin typeface="Arimo"/>
              </a:rPr>
              <a:t> Technologies does not alter the standards of professional practice </a:t>
            </a:r>
          </a:p>
          <a:p>
            <a:pPr marL="610953" lvl="1" indent="-305476">
              <a:lnSpc>
                <a:spcPts val="4244"/>
              </a:lnSpc>
              <a:buFont typeface="Arial"/>
              <a:buChar char="•"/>
            </a:pPr>
            <a:r>
              <a:rPr lang="en-US" sz="2829">
                <a:solidFill>
                  <a:srgbClr val="25537A"/>
                </a:solidFill>
                <a:latin typeface="Assistant Regular"/>
              </a:rPr>
              <a:t> Subject to the same healthcare laws and board oversight as the healthcare provided in-person </a:t>
            </a:r>
          </a:p>
          <a:p>
            <a:pPr marL="610953" lvl="1" indent="-305476">
              <a:lnSpc>
                <a:spcPts val="4244"/>
              </a:lnSpc>
              <a:buFont typeface="Arial"/>
              <a:buChar char="•"/>
            </a:pPr>
            <a:r>
              <a:rPr lang="en-US" sz="2829">
                <a:solidFill>
                  <a:srgbClr val="25537A"/>
                </a:solidFill>
                <a:latin typeface="Assistant Regular"/>
              </a:rPr>
              <a:t> Prioritize improving access to quality healthcare that is guided by best available evidence, accepted clinical standards, and best practices. </a:t>
            </a:r>
          </a:p>
          <a:p>
            <a:pPr marL="610953" lvl="1" indent="-305476">
              <a:lnSpc>
                <a:spcPts val="4244"/>
              </a:lnSpc>
              <a:buFont typeface="Arial"/>
              <a:buChar char="•"/>
            </a:pPr>
            <a:r>
              <a:rPr lang="en-US" sz="2829">
                <a:solidFill>
                  <a:srgbClr val="25537A"/>
                </a:solidFill>
                <a:latin typeface="Assistant Regular"/>
              </a:rPr>
              <a:t> Mandates that healthcare professionals meet state specific regulatory and institutional requirements </a:t>
            </a:r>
          </a:p>
          <a:p>
            <a:pPr marL="610953" lvl="1" indent="-305476">
              <a:lnSpc>
                <a:spcPts val="4244"/>
              </a:lnSpc>
              <a:buFont typeface="Arial"/>
              <a:buChar char="•"/>
            </a:pPr>
            <a:r>
              <a:rPr lang="en-US" sz="2829">
                <a:solidFill>
                  <a:srgbClr val="25537A"/>
                </a:solidFill>
                <a:latin typeface="Assistant Regular"/>
              </a:rPr>
              <a:t>Responsible for developing their own competencies </a:t>
            </a:r>
          </a:p>
          <a:p>
            <a:pPr marL="610953" lvl="1" indent="-305476">
              <a:lnSpc>
                <a:spcPts val="4244"/>
              </a:lnSpc>
              <a:buFont typeface="Arial"/>
              <a:buChar char="•"/>
            </a:pPr>
            <a:r>
              <a:rPr lang="en-US" sz="2829">
                <a:solidFill>
                  <a:srgbClr val="25537A"/>
                </a:solidFill>
                <a:latin typeface="Assistant Regular"/>
              </a:rPr>
              <a:t>Should be congruent with in-person care and must adhere to the best available evidence </a:t>
            </a:r>
          </a:p>
          <a:p>
            <a:pPr marL="610953" lvl="1" indent="-305476">
              <a:lnSpc>
                <a:spcPts val="4244"/>
              </a:lnSpc>
              <a:buFont typeface="Arial"/>
              <a:buChar char="•"/>
            </a:pPr>
            <a:r>
              <a:rPr lang="en-US" sz="2829">
                <a:solidFill>
                  <a:srgbClr val="25537A"/>
                </a:solidFill>
                <a:latin typeface="Assistant Regular"/>
              </a:rPr>
              <a:t>Continued...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300180"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F0F0F0"/>
            </a:solidFill>
          </p:spPr>
        </p:sp>
      </p:grpSp>
      <p:grpSp>
        <p:nvGrpSpPr>
          <p:cNvPr id="5" name="Group 5"/>
          <p:cNvGrpSpPr>
            <a:grpSpLocks noChangeAspect="1"/>
          </p:cNvGrpSpPr>
          <p:nvPr/>
        </p:nvGrpSpPr>
        <p:grpSpPr>
          <a:xfrm>
            <a:off x="1223962"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305462" y="381753"/>
            <a:ext cx="326002" cy="326002"/>
          </a:xfrm>
          <a:prstGeom prst="rect">
            <a:avLst/>
          </a:prstGeom>
        </p:spPr>
      </p:pic>
      <p:grpSp>
        <p:nvGrpSpPr>
          <p:cNvPr id="8" name="Group 8"/>
          <p:cNvGrpSpPr>
            <a:grpSpLocks noChangeAspect="1"/>
          </p:cNvGrpSpPr>
          <p:nvPr/>
        </p:nvGrpSpPr>
        <p:grpSpPr>
          <a:xfrm rot="-10800000">
            <a:off x="574893"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56393" y="381753"/>
            <a:ext cx="326002" cy="326002"/>
          </a:xfrm>
          <a:prstGeom prst="rect">
            <a:avLst/>
          </a:prstGeom>
        </p:spPr>
      </p:pic>
      <p:pic>
        <p:nvPicPr>
          <p:cNvPr id="11" name="Picture 11"/>
          <p:cNvPicPr>
            <a:picLocks noChangeAspect="1"/>
          </p:cNvPicPr>
          <p:nvPr/>
        </p:nvPicPr>
        <p:blipFill>
          <a:blip r:embed="rId4"/>
          <a:srcRect/>
          <a:stretch>
            <a:fillRect/>
          </a:stretch>
        </p:blipFill>
        <p:spPr>
          <a:xfrm>
            <a:off x="15779510" y="300253"/>
            <a:ext cx="2208311" cy="686584"/>
          </a:xfrm>
          <a:prstGeom prst="rect">
            <a:avLst/>
          </a:prstGeom>
        </p:spPr>
      </p:pic>
      <p:pic>
        <p:nvPicPr>
          <p:cNvPr id="12" name="Picture 12"/>
          <p:cNvPicPr>
            <a:picLocks noChangeAspect="1"/>
          </p:cNvPicPr>
          <p:nvPr/>
        </p:nvPicPr>
        <p:blipFill>
          <a:blip r:embed="rId5"/>
          <a:srcRect/>
          <a:stretch>
            <a:fillRect/>
          </a:stretch>
        </p:blipFill>
        <p:spPr>
          <a:xfrm>
            <a:off x="1468463" y="1084110"/>
            <a:ext cx="6210867" cy="8118780"/>
          </a:xfrm>
          <a:prstGeom prst="rect">
            <a:avLst/>
          </a:prstGeom>
        </p:spPr>
      </p:pic>
      <p:grpSp>
        <p:nvGrpSpPr>
          <p:cNvPr id="13" name="Group 13"/>
          <p:cNvGrpSpPr/>
          <p:nvPr/>
        </p:nvGrpSpPr>
        <p:grpSpPr>
          <a:xfrm>
            <a:off x="8195026" y="1687054"/>
            <a:ext cx="9478565" cy="1368700"/>
            <a:chOff x="0" y="0"/>
            <a:chExt cx="12638087" cy="1824933"/>
          </a:xfrm>
        </p:grpSpPr>
        <p:sp>
          <p:nvSpPr>
            <p:cNvPr id="14" name="TextBox 14"/>
            <p:cNvSpPr txBox="1"/>
            <p:nvPr/>
          </p:nvSpPr>
          <p:spPr>
            <a:xfrm>
              <a:off x="0" y="-9525"/>
              <a:ext cx="12638087" cy="1230021"/>
            </a:xfrm>
            <a:prstGeom prst="rect">
              <a:avLst/>
            </a:prstGeom>
          </p:spPr>
          <p:txBody>
            <a:bodyPr lIns="0" tIns="0" rIns="0" bIns="0" rtlCol="0" anchor="t">
              <a:spAutoFit/>
            </a:bodyPr>
            <a:lstStyle/>
            <a:p>
              <a:pPr>
                <a:lnSpc>
                  <a:spcPts val="6628"/>
                </a:lnSpc>
              </a:pPr>
              <a:r>
                <a:rPr lang="en-US" sz="6025" spc="60">
                  <a:solidFill>
                    <a:srgbClr val="F0F0F0"/>
                  </a:solidFill>
                  <a:latin typeface="Telegraf"/>
                </a:rPr>
                <a:t>AMA Playbook Highlights </a:t>
              </a:r>
            </a:p>
          </p:txBody>
        </p:sp>
        <p:sp>
          <p:nvSpPr>
            <p:cNvPr id="15" name="TextBox 15"/>
            <p:cNvSpPr txBox="1"/>
            <p:nvPr/>
          </p:nvSpPr>
          <p:spPr>
            <a:xfrm>
              <a:off x="0" y="1472850"/>
              <a:ext cx="12638087" cy="352083"/>
            </a:xfrm>
            <a:prstGeom prst="rect">
              <a:avLst/>
            </a:prstGeom>
          </p:spPr>
          <p:txBody>
            <a:bodyPr lIns="0" tIns="0" rIns="0" bIns="0" rtlCol="0" anchor="t">
              <a:spAutoFit/>
            </a:bodyPr>
            <a:lstStyle/>
            <a:p>
              <a:pPr>
                <a:lnSpc>
                  <a:spcPts val="2145"/>
                </a:lnSpc>
              </a:pPr>
              <a:endParaRPr/>
            </a:p>
          </p:txBody>
        </p:sp>
      </p:grpSp>
      <p:sp>
        <p:nvSpPr>
          <p:cNvPr id="16" name="TextBox 16"/>
          <p:cNvSpPr txBox="1"/>
          <p:nvPr/>
        </p:nvSpPr>
        <p:spPr>
          <a:xfrm>
            <a:off x="8195026" y="3055754"/>
            <a:ext cx="9478565" cy="6057900"/>
          </a:xfrm>
          <a:prstGeom prst="rect">
            <a:avLst/>
          </a:prstGeom>
        </p:spPr>
        <p:txBody>
          <a:bodyPr lIns="0" tIns="0" rIns="0" bIns="0" rtlCol="0" anchor="t">
            <a:spAutoFit/>
          </a:bodyPr>
          <a:lstStyle/>
          <a:p>
            <a:pPr marL="726820" lvl="1" indent="-363410">
              <a:lnSpc>
                <a:spcPts val="4039"/>
              </a:lnSpc>
              <a:buFont typeface="Arial"/>
              <a:buChar char="•"/>
            </a:pPr>
            <a:r>
              <a:rPr lang="en-US" sz="3366" spc="134">
                <a:solidFill>
                  <a:srgbClr val="F0F0F0"/>
                </a:solidFill>
                <a:latin typeface="Assistant Regular Bold"/>
              </a:rPr>
              <a:t>130 Pages of incredibly helpful information</a:t>
            </a:r>
          </a:p>
          <a:p>
            <a:pPr marL="726820" lvl="1" indent="-363410">
              <a:lnSpc>
                <a:spcPts val="4039"/>
              </a:lnSpc>
              <a:buFont typeface="Arial"/>
              <a:buChar char="•"/>
            </a:pPr>
            <a:r>
              <a:rPr lang="en-US" sz="3366" spc="134">
                <a:solidFill>
                  <a:srgbClr val="F0F0F0"/>
                </a:solidFill>
                <a:latin typeface="Assistant Regular Bold"/>
              </a:rPr>
              <a:t>Telehealth basics and pathways to implementation</a:t>
            </a:r>
          </a:p>
          <a:p>
            <a:pPr marL="726820" lvl="1" indent="-363410">
              <a:lnSpc>
                <a:spcPts val="4039"/>
              </a:lnSpc>
              <a:buFont typeface="Arial"/>
              <a:buChar char="•"/>
            </a:pPr>
            <a:r>
              <a:rPr lang="en-US" sz="3366" spc="134">
                <a:solidFill>
                  <a:srgbClr val="F0F0F0"/>
                </a:solidFill>
                <a:latin typeface="Assistant Regular Bold"/>
              </a:rPr>
              <a:t>Identifying need</a:t>
            </a:r>
          </a:p>
          <a:p>
            <a:pPr marL="726820" lvl="1" indent="-363410">
              <a:lnSpc>
                <a:spcPts val="4039"/>
              </a:lnSpc>
              <a:buFont typeface="Arial"/>
              <a:buChar char="•"/>
            </a:pPr>
            <a:r>
              <a:rPr lang="en-US" sz="3366" spc="134">
                <a:solidFill>
                  <a:srgbClr val="F0F0F0"/>
                </a:solidFill>
                <a:latin typeface="Assistant Regular Bold"/>
              </a:rPr>
              <a:t>Forming a team</a:t>
            </a:r>
          </a:p>
          <a:p>
            <a:pPr marL="726820" lvl="1" indent="-363410">
              <a:lnSpc>
                <a:spcPts val="4039"/>
              </a:lnSpc>
              <a:buFont typeface="Arial"/>
              <a:buChar char="•"/>
            </a:pPr>
            <a:r>
              <a:rPr lang="en-US" sz="3366" spc="134">
                <a:solidFill>
                  <a:srgbClr val="F0F0F0"/>
                </a:solidFill>
                <a:latin typeface="Assistant Regular Bold"/>
              </a:rPr>
              <a:t>Defining success</a:t>
            </a:r>
          </a:p>
          <a:p>
            <a:pPr marL="726820" lvl="1" indent="-363410">
              <a:lnSpc>
                <a:spcPts val="4039"/>
              </a:lnSpc>
              <a:buFont typeface="Arial"/>
              <a:buChar char="•"/>
            </a:pPr>
            <a:r>
              <a:rPr lang="en-US" sz="3366" spc="134">
                <a:solidFill>
                  <a:srgbClr val="F0F0F0"/>
                </a:solidFill>
                <a:latin typeface="Assistant Regular Bold"/>
              </a:rPr>
              <a:t>Designing th workflow</a:t>
            </a:r>
          </a:p>
          <a:p>
            <a:pPr marL="726820" lvl="1" indent="-363410">
              <a:lnSpc>
                <a:spcPts val="4039"/>
              </a:lnSpc>
              <a:buFont typeface="Arial"/>
              <a:buChar char="•"/>
            </a:pPr>
            <a:r>
              <a:rPr lang="en-US" sz="3366" spc="134">
                <a:solidFill>
                  <a:srgbClr val="F0F0F0"/>
                </a:solidFill>
                <a:latin typeface="Assistant Regular Bold"/>
              </a:rPr>
              <a:t>Preparing the team</a:t>
            </a:r>
          </a:p>
          <a:p>
            <a:pPr marL="726820" lvl="1" indent="-363410">
              <a:lnSpc>
                <a:spcPts val="4039"/>
              </a:lnSpc>
              <a:buFont typeface="Arial"/>
              <a:buChar char="•"/>
            </a:pPr>
            <a:r>
              <a:rPr lang="en-US" sz="3366" spc="134">
                <a:solidFill>
                  <a:srgbClr val="F0F0F0"/>
                </a:solidFill>
                <a:latin typeface="Assistant Regular Bold"/>
              </a:rPr>
              <a:t>Partnering with the patient</a:t>
            </a:r>
          </a:p>
          <a:p>
            <a:pPr marL="726820" lvl="1" indent="-363410">
              <a:lnSpc>
                <a:spcPts val="4039"/>
              </a:lnSpc>
              <a:buFont typeface="Arial"/>
              <a:buChar char="•"/>
            </a:pPr>
            <a:r>
              <a:rPr lang="en-US" sz="3366" spc="134">
                <a:solidFill>
                  <a:srgbClr val="F0F0F0"/>
                </a:solidFill>
                <a:latin typeface="Assistant Regular Bold"/>
              </a:rPr>
              <a:t>Implementation</a:t>
            </a:r>
          </a:p>
          <a:p>
            <a:pPr marL="726820" lvl="1" indent="-363410">
              <a:lnSpc>
                <a:spcPts val="4039"/>
              </a:lnSpc>
              <a:buFont typeface="Arial"/>
              <a:buChar char="•"/>
            </a:pPr>
            <a:r>
              <a:rPr lang="en-US" sz="3366" spc="134">
                <a:solidFill>
                  <a:srgbClr val="F0F0F0"/>
                </a:solidFill>
                <a:latin typeface="Assistant Regular Bold"/>
              </a:rPr>
              <a:t>Evaluating success</a:t>
            </a:r>
          </a:p>
          <a:p>
            <a:pPr marL="726820" lvl="1" indent="-363410">
              <a:lnSpc>
                <a:spcPts val="4039"/>
              </a:lnSpc>
              <a:buFont typeface="Arial"/>
              <a:buChar char="•"/>
            </a:pPr>
            <a:r>
              <a:rPr lang="en-US" sz="3366" spc="134">
                <a:solidFill>
                  <a:srgbClr val="F0F0F0"/>
                </a:solidFill>
                <a:latin typeface="Assistant Regular Bold"/>
              </a:rPr>
              <a:t>Scaling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grpSp>
        <p:nvGrpSpPr>
          <p:cNvPr id="5" name="Group 5"/>
          <p:cNvGrpSpPr/>
          <p:nvPr/>
        </p:nvGrpSpPr>
        <p:grpSpPr>
          <a:xfrm rot="-10800000">
            <a:off x="17094832" y="92583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445763"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sp>
        <p:nvSpPr>
          <p:cNvPr id="14" name="AutoShape 14"/>
          <p:cNvSpPr/>
          <p:nvPr/>
        </p:nvSpPr>
        <p:spPr>
          <a:xfrm>
            <a:off x="10473659" y="4698489"/>
            <a:ext cx="7110176" cy="4323881"/>
          </a:xfrm>
          <a:prstGeom prst="rect">
            <a:avLst/>
          </a:prstGeom>
          <a:solidFill>
            <a:srgbClr val="7294A8"/>
          </a:solidFill>
        </p:spPr>
      </p:sp>
      <p:pic>
        <p:nvPicPr>
          <p:cNvPr id="15" name="Picture 15"/>
          <p:cNvPicPr>
            <a:picLocks noChangeAspect="1"/>
          </p:cNvPicPr>
          <p:nvPr/>
        </p:nvPicPr>
        <p:blipFill>
          <a:blip r:embed="rId5"/>
          <a:srcRect t="21587" b="15990"/>
          <a:stretch>
            <a:fillRect/>
          </a:stretch>
        </p:blipFill>
        <p:spPr>
          <a:xfrm>
            <a:off x="2585561" y="300253"/>
            <a:ext cx="5084615" cy="3870612"/>
          </a:xfrm>
          <a:prstGeom prst="rect">
            <a:avLst/>
          </a:prstGeom>
        </p:spPr>
      </p:pic>
      <p:pic>
        <p:nvPicPr>
          <p:cNvPr id="16" name="Picture 16"/>
          <p:cNvPicPr>
            <a:picLocks noChangeAspect="1"/>
          </p:cNvPicPr>
          <p:nvPr/>
        </p:nvPicPr>
        <p:blipFill>
          <a:blip r:embed="rId6"/>
          <a:srcRect/>
          <a:stretch>
            <a:fillRect/>
          </a:stretch>
        </p:blipFill>
        <p:spPr>
          <a:xfrm>
            <a:off x="557694" y="4547895"/>
            <a:ext cx="9140349" cy="5105500"/>
          </a:xfrm>
          <a:prstGeom prst="rect">
            <a:avLst/>
          </a:prstGeom>
        </p:spPr>
      </p:pic>
      <p:sp>
        <p:nvSpPr>
          <p:cNvPr id="17" name="TextBox 17"/>
          <p:cNvSpPr txBox="1"/>
          <p:nvPr/>
        </p:nvSpPr>
        <p:spPr>
          <a:xfrm>
            <a:off x="10473659" y="1609875"/>
            <a:ext cx="7474255" cy="2781300"/>
          </a:xfrm>
          <a:prstGeom prst="rect">
            <a:avLst/>
          </a:prstGeom>
        </p:spPr>
        <p:txBody>
          <a:bodyPr lIns="0" tIns="0" rIns="0" bIns="0" rtlCol="0" anchor="t">
            <a:spAutoFit/>
          </a:bodyPr>
          <a:lstStyle/>
          <a:p>
            <a:pPr>
              <a:lnSpc>
                <a:spcPts val="5519"/>
              </a:lnSpc>
            </a:pPr>
            <a:r>
              <a:rPr lang="en-US" sz="4599" spc="183">
                <a:solidFill>
                  <a:srgbClr val="7294A8"/>
                </a:solidFill>
                <a:latin typeface="Assistant Bold"/>
              </a:rPr>
              <a:t>BEST PRACTICES FROM THE AMERICAN PSYCHIATRIC ASSOCIATION</a:t>
            </a:r>
          </a:p>
        </p:txBody>
      </p:sp>
      <p:sp>
        <p:nvSpPr>
          <p:cNvPr id="18" name="TextBox 18"/>
          <p:cNvSpPr txBox="1"/>
          <p:nvPr/>
        </p:nvSpPr>
        <p:spPr>
          <a:xfrm>
            <a:off x="10473659" y="4698489"/>
            <a:ext cx="6865675" cy="4804312"/>
          </a:xfrm>
          <a:prstGeom prst="rect">
            <a:avLst/>
          </a:prstGeom>
        </p:spPr>
        <p:txBody>
          <a:bodyPr lIns="0" tIns="0" rIns="0" bIns="0" rtlCol="0" anchor="t">
            <a:spAutoFit/>
          </a:bodyPr>
          <a:lstStyle/>
          <a:p>
            <a:pPr>
              <a:lnSpc>
                <a:spcPts val="3866"/>
              </a:lnSpc>
            </a:pPr>
            <a:endParaRPr/>
          </a:p>
          <a:p>
            <a:pPr marL="695736" lvl="1" indent="-347868">
              <a:lnSpc>
                <a:spcPts val="3866"/>
              </a:lnSpc>
              <a:buFont typeface="Arial"/>
              <a:buChar char="•"/>
            </a:pPr>
            <a:r>
              <a:rPr lang="en-US" sz="3222" spc="128">
                <a:solidFill>
                  <a:srgbClr val="F0F0F0"/>
                </a:solidFill>
                <a:latin typeface="Assistant Regular Bold"/>
              </a:rPr>
              <a:t>Patient and Setting Selection</a:t>
            </a:r>
          </a:p>
          <a:p>
            <a:pPr marL="695736" lvl="1" indent="-347868">
              <a:lnSpc>
                <a:spcPts val="3866"/>
              </a:lnSpc>
              <a:buFont typeface="Arial"/>
              <a:buChar char="•"/>
            </a:pPr>
            <a:r>
              <a:rPr lang="en-US" sz="3222" spc="128">
                <a:solidFill>
                  <a:srgbClr val="F0F0F0"/>
                </a:solidFill>
                <a:latin typeface="Assistant Regular Bold"/>
              </a:rPr>
              <a:t>Management of Hybrid Patient-Provider Relationships</a:t>
            </a:r>
          </a:p>
          <a:p>
            <a:pPr marL="695736" lvl="1" indent="-347868">
              <a:lnSpc>
                <a:spcPts val="3866"/>
              </a:lnSpc>
              <a:buFont typeface="Arial"/>
              <a:buChar char="•"/>
            </a:pPr>
            <a:r>
              <a:rPr lang="en-US" sz="3222" spc="128">
                <a:solidFill>
                  <a:srgbClr val="F0F0F0"/>
                </a:solidFill>
                <a:latin typeface="Assistant Regular Bold"/>
              </a:rPr>
              <a:t>Ethical Considerations</a:t>
            </a:r>
          </a:p>
          <a:p>
            <a:pPr marL="695736" lvl="1" indent="-347868">
              <a:lnSpc>
                <a:spcPts val="3866"/>
              </a:lnSpc>
              <a:buFont typeface="Arial"/>
              <a:buChar char="•"/>
            </a:pPr>
            <a:r>
              <a:rPr lang="en-US" sz="3222" spc="128">
                <a:solidFill>
                  <a:srgbClr val="F0F0F0"/>
                </a:solidFill>
                <a:latin typeface="Assistant Regular Bold"/>
              </a:rPr>
              <a:t>Cultural Issues</a:t>
            </a:r>
          </a:p>
          <a:p>
            <a:pPr marL="695736" lvl="1" indent="-347868">
              <a:lnSpc>
                <a:spcPts val="3866"/>
              </a:lnSpc>
              <a:buFont typeface="Arial"/>
              <a:buChar char="•"/>
            </a:pPr>
            <a:r>
              <a:rPr lang="en-US" sz="3222" spc="128">
                <a:solidFill>
                  <a:srgbClr val="F0F0F0"/>
                </a:solidFill>
                <a:latin typeface="Assistant Regular Bold"/>
              </a:rPr>
              <a:t>Specific Populations and Settings</a:t>
            </a:r>
          </a:p>
          <a:p>
            <a:pPr>
              <a:lnSpc>
                <a:spcPts val="3866"/>
              </a:lnSpc>
            </a:pPr>
            <a:endParaRPr lang="en-US" sz="3222" spc="128">
              <a:solidFill>
                <a:srgbClr val="F0F0F0"/>
              </a:solidFill>
              <a:latin typeface="Assistant Regular Bold"/>
            </a:endParaRPr>
          </a:p>
          <a:p>
            <a:pPr>
              <a:lnSpc>
                <a:spcPts val="3866"/>
              </a:lnSpc>
            </a:pPr>
            <a:endParaRPr lang="en-US" sz="3222" spc="128">
              <a:solidFill>
                <a:srgbClr val="F0F0F0"/>
              </a:solidFill>
              <a:latin typeface="Assistant Regular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294A8"/>
        </a:solidFill>
        <a:effectLst/>
      </p:bgPr>
    </p:bg>
    <p:spTree>
      <p:nvGrpSpPr>
        <p:cNvPr id="1" name=""/>
        <p:cNvGrpSpPr/>
        <p:nvPr/>
      </p:nvGrpSpPr>
      <p:grpSpPr>
        <a:xfrm>
          <a:off x="0" y="0"/>
          <a:ext cx="0" cy="0"/>
          <a:chOff x="0" y="0"/>
          <a:chExt cx="0" cy="0"/>
        </a:xfrm>
      </p:grpSpPr>
      <p:grpSp>
        <p:nvGrpSpPr>
          <p:cNvPr id="2" name="Group 2"/>
          <p:cNvGrpSpPr/>
          <p:nvPr/>
        </p:nvGrpSpPr>
        <p:grpSpPr>
          <a:xfrm>
            <a:off x="818475"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p:nvPr/>
        </p:nvGrpSpPr>
        <p:grpSpPr>
          <a:xfrm rot="-10800000">
            <a:off x="1677769" y="440907"/>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028700" y="440907"/>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42116"/>
            <a:ext cx="2208311" cy="686584"/>
          </a:xfrm>
          <a:prstGeom prst="rect">
            <a:avLst/>
          </a:prstGeom>
        </p:spPr>
      </p:pic>
      <p:pic>
        <p:nvPicPr>
          <p:cNvPr id="14" name="Picture 14"/>
          <p:cNvPicPr>
            <a:picLocks noChangeAspect="1"/>
          </p:cNvPicPr>
          <p:nvPr/>
        </p:nvPicPr>
        <p:blipFill>
          <a:blip r:embed="rId5"/>
          <a:srcRect/>
          <a:stretch>
            <a:fillRect/>
          </a:stretch>
        </p:blipFill>
        <p:spPr>
          <a:xfrm>
            <a:off x="11152268" y="1517702"/>
            <a:ext cx="6366642" cy="7740598"/>
          </a:xfrm>
          <a:prstGeom prst="rect">
            <a:avLst/>
          </a:prstGeom>
        </p:spPr>
      </p:pic>
      <p:grpSp>
        <p:nvGrpSpPr>
          <p:cNvPr id="15" name="Group 15"/>
          <p:cNvGrpSpPr/>
          <p:nvPr/>
        </p:nvGrpSpPr>
        <p:grpSpPr>
          <a:xfrm>
            <a:off x="1677769" y="1308761"/>
            <a:ext cx="10580811" cy="2710716"/>
            <a:chOff x="0" y="0"/>
            <a:chExt cx="14107748" cy="3614288"/>
          </a:xfrm>
        </p:grpSpPr>
        <p:sp>
          <p:nvSpPr>
            <p:cNvPr id="16" name="TextBox 16"/>
            <p:cNvSpPr txBox="1"/>
            <p:nvPr/>
          </p:nvSpPr>
          <p:spPr>
            <a:xfrm>
              <a:off x="0" y="-9525"/>
              <a:ext cx="14107748" cy="2771690"/>
            </a:xfrm>
            <a:prstGeom prst="rect">
              <a:avLst/>
            </a:prstGeom>
          </p:spPr>
          <p:txBody>
            <a:bodyPr lIns="0" tIns="0" rIns="0" bIns="0" rtlCol="0" anchor="t">
              <a:spAutoFit/>
            </a:bodyPr>
            <a:lstStyle/>
            <a:p>
              <a:pPr>
                <a:lnSpc>
                  <a:spcPts val="7831"/>
                </a:lnSpc>
              </a:pPr>
              <a:r>
                <a:rPr lang="en-US" sz="7119" spc="71">
                  <a:solidFill>
                    <a:srgbClr val="25537A"/>
                  </a:solidFill>
                  <a:latin typeface="Telegraf"/>
                </a:rPr>
                <a:t>Addiction Medicine Recommendations </a:t>
              </a:r>
            </a:p>
          </p:txBody>
        </p:sp>
        <p:sp>
          <p:nvSpPr>
            <p:cNvPr id="17" name="TextBox 17"/>
            <p:cNvSpPr txBox="1"/>
            <p:nvPr/>
          </p:nvSpPr>
          <p:spPr>
            <a:xfrm>
              <a:off x="0" y="3030327"/>
              <a:ext cx="14107748" cy="583961"/>
            </a:xfrm>
            <a:prstGeom prst="rect">
              <a:avLst/>
            </a:prstGeom>
          </p:spPr>
          <p:txBody>
            <a:bodyPr lIns="0" tIns="0" rIns="0" bIns="0" rtlCol="0" anchor="t">
              <a:spAutoFit/>
            </a:bodyPr>
            <a:lstStyle/>
            <a:p>
              <a:pPr>
                <a:lnSpc>
                  <a:spcPts val="3464"/>
                </a:lnSpc>
              </a:pPr>
              <a:endParaRPr/>
            </a:p>
          </p:txBody>
        </p:sp>
      </p:grpSp>
      <p:sp>
        <p:nvSpPr>
          <p:cNvPr id="18" name="TextBox 18"/>
          <p:cNvSpPr txBox="1"/>
          <p:nvPr/>
        </p:nvSpPr>
        <p:spPr>
          <a:xfrm>
            <a:off x="1517702" y="3561385"/>
            <a:ext cx="9309821" cy="6038113"/>
          </a:xfrm>
          <a:prstGeom prst="rect">
            <a:avLst/>
          </a:prstGeom>
        </p:spPr>
        <p:txBody>
          <a:bodyPr lIns="0" tIns="0" rIns="0" bIns="0" rtlCol="0" anchor="t">
            <a:spAutoFit/>
          </a:bodyPr>
          <a:lstStyle/>
          <a:p>
            <a:pPr marL="619396" lvl="1" indent="-309698">
              <a:lnSpc>
                <a:spcPts val="4016"/>
              </a:lnSpc>
              <a:buFont typeface="Arial"/>
              <a:buChar char="•"/>
            </a:pPr>
            <a:r>
              <a:rPr lang="en-US" sz="2868">
                <a:solidFill>
                  <a:srgbClr val="F0F0F0"/>
                </a:solidFill>
                <a:latin typeface="Assistant Regular"/>
              </a:rPr>
              <a:t>Benefits of Using Telehealth</a:t>
            </a:r>
          </a:p>
          <a:p>
            <a:pPr marL="619396" lvl="1" indent="-309698">
              <a:lnSpc>
                <a:spcPts val="4016"/>
              </a:lnSpc>
              <a:buFont typeface="Arial"/>
              <a:buChar char="•"/>
            </a:pPr>
            <a:r>
              <a:rPr lang="en-US" sz="2868">
                <a:solidFill>
                  <a:srgbClr val="F0F0F0"/>
                </a:solidFill>
                <a:latin typeface="Assistant Regular"/>
              </a:rPr>
              <a:t>Federal Policy Changes</a:t>
            </a:r>
          </a:p>
          <a:p>
            <a:pPr marL="619396" lvl="1" indent="-309698">
              <a:lnSpc>
                <a:spcPts val="4016"/>
              </a:lnSpc>
              <a:buFont typeface="Arial"/>
              <a:buChar char="•"/>
            </a:pPr>
            <a:r>
              <a:rPr lang="en-US" sz="2868">
                <a:solidFill>
                  <a:srgbClr val="F0F0F0"/>
                </a:solidFill>
                <a:latin typeface="Assistant Regular"/>
              </a:rPr>
              <a:t>State Policy Changes</a:t>
            </a:r>
          </a:p>
          <a:p>
            <a:pPr marL="619396" lvl="1" indent="-309698">
              <a:lnSpc>
                <a:spcPts val="4016"/>
              </a:lnSpc>
              <a:buFont typeface="Arial"/>
              <a:buChar char="•"/>
            </a:pPr>
            <a:r>
              <a:rPr lang="en-US" sz="2868">
                <a:solidFill>
                  <a:srgbClr val="F0F0F0"/>
                </a:solidFill>
                <a:latin typeface="Assistant Regular"/>
              </a:rPr>
              <a:t>Private Payers</a:t>
            </a:r>
          </a:p>
          <a:p>
            <a:pPr marL="619396" lvl="1" indent="-309698">
              <a:lnSpc>
                <a:spcPts val="4016"/>
              </a:lnSpc>
              <a:buFont typeface="Arial"/>
              <a:buChar char="•"/>
            </a:pPr>
            <a:r>
              <a:rPr lang="en-US" sz="2868">
                <a:solidFill>
                  <a:srgbClr val="F0F0F0"/>
                </a:solidFill>
                <a:latin typeface="Assistant Regular"/>
              </a:rPr>
              <a:t>General Considerations for Implementing Telehealth</a:t>
            </a:r>
          </a:p>
          <a:p>
            <a:pPr marL="619396" lvl="1" indent="-309698">
              <a:lnSpc>
                <a:spcPts val="4016"/>
              </a:lnSpc>
              <a:buFont typeface="Arial"/>
              <a:buChar char="•"/>
            </a:pPr>
            <a:r>
              <a:rPr lang="en-US" sz="2868">
                <a:solidFill>
                  <a:srgbClr val="F0F0F0"/>
                </a:solidFill>
                <a:latin typeface="Assistant Regular"/>
              </a:rPr>
              <a:t>DEA Policy: Exception to Separate Registration Requirements Across State Lines</a:t>
            </a:r>
          </a:p>
          <a:p>
            <a:pPr marL="619396" lvl="1" indent="-309698">
              <a:lnSpc>
                <a:spcPts val="4016"/>
              </a:lnSpc>
              <a:buFont typeface="Arial"/>
              <a:buChar char="•"/>
            </a:pPr>
            <a:r>
              <a:rPr lang="en-US" sz="2868">
                <a:solidFill>
                  <a:srgbClr val="F0F0F0"/>
                </a:solidFill>
                <a:latin typeface="Assistant Regular"/>
              </a:rPr>
              <a:t>Opioid Treatment Program (OTP) Guidance:</a:t>
            </a:r>
          </a:p>
          <a:p>
            <a:pPr marL="619396" lvl="1" indent="-309698">
              <a:lnSpc>
                <a:spcPts val="4016"/>
              </a:lnSpc>
              <a:buFont typeface="Arial"/>
              <a:buChar char="•"/>
            </a:pPr>
            <a:r>
              <a:rPr lang="en-US" sz="2868">
                <a:solidFill>
                  <a:srgbClr val="F0F0F0"/>
                </a:solidFill>
                <a:latin typeface="Assistant Regular"/>
              </a:rPr>
              <a:t>FAQs: Provision of Methadone and Buprenorphine for the Treatment of OUD in the COVID-19 Emergency:</a:t>
            </a:r>
          </a:p>
          <a:p>
            <a:pPr marL="619396" lvl="1" indent="-309698">
              <a:lnSpc>
                <a:spcPts val="4016"/>
              </a:lnSpc>
              <a:buFont typeface="Arial"/>
              <a:buChar char="•"/>
            </a:pPr>
            <a:r>
              <a:rPr lang="en-US" sz="2868">
                <a:solidFill>
                  <a:srgbClr val="F0F0F0"/>
                </a:solidFill>
                <a:latin typeface="Assistant Regular"/>
              </a:rPr>
              <a:t>DEA Guidance: Exemption Allowing Alternate Delivery Methods for OTPs: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pic>
        <p:nvPicPr>
          <p:cNvPr id="11" name="Picture 11"/>
          <p:cNvPicPr>
            <a:picLocks noChangeAspect="1"/>
          </p:cNvPicPr>
          <p:nvPr/>
        </p:nvPicPr>
        <p:blipFill>
          <a:blip r:embed="rId4"/>
          <a:srcRect/>
          <a:stretch>
            <a:fillRect/>
          </a:stretch>
        </p:blipFill>
        <p:spPr>
          <a:xfrm>
            <a:off x="15910644" y="300253"/>
            <a:ext cx="2208311" cy="686584"/>
          </a:xfrm>
          <a:prstGeom prst="rect">
            <a:avLst/>
          </a:prstGeom>
        </p:spPr>
      </p:pic>
      <p:pic>
        <p:nvPicPr>
          <p:cNvPr id="12" name="Picture 12"/>
          <p:cNvPicPr>
            <a:picLocks noChangeAspect="1"/>
          </p:cNvPicPr>
          <p:nvPr/>
        </p:nvPicPr>
        <p:blipFill>
          <a:blip r:embed="rId5"/>
          <a:srcRect/>
          <a:stretch>
            <a:fillRect/>
          </a:stretch>
        </p:blipFill>
        <p:spPr>
          <a:xfrm>
            <a:off x="10806208" y="1316033"/>
            <a:ext cx="6453092" cy="7942267"/>
          </a:xfrm>
          <a:prstGeom prst="rect">
            <a:avLst/>
          </a:prstGeom>
        </p:spPr>
      </p:pic>
      <p:sp>
        <p:nvSpPr>
          <p:cNvPr id="13" name="TextBox 13"/>
          <p:cNvSpPr txBox="1"/>
          <p:nvPr/>
        </p:nvSpPr>
        <p:spPr>
          <a:xfrm>
            <a:off x="494833" y="2162107"/>
            <a:ext cx="8932805" cy="333375"/>
          </a:xfrm>
          <a:prstGeom prst="rect">
            <a:avLst/>
          </a:prstGeom>
        </p:spPr>
        <p:txBody>
          <a:bodyPr lIns="0" tIns="0" rIns="0" bIns="0" rtlCol="0" anchor="t">
            <a:spAutoFit/>
          </a:bodyPr>
          <a:lstStyle/>
          <a:p>
            <a:pPr>
              <a:lnSpc>
                <a:spcPts val="2638"/>
              </a:lnSpc>
            </a:pPr>
            <a:endParaRPr/>
          </a:p>
        </p:txBody>
      </p:sp>
      <p:sp>
        <p:nvSpPr>
          <p:cNvPr id="14" name="TextBox 14"/>
          <p:cNvSpPr txBox="1"/>
          <p:nvPr/>
        </p:nvSpPr>
        <p:spPr>
          <a:xfrm>
            <a:off x="1355096" y="1296983"/>
            <a:ext cx="8932806" cy="1851876"/>
          </a:xfrm>
          <a:prstGeom prst="rect">
            <a:avLst/>
          </a:prstGeom>
        </p:spPr>
        <p:txBody>
          <a:bodyPr lIns="0" tIns="0" rIns="0" bIns="0" rtlCol="0" anchor="t">
            <a:spAutoFit/>
          </a:bodyPr>
          <a:lstStyle/>
          <a:p>
            <a:pPr>
              <a:lnSpc>
                <a:spcPts val="6948"/>
              </a:lnSpc>
            </a:pPr>
            <a:r>
              <a:rPr lang="en-US" sz="6316" spc="63">
                <a:solidFill>
                  <a:srgbClr val="25537A"/>
                </a:solidFill>
                <a:latin typeface="Telegraf"/>
              </a:rPr>
              <a:t>Nursing Connected   Health Principles</a:t>
            </a:r>
          </a:p>
        </p:txBody>
      </p:sp>
      <p:sp>
        <p:nvSpPr>
          <p:cNvPr id="15" name="TextBox 15"/>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6" name="TextBox 16"/>
          <p:cNvSpPr txBox="1"/>
          <p:nvPr/>
        </p:nvSpPr>
        <p:spPr>
          <a:xfrm>
            <a:off x="903585" y="3083533"/>
            <a:ext cx="9384316" cy="6912110"/>
          </a:xfrm>
          <a:prstGeom prst="rect">
            <a:avLst/>
          </a:prstGeom>
        </p:spPr>
        <p:txBody>
          <a:bodyPr lIns="0" tIns="0" rIns="0" bIns="0" rtlCol="0" anchor="t">
            <a:spAutoFit/>
          </a:bodyPr>
          <a:lstStyle/>
          <a:p>
            <a:pPr marL="610953" lvl="1" indent="-305476">
              <a:lnSpc>
                <a:spcPts val="4244"/>
              </a:lnSpc>
              <a:buFont typeface="Arial"/>
              <a:buChar char="•"/>
            </a:pPr>
            <a:r>
              <a:rPr lang="en-US" sz="2829">
                <a:solidFill>
                  <a:srgbClr val="25537A"/>
                </a:solidFill>
                <a:latin typeface="Arimo"/>
              </a:rPr>
              <a:t> Technologies does not alter the standards of professional practice </a:t>
            </a:r>
          </a:p>
          <a:p>
            <a:pPr marL="610953" lvl="1" indent="-305476">
              <a:lnSpc>
                <a:spcPts val="4244"/>
              </a:lnSpc>
              <a:buFont typeface="Arial"/>
              <a:buChar char="•"/>
            </a:pPr>
            <a:r>
              <a:rPr lang="en-US" sz="2829">
                <a:solidFill>
                  <a:srgbClr val="25537A"/>
                </a:solidFill>
                <a:latin typeface="Assistant Regular"/>
              </a:rPr>
              <a:t> Subject to the same healthcare laws and board oversight as the healthcare provided in-person </a:t>
            </a:r>
          </a:p>
          <a:p>
            <a:pPr marL="610953" lvl="1" indent="-305476">
              <a:lnSpc>
                <a:spcPts val="4244"/>
              </a:lnSpc>
              <a:buFont typeface="Arial"/>
              <a:buChar char="•"/>
            </a:pPr>
            <a:r>
              <a:rPr lang="en-US" sz="2829">
                <a:solidFill>
                  <a:srgbClr val="25537A"/>
                </a:solidFill>
                <a:latin typeface="Assistant Regular"/>
              </a:rPr>
              <a:t> Prioritize improving access to quality healthcare that is guided by best available evidence, accepted clinical standards, and best practices. </a:t>
            </a:r>
          </a:p>
          <a:p>
            <a:pPr marL="610953" lvl="1" indent="-305476">
              <a:lnSpc>
                <a:spcPts val="4244"/>
              </a:lnSpc>
              <a:buFont typeface="Arial"/>
              <a:buChar char="•"/>
            </a:pPr>
            <a:r>
              <a:rPr lang="en-US" sz="2829">
                <a:solidFill>
                  <a:srgbClr val="25537A"/>
                </a:solidFill>
                <a:latin typeface="Assistant Regular"/>
              </a:rPr>
              <a:t> Mandates that healthcare professionals meet state specific regulatory and institutional requirements </a:t>
            </a:r>
          </a:p>
          <a:p>
            <a:pPr marL="610953" lvl="1" indent="-305476">
              <a:lnSpc>
                <a:spcPts val="4244"/>
              </a:lnSpc>
              <a:buFont typeface="Arial"/>
              <a:buChar char="•"/>
            </a:pPr>
            <a:r>
              <a:rPr lang="en-US" sz="2829">
                <a:solidFill>
                  <a:srgbClr val="25537A"/>
                </a:solidFill>
                <a:latin typeface="Assistant Regular"/>
              </a:rPr>
              <a:t>Responsible for developing their own competencies </a:t>
            </a:r>
          </a:p>
          <a:p>
            <a:pPr marL="610953" lvl="1" indent="-305476">
              <a:lnSpc>
                <a:spcPts val="4244"/>
              </a:lnSpc>
              <a:buFont typeface="Arial"/>
              <a:buChar char="•"/>
            </a:pPr>
            <a:r>
              <a:rPr lang="en-US" sz="2829">
                <a:solidFill>
                  <a:srgbClr val="25537A"/>
                </a:solidFill>
                <a:latin typeface="Assistant Regular"/>
              </a:rPr>
              <a:t>Should be congruent with in-person care and must adhere to the best available evidence </a:t>
            </a:r>
          </a:p>
          <a:p>
            <a:pPr marL="610953" lvl="1" indent="-305476">
              <a:lnSpc>
                <a:spcPts val="4244"/>
              </a:lnSpc>
              <a:buFont typeface="Arial"/>
              <a:buChar char="•"/>
            </a:pPr>
            <a:r>
              <a:rPr lang="en-US" sz="2829">
                <a:solidFill>
                  <a:srgbClr val="25537A"/>
                </a:solidFill>
                <a:latin typeface="Assistant Regular"/>
              </a:rPr>
              <a:t>Continued...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grpSp>
        <p:nvGrpSpPr>
          <p:cNvPr id="5" name="Group 5"/>
          <p:cNvGrpSpPr/>
          <p:nvPr/>
        </p:nvGrpSpPr>
        <p:grpSpPr>
          <a:xfrm rot="-10800000">
            <a:off x="17094832" y="92583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445763"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pic>
        <p:nvPicPr>
          <p:cNvPr id="14" name="Picture 14"/>
          <p:cNvPicPr>
            <a:picLocks noChangeAspect="1"/>
          </p:cNvPicPr>
          <p:nvPr/>
        </p:nvPicPr>
        <p:blipFill>
          <a:blip r:embed="rId5"/>
          <a:srcRect/>
          <a:stretch>
            <a:fillRect/>
          </a:stretch>
        </p:blipFill>
        <p:spPr>
          <a:xfrm>
            <a:off x="1568343" y="0"/>
            <a:ext cx="8683340" cy="11204310"/>
          </a:xfrm>
          <a:prstGeom prst="rect">
            <a:avLst/>
          </a:prstGeom>
        </p:spPr>
      </p:pic>
      <p:sp>
        <p:nvSpPr>
          <p:cNvPr id="15" name="TextBox 15"/>
          <p:cNvSpPr txBox="1"/>
          <p:nvPr/>
        </p:nvSpPr>
        <p:spPr>
          <a:xfrm>
            <a:off x="11169261" y="3843338"/>
            <a:ext cx="6694635" cy="2600325"/>
          </a:xfrm>
          <a:prstGeom prst="rect">
            <a:avLst/>
          </a:prstGeom>
        </p:spPr>
        <p:txBody>
          <a:bodyPr lIns="0" tIns="0" rIns="0" bIns="0" rtlCol="0" anchor="t">
            <a:spAutoFit/>
          </a:bodyPr>
          <a:lstStyle/>
          <a:p>
            <a:pPr>
              <a:lnSpc>
                <a:spcPts val="6839"/>
              </a:lnSpc>
            </a:pPr>
            <a:r>
              <a:rPr lang="en-US" sz="5699" spc="227">
                <a:solidFill>
                  <a:srgbClr val="7294A8"/>
                </a:solidFill>
                <a:latin typeface="Assistant Bold"/>
              </a:rPr>
              <a:t>AMERICAN BOARD OF TELEHEALTH BEST PRACTICES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grpSp>
        <p:nvGrpSpPr>
          <p:cNvPr id="5" name="Group 5"/>
          <p:cNvGrpSpPr/>
          <p:nvPr/>
        </p:nvGrpSpPr>
        <p:grpSpPr>
          <a:xfrm rot="-10800000">
            <a:off x="17094832" y="92583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445763"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sp>
        <p:nvSpPr>
          <p:cNvPr id="15" name="TextBox 15"/>
          <p:cNvSpPr txBox="1"/>
          <p:nvPr/>
        </p:nvSpPr>
        <p:spPr>
          <a:xfrm>
            <a:off x="1371600" y="1535705"/>
            <a:ext cx="11928574" cy="1823191"/>
          </a:xfrm>
          <a:prstGeom prst="rect">
            <a:avLst/>
          </a:prstGeom>
        </p:spPr>
        <p:txBody>
          <a:bodyPr wrap="square" lIns="0" tIns="0" rIns="0" bIns="0" rtlCol="0" anchor="t">
            <a:spAutoFit/>
          </a:bodyPr>
          <a:lstStyle/>
          <a:p>
            <a:pPr>
              <a:lnSpc>
                <a:spcPts val="6839"/>
              </a:lnSpc>
            </a:pPr>
            <a:r>
              <a:rPr lang="en-US" sz="8800" spc="227" dirty="0">
                <a:solidFill>
                  <a:srgbClr val="7294A8"/>
                </a:solidFill>
                <a:latin typeface="Assistant Bold"/>
              </a:rPr>
              <a:t>One Last Resource from IAEDP</a:t>
            </a:r>
          </a:p>
        </p:txBody>
      </p:sp>
      <p:pic>
        <p:nvPicPr>
          <p:cNvPr id="17" name="Picture 16" descr="Graphical user interface, text, application&#10;&#10;Description automatically generated">
            <a:extLst>
              <a:ext uri="{FF2B5EF4-FFF2-40B4-BE49-F238E27FC236}">
                <a16:creationId xmlns:a16="http://schemas.microsoft.com/office/drawing/2014/main" id="{6D43159C-17CA-9746-BF45-A4B145BE501F}"/>
              </a:ext>
            </a:extLst>
          </p:cNvPr>
          <p:cNvPicPr>
            <a:picLocks noChangeAspect="1"/>
          </p:cNvPicPr>
          <p:nvPr/>
        </p:nvPicPr>
        <p:blipFill rotWithShape="1">
          <a:blip r:embed="rId5">
            <a:extLst>
              <a:ext uri="{28A0092B-C50C-407E-A947-70E740481C1C}">
                <a14:useLocalDpi xmlns:a14="http://schemas.microsoft.com/office/drawing/2010/main" val="0"/>
              </a:ext>
            </a:extLst>
          </a:blip>
          <a:srcRect t="19553"/>
          <a:stretch/>
        </p:blipFill>
        <p:spPr>
          <a:xfrm>
            <a:off x="4737465" y="3390900"/>
            <a:ext cx="12115800" cy="5486400"/>
          </a:xfrm>
          <a:prstGeom prst="rect">
            <a:avLst/>
          </a:prstGeom>
        </p:spPr>
      </p:pic>
    </p:spTree>
    <p:extLst>
      <p:ext uri="{BB962C8B-B14F-4D97-AF65-F5344CB8AC3E}">
        <p14:creationId xmlns:p14="http://schemas.microsoft.com/office/powerpoint/2010/main" val="2751840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10091306" cy="10287000"/>
          </a:xfrm>
          <a:prstGeom prst="rect">
            <a:avLst/>
          </a:prstGeom>
          <a:solidFill>
            <a:srgbClr val="25537A"/>
          </a:solidFill>
        </p:spPr>
      </p:sp>
      <p:grpSp>
        <p:nvGrpSpPr>
          <p:cNvPr id="3" name="Group 3"/>
          <p:cNvGrpSpPr/>
          <p:nvPr/>
        </p:nvGrpSpPr>
        <p:grpSpPr>
          <a:xfrm>
            <a:off x="431313" y="0"/>
            <a:ext cx="63520" cy="10287000"/>
            <a:chOff x="0" y="0"/>
            <a:chExt cx="84693" cy="13716000"/>
          </a:xfrm>
        </p:grpSpPr>
        <p:sp>
          <p:nvSpPr>
            <p:cNvPr id="4" name="AutoShape 4"/>
            <p:cNvSpPr/>
            <p:nvPr/>
          </p:nvSpPr>
          <p:spPr>
            <a:xfrm>
              <a:off x="35961" y="1371600"/>
              <a:ext cx="12770" cy="12344400"/>
            </a:xfrm>
            <a:prstGeom prst="rect">
              <a:avLst/>
            </a:prstGeom>
            <a:solidFill>
              <a:srgbClr val="25537A"/>
            </a:solidFill>
          </p:spPr>
        </p:sp>
        <p:sp>
          <p:nvSpPr>
            <p:cNvPr id="5" name="AutoShape 5"/>
            <p:cNvSpPr/>
            <p:nvPr/>
          </p:nvSpPr>
          <p:spPr>
            <a:xfrm>
              <a:off x="0" y="0"/>
              <a:ext cx="84693" cy="1649458"/>
            </a:xfrm>
            <a:prstGeom prst="rect">
              <a:avLst/>
            </a:prstGeom>
            <a:solidFill>
              <a:srgbClr val="25537A"/>
            </a:solidFill>
          </p:spPr>
        </p:sp>
      </p:grpSp>
      <p:grpSp>
        <p:nvGrpSpPr>
          <p:cNvPr id="6" name="Group 6"/>
          <p:cNvGrpSpPr/>
          <p:nvPr/>
        </p:nvGrpSpPr>
        <p:grpSpPr>
          <a:xfrm rot="-10800000">
            <a:off x="2195945" y="1028700"/>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546876" y="10287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4" name="Group 14"/>
          <p:cNvGrpSpPr/>
          <p:nvPr/>
        </p:nvGrpSpPr>
        <p:grpSpPr>
          <a:xfrm>
            <a:off x="773438" y="764157"/>
            <a:ext cx="8544430" cy="8758686"/>
            <a:chOff x="0" y="0"/>
            <a:chExt cx="11392573" cy="11678249"/>
          </a:xfrm>
        </p:grpSpPr>
        <p:sp>
          <p:nvSpPr>
            <p:cNvPr id="15" name="TextBox 15"/>
            <p:cNvSpPr txBox="1"/>
            <p:nvPr/>
          </p:nvSpPr>
          <p:spPr>
            <a:xfrm>
              <a:off x="1" y="2089661"/>
              <a:ext cx="11392570" cy="558800"/>
            </a:xfrm>
            <a:prstGeom prst="rect">
              <a:avLst/>
            </a:prstGeom>
          </p:spPr>
          <p:txBody>
            <a:bodyPr lIns="0" tIns="0" rIns="0" bIns="0" rtlCol="0" anchor="t">
              <a:spAutoFit/>
            </a:bodyPr>
            <a:lstStyle/>
            <a:p>
              <a:pPr>
                <a:lnSpc>
                  <a:spcPts val="3360"/>
                </a:lnSpc>
              </a:pPr>
              <a:r>
                <a:rPr lang="en-US" sz="2800" spc="112">
                  <a:solidFill>
                    <a:srgbClr val="F0F0F0"/>
                  </a:solidFill>
                  <a:latin typeface="Assistant Bold"/>
                </a:rPr>
                <a:t>OVERVIEW OF KEY IDEAS</a:t>
              </a:r>
            </a:p>
          </p:txBody>
        </p:sp>
        <p:sp>
          <p:nvSpPr>
            <p:cNvPr id="16" name="TextBox 16"/>
            <p:cNvSpPr txBox="1"/>
            <p:nvPr/>
          </p:nvSpPr>
          <p:spPr>
            <a:xfrm>
              <a:off x="0" y="0"/>
              <a:ext cx="11392572" cy="1524000"/>
            </a:xfrm>
            <a:prstGeom prst="rect">
              <a:avLst/>
            </a:prstGeom>
          </p:spPr>
          <p:txBody>
            <a:bodyPr lIns="0" tIns="0" rIns="0" bIns="0" rtlCol="0" anchor="t">
              <a:spAutoFit/>
            </a:bodyPr>
            <a:lstStyle/>
            <a:p>
              <a:pPr>
                <a:lnSpc>
                  <a:spcPts val="8250"/>
                </a:lnSpc>
              </a:pPr>
              <a:r>
                <a:rPr lang="en-US" sz="7500" spc="75">
                  <a:solidFill>
                    <a:srgbClr val="F0F0F0"/>
                  </a:solidFill>
                  <a:latin typeface="Telegraf"/>
                </a:rPr>
                <a:t>Content Synopsis</a:t>
              </a:r>
            </a:p>
          </p:txBody>
        </p:sp>
        <p:sp>
          <p:nvSpPr>
            <p:cNvPr id="17" name="TextBox 17"/>
            <p:cNvSpPr txBox="1"/>
            <p:nvPr/>
          </p:nvSpPr>
          <p:spPr>
            <a:xfrm>
              <a:off x="1" y="3033146"/>
              <a:ext cx="11392572" cy="8645102"/>
            </a:xfrm>
            <a:prstGeom prst="rect">
              <a:avLst/>
            </a:prstGeom>
          </p:spPr>
          <p:txBody>
            <a:bodyPr lIns="0" tIns="0" rIns="0" bIns="0" rtlCol="0" anchor="t">
              <a:spAutoFit/>
            </a:bodyPr>
            <a:lstStyle/>
            <a:p>
              <a:pPr marL="518158" lvl="1" indent="-259079">
                <a:lnSpc>
                  <a:spcPts val="4799"/>
                </a:lnSpc>
                <a:buFont typeface="Arial"/>
                <a:buChar char="•"/>
              </a:pPr>
              <a:r>
                <a:rPr lang="en-US" sz="2399">
                  <a:solidFill>
                    <a:srgbClr val="F0F0F0"/>
                  </a:solidFill>
                  <a:latin typeface="Assistant Regular"/>
                </a:rPr>
                <a:t>DBH Clinician's Desk Reference</a:t>
              </a:r>
            </a:p>
            <a:p>
              <a:pPr marL="518158" lvl="1" indent="-259079">
                <a:lnSpc>
                  <a:spcPts val="4799"/>
                </a:lnSpc>
                <a:buFont typeface="Arial"/>
                <a:buChar char="•"/>
              </a:pPr>
              <a:r>
                <a:rPr lang="en-US" sz="2399">
                  <a:solidFill>
                    <a:srgbClr val="F0F0F0"/>
                  </a:solidFill>
                  <a:latin typeface="Assistant Regular"/>
                </a:rPr>
                <a:t>Best Practices and Guideline by Profession</a:t>
              </a:r>
            </a:p>
            <a:p>
              <a:pPr marL="518158" lvl="1" indent="-259079">
                <a:lnSpc>
                  <a:spcPts val="4799"/>
                </a:lnSpc>
                <a:buFont typeface="Arial"/>
                <a:buChar char="•"/>
              </a:pPr>
              <a:r>
                <a:rPr lang="en-US" sz="2399">
                  <a:solidFill>
                    <a:srgbClr val="F0F0F0"/>
                  </a:solidFill>
                  <a:latin typeface="Assistant Regular"/>
                </a:rPr>
                <a:t>Indications and Contraindications for Treatment</a:t>
              </a:r>
            </a:p>
            <a:p>
              <a:pPr marL="518158" lvl="1" indent="-259079">
                <a:lnSpc>
                  <a:spcPts val="4799"/>
                </a:lnSpc>
                <a:buFont typeface="Arial"/>
                <a:buChar char="•"/>
              </a:pPr>
              <a:r>
                <a:rPr lang="en-US" sz="2399">
                  <a:solidFill>
                    <a:srgbClr val="F0F0F0"/>
                  </a:solidFill>
                  <a:latin typeface="Assistant Regular"/>
                </a:rPr>
                <a:t>Clinical Preparation</a:t>
              </a:r>
            </a:p>
            <a:p>
              <a:pPr marL="518158" lvl="1" indent="-259079">
                <a:lnSpc>
                  <a:spcPts val="4799"/>
                </a:lnSpc>
                <a:buFont typeface="Arial"/>
                <a:buChar char="•"/>
              </a:pPr>
              <a:r>
                <a:rPr lang="en-US" sz="2399">
                  <a:solidFill>
                    <a:srgbClr val="F0F0F0"/>
                  </a:solidFill>
                  <a:latin typeface="Assistant Regular"/>
                </a:rPr>
                <a:t>Cultural Competency</a:t>
              </a:r>
            </a:p>
            <a:p>
              <a:pPr marL="518158" lvl="1" indent="-259079">
                <a:lnSpc>
                  <a:spcPts val="4799"/>
                </a:lnSpc>
                <a:buFont typeface="Arial"/>
                <a:buChar char="•"/>
              </a:pPr>
              <a:r>
                <a:rPr lang="en-US" sz="2399">
                  <a:solidFill>
                    <a:srgbClr val="F0F0F0"/>
                  </a:solidFill>
                  <a:latin typeface="Assistant Regular"/>
                </a:rPr>
                <a:t>Telepresence Review</a:t>
              </a:r>
            </a:p>
            <a:p>
              <a:pPr marL="518158" lvl="1" indent="-259079">
                <a:lnSpc>
                  <a:spcPts val="4799"/>
                </a:lnSpc>
                <a:buFont typeface="Arial"/>
                <a:buChar char="•"/>
              </a:pPr>
              <a:r>
                <a:rPr lang="en-US" sz="2399">
                  <a:solidFill>
                    <a:srgbClr val="F0F0F0"/>
                  </a:solidFill>
                  <a:latin typeface="Assistant Regular"/>
                </a:rPr>
                <a:t>Examination and Assessment</a:t>
              </a:r>
            </a:p>
            <a:p>
              <a:pPr marL="518160" lvl="1" indent="-259080">
                <a:lnSpc>
                  <a:spcPts val="4800"/>
                </a:lnSpc>
                <a:buFont typeface="Arial"/>
                <a:buChar char="•"/>
              </a:pPr>
              <a:r>
                <a:rPr lang="en-US" sz="2400">
                  <a:solidFill>
                    <a:srgbClr val="F0F0F0"/>
                  </a:solidFill>
                  <a:latin typeface="Assistant Regular"/>
                </a:rPr>
                <a:t>Care Models, Peripheral Devices, Substitutions</a:t>
              </a:r>
            </a:p>
            <a:p>
              <a:pPr marL="518160" lvl="1" indent="-259080">
                <a:lnSpc>
                  <a:spcPts val="4800"/>
                </a:lnSpc>
                <a:buFont typeface="Arial"/>
                <a:buChar char="•"/>
              </a:pPr>
              <a:r>
                <a:rPr lang="en-US" sz="2400">
                  <a:solidFill>
                    <a:srgbClr val="F0F0F0"/>
                  </a:solidFill>
                  <a:latin typeface="Assistant Regular"/>
                </a:rPr>
                <a:t>Use Cases</a:t>
              </a:r>
            </a:p>
            <a:p>
              <a:pPr marL="518160" lvl="1" indent="-259080">
                <a:lnSpc>
                  <a:spcPts val="4800"/>
                </a:lnSpc>
                <a:buFont typeface="Arial"/>
                <a:buChar char="•"/>
              </a:pPr>
              <a:r>
                <a:rPr lang="en-US" sz="2400">
                  <a:solidFill>
                    <a:srgbClr val="F0F0F0"/>
                  </a:solidFill>
                  <a:latin typeface="Assistant Regular"/>
                </a:rPr>
                <a:t>Follow up and Collaboration </a:t>
              </a:r>
            </a:p>
            <a:p>
              <a:pPr>
                <a:lnSpc>
                  <a:spcPts val="4400"/>
                </a:lnSpc>
              </a:pPr>
              <a:endParaRPr lang="en-US" sz="2400">
                <a:solidFill>
                  <a:srgbClr val="F0F0F0"/>
                </a:solidFill>
                <a:latin typeface="Assistant Regular"/>
              </a:endParaRPr>
            </a:p>
          </p:txBody>
        </p:sp>
      </p:grpSp>
      <p:pic>
        <p:nvPicPr>
          <p:cNvPr id="18" name="Picture 18"/>
          <p:cNvPicPr>
            <a:picLocks noChangeAspect="1"/>
          </p:cNvPicPr>
          <p:nvPr/>
        </p:nvPicPr>
        <p:blipFill>
          <a:blip r:embed="rId6"/>
          <a:srcRect/>
          <a:stretch>
            <a:fillRect/>
          </a:stretch>
        </p:blipFill>
        <p:spPr>
          <a:xfrm>
            <a:off x="15910644" y="300253"/>
            <a:ext cx="2208311" cy="686584"/>
          </a:xfrm>
          <a:prstGeom prst="rect">
            <a:avLst/>
          </a:prstGeom>
        </p:spPr>
      </p:pic>
      <p:pic>
        <p:nvPicPr>
          <p:cNvPr id="19" name="Best Practice and Clinical Application" descr="Best Practice and Clinical Application">
            <a:hlinkClick r:id="" action="ppaction://media"/>
            <a:extLst>
              <a:ext uri="{FF2B5EF4-FFF2-40B4-BE49-F238E27FC236}">
                <a16:creationId xmlns:a16="http://schemas.microsoft.com/office/drawing/2014/main" id="{1ABF0F42-E4C3-644D-A52C-E569B724B5A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6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294A8"/>
        </a:solidFill>
        <a:effectLst/>
      </p:bgPr>
    </p:bg>
    <p:spTree>
      <p:nvGrpSpPr>
        <p:cNvPr id="1" name=""/>
        <p:cNvGrpSpPr/>
        <p:nvPr/>
      </p:nvGrpSpPr>
      <p:grpSpPr>
        <a:xfrm>
          <a:off x="0" y="0"/>
          <a:ext cx="0" cy="0"/>
          <a:chOff x="0" y="0"/>
          <a:chExt cx="0" cy="0"/>
        </a:xfrm>
      </p:grpSpPr>
      <p:grpSp>
        <p:nvGrpSpPr>
          <p:cNvPr id="2" name="Group 2"/>
          <p:cNvGrpSpPr/>
          <p:nvPr/>
        </p:nvGrpSpPr>
        <p:grpSpPr>
          <a:xfrm>
            <a:off x="818475"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p:nvPr/>
        </p:nvGrpSpPr>
        <p:grpSpPr>
          <a:xfrm rot="-10800000">
            <a:off x="1677769" y="440907"/>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028700" y="440907"/>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42116"/>
            <a:ext cx="2208311" cy="686584"/>
          </a:xfrm>
          <a:prstGeom prst="rect">
            <a:avLst/>
          </a:prstGeom>
        </p:spPr>
      </p:pic>
      <p:grpSp>
        <p:nvGrpSpPr>
          <p:cNvPr id="14" name="Group 14"/>
          <p:cNvGrpSpPr/>
          <p:nvPr/>
        </p:nvGrpSpPr>
        <p:grpSpPr>
          <a:xfrm>
            <a:off x="1677769" y="1804061"/>
            <a:ext cx="12597180" cy="1720116"/>
            <a:chOff x="0" y="0"/>
            <a:chExt cx="16796240" cy="2293488"/>
          </a:xfrm>
        </p:grpSpPr>
        <p:sp>
          <p:nvSpPr>
            <p:cNvPr id="15" name="TextBox 15"/>
            <p:cNvSpPr txBox="1"/>
            <p:nvPr/>
          </p:nvSpPr>
          <p:spPr>
            <a:xfrm>
              <a:off x="0" y="-9525"/>
              <a:ext cx="16796240" cy="1450890"/>
            </a:xfrm>
            <a:prstGeom prst="rect">
              <a:avLst/>
            </a:prstGeom>
          </p:spPr>
          <p:txBody>
            <a:bodyPr lIns="0" tIns="0" rIns="0" bIns="0" rtlCol="0" anchor="t">
              <a:spAutoFit/>
            </a:bodyPr>
            <a:lstStyle/>
            <a:p>
              <a:pPr>
                <a:lnSpc>
                  <a:spcPts val="7831"/>
                </a:lnSpc>
              </a:pPr>
              <a:r>
                <a:rPr lang="en-US" sz="7119" spc="71">
                  <a:solidFill>
                    <a:srgbClr val="25537A"/>
                  </a:solidFill>
                  <a:latin typeface="Telegraf"/>
                </a:rPr>
                <a:t>Additional Considerations</a:t>
              </a:r>
            </a:p>
          </p:txBody>
        </p:sp>
        <p:sp>
          <p:nvSpPr>
            <p:cNvPr id="16" name="TextBox 16"/>
            <p:cNvSpPr txBox="1"/>
            <p:nvPr/>
          </p:nvSpPr>
          <p:spPr>
            <a:xfrm>
              <a:off x="0" y="1709527"/>
              <a:ext cx="16796240" cy="583961"/>
            </a:xfrm>
            <a:prstGeom prst="rect">
              <a:avLst/>
            </a:prstGeom>
          </p:spPr>
          <p:txBody>
            <a:bodyPr lIns="0" tIns="0" rIns="0" bIns="0" rtlCol="0" anchor="t">
              <a:spAutoFit/>
            </a:bodyPr>
            <a:lstStyle/>
            <a:p>
              <a:pPr>
                <a:lnSpc>
                  <a:spcPts val="3464"/>
                </a:lnSpc>
              </a:pPr>
              <a:endParaRPr/>
            </a:p>
          </p:txBody>
        </p:sp>
      </p:grpSp>
      <p:sp>
        <p:nvSpPr>
          <p:cNvPr id="17" name="TextBox 17"/>
          <p:cNvSpPr txBox="1"/>
          <p:nvPr/>
        </p:nvSpPr>
        <p:spPr>
          <a:xfrm>
            <a:off x="1922270" y="3510799"/>
            <a:ext cx="15337030" cy="3631454"/>
          </a:xfrm>
          <a:prstGeom prst="rect">
            <a:avLst/>
          </a:prstGeom>
        </p:spPr>
        <p:txBody>
          <a:bodyPr lIns="0" tIns="0" rIns="0" bIns="0" rtlCol="0" anchor="t">
            <a:spAutoFit/>
          </a:bodyPr>
          <a:lstStyle/>
          <a:p>
            <a:pPr marL="1112826" lvl="1" indent="-556413">
              <a:lnSpc>
                <a:spcPts val="7216"/>
              </a:lnSpc>
              <a:buFont typeface="Arial"/>
              <a:buChar char="•"/>
            </a:pPr>
            <a:r>
              <a:rPr lang="en-US" sz="5154">
                <a:solidFill>
                  <a:srgbClr val="F0F0F0"/>
                </a:solidFill>
                <a:latin typeface="Assistant Regular"/>
              </a:rPr>
              <a:t>Consent</a:t>
            </a:r>
          </a:p>
          <a:p>
            <a:pPr marL="1112826" lvl="1" indent="-556413">
              <a:lnSpc>
                <a:spcPts val="7216"/>
              </a:lnSpc>
              <a:buFont typeface="Arial"/>
              <a:buChar char="•"/>
            </a:pPr>
            <a:r>
              <a:rPr lang="en-US" sz="5154">
                <a:solidFill>
                  <a:srgbClr val="F0F0F0"/>
                </a:solidFill>
                <a:latin typeface="Assistant Regular"/>
              </a:rPr>
              <a:t>Technology access &amp; availability </a:t>
            </a:r>
          </a:p>
          <a:p>
            <a:pPr marL="1112826" lvl="1" indent="-556413">
              <a:lnSpc>
                <a:spcPts val="7216"/>
              </a:lnSpc>
              <a:buFont typeface="Arial"/>
              <a:buChar char="•"/>
            </a:pPr>
            <a:r>
              <a:rPr lang="en-US" sz="5154">
                <a:solidFill>
                  <a:srgbClr val="F0F0F0"/>
                </a:solidFill>
                <a:latin typeface="Assistant Regular"/>
              </a:rPr>
              <a:t>Environmental appropriateness</a:t>
            </a:r>
          </a:p>
          <a:p>
            <a:pPr marL="1112826" lvl="1" indent="-556413">
              <a:lnSpc>
                <a:spcPts val="7216"/>
              </a:lnSpc>
              <a:buFont typeface="Arial"/>
              <a:buChar char="•"/>
            </a:pPr>
            <a:r>
              <a:rPr lang="en-US" sz="5154">
                <a:solidFill>
                  <a:srgbClr val="F0F0F0"/>
                </a:solidFill>
                <a:latin typeface="Assistant Regular"/>
              </a:rPr>
              <a:t>Ability to gain accurate information from the patient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0" y="986837"/>
            <a:ext cx="18288000" cy="63520"/>
            <a:chOff x="0" y="0"/>
            <a:chExt cx="24384000" cy="84693"/>
          </a:xfrm>
        </p:grpSpPr>
        <p:sp>
          <p:nvSpPr>
            <p:cNvPr id="3" name="AutoShape 3"/>
            <p:cNvSpPr/>
            <p:nvPr/>
          </p:nvSpPr>
          <p:spPr>
            <a:xfrm>
              <a:off x="0" y="35963"/>
              <a:ext cx="24384000" cy="12766"/>
            </a:xfrm>
            <a:prstGeom prst="rect">
              <a:avLst/>
            </a:prstGeom>
            <a:solidFill>
              <a:srgbClr val="F0F0F0"/>
            </a:solidFill>
          </p:spPr>
        </p:sp>
        <p:sp>
          <p:nvSpPr>
            <p:cNvPr id="4" name="AutoShape 4"/>
            <p:cNvSpPr/>
            <p:nvPr/>
          </p:nvSpPr>
          <p:spPr>
            <a:xfrm rot="-5400000">
              <a:off x="782383" y="-782383"/>
              <a:ext cx="84693" cy="1649458"/>
            </a:xfrm>
            <a:prstGeom prst="rect">
              <a:avLst/>
            </a:prstGeom>
            <a:solidFill>
              <a:srgbClr val="7294A8"/>
            </a:solidFill>
          </p:spPr>
        </p:sp>
      </p:grpSp>
      <p:pic>
        <p:nvPicPr>
          <p:cNvPr id="5" name="Picture 5"/>
          <p:cNvPicPr>
            <a:picLocks noChangeAspect="1"/>
          </p:cNvPicPr>
          <p:nvPr/>
        </p:nvPicPr>
        <p:blipFill>
          <a:blip r:embed="rId2"/>
          <a:srcRect/>
          <a:stretch>
            <a:fillRect/>
          </a:stretch>
        </p:blipFill>
        <p:spPr>
          <a:xfrm>
            <a:off x="15910644" y="342116"/>
            <a:ext cx="2208311" cy="686584"/>
          </a:xfrm>
          <a:prstGeom prst="rect">
            <a:avLst/>
          </a:prstGeom>
        </p:spPr>
      </p:pic>
      <p:sp>
        <p:nvSpPr>
          <p:cNvPr id="6" name="TextBox 6"/>
          <p:cNvSpPr txBox="1"/>
          <p:nvPr/>
        </p:nvSpPr>
        <p:spPr>
          <a:xfrm>
            <a:off x="1670941" y="1395984"/>
            <a:ext cx="13317735" cy="1017745"/>
          </a:xfrm>
          <a:prstGeom prst="rect">
            <a:avLst/>
          </a:prstGeom>
        </p:spPr>
        <p:txBody>
          <a:bodyPr lIns="0" tIns="0" rIns="0" bIns="0" rtlCol="0" anchor="t">
            <a:spAutoFit/>
          </a:bodyPr>
          <a:lstStyle/>
          <a:p>
            <a:pPr>
              <a:lnSpc>
                <a:spcPts val="7301"/>
              </a:lnSpc>
            </a:pPr>
            <a:r>
              <a:rPr lang="en-US" sz="6637" spc="66">
                <a:solidFill>
                  <a:srgbClr val="F0F0F0"/>
                </a:solidFill>
                <a:latin typeface="Telegraf"/>
              </a:rPr>
              <a:t>Clinical Preparation</a:t>
            </a:r>
          </a:p>
        </p:txBody>
      </p:sp>
      <p:pic>
        <p:nvPicPr>
          <p:cNvPr id="7" name="Picture 7"/>
          <p:cNvPicPr>
            <a:picLocks noChangeAspect="1"/>
          </p:cNvPicPr>
          <p:nvPr/>
        </p:nvPicPr>
        <p:blipFill>
          <a:blip r:embed="rId3"/>
          <a:srcRect l="10612" t="5504"/>
          <a:stretch>
            <a:fillRect/>
          </a:stretch>
        </p:blipFill>
        <p:spPr>
          <a:xfrm>
            <a:off x="9745513" y="2906430"/>
            <a:ext cx="7513787" cy="5302066"/>
          </a:xfrm>
          <a:prstGeom prst="rect">
            <a:avLst/>
          </a:prstGeom>
        </p:spPr>
      </p:pic>
      <p:sp>
        <p:nvSpPr>
          <p:cNvPr id="8" name="TextBox 8"/>
          <p:cNvSpPr txBox="1"/>
          <p:nvPr/>
        </p:nvSpPr>
        <p:spPr>
          <a:xfrm>
            <a:off x="1670941" y="2677271"/>
            <a:ext cx="7473059" cy="6581029"/>
          </a:xfrm>
          <a:prstGeom prst="rect">
            <a:avLst/>
          </a:prstGeom>
        </p:spPr>
        <p:txBody>
          <a:bodyPr lIns="0" tIns="0" rIns="0" bIns="0" rtlCol="0" anchor="t">
            <a:spAutoFit/>
          </a:bodyPr>
          <a:lstStyle/>
          <a:p>
            <a:pPr marL="896932" lvl="1" indent="-448466">
              <a:lnSpc>
                <a:spcPts val="5816"/>
              </a:lnSpc>
              <a:buFont typeface="Arial"/>
              <a:buChar char="•"/>
            </a:pPr>
            <a:r>
              <a:rPr lang="en-US" sz="4154">
                <a:solidFill>
                  <a:srgbClr val="F0F0F0"/>
                </a:solidFill>
                <a:latin typeface="Assistant Regular"/>
              </a:rPr>
              <a:t>Plan sessions and identify the main goal</a:t>
            </a:r>
          </a:p>
          <a:p>
            <a:pPr marL="896932" lvl="1" indent="-448466">
              <a:lnSpc>
                <a:spcPts val="5816"/>
              </a:lnSpc>
              <a:buFont typeface="Arial"/>
              <a:buChar char="•"/>
            </a:pPr>
            <a:r>
              <a:rPr lang="en-US" sz="4154">
                <a:solidFill>
                  <a:srgbClr val="F0F0F0"/>
                </a:solidFill>
                <a:latin typeface="Assistant Regular"/>
              </a:rPr>
              <a:t>Care model and scope of practice</a:t>
            </a:r>
          </a:p>
          <a:p>
            <a:pPr marL="896932" lvl="1" indent="-448466">
              <a:lnSpc>
                <a:spcPts val="5816"/>
              </a:lnSpc>
              <a:buFont typeface="Arial"/>
              <a:buChar char="•"/>
            </a:pPr>
            <a:r>
              <a:rPr lang="en-US" sz="4154">
                <a:solidFill>
                  <a:srgbClr val="F0F0F0"/>
                </a:solidFill>
                <a:latin typeface="Assistant Regular"/>
              </a:rPr>
              <a:t>Pre-read chart</a:t>
            </a:r>
          </a:p>
          <a:p>
            <a:pPr marL="896932" lvl="1" indent="-448466">
              <a:lnSpc>
                <a:spcPts val="5816"/>
              </a:lnSpc>
              <a:buFont typeface="Arial"/>
              <a:buChar char="•"/>
            </a:pPr>
            <a:r>
              <a:rPr lang="en-US" sz="4154">
                <a:solidFill>
                  <a:srgbClr val="F0F0F0"/>
                </a:solidFill>
                <a:latin typeface="Assistant Regular"/>
              </a:rPr>
              <a:t>Summarize knowledge of case and previous sessions</a:t>
            </a:r>
          </a:p>
          <a:p>
            <a:pPr marL="896932" lvl="1" indent="-448466">
              <a:lnSpc>
                <a:spcPts val="5816"/>
              </a:lnSpc>
              <a:buFont typeface="Arial"/>
              <a:buChar char="•"/>
            </a:pPr>
            <a:r>
              <a:rPr lang="en-US" sz="4154">
                <a:solidFill>
                  <a:srgbClr val="F0F0F0"/>
                </a:solidFill>
                <a:latin typeface="Assistant Regular"/>
              </a:rPr>
              <a:t>Functionality test technology</a:t>
            </a:r>
          </a:p>
          <a:p>
            <a:pPr marL="896932" lvl="1" indent="-448466">
              <a:lnSpc>
                <a:spcPts val="5816"/>
              </a:lnSpc>
              <a:buFont typeface="Arial"/>
              <a:buChar char="•"/>
            </a:pPr>
            <a:r>
              <a:rPr lang="en-US" sz="4154">
                <a:solidFill>
                  <a:srgbClr val="F0F0F0"/>
                </a:solidFill>
                <a:latin typeface="Assistant Regular"/>
              </a:rPr>
              <a:t>Consider scripting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787527" y="381753"/>
            <a:ext cx="326002" cy="326002"/>
          </a:xfrm>
          <a:prstGeom prst="rect">
            <a:avLst/>
          </a:prstGeom>
        </p:spPr>
      </p:pic>
      <p:pic>
        <p:nvPicPr>
          <p:cNvPr id="11" name="Picture 11"/>
          <p:cNvPicPr>
            <a:picLocks noChangeAspect="1"/>
          </p:cNvPicPr>
          <p:nvPr/>
        </p:nvPicPr>
        <p:blipFill>
          <a:blip r:embed="rId6"/>
          <a:srcRect/>
          <a:stretch>
            <a:fillRect/>
          </a:stretch>
        </p:blipFill>
        <p:spPr>
          <a:xfrm>
            <a:off x="15910644" y="300253"/>
            <a:ext cx="2208311" cy="686584"/>
          </a:xfrm>
          <a:prstGeom prst="rect">
            <a:avLst/>
          </a:prstGeom>
        </p:spPr>
      </p:pic>
      <p:pic>
        <p:nvPicPr>
          <p:cNvPr id="12" name="Picture 12"/>
          <p:cNvPicPr>
            <a:picLocks noChangeAspect="1"/>
          </p:cNvPicPr>
          <p:nvPr/>
        </p:nvPicPr>
        <p:blipFill>
          <a:blip r:embed="rId7"/>
          <a:srcRect t="9553" b="9553"/>
          <a:stretch>
            <a:fillRect/>
          </a:stretch>
        </p:blipFill>
        <p:spPr>
          <a:xfrm>
            <a:off x="9638833" y="5143500"/>
            <a:ext cx="7620467" cy="4114800"/>
          </a:xfrm>
          <a:prstGeom prst="rect">
            <a:avLst/>
          </a:prstGeom>
        </p:spPr>
      </p:pic>
      <p:sp>
        <p:nvSpPr>
          <p:cNvPr id="13" name="TextBox 13"/>
          <p:cNvSpPr txBox="1"/>
          <p:nvPr/>
        </p:nvSpPr>
        <p:spPr>
          <a:xfrm>
            <a:off x="494833" y="2162107"/>
            <a:ext cx="8932805" cy="333375"/>
          </a:xfrm>
          <a:prstGeom prst="rect">
            <a:avLst/>
          </a:prstGeom>
        </p:spPr>
        <p:txBody>
          <a:bodyPr lIns="0" tIns="0" rIns="0" bIns="0" rtlCol="0" anchor="t">
            <a:spAutoFit/>
          </a:bodyPr>
          <a:lstStyle/>
          <a:p>
            <a:pPr>
              <a:lnSpc>
                <a:spcPts val="2638"/>
              </a:lnSpc>
            </a:pPr>
            <a:endParaRPr/>
          </a:p>
        </p:txBody>
      </p:sp>
      <p:sp>
        <p:nvSpPr>
          <p:cNvPr id="14" name="TextBox 14"/>
          <p:cNvSpPr txBox="1"/>
          <p:nvPr/>
        </p:nvSpPr>
        <p:spPr>
          <a:xfrm>
            <a:off x="1355096" y="1735133"/>
            <a:ext cx="14555548" cy="975576"/>
          </a:xfrm>
          <a:prstGeom prst="rect">
            <a:avLst/>
          </a:prstGeom>
        </p:spPr>
        <p:txBody>
          <a:bodyPr lIns="0" tIns="0" rIns="0" bIns="0" rtlCol="0" anchor="t">
            <a:spAutoFit/>
          </a:bodyPr>
          <a:lstStyle/>
          <a:p>
            <a:pPr>
              <a:lnSpc>
                <a:spcPts val="6948"/>
              </a:lnSpc>
            </a:pPr>
            <a:r>
              <a:rPr lang="en-US" sz="6316" spc="63">
                <a:solidFill>
                  <a:srgbClr val="25537A"/>
                </a:solidFill>
                <a:latin typeface="Telegraf"/>
              </a:rPr>
              <a:t>Cultural and Social Determinants </a:t>
            </a:r>
          </a:p>
        </p:txBody>
      </p:sp>
      <p:sp>
        <p:nvSpPr>
          <p:cNvPr id="15" name="TextBox 15"/>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pic>
        <p:nvPicPr>
          <p:cNvPr id="16" name="Best Practice and Clinical Application-3" descr="Best Practice and Clinical Application-3">
            <a:hlinkClick r:id="" action="ppaction://media"/>
            <a:extLst>
              <a:ext uri="{FF2B5EF4-FFF2-40B4-BE49-F238E27FC236}">
                <a16:creationId xmlns:a16="http://schemas.microsoft.com/office/drawing/2014/main" id="{EB0CDB30-CA88-2F40-B31D-17E1D01416F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6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pic>
        <p:nvPicPr>
          <p:cNvPr id="11" name="Picture 11"/>
          <p:cNvPicPr>
            <a:picLocks noChangeAspect="1"/>
          </p:cNvPicPr>
          <p:nvPr/>
        </p:nvPicPr>
        <p:blipFill>
          <a:blip r:embed="rId4"/>
          <a:srcRect/>
          <a:stretch>
            <a:fillRect/>
          </a:stretch>
        </p:blipFill>
        <p:spPr>
          <a:xfrm>
            <a:off x="15910644" y="300253"/>
            <a:ext cx="2208311" cy="686584"/>
          </a:xfrm>
          <a:prstGeom prst="rect">
            <a:avLst/>
          </a:prstGeom>
        </p:spPr>
      </p:pic>
      <p:pic>
        <p:nvPicPr>
          <p:cNvPr id="12" name="Picture 12"/>
          <p:cNvPicPr>
            <a:picLocks noChangeAspect="1"/>
          </p:cNvPicPr>
          <p:nvPr/>
        </p:nvPicPr>
        <p:blipFill>
          <a:blip r:embed="rId5"/>
          <a:srcRect/>
          <a:stretch>
            <a:fillRect/>
          </a:stretch>
        </p:blipFill>
        <p:spPr>
          <a:xfrm>
            <a:off x="4899684" y="2758055"/>
            <a:ext cx="9478298" cy="6500245"/>
          </a:xfrm>
          <a:prstGeom prst="rect">
            <a:avLst/>
          </a:prstGeom>
        </p:spPr>
      </p:pic>
      <p:sp>
        <p:nvSpPr>
          <p:cNvPr id="13" name="TextBox 13"/>
          <p:cNvSpPr txBox="1"/>
          <p:nvPr/>
        </p:nvSpPr>
        <p:spPr>
          <a:xfrm>
            <a:off x="494833" y="2162107"/>
            <a:ext cx="8932805" cy="333375"/>
          </a:xfrm>
          <a:prstGeom prst="rect">
            <a:avLst/>
          </a:prstGeom>
        </p:spPr>
        <p:txBody>
          <a:bodyPr lIns="0" tIns="0" rIns="0" bIns="0" rtlCol="0" anchor="t">
            <a:spAutoFit/>
          </a:bodyPr>
          <a:lstStyle/>
          <a:p>
            <a:pPr>
              <a:lnSpc>
                <a:spcPts val="2638"/>
              </a:lnSpc>
            </a:pPr>
            <a:endParaRPr/>
          </a:p>
        </p:txBody>
      </p:sp>
      <p:sp>
        <p:nvSpPr>
          <p:cNvPr id="14" name="TextBox 14"/>
          <p:cNvSpPr txBox="1"/>
          <p:nvPr/>
        </p:nvSpPr>
        <p:spPr>
          <a:xfrm>
            <a:off x="1355096" y="1009650"/>
            <a:ext cx="14555548" cy="975576"/>
          </a:xfrm>
          <a:prstGeom prst="rect">
            <a:avLst/>
          </a:prstGeom>
        </p:spPr>
        <p:txBody>
          <a:bodyPr lIns="0" tIns="0" rIns="0" bIns="0" rtlCol="0" anchor="t">
            <a:spAutoFit/>
          </a:bodyPr>
          <a:lstStyle/>
          <a:p>
            <a:pPr>
              <a:lnSpc>
                <a:spcPts val="6948"/>
              </a:lnSpc>
            </a:pPr>
            <a:r>
              <a:rPr lang="en-US" sz="6316" spc="63">
                <a:solidFill>
                  <a:srgbClr val="25537A"/>
                </a:solidFill>
                <a:latin typeface="Telegraf"/>
              </a:rPr>
              <a:t>Cultural and Social Determinants </a:t>
            </a:r>
          </a:p>
        </p:txBody>
      </p:sp>
      <p:sp>
        <p:nvSpPr>
          <p:cNvPr id="15" name="TextBox 15"/>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6" name="TextBox 16"/>
          <p:cNvSpPr txBox="1"/>
          <p:nvPr/>
        </p:nvSpPr>
        <p:spPr>
          <a:xfrm>
            <a:off x="1436596" y="1985226"/>
            <a:ext cx="11976572" cy="478399"/>
          </a:xfrm>
          <a:prstGeom prst="rect">
            <a:avLst/>
          </a:prstGeom>
        </p:spPr>
        <p:txBody>
          <a:bodyPr lIns="0" tIns="0" rIns="0" bIns="0" rtlCol="0" anchor="t">
            <a:spAutoFit/>
          </a:bodyPr>
          <a:lstStyle/>
          <a:p>
            <a:pPr>
              <a:lnSpc>
                <a:spcPts val="3486"/>
              </a:lnSpc>
              <a:spcBef>
                <a:spcPct val="0"/>
              </a:spcBef>
            </a:pPr>
            <a:r>
              <a:rPr lang="en-US" sz="3169" spc="31">
                <a:solidFill>
                  <a:srgbClr val="25537A"/>
                </a:solidFill>
                <a:latin typeface="Telegraf"/>
              </a:rPr>
              <a:t>Integrating rural, cultural and telebehavioral health missions.</a:t>
            </a:r>
          </a:p>
        </p:txBody>
      </p:sp>
      <p:sp>
        <p:nvSpPr>
          <p:cNvPr id="17" name="TextBox 17"/>
          <p:cNvSpPr txBox="1"/>
          <p:nvPr/>
        </p:nvSpPr>
        <p:spPr>
          <a:xfrm>
            <a:off x="9144000" y="9504518"/>
            <a:ext cx="8115300" cy="286464"/>
          </a:xfrm>
          <a:prstGeom prst="rect">
            <a:avLst/>
          </a:prstGeom>
        </p:spPr>
        <p:txBody>
          <a:bodyPr lIns="0" tIns="0" rIns="0" bIns="0" rtlCol="0" anchor="t">
            <a:spAutoFit/>
          </a:bodyPr>
          <a:lstStyle/>
          <a:p>
            <a:pPr algn="ctr">
              <a:lnSpc>
                <a:spcPts val="1998"/>
              </a:lnSpc>
              <a:spcBef>
                <a:spcPct val="0"/>
              </a:spcBef>
            </a:pPr>
            <a:r>
              <a:rPr lang="en-US" sz="1817" spc="18">
                <a:solidFill>
                  <a:srgbClr val="000000"/>
                </a:solidFill>
                <a:latin typeface="Telegraf"/>
              </a:rPr>
              <a:t>https://www.ncbi.nlm.nih.gov/pmc/articles/PMC7136658/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965180" y="0"/>
            <a:ext cx="63520" cy="10287000"/>
            <a:chOff x="0" y="0"/>
            <a:chExt cx="84693" cy="13716000"/>
          </a:xfrm>
        </p:grpSpPr>
        <p:sp>
          <p:nvSpPr>
            <p:cNvPr id="3" name="AutoShape 3"/>
            <p:cNvSpPr/>
            <p:nvPr/>
          </p:nvSpPr>
          <p:spPr>
            <a:xfrm>
              <a:off x="35961" y="1371600"/>
              <a:ext cx="12770" cy="12344400"/>
            </a:xfrm>
            <a:prstGeom prst="rect">
              <a:avLst/>
            </a:prstGeom>
            <a:solidFill>
              <a:srgbClr val="254E72"/>
            </a:solidFill>
          </p:spPr>
        </p:sp>
        <p:sp>
          <p:nvSpPr>
            <p:cNvPr id="4" name="AutoShape 4"/>
            <p:cNvSpPr/>
            <p:nvPr/>
          </p:nvSpPr>
          <p:spPr>
            <a:xfrm>
              <a:off x="0" y="0"/>
              <a:ext cx="84693" cy="1649458"/>
            </a:xfrm>
            <a:prstGeom prst="rect">
              <a:avLst/>
            </a:prstGeom>
            <a:solidFill>
              <a:srgbClr val="254E72"/>
            </a:solidFill>
          </p:spPr>
        </p:sp>
      </p:grpSp>
      <p:sp>
        <p:nvSpPr>
          <p:cNvPr id="5" name="AutoShape 5"/>
          <p:cNvSpPr/>
          <p:nvPr/>
        </p:nvSpPr>
        <p:spPr>
          <a:xfrm>
            <a:off x="1793599" y="2793974"/>
            <a:ext cx="14117045" cy="5724620"/>
          </a:xfrm>
          <a:prstGeom prst="rect">
            <a:avLst/>
          </a:prstGeom>
          <a:solidFill>
            <a:srgbClr val="25537A"/>
          </a:solidFill>
        </p:spPr>
      </p:sp>
      <p:pic>
        <p:nvPicPr>
          <p:cNvPr id="6" name="Picture 6"/>
          <p:cNvPicPr>
            <a:picLocks noChangeAspect="1"/>
          </p:cNvPicPr>
          <p:nvPr/>
        </p:nvPicPr>
        <p:blipFill>
          <a:blip r:embed="rId2"/>
          <a:srcRect/>
          <a:stretch>
            <a:fillRect/>
          </a:stretch>
        </p:blipFill>
        <p:spPr>
          <a:xfrm>
            <a:off x="15910644" y="342116"/>
            <a:ext cx="2208311" cy="686584"/>
          </a:xfrm>
          <a:prstGeom prst="rect">
            <a:avLst/>
          </a:prstGeom>
        </p:spPr>
      </p:pic>
      <p:sp>
        <p:nvSpPr>
          <p:cNvPr id="7" name="TextBox 7"/>
          <p:cNvSpPr txBox="1"/>
          <p:nvPr/>
        </p:nvSpPr>
        <p:spPr>
          <a:xfrm>
            <a:off x="1373646" y="1283896"/>
            <a:ext cx="14536998" cy="1225550"/>
          </a:xfrm>
          <a:prstGeom prst="rect">
            <a:avLst/>
          </a:prstGeom>
        </p:spPr>
        <p:txBody>
          <a:bodyPr lIns="0" tIns="0" rIns="0" bIns="0" rtlCol="0" anchor="t">
            <a:spAutoFit/>
          </a:bodyPr>
          <a:lstStyle/>
          <a:p>
            <a:pPr>
              <a:lnSpc>
                <a:spcPts val="8799"/>
              </a:lnSpc>
            </a:pPr>
            <a:r>
              <a:rPr lang="en-US" sz="7999" spc="79">
                <a:solidFill>
                  <a:srgbClr val="254E72"/>
                </a:solidFill>
                <a:latin typeface="Telegraf"/>
              </a:rPr>
              <a:t>Telepresence Reminder</a:t>
            </a:r>
          </a:p>
        </p:txBody>
      </p:sp>
      <p:sp>
        <p:nvSpPr>
          <p:cNvPr id="8" name="TextBox 8"/>
          <p:cNvSpPr txBox="1"/>
          <p:nvPr/>
        </p:nvSpPr>
        <p:spPr>
          <a:xfrm>
            <a:off x="2325763" y="3419961"/>
            <a:ext cx="12632764" cy="4500338"/>
          </a:xfrm>
          <a:prstGeom prst="rect">
            <a:avLst/>
          </a:prstGeom>
        </p:spPr>
        <p:txBody>
          <a:bodyPr lIns="0" tIns="0" rIns="0" bIns="0" rtlCol="0" anchor="t">
            <a:spAutoFit/>
          </a:bodyPr>
          <a:lstStyle/>
          <a:p>
            <a:pPr marL="1073767" lvl="1" indent="-536884">
              <a:lnSpc>
                <a:spcPts val="5968"/>
              </a:lnSpc>
              <a:buFont typeface="Arial"/>
              <a:buChar char="•"/>
            </a:pPr>
            <a:r>
              <a:rPr lang="en-US" sz="4973" spc="198">
                <a:solidFill>
                  <a:srgbClr val="F0F0F0"/>
                </a:solidFill>
                <a:latin typeface="Assistant Regular Bold"/>
              </a:rPr>
              <a:t>Keep language simple and clean</a:t>
            </a:r>
          </a:p>
          <a:p>
            <a:pPr marL="1073767" lvl="1" indent="-536884">
              <a:lnSpc>
                <a:spcPts val="5968"/>
              </a:lnSpc>
              <a:buFont typeface="Arial"/>
              <a:buChar char="•"/>
            </a:pPr>
            <a:r>
              <a:rPr lang="en-US" sz="4973" spc="198">
                <a:solidFill>
                  <a:srgbClr val="F0F0F0"/>
                </a:solidFill>
                <a:latin typeface="Assistant Regular Bold"/>
              </a:rPr>
              <a:t>Body language awareness</a:t>
            </a:r>
          </a:p>
          <a:p>
            <a:pPr marL="1073767" lvl="1" indent="-536884">
              <a:lnSpc>
                <a:spcPts val="5968"/>
              </a:lnSpc>
              <a:buFont typeface="Arial"/>
              <a:buChar char="•"/>
            </a:pPr>
            <a:r>
              <a:rPr lang="en-US" sz="4973" spc="198">
                <a:solidFill>
                  <a:srgbClr val="F0F0F0"/>
                </a:solidFill>
                <a:latin typeface="Assistant Regular Bold"/>
              </a:rPr>
              <a:t>Logistics and radar</a:t>
            </a:r>
          </a:p>
          <a:p>
            <a:pPr marL="1073767" lvl="1" indent="-536884">
              <a:lnSpc>
                <a:spcPts val="5968"/>
              </a:lnSpc>
              <a:buFont typeface="Arial"/>
              <a:buChar char="•"/>
            </a:pPr>
            <a:r>
              <a:rPr lang="en-US" sz="4973" spc="198">
                <a:solidFill>
                  <a:srgbClr val="F0F0F0"/>
                </a:solidFill>
                <a:latin typeface="Assistant Regular Bold"/>
              </a:rPr>
              <a:t>Know who is listening </a:t>
            </a:r>
          </a:p>
          <a:p>
            <a:pPr marL="1073767" lvl="1" indent="-536884">
              <a:lnSpc>
                <a:spcPts val="5968"/>
              </a:lnSpc>
              <a:buFont typeface="Arial"/>
              <a:buChar char="•"/>
            </a:pPr>
            <a:r>
              <a:rPr lang="en-US" sz="4973" spc="198">
                <a:solidFill>
                  <a:srgbClr val="F0F0F0"/>
                </a:solidFill>
                <a:latin typeface="Assistant Regular Bold"/>
              </a:rPr>
              <a:t>Be aware of what is in view</a:t>
            </a:r>
          </a:p>
          <a:p>
            <a:pPr marL="1073767" lvl="1" indent="-536884">
              <a:lnSpc>
                <a:spcPts val="5968"/>
              </a:lnSpc>
              <a:buFont typeface="Arial"/>
              <a:buChar char="•"/>
            </a:pPr>
            <a:r>
              <a:rPr lang="en-US" sz="4973" spc="198">
                <a:solidFill>
                  <a:srgbClr val="F0F0F0"/>
                </a:solidFill>
                <a:latin typeface="Assistant Regular Bold"/>
              </a:rPr>
              <a:t>Dress appropriately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965180" y="0"/>
            <a:ext cx="63520" cy="10287000"/>
            <a:chOff x="0" y="0"/>
            <a:chExt cx="84693" cy="13716000"/>
          </a:xfrm>
        </p:grpSpPr>
        <p:sp>
          <p:nvSpPr>
            <p:cNvPr id="3" name="AutoShape 3"/>
            <p:cNvSpPr/>
            <p:nvPr/>
          </p:nvSpPr>
          <p:spPr>
            <a:xfrm>
              <a:off x="35961" y="1371600"/>
              <a:ext cx="12770" cy="12344400"/>
            </a:xfrm>
            <a:prstGeom prst="rect">
              <a:avLst/>
            </a:prstGeom>
            <a:solidFill>
              <a:srgbClr val="254E72"/>
            </a:solidFill>
          </p:spPr>
        </p:sp>
        <p:sp>
          <p:nvSpPr>
            <p:cNvPr id="4" name="AutoShape 4"/>
            <p:cNvSpPr/>
            <p:nvPr/>
          </p:nvSpPr>
          <p:spPr>
            <a:xfrm>
              <a:off x="0" y="0"/>
              <a:ext cx="84693" cy="1649458"/>
            </a:xfrm>
            <a:prstGeom prst="rect">
              <a:avLst/>
            </a:prstGeom>
            <a:solidFill>
              <a:srgbClr val="254E72"/>
            </a:solidFill>
          </p:spPr>
        </p:sp>
      </p:grpSp>
      <p:sp>
        <p:nvSpPr>
          <p:cNvPr id="5" name="AutoShape 5"/>
          <p:cNvSpPr/>
          <p:nvPr/>
        </p:nvSpPr>
        <p:spPr>
          <a:xfrm>
            <a:off x="1818571" y="3169113"/>
            <a:ext cx="14650858" cy="5584029"/>
          </a:xfrm>
          <a:prstGeom prst="rect">
            <a:avLst/>
          </a:prstGeom>
          <a:solidFill>
            <a:srgbClr val="25537A"/>
          </a:solidFill>
        </p:spPr>
      </p:sp>
      <p:pic>
        <p:nvPicPr>
          <p:cNvPr id="6" name="Picture 6"/>
          <p:cNvPicPr>
            <a:picLocks noChangeAspect="1"/>
          </p:cNvPicPr>
          <p:nvPr/>
        </p:nvPicPr>
        <p:blipFill>
          <a:blip r:embed="rId2"/>
          <a:srcRect/>
          <a:stretch>
            <a:fillRect/>
          </a:stretch>
        </p:blipFill>
        <p:spPr>
          <a:xfrm>
            <a:off x="15910644" y="342116"/>
            <a:ext cx="2208311" cy="686584"/>
          </a:xfrm>
          <a:prstGeom prst="rect">
            <a:avLst/>
          </a:prstGeom>
        </p:spPr>
      </p:pic>
      <p:sp>
        <p:nvSpPr>
          <p:cNvPr id="7" name="TextBox 7"/>
          <p:cNvSpPr txBox="1"/>
          <p:nvPr/>
        </p:nvSpPr>
        <p:spPr>
          <a:xfrm>
            <a:off x="1373646" y="1620755"/>
            <a:ext cx="14536998" cy="1225550"/>
          </a:xfrm>
          <a:prstGeom prst="rect">
            <a:avLst/>
          </a:prstGeom>
        </p:spPr>
        <p:txBody>
          <a:bodyPr lIns="0" tIns="0" rIns="0" bIns="0" rtlCol="0" anchor="t">
            <a:spAutoFit/>
          </a:bodyPr>
          <a:lstStyle/>
          <a:p>
            <a:pPr>
              <a:lnSpc>
                <a:spcPts val="8799"/>
              </a:lnSpc>
            </a:pPr>
            <a:r>
              <a:rPr lang="en-US" sz="7999" spc="79">
                <a:solidFill>
                  <a:srgbClr val="254E72"/>
                </a:solidFill>
                <a:latin typeface="Telegraf"/>
              </a:rPr>
              <a:t>Consent Reminder</a:t>
            </a:r>
          </a:p>
        </p:txBody>
      </p:sp>
      <p:sp>
        <p:nvSpPr>
          <p:cNvPr id="8" name="TextBox 8"/>
          <p:cNvSpPr txBox="1"/>
          <p:nvPr/>
        </p:nvSpPr>
        <p:spPr>
          <a:xfrm>
            <a:off x="2394253" y="3871882"/>
            <a:ext cx="13516391" cy="4178490"/>
          </a:xfrm>
          <a:prstGeom prst="rect">
            <a:avLst/>
          </a:prstGeom>
        </p:spPr>
        <p:txBody>
          <a:bodyPr lIns="0" tIns="0" rIns="0" bIns="0" rtlCol="0" anchor="t">
            <a:spAutoFit/>
          </a:bodyPr>
          <a:lstStyle/>
          <a:p>
            <a:pPr marL="1196370" lvl="1" indent="-598185">
              <a:lnSpc>
                <a:spcPts val="6649"/>
              </a:lnSpc>
              <a:buFont typeface="Arial"/>
              <a:buChar char="•"/>
            </a:pPr>
            <a:r>
              <a:rPr lang="en-US" sz="5541" spc="221">
                <a:solidFill>
                  <a:srgbClr val="F0F0F0"/>
                </a:solidFill>
                <a:latin typeface="Assistant Regular Bold"/>
              </a:rPr>
              <a:t>explain what telehealth is and how it could be helpful</a:t>
            </a:r>
          </a:p>
          <a:p>
            <a:pPr marL="1196370" lvl="1" indent="-598185">
              <a:lnSpc>
                <a:spcPts val="6649"/>
              </a:lnSpc>
              <a:buFont typeface="Arial"/>
              <a:buChar char="•"/>
            </a:pPr>
            <a:r>
              <a:rPr lang="en-US" sz="5541" spc="221">
                <a:solidFill>
                  <a:srgbClr val="F0F0F0"/>
                </a:solidFill>
                <a:latin typeface="Assistant Regular Bold"/>
              </a:rPr>
              <a:t>benefits and cons</a:t>
            </a:r>
          </a:p>
          <a:p>
            <a:pPr marL="1196370" lvl="1" indent="-598185">
              <a:lnSpc>
                <a:spcPts val="6649"/>
              </a:lnSpc>
              <a:buFont typeface="Arial"/>
              <a:buChar char="•"/>
            </a:pPr>
            <a:r>
              <a:rPr lang="en-US" sz="5541" spc="221">
                <a:solidFill>
                  <a:srgbClr val="F0F0F0"/>
                </a:solidFill>
                <a:latin typeface="Assistant Regular Bold"/>
              </a:rPr>
              <a:t>explain security risks and measures in place to protect security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0" y="1341989"/>
            <a:ext cx="18288000" cy="63520"/>
            <a:chOff x="0" y="0"/>
            <a:chExt cx="24384000" cy="84693"/>
          </a:xfrm>
        </p:grpSpPr>
        <p:sp>
          <p:nvSpPr>
            <p:cNvPr id="3" name="AutoShape 3"/>
            <p:cNvSpPr/>
            <p:nvPr/>
          </p:nvSpPr>
          <p:spPr>
            <a:xfrm>
              <a:off x="0" y="35963"/>
              <a:ext cx="24384000" cy="12766"/>
            </a:xfrm>
            <a:prstGeom prst="rect">
              <a:avLst/>
            </a:prstGeom>
            <a:solidFill>
              <a:srgbClr val="F0F0F0"/>
            </a:solidFill>
          </p:spPr>
        </p:sp>
        <p:sp>
          <p:nvSpPr>
            <p:cNvPr id="4" name="AutoShape 4"/>
            <p:cNvSpPr/>
            <p:nvPr/>
          </p:nvSpPr>
          <p:spPr>
            <a:xfrm rot="-5400000">
              <a:off x="782383" y="-782383"/>
              <a:ext cx="84693" cy="1649458"/>
            </a:xfrm>
            <a:prstGeom prst="rect">
              <a:avLst/>
            </a:prstGeom>
            <a:solidFill>
              <a:srgbClr val="7294A8"/>
            </a:solidFill>
          </p:spPr>
        </p:sp>
      </p:grpSp>
      <p:pic>
        <p:nvPicPr>
          <p:cNvPr id="5" name="Picture 5"/>
          <p:cNvPicPr>
            <a:picLocks noChangeAspect="1"/>
          </p:cNvPicPr>
          <p:nvPr/>
        </p:nvPicPr>
        <p:blipFill>
          <a:blip r:embed="rId2"/>
          <a:srcRect/>
          <a:stretch>
            <a:fillRect/>
          </a:stretch>
        </p:blipFill>
        <p:spPr>
          <a:xfrm>
            <a:off x="15910644" y="342116"/>
            <a:ext cx="2208311" cy="686584"/>
          </a:xfrm>
          <a:prstGeom prst="rect">
            <a:avLst/>
          </a:prstGeom>
        </p:spPr>
      </p:pic>
      <p:sp>
        <p:nvSpPr>
          <p:cNvPr id="6" name="TextBox 6"/>
          <p:cNvSpPr txBox="1"/>
          <p:nvPr/>
        </p:nvSpPr>
        <p:spPr>
          <a:xfrm>
            <a:off x="1670941" y="1864907"/>
            <a:ext cx="13317735" cy="1017745"/>
          </a:xfrm>
          <a:prstGeom prst="rect">
            <a:avLst/>
          </a:prstGeom>
        </p:spPr>
        <p:txBody>
          <a:bodyPr lIns="0" tIns="0" rIns="0" bIns="0" rtlCol="0" anchor="t">
            <a:spAutoFit/>
          </a:bodyPr>
          <a:lstStyle/>
          <a:p>
            <a:pPr>
              <a:lnSpc>
                <a:spcPts val="7301"/>
              </a:lnSpc>
            </a:pPr>
            <a:r>
              <a:rPr lang="en-US" sz="6637" spc="66">
                <a:solidFill>
                  <a:srgbClr val="F0F0F0"/>
                </a:solidFill>
                <a:latin typeface="Telegraf"/>
              </a:rPr>
              <a:t>Examination and Asessment</a:t>
            </a:r>
          </a:p>
        </p:txBody>
      </p:sp>
      <p:pic>
        <p:nvPicPr>
          <p:cNvPr id="7" name="Picture 7"/>
          <p:cNvPicPr>
            <a:picLocks noChangeAspect="1"/>
          </p:cNvPicPr>
          <p:nvPr/>
        </p:nvPicPr>
        <p:blipFill>
          <a:blip r:embed="rId3"/>
          <a:srcRect l="10612" t="5504"/>
          <a:stretch>
            <a:fillRect/>
          </a:stretch>
        </p:blipFill>
        <p:spPr>
          <a:xfrm>
            <a:off x="9745513" y="3276439"/>
            <a:ext cx="7513787" cy="5302066"/>
          </a:xfrm>
          <a:prstGeom prst="rect">
            <a:avLst/>
          </a:prstGeom>
        </p:spPr>
      </p:pic>
      <p:sp>
        <p:nvSpPr>
          <p:cNvPr id="8" name="TextBox 8"/>
          <p:cNvSpPr txBox="1"/>
          <p:nvPr/>
        </p:nvSpPr>
        <p:spPr>
          <a:xfrm>
            <a:off x="1670941" y="3200239"/>
            <a:ext cx="7473059" cy="5314838"/>
          </a:xfrm>
          <a:prstGeom prst="rect">
            <a:avLst/>
          </a:prstGeom>
        </p:spPr>
        <p:txBody>
          <a:bodyPr lIns="0" tIns="0" rIns="0" bIns="0" rtlCol="0" anchor="t">
            <a:spAutoFit/>
          </a:bodyPr>
          <a:lstStyle/>
          <a:p>
            <a:pPr marL="810574" lvl="1" indent="-405287">
              <a:lnSpc>
                <a:spcPts val="5256"/>
              </a:lnSpc>
              <a:buFont typeface="Arial"/>
              <a:buChar char="•"/>
            </a:pPr>
            <a:r>
              <a:rPr lang="en-US" sz="3754">
                <a:solidFill>
                  <a:srgbClr val="F0F0F0"/>
                </a:solidFill>
                <a:latin typeface="Assistant Regular"/>
              </a:rPr>
              <a:t>There is an art to examination and assessment in virtual</a:t>
            </a:r>
          </a:p>
          <a:p>
            <a:pPr marL="810574" lvl="1" indent="-405287">
              <a:lnSpc>
                <a:spcPts val="5256"/>
              </a:lnSpc>
              <a:buFont typeface="Arial"/>
              <a:buChar char="•"/>
            </a:pPr>
            <a:r>
              <a:rPr lang="en-US" sz="3754">
                <a:solidFill>
                  <a:srgbClr val="F0F0F0"/>
                </a:solidFill>
                <a:latin typeface="Assistant Regular"/>
              </a:rPr>
              <a:t>We cannot covertly assess things but watching for gait or hygiene  </a:t>
            </a:r>
          </a:p>
          <a:p>
            <a:pPr marL="810574" lvl="1" indent="-405287">
              <a:lnSpc>
                <a:spcPts val="5256"/>
              </a:lnSpc>
              <a:buFont typeface="Arial"/>
              <a:buChar char="•"/>
            </a:pPr>
            <a:r>
              <a:rPr lang="en-US" sz="3754">
                <a:solidFill>
                  <a:srgbClr val="F0F0F0"/>
                </a:solidFill>
                <a:latin typeface="Assistant Regular"/>
              </a:rPr>
              <a:t>We need to be intentional about using questions and directions</a:t>
            </a:r>
          </a:p>
          <a:p>
            <a:pPr marL="810574" lvl="1" indent="-405287">
              <a:lnSpc>
                <a:spcPts val="5256"/>
              </a:lnSpc>
              <a:buFont typeface="Arial"/>
              <a:buChar char="•"/>
            </a:pPr>
            <a:r>
              <a:rPr lang="en-US" sz="3754">
                <a:solidFill>
                  <a:srgbClr val="F0F0F0"/>
                </a:solidFill>
                <a:latin typeface="Assistant Regular"/>
              </a:rPr>
              <a:t>Do you have peripheral devices you can use to support the visit?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550" b="5550"/>
          <a:stretch>
            <a:fillRect/>
          </a:stretch>
        </p:blipFill>
        <p:spPr>
          <a:xfrm>
            <a:off x="0" y="0"/>
            <a:ext cx="8672741" cy="5143500"/>
          </a:xfrm>
          <a:prstGeom prst="rect">
            <a:avLst/>
          </a:prstGeom>
        </p:spPr>
      </p:pic>
      <p:sp>
        <p:nvSpPr>
          <p:cNvPr id="3" name="AutoShape 3"/>
          <p:cNvSpPr/>
          <p:nvPr/>
        </p:nvSpPr>
        <p:spPr>
          <a:xfrm>
            <a:off x="0" y="5143500"/>
            <a:ext cx="8672741" cy="5143500"/>
          </a:xfrm>
          <a:prstGeom prst="rect">
            <a:avLst/>
          </a:prstGeom>
          <a:solidFill>
            <a:srgbClr val="7294A8"/>
          </a:solidFill>
        </p:spPr>
      </p:sp>
      <p:grpSp>
        <p:nvGrpSpPr>
          <p:cNvPr id="4" name="Group 4"/>
          <p:cNvGrpSpPr/>
          <p:nvPr/>
        </p:nvGrpSpPr>
        <p:grpSpPr>
          <a:xfrm>
            <a:off x="371075" y="0"/>
            <a:ext cx="63520" cy="10287000"/>
            <a:chOff x="0" y="0"/>
            <a:chExt cx="84693" cy="13716000"/>
          </a:xfrm>
        </p:grpSpPr>
        <p:sp>
          <p:nvSpPr>
            <p:cNvPr id="5" name="AutoShape 5"/>
            <p:cNvSpPr/>
            <p:nvPr/>
          </p:nvSpPr>
          <p:spPr>
            <a:xfrm>
              <a:off x="35961" y="1371600"/>
              <a:ext cx="12770" cy="12344400"/>
            </a:xfrm>
            <a:prstGeom prst="rect">
              <a:avLst/>
            </a:prstGeom>
            <a:solidFill>
              <a:srgbClr val="25537A"/>
            </a:solidFill>
          </p:spPr>
        </p:sp>
        <p:sp>
          <p:nvSpPr>
            <p:cNvPr id="6" name="AutoShape 6"/>
            <p:cNvSpPr/>
            <p:nvPr/>
          </p:nvSpPr>
          <p:spPr>
            <a:xfrm>
              <a:off x="0" y="0"/>
              <a:ext cx="84693" cy="1649458"/>
            </a:xfrm>
            <a:prstGeom prst="rect">
              <a:avLst/>
            </a:prstGeom>
            <a:solidFill>
              <a:srgbClr val="25537A"/>
            </a:solidFill>
          </p:spPr>
        </p:sp>
      </p:grpSp>
      <p:grpSp>
        <p:nvGrpSpPr>
          <p:cNvPr id="7" name="Group 7"/>
          <p:cNvGrpSpPr/>
          <p:nvPr/>
        </p:nvGrpSpPr>
        <p:grpSpPr>
          <a:xfrm rot="-10800000">
            <a:off x="17200125" y="9441661"/>
            <a:ext cx="489002" cy="489002"/>
            <a:chOff x="0" y="0"/>
            <a:chExt cx="652003" cy="652003"/>
          </a:xfrm>
        </p:grpSpPr>
        <p:grpSp>
          <p:nvGrpSpPr>
            <p:cNvPr id="8" name="Group 8"/>
            <p:cNvGrpSpPr>
              <a:grpSpLocks noChangeAspect="1"/>
            </p:cNvGrpSpPr>
            <p:nvPr/>
          </p:nvGrpSpPr>
          <p:grpSpPr>
            <a:xfrm rot="-10800000">
              <a:off x="0" y="0"/>
              <a:ext cx="652003" cy="652003"/>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1" name="Group 11"/>
          <p:cNvGrpSpPr/>
          <p:nvPr/>
        </p:nvGrpSpPr>
        <p:grpSpPr>
          <a:xfrm>
            <a:off x="16340471" y="9441661"/>
            <a:ext cx="489002" cy="489002"/>
            <a:chOff x="0" y="0"/>
            <a:chExt cx="652003" cy="652003"/>
          </a:xfrm>
        </p:grpSpPr>
        <p:grpSp>
          <p:nvGrpSpPr>
            <p:cNvPr id="12" name="Group 12"/>
            <p:cNvGrpSpPr>
              <a:grpSpLocks noChangeAspect="1"/>
            </p:cNvGrpSpPr>
            <p:nvPr/>
          </p:nvGrpSpPr>
          <p:grpSpPr>
            <a:xfrm rot="-10800000">
              <a:off x="0" y="0"/>
              <a:ext cx="652003" cy="652003"/>
              <a:chOff x="0" y="0"/>
              <a:chExt cx="6355080" cy="6355080"/>
            </a:xfrm>
          </p:grpSpPr>
          <p:sp>
            <p:nvSpPr>
              <p:cNvPr id="13" name="Freeform 1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sp>
        <p:nvSpPr>
          <p:cNvPr id="15" name="TextBox 15"/>
          <p:cNvSpPr txBox="1"/>
          <p:nvPr/>
        </p:nvSpPr>
        <p:spPr>
          <a:xfrm>
            <a:off x="861856" y="5708311"/>
            <a:ext cx="7234695" cy="3341690"/>
          </a:xfrm>
          <a:prstGeom prst="rect">
            <a:avLst/>
          </a:prstGeom>
        </p:spPr>
        <p:txBody>
          <a:bodyPr lIns="0" tIns="0" rIns="0" bIns="0" rtlCol="0" anchor="t">
            <a:spAutoFit/>
          </a:bodyPr>
          <a:lstStyle/>
          <a:p>
            <a:pPr>
              <a:lnSpc>
                <a:spcPts val="12512"/>
              </a:lnSpc>
            </a:pPr>
            <a:r>
              <a:rPr lang="en-US" sz="11375" spc="113">
                <a:solidFill>
                  <a:srgbClr val="25537A"/>
                </a:solidFill>
                <a:latin typeface="Telegraf"/>
              </a:rPr>
              <a:t>Camera Control</a:t>
            </a:r>
          </a:p>
        </p:txBody>
      </p:sp>
      <p:pic>
        <p:nvPicPr>
          <p:cNvPr id="16" name="Picture 16"/>
          <p:cNvPicPr>
            <a:picLocks noChangeAspect="1"/>
          </p:cNvPicPr>
          <p:nvPr/>
        </p:nvPicPr>
        <p:blipFill>
          <a:blip r:embed="rId5"/>
          <a:srcRect/>
          <a:stretch>
            <a:fillRect/>
          </a:stretch>
        </p:blipFill>
        <p:spPr>
          <a:xfrm>
            <a:off x="15910644" y="300253"/>
            <a:ext cx="2208311" cy="686584"/>
          </a:xfrm>
          <a:prstGeom prst="rect">
            <a:avLst/>
          </a:prstGeom>
        </p:spPr>
      </p:pic>
      <p:sp>
        <p:nvSpPr>
          <p:cNvPr id="17" name="TextBox 17"/>
          <p:cNvSpPr txBox="1"/>
          <p:nvPr/>
        </p:nvSpPr>
        <p:spPr>
          <a:xfrm>
            <a:off x="9329477" y="1789052"/>
            <a:ext cx="8359650" cy="2295525"/>
          </a:xfrm>
          <a:prstGeom prst="rect">
            <a:avLst/>
          </a:prstGeom>
        </p:spPr>
        <p:txBody>
          <a:bodyPr lIns="0" tIns="0" rIns="0" bIns="0" rtlCol="0" anchor="t">
            <a:spAutoFit/>
          </a:bodyPr>
          <a:lstStyle/>
          <a:p>
            <a:pPr algn="ctr">
              <a:lnSpc>
                <a:spcPts val="4513"/>
              </a:lnSpc>
              <a:spcBef>
                <a:spcPct val="0"/>
              </a:spcBef>
            </a:pPr>
            <a:r>
              <a:rPr lang="en-US" sz="3760" spc="150">
                <a:solidFill>
                  <a:srgbClr val="25537A"/>
                </a:solidFill>
                <a:latin typeface="Assistant Regular Bold"/>
              </a:rPr>
              <a:t>Some options for improving the examination, assessment and observation experience via Telehealth -</a:t>
            </a:r>
          </a:p>
        </p:txBody>
      </p:sp>
      <p:sp>
        <p:nvSpPr>
          <p:cNvPr id="18" name="AutoShape 18"/>
          <p:cNvSpPr/>
          <p:nvPr/>
        </p:nvSpPr>
        <p:spPr>
          <a:xfrm>
            <a:off x="9514803" y="4597017"/>
            <a:ext cx="7685322" cy="1705976"/>
          </a:xfrm>
          <a:prstGeom prst="rect">
            <a:avLst/>
          </a:prstGeom>
          <a:solidFill>
            <a:srgbClr val="25537A"/>
          </a:solidFill>
        </p:spPr>
      </p:sp>
      <p:sp>
        <p:nvSpPr>
          <p:cNvPr id="19" name="TextBox 19"/>
          <p:cNvSpPr txBox="1"/>
          <p:nvPr/>
        </p:nvSpPr>
        <p:spPr>
          <a:xfrm>
            <a:off x="9607466" y="4692767"/>
            <a:ext cx="7499996" cy="1514475"/>
          </a:xfrm>
          <a:prstGeom prst="rect">
            <a:avLst/>
          </a:prstGeom>
        </p:spPr>
        <p:txBody>
          <a:bodyPr lIns="0" tIns="0" rIns="0" bIns="0" rtlCol="0" anchor="t">
            <a:spAutoFit/>
          </a:bodyPr>
          <a:lstStyle/>
          <a:p>
            <a:pPr algn="ctr">
              <a:lnSpc>
                <a:spcPts val="3986"/>
              </a:lnSpc>
            </a:pPr>
            <a:r>
              <a:rPr lang="en-US" sz="3322" spc="132">
                <a:solidFill>
                  <a:srgbClr val="F0F0F0"/>
                </a:solidFill>
                <a:latin typeface="Assistant Regular Bold"/>
              </a:rPr>
              <a:t>Telemedicine grade video conferencing camera with end-use control</a:t>
            </a:r>
          </a:p>
        </p:txBody>
      </p:sp>
      <p:sp>
        <p:nvSpPr>
          <p:cNvPr id="20" name="AutoShape 20"/>
          <p:cNvSpPr/>
          <p:nvPr/>
        </p:nvSpPr>
        <p:spPr>
          <a:xfrm>
            <a:off x="9514803" y="6862262"/>
            <a:ext cx="7685322" cy="1705976"/>
          </a:xfrm>
          <a:prstGeom prst="rect">
            <a:avLst/>
          </a:prstGeom>
          <a:solidFill>
            <a:srgbClr val="25537A"/>
          </a:solidFill>
        </p:spPr>
      </p:sp>
      <p:sp>
        <p:nvSpPr>
          <p:cNvPr id="21" name="TextBox 21"/>
          <p:cNvSpPr txBox="1"/>
          <p:nvPr/>
        </p:nvSpPr>
        <p:spPr>
          <a:xfrm>
            <a:off x="10505824" y="7210425"/>
            <a:ext cx="5703280" cy="1009650"/>
          </a:xfrm>
          <a:prstGeom prst="rect">
            <a:avLst/>
          </a:prstGeom>
        </p:spPr>
        <p:txBody>
          <a:bodyPr lIns="0" tIns="0" rIns="0" bIns="0" rtlCol="0" anchor="t">
            <a:spAutoFit/>
          </a:bodyPr>
          <a:lstStyle/>
          <a:p>
            <a:pPr algn="ctr">
              <a:lnSpc>
                <a:spcPts val="3986"/>
              </a:lnSpc>
            </a:pPr>
            <a:r>
              <a:rPr lang="en-US" sz="3322" spc="132">
                <a:solidFill>
                  <a:srgbClr val="F0F0F0"/>
                </a:solidFill>
                <a:latin typeface="Assistant Regular Bold"/>
              </a:rPr>
              <a:t>External web cams with pan and zoom features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pic>
        <p:nvPicPr>
          <p:cNvPr id="11" name="Picture 11"/>
          <p:cNvPicPr>
            <a:picLocks noChangeAspect="1"/>
          </p:cNvPicPr>
          <p:nvPr/>
        </p:nvPicPr>
        <p:blipFill>
          <a:blip r:embed="rId4"/>
          <a:srcRect/>
          <a:stretch>
            <a:fillRect/>
          </a:stretch>
        </p:blipFill>
        <p:spPr>
          <a:xfrm>
            <a:off x="15910644" y="300253"/>
            <a:ext cx="2208311" cy="686584"/>
          </a:xfrm>
          <a:prstGeom prst="rect">
            <a:avLst/>
          </a:prstGeom>
        </p:spPr>
      </p:pic>
      <p:sp>
        <p:nvSpPr>
          <p:cNvPr id="12" name="TextBox 12"/>
          <p:cNvSpPr txBox="1"/>
          <p:nvPr/>
        </p:nvSpPr>
        <p:spPr>
          <a:xfrm>
            <a:off x="494833" y="2162107"/>
            <a:ext cx="8932805" cy="333375"/>
          </a:xfrm>
          <a:prstGeom prst="rect">
            <a:avLst/>
          </a:prstGeom>
        </p:spPr>
        <p:txBody>
          <a:bodyPr lIns="0" tIns="0" rIns="0" bIns="0" rtlCol="0" anchor="t">
            <a:spAutoFit/>
          </a:bodyPr>
          <a:lstStyle/>
          <a:p>
            <a:pPr>
              <a:lnSpc>
                <a:spcPts val="2638"/>
              </a:lnSpc>
            </a:pPr>
            <a:endParaRPr/>
          </a:p>
        </p:txBody>
      </p:sp>
      <p:sp>
        <p:nvSpPr>
          <p:cNvPr id="13" name="TextBox 13"/>
          <p:cNvSpPr txBox="1"/>
          <p:nvPr/>
        </p:nvSpPr>
        <p:spPr>
          <a:xfrm>
            <a:off x="1355096" y="2309745"/>
            <a:ext cx="14555548" cy="975576"/>
          </a:xfrm>
          <a:prstGeom prst="rect">
            <a:avLst/>
          </a:prstGeom>
        </p:spPr>
        <p:txBody>
          <a:bodyPr lIns="0" tIns="0" rIns="0" bIns="0" rtlCol="0" anchor="t">
            <a:spAutoFit/>
          </a:bodyPr>
          <a:lstStyle/>
          <a:p>
            <a:pPr>
              <a:lnSpc>
                <a:spcPts val="6948"/>
              </a:lnSpc>
            </a:pPr>
            <a:r>
              <a:rPr lang="en-US" sz="6316" spc="63">
                <a:solidFill>
                  <a:srgbClr val="25537A"/>
                </a:solidFill>
                <a:latin typeface="Telegraf"/>
              </a:rPr>
              <a:t>Care Models</a:t>
            </a:r>
          </a:p>
        </p:txBody>
      </p:sp>
      <p:sp>
        <p:nvSpPr>
          <p:cNvPr id="14" name="TextBox 14"/>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5" name="TextBox 15"/>
          <p:cNvSpPr txBox="1"/>
          <p:nvPr/>
        </p:nvSpPr>
        <p:spPr>
          <a:xfrm>
            <a:off x="2110530" y="3990975"/>
            <a:ext cx="13800114" cy="2295525"/>
          </a:xfrm>
          <a:prstGeom prst="rect">
            <a:avLst/>
          </a:prstGeom>
        </p:spPr>
        <p:txBody>
          <a:bodyPr lIns="0" tIns="0" rIns="0" bIns="0" rtlCol="0" anchor="t">
            <a:spAutoFit/>
          </a:bodyPr>
          <a:lstStyle/>
          <a:p>
            <a:pPr marL="811991" lvl="1" indent="-405995">
              <a:lnSpc>
                <a:spcPts val="4513"/>
              </a:lnSpc>
              <a:buFont typeface="Arial"/>
              <a:buChar char="•"/>
            </a:pPr>
            <a:r>
              <a:rPr lang="en-US" sz="3760" spc="150">
                <a:solidFill>
                  <a:srgbClr val="25537A"/>
                </a:solidFill>
                <a:latin typeface="Assistant Regular Bold"/>
              </a:rPr>
              <a:t>use validated screening scales and screeners</a:t>
            </a:r>
          </a:p>
          <a:p>
            <a:pPr marL="811991" lvl="1" indent="-405995">
              <a:lnSpc>
                <a:spcPts val="4513"/>
              </a:lnSpc>
              <a:buFont typeface="Arial"/>
              <a:buChar char="•"/>
            </a:pPr>
            <a:r>
              <a:rPr lang="en-US" sz="3760" spc="150">
                <a:solidFill>
                  <a:srgbClr val="25537A"/>
                </a:solidFill>
                <a:latin typeface="Assistant Regular Bold"/>
              </a:rPr>
              <a:t>review and implement the scheduling process</a:t>
            </a:r>
          </a:p>
          <a:p>
            <a:pPr marL="811991" lvl="1" indent="-405995">
              <a:lnSpc>
                <a:spcPts val="4513"/>
              </a:lnSpc>
              <a:buFont typeface="Arial"/>
              <a:buChar char="•"/>
            </a:pPr>
            <a:r>
              <a:rPr lang="en-US" sz="3760" spc="150">
                <a:solidFill>
                  <a:srgbClr val="25537A"/>
                </a:solidFill>
                <a:latin typeface="Assistant Regular Bold"/>
              </a:rPr>
              <a:t>review the emergency plan</a:t>
            </a:r>
          </a:p>
          <a:p>
            <a:pPr marL="811991" lvl="1" indent="-405995">
              <a:lnSpc>
                <a:spcPts val="4513"/>
              </a:lnSpc>
              <a:spcBef>
                <a:spcPct val="0"/>
              </a:spcBef>
              <a:buFont typeface="Arial"/>
              <a:buChar char="•"/>
            </a:pPr>
            <a:r>
              <a:rPr lang="en-US" sz="3760" spc="150">
                <a:solidFill>
                  <a:srgbClr val="25537A"/>
                </a:solidFill>
                <a:latin typeface="Assistant Regular Bold"/>
              </a:rPr>
              <a:t>review any needs or plans for lab work and prescriptions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54E72"/>
        </a:solidFill>
        <a:effectLst/>
      </p:bgPr>
    </p:bg>
    <p:spTree>
      <p:nvGrpSpPr>
        <p:cNvPr id="1" name=""/>
        <p:cNvGrpSpPr/>
        <p:nvPr/>
      </p:nvGrpSpPr>
      <p:grpSpPr>
        <a:xfrm>
          <a:off x="0" y="0"/>
          <a:ext cx="0" cy="0"/>
          <a:chOff x="0" y="0"/>
          <a:chExt cx="0" cy="0"/>
        </a:xfrm>
      </p:grpSpPr>
      <p:grpSp>
        <p:nvGrpSpPr>
          <p:cNvPr id="2" name="Group 2"/>
          <p:cNvGrpSpPr/>
          <p:nvPr/>
        </p:nvGrpSpPr>
        <p:grpSpPr>
          <a:xfrm>
            <a:off x="0" y="1581363"/>
            <a:ext cx="18288000" cy="63520"/>
            <a:chOff x="0" y="0"/>
            <a:chExt cx="24384000" cy="84693"/>
          </a:xfrm>
        </p:grpSpPr>
        <p:sp>
          <p:nvSpPr>
            <p:cNvPr id="3" name="AutoShape 3"/>
            <p:cNvSpPr/>
            <p:nvPr/>
          </p:nvSpPr>
          <p:spPr>
            <a:xfrm>
              <a:off x="0" y="35963"/>
              <a:ext cx="24384000" cy="12766"/>
            </a:xfrm>
            <a:prstGeom prst="rect">
              <a:avLst/>
            </a:prstGeom>
            <a:solidFill>
              <a:srgbClr val="FEFFFF"/>
            </a:solidFill>
          </p:spPr>
        </p:sp>
        <p:sp>
          <p:nvSpPr>
            <p:cNvPr id="4" name="AutoShape 4"/>
            <p:cNvSpPr/>
            <p:nvPr/>
          </p:nvSpPr>
          <p:spPr>
            <a:xfrm rot="-5400000">
              <a:off x="782383" y="-782383"/>
              <a:ext cx="84693" cy="1649458"/>
            </a:xfrm>
            <a:prstGeom prst="rect">
              <a:avLst/>
            </a:prstGeom>
            <a:solidFill>
              <a:srgbClr val="F0F0F0"/>
            </a:solidFill>
          </p:spPr>
        </p:sp>
      </p:grpSp>
      <p:sp>
        <p:nvSpPr>
          <p:cNvPr id="5" name="TextBox 5"/>
          <p:cNvSpPr txBox="1"/>
          <p:nvPr/>
        </p:nvSpPr>
        <p:spPr>
          <a:xfrm>
            <a:off x="1394709" y="2053102"/>
            <a:ext cx="15620090" cy="1132472"/>
          </a:xfrm>
          <a:prstGeom prst="rect">
            <a:avLst/>
          </a:prstGeom>
        </p:spPr>
        <p:txBody>
          <a:bodyPr lIns="0" tIns="0" rIns="0" bIns="0" rtlCol="0" anchor="t">
            <a:spAutoFit/>
          </a:bodyPr>
          <a:lstStyle/>
          <a:p>
            <a:pPr>
              <a:lnSpc>
                <a:spcPts val="8163"/>
              </a:lnSpc>
            </a:pPr>
            <a:r>
              <a:rPr lang="en-US" sz="7420" spc="74">
                <a:solidFill>
                  <a:srgbClr val="FEFFFF"/>
                </a:solidFill>
                <a:latin typeface="Telegraf"/>
              </a:rPr>
              <a:t>Special Considerations</a:t>
            </a:r>
          </a:p>
        </p:txBody>
      </p:sp>
      <p:grpSp>
        <p:nvGrpSpPr>
          <p:cNvPr id="6" name="Group 6"/>
          <p:cNvGrpSpPr/>
          <p:nvPr/>
        </p:nvGrpSpPr>
        <p:grpSpPr>
          <a:xfrm rot="-10800000">
            <a:off x="1108733" y="530887"/>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459664" y="530887"/>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4"/>
          <a:srcRect/>
          <a:stretch>
            <a:fillRect/>
          </a:stretch>
        </p:blipFill>
        <p:spPr>
          <a:xfrm>
            <a:off x="15910644" y="342116"/>
            <a:ext cx="2208311" cy="686584"/>
          </a:xfrm>
          <a:prstGeom prst="rect">
            <a:avLst/>
          </a:prstGeom>
        </p:spPr>
      </p:pic>
      <p:pic>
        <p:nvPicPr>
          <p:cNvPr id="15" name="Picture 15"/>
          <p:cNvPicPr>
            <a:picLocks noChangeAspect="1"/>
          </p:cNvPicPr>
          <p:nvPr/>
        </p:nvPicPr>
        <p:blipFill>
          <a:blip r:embed="rId5"/>
          <a:srcRect b="16003"/>
          <a:stretch>
            <a:fillRect/>
          </a:stretch>
        </p:blipFill>
        <p:spPr>
          <a:xfrm>
            <a:off x="1394709" y="3512871"/>
            <a:ext cx="8115300" cy="4541550"/>
          </a:xfrm>
          <a:prstGeom prst="rect">
            <a:avLst/>
          </a:prstGeom>
        </p:spPr>
      </p:pic>
      <p:sp>
        <p:nvSpPr>
          <p:cNvPr id="16" name="TextBox 16"/>
          <p:cNvSpPr txBox="1"/>
          <p:nvPr/>
        </p:nvSpPr>
        <p:spPr>
          <a:xfrm>
            <a:off x="9786241" y="3754877"/>
            <a:ext cx="7473059" cy="3981338"/>
          </a:xfrm>
          <a:prstGeom prst="rect">
            <a:avLst/>
          </a:prstGeom>
        </p:spPr>
        <p:txBody>
          <a:bodyPr lIns="0" tIns="0" rIns="0" bIns="0" rtlCol="0" anchor="t">
            <a:spAutoFit/>
          </a:bodyPr>
          <a:lstStyle/>
          <a:p>
            <a:pPr marL="810574" lvl="1" indent="-405287">
              <a:lnSpc>
                <a:spcPts val="5256"/>
              </a:lnSpc>
              <a:buFont typeface="Arial"/>
              <a:buChar char="•"/>
            </a:pPr>
            <a:r>
              <a:rPr lang="en-US" sz="3754">
                <a:solidFill>
                  <a:srgbClr val="F0F0F0"/>
                </a:solidFill>
                <a:latin typeface="Assistant Regular"/>
              </a:rPr>
              <a:t>Telehealth scale</a:t>
            </a:r>
          </a:p>
          <a:p>
            <a:pPr marL="810574" lvl="1" indent="-405287">
              <a:lnSpc>
                <a:spcPts val="5256"/>
              </a:lnSpc>
              <a:buFont typeface="Arial"/>
              <a:buChar char="•"/>
            </a:pPr>
            <a:r>
              <a:rPr lang="en-US" sz="3754">
                <a:solidFill>
                  <a:srgbClr val="F0F0F0"/>
                </a:solidFill>
                <a:latin typeface="Assistant Regular"/>
              </a:rPr>
              <a:t>Telehealth blood pressure cuff</a:t>
            </a:r>
          </a:p>
          <a:p>
            <a:pPr marL="810574" lvl="1" indent="-405287">
              <a:lnSpc>
                <a:spcPts val="5256"/>
              </a:lnSpc>
              <a:buFont typeface="Arial"/>
              <a:buChar char="•"/>
            </a:pPr>
            <a:r>
              <a:rPr lang="en-US" sz="3754">
                <a:solidFill>
                  <a:srgbClr val="F0F0F0"/>
                </a:solidFill>
                <a:latin typeface="Assistant Regular"/>
              </a:rPr>
              <a:t>Digital stethoscope</a:t>
            </a:r>
          </a:p>
          <a:p>
            <a:pPr marL="810574" lvl="1" indent="-405287">
              <a:lnSpc>
                <a:spcPts val="5256"/>
              </a:lnSpc>
              <a:buFont typeface="Arial"/>
              <a:buChar char="•"/>
            </a:pPr>
            <a:r>
              <a:rPr lang="en-US" sz="3754">
                <a:solidFill>
                  <a:srgbClr val="F0F0F0"/>
                </a:solidFill>
                <a:latin typeface="Assistant Regular"/>
              </a:rPr>
              <a:t>Tele-EKG</a:t>
            </a:r>
          </a:p>
          <a:p>
            <a:pPr marL="810574" lvl="1" indent="-405287">
              <a:lnSpc>
                <a:spcPts val="5256"/>
              </a:lnSpc>
              <a:buFont typeface="Arial"/>
              <a:buChar char="•"/>
            </a:pPr>
            <a:r>
              <a:rPr lang="en-US" sz="3754">
                <a:solidFill>
                  <a:srgbClr val="F0F0F0"/>
                </a:solidFill>
                <a:latin typeface="Assistant Regular"/>
              </a:rPr>
              <a:t>Tele-glucose meter</a:t>
            </a:r>
          </a:p>
          <a:p>
            <a:pPr marL="810574" lvl="1" indent="-405287">
              <a:lnSpc>
                <a:spcPts val="5256"/>
              </a:lnSpc>
              <a:buFont typeface="Arial"/>
              <a:buChar char="•"/>
            </a:pPr>
            <a:r>
              <a:rPr lang="en-US" sz="3754">
                <a:solidFill>
                  <a:srgbClr val="F0F0F0"/>
                </a:solidFill>
                <a:latin typeface="Assistant Regular"/>
              </a:rPr>
              <a:t>Blood panel for lithium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8196694" y="0"/>
            <a:ext cx="10091306" cy="10287000"/>
          </a:xfrm>
          <a:prstGeom prst="rect">
            <a:avLst/>
          </a:prstGeom>
          <a:solidFill>
            <a:srgbClr val="7294A8"/>
          </a:solidFill>
        </p:spPr>
      </p:sp>
      <p:grpSp>
        <p:nvGrpSpPr>
          <p:cNvPr id="3" name="Group 3"/>
          <p:cNvGrpSpPr/>
          <p:nvPr/>
        </p:nvGrpSpPr>
        <p:grpSpPr>
          <a:xfrm>
            <a:off x="8495915" y="1913824"/>
            <a:ext cx="8437201" cy="6502220"/>
            <a:chOff x="0" y="0"/>
            <a:chExt cx="11249602" cy="8669627"/>
          </a:xfrm>
        </p:grpSpPr>
        <p:sp>
          <p:nvSpPr>
            <p:cNvPr id="4" name="TextBox 4"/>
            <p:cNvSpPr txBox="1"/>
            <p:nvPr/>
          </p:nvSpPr>
          <p:spPr>
            <a:xfrm>
              <a:off x="1" y="2089661"/>
              <a:ext cx="11249599" cy="558800"/>
            </a:xfrm>
            <a:prstGeom prst="rect">
              <a:avLst/>
            </a:prstGeom>
          </p:spPr>
          <p:txBody>
            <a:bodyPr lIns="0" tIns="0" rIns="0" bIns="0" rtlCol="0" anchor="t">
              <a:spAutoFit/>
            </a:bodyPr>
            <a:lstStyle/>
            <a:p>
              <a:pPr>
                <a:lnSpc>
                  <a:spcPts val="3360"/>
                </a:lnSpc>
              </a:pPr>
              <a:r>
                <a:rPr lang="en-US" sz="2800" spc="112">
                  <a:solidFill>
                    <a:srgbClr val="F0F0F0"/>
                  </a:solidFill>
                  <a:latin typeface="Assistant Bold"/>
                </a:rPr>
                <a:t>OVERVIEW OF KEY IDEAS</a:t>
              </a:r>
            </a:p>
          </p:txBody>
        </p:sp>
        <p:sp>
          <p:nvSpPr>
            <p:cNvPr id="5" name="TextBox 5"/>
            <p:cNvSpPr txBox="1"/>
            <p:nvPr/>
          </p:nvSpPr>
          <p:spPr>
            <a:xfrm>
              <a:off x="0" y="0"/>
              <a:ext cx="11249600" cy="1524000"/>
            </a:xfrm>
            <a:prstGeom prst="rect">
              <a:avLst/>
            </a:prstGeom>
          </p:spPr>
          <p:txBody>
            <a:bodyPr lIns="0" tIns="0" rIns="0" bIns="0" rtlCol="0" anchor="t">
              <a:spAutoFit/>
            </a:bodyPr>
            <a:lstStyle/>
            <a:p>
              <a:pPr>
                <a:lnSpc>
                  <a:spcPts val="8250"/>
                </a:lnSpc>
              </a:pPr>
              <a:r>
                <a:rPr lang="en-US" sz="7500" spc="75">
                  <a:solidFill>
                    <a:srgbClr val="F0F0F0"/>
                  </a:solidFill>
                  <a:latin typeface="Telegraf"/>
                </a:rPr>
                <a:t>Overview</a:t>
              </a:r>
            </a:p>
          </p:txBody>
        </p:sp>
        <p:sp>
          <p:nvSpPr>
            <p:cNvPr id="6" name="TextBox 6"/>
            <p:cNvSpPr txBox="1"/>
            <p:nvPr/>
          </p:nvSpPr>
          <p:spPr>
            <a:xfrm>
              <a:off x="1" y="3166496"/>
              <a:ext cx="11249601" cy="5503131"/>
            </a:xfrm>
            <a:prstGeom prst="rect">
              <a:avLst/>
            </a:prstGeom>
          </p:spPr>
          <p:txBody>
            <a:bodyPr lIns="0" tIns="0" rIns="0" bIns="0" rtlCol="0" anchor="t">
              <a:spAutoFit/>
            </a:bodyPr>
            <a:lstStyle/>
            <a:p>
              <a:pPr>
                <a:lnSpc>
                  <a:spcPts val="3639"/>
                </a:lnSpc>
              </a:pPr>
              <a:r>
                <a:rPr lang="en-US" sz="2599" dirty="0">
                  <a:solidFill>
                    <a:srgbClr val="F0F0F0"/>
                  </a:solidFill>
                  <a:latin typeface="Assistant Regular"/>
                </a:rPr>
                <a:t>Welcome to Discovery Behavioral Health’s training on Best Practices and Clinical Application for virtual program. This will be a comprehensive overview of the various telehealth best practice guidelines for each profession, clinical applications and considerations. We have talked about what telehealth is, how  demonstrate telepresence and how to maintain security while doing so. In this training we will focus on the particular clinical applications for telemental health according to the most up to date guidelines available. </a:t>
              </a:r>
            </a:p>
          </p:txBody>
        </p:sp>
      </p:grpSp>
      <p:grpSp>
        <p:nvGrpSpPr>
          <p:cNvPr id="7" name="Group 7"/>
          <p:cNvGrpSpPr/>
          <p:nvPr/>
        </p:nvGrpSpPr>
        <p:grpSpPr>
          <a:xfrm>
            <a:off x="17195780" y="0"/>
            <a:ext cx="63520" cy="10287000"/>
            <a:chOff x="0" y="0"/>
            <a:chExt cx="84693" cy="13716000"/>
          </a:xfrm>
        </p:grpSpPr>
        <p:sp>
          <p:nvSpPr>
            <p:cNvPr id="8" name="AutoShape 8"/>
            <p:cNvSpPr/>
            <p:nvPr/>
          </p:nvSpPr>
          <p:spPr>
            <a:xfrm>
              <a:off x="35961" y="1371600"/>
              <a:ext cx="12770" cy="12344400"/>
            </a:xfrm>
            <a:prstGeom prst="rect">
              <a:avLst/>
            </a:prstGeom>
            <a:solidFill>
              <a:srgbClr val="254E72"/>
            </a:solidFill>
          </p:spPr>
        </p:sp>
        <p:sp>
          <p:nvSpPr>
            <p:cNvPr id="9" name="AutoShape 9"/>
            <p:cNvSpPr/>
            <p:nvPr/>
          </p:nvSpPr>
          <p:spPr>
            <a:xfrm>
              <a:off x="0" y="0"/>
              <a:ext cx="84693" cy="1649458"/>
            </a:xfrm>
            <a:prstGeom prst="rect">
              <a:avLst/>
            </a:prstGeom>
            <a:solidFill>
              <a:srgbClr val="254E72"/>
            </a:solidFill>
          </p:spPr>
        </p:sp>
      </p:grpSp>
      <p:grpSp>
        <p:nvGrpSpPr>
          <p:cNvPr id="10" name="Group 10"/>
          <p:cNvGrpSpPr/>
          <p:nvPr/>
        </p:nvGrpSpPr>
        <p:grpSpPr>
          <a:xfrm rot="-10800000">
            <a:off x="15580259" y="10287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4" name="Group 14"/>
          <p:cNvGrpSpPr/>
          <p:nvPr/>
        </p:nvGrpSpPr>
        <p:grpSpPr>
          <a:xfrm>
            <a:off x="14668525" y="1028700"/>
            <a:ext cx="489002" cy="489002"/>
            <a:chOff x="0" y="0"/>
            <a:chExt cx="652003" cy="652003"/>
          </a:xfrm>
        </p:grpSpPr>
        <p:grpSp>
          <p:nvGrpSpPr>
            <p:cNvPr id="15" name="Group 15"/>
            <p:cNvGrpSpPr>
              <a:grpSpLocks noChangeAspect="1"/>
            </p:cNvGrpSpPr>
            <p:nvPr/>
          </p:nvGrpSpPr>
          <p:grpSpPr>
            <a:xfrm rot="-10800000">
              <a:off x="0" y="0"/>
              <a:ext cx="652003" cy="652003"/>
              <a:chOff x="0" y="0"/>
              <a:chExt cx="6355080" cy="6355080"/>
            </a:xfrm>
          </p:grpSpPr>
          <p:sp>
            <p:nvSpPr>
              <p:cNvPr id="16" name="Freeform 1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8" name="Best Practice and Clinical Application-2" descr="Best Practice and Clinical Application-2">
            <a:hlinkClick r:id="" action="ppaction://media"/>
            <a:extLst>
              <a:ext uri="{FF2B5EF4-FFF2-40B4-BE49-F238E27FC236}">
                <a16:creationId xmlns:a16="http://schemas.microsoft.com/office/drawing/2014/main" id="{6774B1A5-44F5-524B-A2E8-53086E408BB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55127"/>
          <a:stretch/>
        </p:blipFill>
        <p:spPr>
          <a:xfrm>
            <a:off x="0" y="0"/>
            <a:ext cx="8206279"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3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0" y="1315650"/>
            <a:ext cx="18288000" cy="63520"/>
            <a:chOff x="0" y="0"/>
            <a:chExt cx="24384000" cy="84693"/>
          </a:xfrm>
        </p:grpSpPr>
        <p:sp>
          <p:nvSpPr>
            <p:cNvPr id="3" name="AutoShape 3"/>
            <p:cNvSpPr/>
            <p:nvPr/>
          </p:nvSpPr>
          <p:spPr>
            <a:xfrm>
              <a:off x="0" y="35963"/>
              <a:ext cx="24384000" cy="12766"/>
            </a:xfrm>
            <a:prstGeom prst="rect">
              <a:avLst/>
            </a:prstGeom>
            <a:solidFill>
              <a:srgbClr val="25537A"/>
            </a:solidFill>
          </p:spPr>
        </p:sp>
        <p:sp>
          <p:nvSpPr>
            <p:cNvPr id="4" name="AutoShape 4"/>
            <p:cNvSpPr/>
            <p:nvPr/>
          </p:nvSpPr>
          <p:spPr>
            <a:xfrm rot="-5400000">
              <a:off x="782383" y="-782383"/>
              <a:ext cx="84693" cy="1649458"/>
            </a:xfrm>
            <a:prstGeom prst="rect">
              <a:avLst/>
            </a:prstGeom>
            <a:solidFill>
              <a:srgbClr val="25537A"/>
            </a:solidFill>
          </p:spPr>
        </p:sp>
      </p:grpSp>
      <p:grpSp>
        <p:nvGrpSpPr>
          <p:cNvPr id="5" name="Group 5"/>
          <p:cNvGrpSpPr/>
          <p:nvPr/>
        </p:nvGrpSpPr>
        <p:grpSpPr>
          <a:xfrm rot="-10800000">
            <a:off x="16770298" y="8769298"/>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121229" y="8769298"/>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6"/>
          <a:srcRect/>
          <a:stretch>
            <a:fillRect/>
          </a:stretch>
        </p:blipFill>
        <p:spPr>
          <a:xfrm>
            <a:off x="15910644" y="342116"/>
            <a:ext cx="2208311" cy="686584"/>
          </a:xfrm>
          <a:prstGeom prst="rect">
            <a:avLst/>
          </a:prstGeom>
        </p:spPr>
      </p:pic>
      <p:grpSp>
        <p:nvGrpSpPr>
          <p:cNvPr id="14" name="Group 14"/>
          <p:cNvGrpSpPr/>
          <p:nvPr/>
        </p:nvGrpSpPr>
        <p:grpSpPr>
          <a:xfrm>
            <a:off x="1431069" y="2780142"/>
            <a:ext cx="7402959" cy="1460238"/>
            <a:chOff x="0" y="0"/>
            <a:chExt cx="9870611" cy="1946984"/>
          </a:xfrm>
        </p:grpSpPr>
        <p:sp>
          <p:nvSpPr>
            <p:cNvPr id="15" name="TextBox 15"/>
            <p:cNvSpPr txBox="1"/>
            <p:nvPr/>
          </p:nvSpPr>
          <p:spPr>
            <a:xfrm>
              <a:off x="0" y="-9525"/>
              <a:ext cx="9870611" cy="1312277"/>
            </a:xfrm>
            <a:prstGeom prst="rect">
              <a:avLst/>
            </a:prstGeom>
          </p:spPr>
          <p:txBody>
            <a:bodyPr lIns="0" tIns="0" rIns="0" bIns="0" rtlCol="0" anchor="t">
              <a:spAutoFit/>
            </a:bodyPr>
            <a:lstStyle/>
            <a:p>
              <a:pPr>
                <a:lnSpc>
                  <a:spcPts val="7077"/>
                </a:lnSpc>
              </a:pPr>
              <a:r>
                <a:rPr lang="en-US" sz="6434" spc="64">
                  <a:solidFill>
                    <a:srgbClr val="25537A"/>
                  </a:solidFill>
                  <a:latin typeface="Telegraf"/>
                </a:rPr>
                <a:t>Use Cases</a:t>
              </a:r>
            </a:p>
          </p:txBody>
        </p:sp>
        <p:sp>
          <p:nvSpPr>
            <p:cNvPr id="16" name="TextBox 16"/>
            <p:cNvSpPr txBox="1"/>
            <p:nvPr/>
          </p:nvSpPr>
          <p:spPr>
            <a:xfrm>
              <a:off x="0" y="1562042"/>
              <a:ext cx="9870611" cy="384942"/>
            </a:xfrm>
            <a:prstGeom prst="rect">
              <a:avLst/>
            </a:prstGeom>
          </p:spPr>
          <p:txBody>
            <a:bodyPr lIns="0" tIns="0" rIns="0" bIns="0" rtlCol="0" anchor="t">
              <a:spAutoFit/>
            </a:bodyPr>
            <a:lstStyle/>
            <a:p>
              <a:pPr algn="r">
                <a:lnSpc>
                  <a:spcPts val="2290"/>
                </a:lnSpc>
              </a:pPr>
              <a:endParaRPr/>
            </a:p>
          </p:txBody>
        </p:sp>
      </p:grpSp>
      <p:sp>
        <p:nvSpPr>
          <p:cNvPr id="17" name="TextBox 17"/>
          <p:cNvSpPr txBox="1"/>
          <p:nvPr/>
        </p:nvSpPr>
        <p:spPr>
          <a:xfrm>
            <a:off x="1811216" y="4012890"/>
            <a:ext cx="6642665" cy="3438525"/>
          </a:xfrm>
          <a:prstGeom prst="rect">
            <a:avLst/>
          </a:prstGeom>
        </p:spPr>
        <p:txBody>
          <a:bodyPr lIns="0" tIns="0" rIns="0" bIns="0" rtlCol="0" anchor="t">
            <a:spAutoFit/>
          </a:bodyPr>
          <a:lstStyle/>
          <a:p>
            <a:pPr marL="811991" lvl="1" indent="-405995">
              <a:lnSpc>
                <a:spcPts val="4513"/>
              </a:lnSpc>
              <a:buFont typeface="Arial"/>
              <a:buChar char="•"/>
            </a:pPr>
            <a:r>
              <a:rPr lang="en-US" sz="3760" spc="150">
                <a:solidFill>
                  <a:srgbClr val="25537A"/>
                </a:solidFill>
                <a:latin typeface="Assistant Regular Bold"/>
              </a:rPr>
              <a:t>Children &amp; adolescents</a:t>
            </a:r>
          </a:p>
          <a:p>
            <a:pPr marL="811991" lvl="1" indent="-405995">
              <a:lnSpc>
                <a:spcPts val="4513"/>
              </a:lnSpc>
              <a:buFont typeface="Arial"/>
              <a:buChar char="•"/>
            </a:pPr>
            <a:r>
              <a:rPr lang="en-US" sz="3760" spc="150">
                <a:solidFill>
                  <a:srgbClr val="25537A"/>
                </a:solidFill>
                <a:latin typeface="Assistant Regular Bold"/>
              </a:rPr>
              <a:t>Elderly</a:t>
            </a:r>
          </a:p>
          <a:p>
            <a:pPr marL="811991" lvl="1" indent="-405995">
              <a:lnSpc>
                <a:spcPts val="4513"/>
              </a:lnSpc>
              <a:buFont typeface="Arial"/>
              <a:buChar char="•"/>
            </a:pPr>
            <a:r>
              <a:rPr lang="en-US" sz="3760" spc="150">
                <a:solidFill>
                  <a:srgbClr val="25537A"/>
                </a:solidFill>
                <a:latin typeface="Assistant Regular Bold"/>
              </a:rPr>
              <a:t>Group</a:t>
            </a:r>
          </a:p>
          <a:p>
            <a:pPr marL="811991" lvl="1" indent="-405995">
              <a:lnSpc>
                <a:spcPts val="4513"/>
              </a:lnSpc>
              <a:buFont typeface="Arial"/>
              <a:buChar char="•"/>
            </a:pPr>
            <a:r>
              <a:rPr lang="en-US" sz="3760" spc="150">
                <a:solidFill>
                  <a:srgbClr val="25537A"/>
                </a:solidFill>
                <a:latin typeface="Assistant Regular Bold"/>
              </a:rPr>
              <a:t>Elderly</a:t>
            </a:r>
          </a:p>
          <a:p>
            <a:pPr marL="811991" lvl="1" indent="-405995">
              <a:lnSpc>
                <a:spcPts val="4513"/>
              </a:lnSpc>
              <a:buFont typeface="Arial"/>
              <a:buChar char="•"/>
            </a:pPr>
            <a:r>
              <a:rPr lang="en-US" sz="3760" spc="150">
                <a:solidFill>
                  <a:srgbClr val="25537A"/>
                </a:solidFill>
                <a:latin typeface="Assistant Regular Bold"/>
              </a:rPr>
              <a:t>Medical inpatient</a:t>
            </a:r>
          </a:p>
          <a:p>
            <a:pPr marL="811991" lvl="1" indent="-405995">
              <a:lnSpc>
                <a:spcPts val="4513"/>
              </a:lnSpc>
              <a:spcBef>
                <a:spcPct val="0"/>
              </a:spcBef>
              <a:buFont typeface="Arial"/>
              <a:buChar char="•"/>
            </a:pPr>
            <a:r>
              <a:rPr lang="en-US" sz="3760" spc="150">
                <a:solidFill>
                  <a:srgbClr val="25537A"/>
                </a:solidFill>
                <a:latin typeface="Assistant Regular Bold"/>
              </a:rPr>
              <a:t>Rural</a:t>
            </a:r>
          </a:p>
        </p:txBody>
      </p:sp>
      <p:pic>
        <p:nvPicPr>
          <p:cNvPr id="18" name="Best Practice and Clinical Application-4" descr="Best Practice and Clinical Application-4">
            <a:hlinkClick r:id="" action="ppaction://media"/>
            <a:extLst>
              <a:ext uri="{FF2B5EF4-FFF2-40B4-BE49-F238E27FC236}">
                <a16:creationId xmlns:a16="http://schemas.microsoft.com/office/drawing/2014/main" id="{0322DA2D-FC13-3745-9E97-136176C51B0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2541920"/>
          </a:xfrm>
          <a:prstGeom prst="rect">
            <a:avLst/>
          </a:prstGeom>
          <a:solidFill>
            <a:srgbClr val="7294A8"/>
          </a:solidFill>
        </p:spPr>
      </p:sp>
      <p:grpSp>
        <p:nvGrpSpPr>
          <p:cNvPr id="3" name="Group 3"/>
          <p:cNvGrpSpPr/>
          <p:nvPr/>
        </p:nvGrpSpPr>
        <p:grpSpPr>
          <a:xfrm>
            <a:off x="1028700" y="0"/>
            <a:ext cx="63520" cy="10287000"/>
            <a:chOff x="0" y="0"/>
            <a:chExt cx="84693" cy="13716000"/>
          </a:xfrm>
        </p:grpSpPr>
        <p:sp>
          <p:nvSpPr>
            <p:cNvPr id="4" name="AutoShape 4"/>
            <p:cNvSpPr/>
            <p:nvPr/>
          </p:nvSpPr>
          <p:spPr>
            <a:xfrm>
              <a:off x="35961" y="1371600"/>
              <a:ext cx="12770" cy="12344400"/>
            </a:xfrm>
            <a:prstGeom prst="rect">
              <a:avLst/>
            </a:prstGeom>
            <a:solidFill>
              <a:srgbClr val="25537A"/>
            </a:solidFill>
          </p:spPr>
        </p:sp>
        <p:sp>
          <p:nvSpPr>
            <p:cNvPr id="5" name="AutoShape 5"/>
            <p:cNvSpPr/>
            <p:nvPr/>
          </p:nvSpPr>
          <p:spPr>
            <a:xfrm>
              <a:off x="0" y="0"/>
              <a:ext cx="84693" cy="1649458"/>
            </a:xfrm>
            <a:prstGeom prst="rect">
              <a:avLst/>
            </a:prstGeom>
            <a:solidFill>
              <a:srgbClr val="25537A"/>
            </a:solidFill>
          </p:spPr>
        </p:sp>
      </p:grpSp>
      <p:grpSp>
        <p:nvGrpSpPr>
          <p:cNvPr id="6" name="Group 6"/>
          <p:cNvGrpSpPr/>
          <p:nvPr/>
        </p:nvGrpSpPr>
        <p:grpSpPr>
          <a:xfrm rot="-10800000">
            <a:off x="17259300" y="1273201"/>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6525796" y="1273201"/>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4"/>
          <a:srcRect/>
          <a:stretch>
            <a:fillRect/>
          </a:stretch>
        </p:blipFill>
        <p:spPr>
          <a:xfrm>
            <a:off x="15910644" y="342116"/>
            <a:ext cx="2208311" cy="686584"/>
          </a:xfrm>
          <a:prstGeom prst="rect">
            <a:avLst/>
          </a:prstGeom>
        </p:spPr>
      </p:pic>
      <p:pic>
        <p:nvPicPr>
          <p:cNvPr id="15" name="Picture 15"/>
          <p:cNvPicPr>
            <a:picLocks noChangeAspect="1"/>
          </p:cNvPicPr>
          <p:nvPr/>
        </p:nvPicPr>
        <p:blipFill>
          <a:blip r:embed="rId5"/>
          <a:srcRect/>
          <a:stretch>
            <a:fillRect/>
          </a:stretch>
        </p:blipFill>
        <p:spPr>
          <a:xfrm>
            <a:off x="4725927" y="3161360"/>
            <a:ext cx="8836145" cy="6096940"/>
          </a:xfrm>
          <a:prstGeom prst="rect">
            <a:avLst/>
          </a:prstGeom>
        </p:spPr>
      </p:pic>
      <p:sp>
        <p:nvSpPr>
          <p:cNvPr id="16" name="TextBox 16"/>
          <p:cNvSpPr txBox="1"/>
          <p:nvPr/>
        </p:nvSpPr>
        <p:spPr>
          <a:xfrm>
            <a:off x="1822016" y="701701"/>
            <a:ext cx="11995717" cy="1143000"/>
          </a:xfrm>
          <a:prstGeom prst="rect">
            <a:avLst/>
          </a:prstGeom>
        </p:spPr>
        <p:txBody>
          <a:bodyPr lIns="0" tIns="0" rIns="0" bIns="0" rtlCol="0" anchor="t">
            <a:spAutoFit/>
          </a:bodyPr>
          <a:lstStyle/>
          <a:p>
            <a:pPr>
              <a:lnSpc>
                <a:spcPts val="8250"/>
              </a:lnSpc>
            </a:pPr>
            <a:r>
              <a:rPr lang="en-US" sz="7500" spc="75">
                <a:solidFill>
                  <a:srgbClr val="25537A"/>
                </a:solidFill>
                <a:latin typeface="Telegraf"/>
              </a:rPr>
              <a:t>Key Considerations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EFFFF"/>
            </a:solidFill>
          </p:spPr>
        </p:sp>
        <p:sp>
          <p:nvSpPr>
            <p:cNvPr id="4" name="AutoShape 4"/>
            <p:cNvSpPr/>
            <p:nvPr/>
          </p:nvSpPr>
          <p:spPr>
            <a:xfrm>
              <a:off x="0" y="0"/>
              <a:ext cx="84693" cy="1649458"/>
            </a:xfrm>
            <a:prstGeom prst="rect">
              <a:avLst/>
            </a:prstGeom>
            <a:solidFill>
              <a:srgbClr val="F0F0F0"/>
            </a:solidFill>
          </p:spPr>
        </p:sp>
      </p:grpSp>
      <p:sp>
        <p:nvSpPr>
          <p:cNvPr id="5" name="TextBox 5"/>
          <p:cNvSpPr txBox="1"/>
          <p:nvPr/>
        </p:nvSpPr>
        <p:spPr>
          <a:xfrm>
            <a:off x="8752817" y="3226723"/>
            <a:ext cx="7857415" cy="4219575"/>
          </a:xfrm>
          <a:prstGeom prst="rect">
            <a:avLst/>
          </a:prstGeom>
        </p:spPr>
        <p:txBody>
          <a:bodyPr lIns="0" tIns="0" rIns="0" bIns="0" rtlCol="0" anchor="t">
            <a:spAutoFit/>
          </a:bodyPr>
          <a:lstStyle/>
          <a:p>
            <a:pPr>
              <a:lnSpc>
                <a:spcPts val="3040"/>
              </a:lnSpc>
            </a:pPr>
            <a:r>
              <a:rPr lang="en-US" sz="2533">
                <a:solidFill>
                  <a:srgbClr val="FEFFFF"/>
                </a:solidFill>
                <a:latin typeface="Telegraf"/>
              </a:rPr>
              <a:t>Telehealth for many providers is a new frontier. It is often daunting as we figure out how to transform our skillset to be effective online. Its important we are aware of the best practice guidelines and recommendations for our professional discipline. Having awareness of the resources and equipment available can enable providers to expand their digital capabilities. Effective clinical application of telehea;lth skills improve that patient and provider experience .</a:t>
            </a:r>
          </a:p>
          <a:p>
            <a:pPr>
              <a:lnSpc>
                <a:spcPts val="3040"/>
              </a:lnSpc>
            </a:pPr>
            <a:endParaRPr lang="en-US" sz="2533">
              <a:solidFill>
                <a:srgbClr val="FEFFFF"/>
              </a:solidFill>
              <a:latin typeface="Telegraf"/>
            </a:endParaRPr>
          </a:p>
        </p:txBody>
      </p:sp>
      <p:sp>
        <p:nvSpPr>
          <p:cNvPr id="6" name="TextBox 6"/>
          <p:cNvSpPr txBox="1"/>
          <p:nvPr/>
        </p:nvSpPr>
        <p:spPr>
          <a:xfrm>
            <a:off x="8586063" y="1319674"/>
            <a:ext cx="8428736" cy="742950"/>
          </a:xfrm>
          <a:prstGeom prst="rect">
            <a:avLst/>
          </a:prstGeom>
        </p:spPr>
        <p:txBody>
          <a:bodyPr lIns="0" tIns="0" rIns="0" bIns="0" rtlCol="0" anchor="t">
            <a:spAutoFit/>
          </a:bodyPr>
          <a:lstStyle/>
          <a:p>
            <a:pPr>
              <a:lnSpc>
                <a:spcPts val="5999"/>
              </a:lnSpc>
            </a:pPr>
            <a:r>
              <a:rPr lang="en-US" sz="4999" spc="199">
                <a:solidFill>
                  <a:srgbClr val="F0F0F0"/>
                </a:solidFill>
                <a:latin typeface="Assistant Bold"/>
              </a:rPr>
              <a:t>SUMMARY</a:t>
            </a:r>
          </a:p>
        </p:txBody>
      </p:sp>
      <p:pic>
        <p:nvPicPr>
          <p:cNvPr id="7" name="Picture 7"/>
          <p:cNvPicPr>
            <a:picLocks noChangeAspect="1"/>
          </p:cNvPicPr>
          <p:nvPr/>
        </p:nvPicPr>
        <p:blipFill>
          <a:blip r:embed="rId2"/>
          <a:srcRect l="20087" r="27777"/>
          <a:stretch>
            <a:fillRect/>
          </a:stretch>
        </p:blipFill>
        <p:spPr>
          <a:xfrm>
            <a:off x="1590079" y="1310149"/>
            <a:ext cx="5999232" cy="7666702"/>
          </a:xfrm>
          <a:prstGeom prst="rect">
            <a:avLst/>
          </a:prstGeom>
        </p:spPr>
      </p:pic>
      <p:grpSp>
        <p:nvGrpSpPr>
          <p:cNvPr id="8" name="Group 8"/>
          <p:cNvGrpSpPr/>
          <p:nvPr/>
        </p:nvGrpSpPr>
        <p:grpSpPr>
          <a:xfrm rot="-10800000">
            <a:off x="16770298" y="8939903"/>
            <a:ext cx="489002" cy="489002"/>
            <a:chOff x="0" y="0"/>
            <a:chExt cx="652003" cy="652003"/>
          </a:xfrm>
        </p:grpSpPr>
        <p:grpSp>
          <p:nvGrpSpPr>
            <p:cNvPr id="9" name="Group 9"/>
            <p:cNvGrpSpPr>
              <a:grpSpLocks noChangeAspect="1"/>
            </p:cNvGrpSpPr>
            <p:nvPr/>
          </p:nvGrpSpPr>
          <p:grpSpPr>
            <a:xfrm rot="-10800000">
              <a:off x="0" y="0"/>
              <a:ext cx="652003" cy="652003"/>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2" name="Group 12"/>
          <p:cNvGrpSpPr/>
          <p:nvPr/>
        </p:nvGrpSpPr>
        <p:grpSpPr>
          <a:xfrm>
            <a:off x="16121229" y="8939903"/>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294A8"/>
        </a:solidFill>
        <a:effectLst/>
      </p:bgPr>
    </p:bg>
    <p:spTree>
      <p:nvGrpSpPr>
        <p:cNvPr id="1" name=""/>
        <p:cNvGrpSpPr/>
        <p:nvPr/>
      </p:nvGrpSpPr>
      <p:grpSpPr>
        <a:xfrm>
          <a:off x="0" y="0"/>
          <a:ext cx="0" cy="0"/>
          <a:chOff x="0" y="0"/>
          <a:chExt cx="0" cy="0"/>
        </a:xfrm>
      </p:grpSpPr>
      <p:grpSp>
        <p:nvGrpSpPr>
          <p:cNvPr id="2" name="Group 2"/>
          <p:cNvGrpSpPr/>
          <p:nvPr/>
        </p:nvGrpSpPr>
        <p:grpSpPr>
          <a:xfrm>
            <a:off x="0" y="1240837"/>
            <a:ext cx="18288000" cy="63520"/>
            <a:chOff x="0" y="0"/>
            <a:chExt cx="24384000" cy="84693"/>
          </a:xfrm>
        </p:grpSpPr>
        <p:sp>
          <p:nvSpPr>
            <p:cNvPr id="3" name="AutoShape 3"/>
            <p:cNvSpPr/>
            <p:nvPr/>
          </p:nvSpPr>
          <p:spPr>
            <a:xfrm>
              <a:off x="0" y="35963"/>
              <a:ext cx="24384000" cy="12766"/>
            </a:xfrm>
            <a:prstGeom prst="rect">
              <a:avLst/>
            </a:prstGeom>
            <a:solidFill>
              <a:srgbClr val="25537A"/>
            </a:solidFill>
          </p:spPr>
        </p:sp>
        <p:sp>
          <p:nvSpPr>
            <p:cNvPr id="4" name="AutoShape 4"/>
            <p:cNvSpPr/>
            <p:nvPr/>
          </p:nvSpPr>
          <p:spPr>
            <a:xfrm rot="-5400000">
              <a:off x="782383" y="-782383"/>
              <a:ext cx="84693" cy="1649458"/>
            </a:xfrm>
            <a:prstGeom prst="rect">
              <a:avLst/>
            </a:prstGeom>
            <a:solidFill>
              <a:srgbClr val="25537A"/>
            </a:solidFill>
          </p:spPr>
        </p:sp>
      </p:grpSp>
      <p:sp>
        <p:nvSpPr>
          <p:cNvPr id="5" name="TextBox 5"/>
          <p:cNvSpPr txBox="1"/>
          <p:nvPr/>
        </p:nvSpPr>
        <p:spPr>
          <a:xfrm>
            <a:off x="447755" y="3398173"/>
            <a:ext cx="7368817" cy="3475569"/>
          </a:xfrm>
          <a:prstGeom prst="rect">
            <a:avLst/>
          </a:prstGeom>
        </p:spPr>
        <p:txBody>
          <a:bodyPr lIns="0" tIns="0" rIns="0" bIns="0" rtlCol="0" anchor="t">
            <a:spAutoFit/>
          </a:bodyPr>
          <a:lstStyle/>
          <a:p>
            <a:pPr algn="r">
              <a:lnSpc>
                <a:spcPts val="13016"/>
              </a:lnSpc>
            </a:pPr>
            <a:r>
              <a:rPr lang="en-US" sz="11833" spc="118">
                <a:solidFill>
                  <a:srgbClr val="25537A"/>
                </a:solidFill>
                <a:latin typeface="Telegraf"/>
              </a:rPr>
              <a:t>Thank You! </a:t>
            </a:r>
          </a:p>
        </p:txBody>
      </p:sp>
      <p:grpSp>
        <p:nvGrpSpPr>
          <p:cNvPr id="6" name="Group 6"/>
          <p:cNvGrpSpPr/>
          <p:nvPr/>
        </p:nvGrpSpPr>
        <p:grpSpPr>
          <a:xfrm>
            <a:off x="9144000" y="4565575"/>
            <a:ext cx="7558541" cy="1155849"/>
            <a:chOff x="0" y="0"/>
            <a:chExt cx="10078055" cy="1541132"/>
          </a:xfrm>
        </p:grpSpPr>
        <p:sp>
          <p:nvSpPr>
            <p:cNvPr id="7" name="TextBox 7"/>
            <p:cNvSpPr txBox="1"/>
            <p:nvPr/>
          </p:nvSpPr>
          <p:spPr>
            <a:xfrm>
              <a:off x="0" y="0"/>
              <a:ext cx="10078055" cy="660807"/>
            </a:xfrm>
            <a:prstGeom prst="rect">
              <a:avLst/>
            </a:prstGeom>
          </p:spPr>
          <p:txBody>
            <a:bodyPr lIns="0" tIns="0" rIns="0" bIns="0" rtlCol="0" anchor="t">
              <a:spAutoFit/>
            </a:bodyPr>
            <a:lstStyle/>
            <a:p>
              <a:pPr>
                <a:lnSpc>
                  <a:spcPts val="3902"/>
                </a:lnSpc>
              </a:pPr>
              <a:r>
                <a:rPr lang="en-US" sz="3252" spc="130">
                  <a:solidFill>
                    <a:srgbClr val="25537A"/>
                  </a:solidFill>
                  <a:latin typeface="Assistant Regular Bold"/>
                </a:rPr>
                <a:t>For Questions:</a:t>
              </a:r>
            </a:p>
          </p:txBody>
        </p:sp>
        <p:sp>
          <p:nvSpPr>
            <p:cNvPr id="8" name="TextBox 8"/>
            <p:cNvSpPr txBox="1"/>
            <p:nvPr/>
          </p:nvSpPr>
          <p:spPr>
            <a:xfrm>
              <a:off x="0" y="936287"/>
              <a:ext cx="10078055" cy="604846"/>
            </a:xfrm>
            <a:prstGeom prst="rect">
              <a:avLst/>
            </a:prstGeom>
          </p:spPr>
          <p:txBody>
            <a:bodyPr lIns="0" tIns="0" rIns="0" bIns="0" rtlCol="0" anchor="t">
              <a:spAutoFit/>
            </a:bodyPr>
            <a:lstStyle/>
            <a:p>
              <a:pPr>
                <a:lnSpc>
                  <a:spcPts val="3902"/>
                </a:lnSpc>
              </a:pPr>
              <a:r>
                <a:rPr lang="en-US" sz="2601">
                  <a:solidFill>
                    <a:srgbClr val="25537A"/>
                  </a:solidFill>
                  <a:latin typeface="Assistant Regular"/>
                </a:rPr>
                <a:t>Apiazza@discoverybh.com</a:t>
              </a:r>
            </a:p>
          </p:txBody>
        </p:sp>
      </p:grpSp>
      <p:pic>
        <p:nvPicPr>
          <p:cNvPr id="9" name="Picture 9"/>
          <p:cNvPicPr>
            <a:picLocks noChangeAspect="1"/>
          </p:cNvPicPr>
          <p:nvPr/>
        </p:nvPicPr>
        <p:blipFill>
          <a:blip r:embed="rId2"/>
          <a:srcRect/>
          <a:stretch>
            <a:fillRect/>
          </a:stretch>
        </p:blipFill>
        <p:spPr>
          <a:xfrm>
            <a:off x="15910644" y="342116"/>
            <a:ext cx="2208311" cy="68658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0" y="1302266"/>
            <a:ext cx="18288000" cy="63520"/>
            <a:chOff x="0" y="0"/>
            <a:chExt cx="24384000" cy="84693"/>
          </a:xfrm>
        </p:grpSpPr>
        <p:sp>
          <p:nvSpPr>
            <p:cNvPr id="3" name="AutoShape 3"/>
            <p:cNvSpPr/>
            <p:nvPr/>
          </p:nvSpPr>
          <p:spPr>
            <a:xfrm>
              <a:off x="0" y="35963"/>
              <a:ext cx="24384000" cy="12766"/>
            </a:xfrm>
            <a:prstGeom prst="rect">
              <a:avLst/>
            </a:prstGeom>
            <a:solidFill>
              <a:srgbClr val="25537A"/>
            </a:solidFill>
          </p:spPr>
        </p:sp>
        <p:sp>
          <p:nvSpPr>
            <p:cNvPr id="4" name="AutoShape 4"/>
            <p:cNvSpPr/>
            <p:nvPr/>
          </p:nvSpPr>
          <p:spPr>
            <a:xfrm rot="-5400000">
              <a:off x="782383" y="-782383"/>
              <a:ext cx="84693" cy="1649458"/>
            </a:xfrm>
            <a:prstGeom prst="rect">
              <a:avLst/>
            </a:prstGeom>
            <a:solidFill>
              <a:srgbClr val="7294A8"/>
            </a:solidFill>
          </p:spPr>
        </p:sp>
      </p:grpSp>
      <p:grpSp>
        <p:nvGrpSpPr>
          <p:cNvPr id="5" name="Group 5"/>
          <p:cNvGrpSpPr/>
          <p:nvPr/>
        </p:nvGrpSpPr>
        <p:grpSpPr>
          <a:xfrm>
            <a:off x="9995088" y="1494803"/>
            <a:ext cx="7539808" cy="7664003"/>
            <a:chOff x="0" y="0"/>
            <a:chExt cx="10053077" cy="10218671"/>
          </a:xfrm>
        </p:grpSpPr>
        <p:sp>
          <p:nvSpPr>
            <p:cNvPr id="6" name="TextBox 6"/>
            <p:cNvSpPr txBox="1"/>
            <p:nvPr/>
          </p:nvSpPr>
          <p:spPr>
            <a:xfrm>
              <a:off x="0" y="-66675"/>
              <a:ext cx="10053077" cy="1321757"/>
            </a:xfrm>
            <a:prstGeom prst="rect">
              <a:avLst/>
            </a:prstGeom>
          </p:spPr>
          <p:txBody>
            <a:bodyPr lIns="0" tIns="0" rIns="0" bIns="0" rtlCol="0" anchor="t">
              <a:spAutoFit/>
            </a:bodyPr>
            <a:lstStyle/>
            <a:p>
              <a:pPr>
                <a:lnSpc>
                  <a:spcPts val="7497"/>
                </a:lnSpc>
              </a:pPr>
              <a:r>
                <a:rPr lang="en-US" sz="6247">
                  <a:solidFill>
                    <a:srgbClr val="25537A"/>
                  </a:solidFill>
                  <a:latin typeface="Telegraf"/>
                </a:rPr>
                <a:t>Resources</a:t>
              </a:r>
            </a:p>
          </p:txBody>
        </p:sp>
        <p:sp>
          <p:nvSpPr>
            <p:cNvPr id="7" name="TextBox 7"/>
            <p:cNvSpPr txBox="1"/>
            <p:nvPr/>
          </p:nvSpPr>
          <p:spPr>
            <a:xfrm>
              <a:off x="0" y="1584554"/>
              <a:ext cx="10053077" cy="8634117"/>
            </a:xfrm>
            <a:prstGeom prst="rect">
              <a:avLst/>
            </a:prstGeom>
          </p:spPr>
          <p:txBody>
            <a:bodyPr lIns="0" tIns="0" rIns="0" bIns="0" rtlCol="0" anchor="t">
              <a:spAutoFit/>
            </a:bodyPr>
            <a:lstStyle/>
            <a:p>
              <a:pPr>
                <a:lnSpc>
                  <a:spcPts val="2044"/>
                </a:lnSpc>
              </a:pPr>
              <a:r>
                <a:rPr lang="en-US" sz="1363">
                  <a:solidFill>
                    <a:srgbClr val="25537A"/>
                  </a:solidFill>
                  <a:latin typeface="Assistant Regular"/>
                </a:rPr>
                <a:t>“Key Substance Use</a:t>
              </a:r>
              <a:r>
                <a:rPr lang="en-US" sz="1363">
                  <a:solidFill>
                    <a:srgbClr val="25537A"/>
                  </a:solidFill>
                  <a:latin typeface="Arimo"/>
                </a:rPr>
                <a:t> and Mental Health Indicators in the ...” The National Survey on Drug U</a:t>
              </a:r>
              <a:r>
                <a:rPr lang="en-US" sz="1363">
                  <a:solidFill>
                    <a:srgbClr val="25537A"/>
                  </a:solidFill>
                  <a:latin typeface="Assistant Regular"/>
                </a:rPr>
                <a:t>se and Health, Substance Abuse and Mental Health Services Administration, Oct. 2021, https://www.samhsa.gov/data/sites/default/files/reports/rpt35319/2020NSDUHFFR1PDFW102121.pdf. </a:t>
              </a:r>
            </a:p>
            <a:p>
              <a:pPr>
                <a:lnSpc>
                  <a:spcPts val="2044"/>
                </a:lnSpc>
              </a:pPr>
              <a:r>
                <a:rPr lang="en-US" sz="1363">
                  <a:solidFill>
                    <a:srgbClr val="25537A"/>
                  </a:solidFill>
                  <a:latin typeface="Assistant Regular"/>
                </a:rPr>
                <a:t>HPSA and MUA/P: HPSA scoring criteria: Guidance portal. HPSA and MUA/P: HPSA Scoring Criteria | Guidance Portal. (n.d.). Retrieved January 28, 2022, from https://www.hhs.gov/guidance/document/hpsa-and-muap-hpsa-scoring-criteria </a:t>
              </a:r>
            </a:p>
            <a:p>
              <a:pPr>
                <a:lnSpc>
                  <a:spcPts val="2044"/>
                </a:lnSpc>
              </a:pPr>
              <a:r>
                <a:rPr lang="en-US" sz="1363">
                  <a:solidFill>
                    <a:srgbClr val="25537A"/>
                  </a:solidFill>
                  <a:latin typeface="Assistant Regular"/>
                </a:rPr>
                <a:t>Two-thirds of primary care physicians can't get mental health services for patients. Commonwealth Fund. (2009, April 14). Retrieved January 28, 2022, from https://www.commonwealthfund.org/press-release/2009/two-thirds-primary-care-physicians-cant-get-mental-health-services-patients?redirect_source=%2Fpublications%2Fpress-releases%2F2009%2Fapr%2Ftwo-thirds-of-primary-care-physicians-cant-get-mental-health-services-for-patients </a:t>
              </a:r>
            </a:p>
            <a:p>
              <a:pPr>
                <a:lnSpc>
                  <a:spcPts val="2044"/>
                </a:lnSpc>
              </a:pPr>
              <a:r>
                <a:rPr lang="en-US" sz="1363">
                  <a:solidFill>
                    <a:srgbClr val="25537A"/>
                  </a:solidFill>
                  <a:latin typeface="Assistant Regular"/>
                </a:rPr>
                <a:t>Behavioral Health Workforce Projections. (2020, December). Retrieved from Health Resources &amp; Services Administration (HRSA). </a:t>
              </a:r>
            </a:p>
            <a:p>
              <a:pPr>
                <a:lnSpc>
                  <a:spcPts val="2044"/>
                </a:lnSpc>
              </a:pPr>
              <a:r>
                <a:rPr lang="en-US" sz="1363">
                  <a:solidFill>
                    <a:srgbClr val="25537A"/>
                  </a:solidFill>
                  <a:latin typeface="Assistant Regular"/>
                </a:rPr>
                <a:t>Hilty DM, Yellowlees PM, Parish MB, et al. Telepsychiatry: Effective, evidence-based and at a tipping point in healthcare delivery. Psych Clin N Amer 2015;38(3):559-592. </a:t>
              </a:r>
            </a:p>
            <a:p>
              <a:pPr>
                <a:lnSpc>
                  <a:spcPts val="2044"/>
                </a:lnSpc>
              </a:pPr>
              <a:r>
                <a:rPr lang="en-US" sz="1363">
                  <a:solidFill>
                    <a:srgbClr val="25537A"/>
                  </a:solidFill>
                  <a:latin typeface="Assistant Regular"/>
                </a:rPr>
                <a:t>Shore, J. H., &amp; Yellowlees, P. (2018). Telepsychiatry and Health Technologies: A Guide for Mental Health Professionals. Arlington, VA: American Psychiatric Association Publishing. </a:t>
              </a:r>
            </a:p>
            <a:p>
              <a:pPr>
                <a:lnSpc>
                  <a:spcPts val="2044"/>
                </a:lnSpc>
              </a:pPr>
              <a:r>
                <a:rPr lang="en-US" sz="1363">
                  <a:solidFill>
                    <a:srgbClr val="25537A"/>
                  </a:solidFill>
                  <a:latin typeface="Assistant Regular"/>
                </a:rPr>
                <a:t>https://www.healthdata.org/infographic/covid-19-pandemic-has-had-large-and-uneven-impact-global-mental-health</a:t>
              </a:r>
            </a:p>
            <a:p>
              <a:pPr>
                <a:lnSpc>
                  <a:spcPts val="2044"/>
                </a:lnSpc>
              </a:pPr>
              <a:r>
                <a:rPr lang="en-US" sz="1363">
                  <a:solidFill>
                    <a:srgbClr val="25537A"/>
                  </a:solidFill>
                  <a:latin typeface="Assistant Regular"/>
                </a:rPr>
                <a:t>Ostrowski, J., &amp; Collins, T.P. (2016). A Comparison of Telemental Health Terminology Used across Mental Health State Licensure Boards). </a:t>
              </a:r>
            </a:p>
            <a:p>
              <a:pPr>
                <a:lnSpc>
                  <a:spcPts val="2044"/>
                </a:lnSpc>
              </a:pPr>
              <a:r>
                <a:rPr lang="en-US" sz="1363">
                  <a:solidFill>
                    <a:srgbClr val="25537A"/>
                  </a:solidFill>
                  <a:latin typeface="Assistant Regular"/>
                </a:rPr>
                <a:t>National Consortium of Telehealth Resource Centers. How patients can engage in telehealth. https://www.telehealthresourcecenter.org/wp-content/uploads/2020/03/How-Patients-Can-EngageTelehealth-FINAL.pdf</a:t>
              </a:r>
            </a:p>
            <a:p>
              <a:pPr>
                <a:lnSpc>
                  <a:spcPts val="2044"/>
                </a:lnSpc>
              </a:pPr>
              <a:endParaRPr lang="en-US" sz="1363">
                <a:solidFill>
                  <a:srgbClr val="25537A"/>
                </a:solidFill>
                <a:latin typeface="Assistant Regular"/>
              </a:endParaRPr>
            </a:p>
          </p:txBody>
        </p:sp>
      </p:grpSp>
      <p:grpSp>
        <p:nvGrpSpPr>
          <p:cNvPr id="8" name="Group 8"/>
          <p:cNvGrpSpPr/>
          <p:nvPr/>
        </p:nvGrpSpPr>
        <p:grpSpPr>
          <a:xfrm rot="-10800000">
            <a:off x="16770298" y="8769298"/>
            <a:ext cx="489002" cy="489002"/>
            <a:chOff x="0" y="0"/>
            <a:chExt cx="652003" cy="652003"/>
          </a:xfrm>
        </p:grpSpPr>
        <p:grpSp>
          <p:nvGrpSpPr>
            <p:cNvPr id="9" name="Group 9"/>
            <p:cNvGrpSpPr>
              <a:grpSpLocks noChangeAspect="1"/>
            </p:cNvGrpSpPr>
            <p:nvPr/>
          </p:nvGrpSpPr>
          <p:grpSpPr>
            <a:xfrm rot="-10800000">
              <a:off x="0" y="0"/>
              <a:ext cx="652003" cy="652003"/>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2" name="Group 12"/>
          <p:cNvGrpSpPr/>
          <p:nvPr/>
        </p:nvGrpSpPr>
        <p:grpSpPr>
          <a:xfrm>
            <a:off x="16121229" y="8769298"/>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6" name="Picture 16"/>
          <p:cNvPicPr>
            <a:picLocks noChangeAspect="1"/>
          </p:cNvPicPr>
          <p:nvPr/>
        </p:nvPicPr>
        <p:blipFill>
          <a:blip r:embed="rId6"/>
          <a:srcRect/>
          <a:stretch>
            <a:fillRect/>
          </a:stretch>
        </p:blipFill>
        <p:spPr>
          <a:xfrm>
            <a:off x="15910644" y="342116"/>
            <a:ext cx="2208311" cy="686584"/>
          </a:xfrm>
          <a:prstGeom prst="rect">
            <a:avLst/>
          </a:prstGeom>
        </p:spPr>
      </p:pic>
      <p:pic>
        <p:nvPicPr>
          <p:cNvPr id="17" name="Best Practice and Clinical Application-5" descr="Best Practice and Clinical Application-5">
            <a:hlinkClick r:id="" action="ppaction://media"/>
            <a:extLst>
              <a:ext uri="{FF2B5EF4-FFF2-40B4-BE49-F238E27FC236}">
                <a16:creationId xmlns:a16="http://schemas.microsoft.com/office/drawing/2014/main" id="{FE556F41-8726-8542-8EBF-348F951F2FF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EFFFF"/>
            </a:solidFill>
          </p:spPr>
        </p:sp>
        <p:sp>
          <p:nvSpPr>
            <p:cNvPr id="4" name="AutoShape 4"/>
            <p:cNvSpPr/>
            <p:nvPr/>
          </p:nvSpPr>
          <p:spPr>
            <a:xfrm>
              <a:off x="0" y="0"/>
              <a:ext cx="84693" cy="1649458"/>
            </a:xfrm>
            <a:prstGeom prst="rect">
              <a:avLst/>
            </a:prstGeom>
            <a:solidFill>
              <a:srgbClr val="F0F0F0"/>
            </a:solidFill>
          </p:spPr>
        </p:sp>
      </p:grpSp>
      <p:sp>
        <p:nvSpPr>
          <p:cNvPr id="5" name="TextBox 5"/>
          <p:cNvSpPr txBox="1"/>
          <p:nvPr/>
        </p:nvSpPr>
        <p:spPr>
          <a:xfrm>
            <a:off x="9049090" y="2317320"/>
            <a:ext cx="7887962" cy="895350"/>
          </a:xfrm>
          <a:prstGeom prst="rect">
            <a:avLst/>
          </a:prstGeom>
        </p:spPr>
        <p:txBody>
          <a:bodyPr lIns="0" tIns="0" rIns="0" bIns="0" rtlCol="0" anchor="t">
            <a:spAutoFit/>
          </a:bodyPr>
          <a:lstStyle/>
          <a:p>
            <a:pPr>
              <a:lnSpc>
                <a:spcPts val="6600"/>
              </a:lnSpc>
            </a:pPr>
            <a:r>
              <a:rPr lang="en-US" sz="5500">
                <a:solidFill>
                  <a:srgbClr val="7294A8"/>
                </a:solidFill>
                <a:latin typeface="Telegraf"/>
              </a:rPr>
              <a:t>Learning Objectives</a:t>
            </a:r>
          </a:p>
        </p:txBody>
      </p:sp>
      <p:sp>
        <p:nvSpPr>
          <p:cNvPr id="6" name="TextBox 6"/>
          <p:cNvSpPr txBox="1"/>
          <p:nvPr/>
        </p:nvSpPr>
        <p:spPr>
          <a:xfrm>
            <a:off x="8534740" y="4117369"/>
            <a:ext cx="8916662" cy="2514600"/>
          </a:xfrm>
          <a:prstGeom prst="rect">
            <a:avLst/>
          </a:prstGeom>
        </p:spPr>
        <p:txBody>
          <a:bodyPr lIns="0" tIns="0" rIns="0" bIns="0" rtlCol="0" anchor="t">
            <a:spAutoFit/>
          </a:bodyPr>
          <a:lstStyle/>
          <a:p>
            <a:pPr marL="604519" lvl="1" indent="-302260">
              <a:lnSpc>
                <a:spcPts val="3359"/>
              </a:lnSpc>
              <a:buFont typeface="Arial"/>
              <a:buChar char="•"/>
            </a:pPr>
            <a:r>
              <a:rPr lang="en-US" sz="2799" spc="111">
                <a:solidFill>
                  <a:srgbClr val="F0F0F0"/>
                </a:solidFill>
                <a:latin typeface="Assistant Bold"/>
              </a:rPr>
              <a:t>THE BEST PRACTICE GUIDELINES BY FIELD</a:t>
            </a:r>
          </a:p>
          <a:p>
            <a:pPr marL="604519" lvl="1" indent="-302260">
              <a:lnSpc>
                <a:spcPts val="3359"/>
              </a:lnSpc>
              <a:buFont typeface="Arial"/>
              <a:buChar char="•"/>
            </a:pPr>
            <a:r>
              <a:rPr lang="en-US" sz="2799" spc="111">
                <a:solidFill>
                  <a:srgbClr val="F0F0F0"/>
                </a:solidFill>
                <a:latin typeface="Assistant Bold"/>
              </a:rPr>
              <a:t>THE TIMES THAT TELEHEALTH IS THE MOST APPROPRIATE OR INAPPROPRIATE</a:t>
            </a:r>
          </a:p>
          <a:p>
            <a:pPr marL="604519" lvl="1" indent="-302260">
              <a:lnSpc>
                <a:spcPts val="3359"/>
              </a:lnSpc>
              <a:buFont typeface="Arial"/>
              <a:buChar char="•"/>
            </a:pPr>
            <a:r>
              <a:rPr lang="en-US" sz="2799" spc="111">
                <a:solidFill>
                  <a:srgbClr val="F0F0F0"/>
                </a:solidFill>
                <a:latin typeface="Assistant Bold"/>
              </a:rPr>
              <a:t>CULTURAL COMPETENCY IN TELEHEALTH</a:t>
            </a:r>
          </a:p>
          <a:p>
            <a:pPr marL="604519" lvl="1" indent="-302260">
              <a:lnSpc>
                <a:spcPts val="3359"/>
              </a:lnSpc>
              <a:buFont typeface="Arial"/>
              <a:buChar char="•"/>
            </a:pPr>
            <a:r>
              <a:rPr lang="en-US" sz="2799" spc="111">
                <a:solidFill>
                  <a:srgbClr val="F0F0F0"/>
                </a:solidFill>
                <a:latin typeface="Assistant Bold"/>
              </a:rPr>
              <a:t>EXAMINATION AND ASSESSMENT IN TELEHEALTH</a:t>
            </a:r>
          </a:p>
          <a:p>
            <a:pPr marL="604519" lvl="1" indent="-302260">
              <a:lnSpc>
                <a:spcPts val="3359"/>
              </a:lnSpc>
              <a:buFont typeface="Arial"/>
              <a:buChar char="•"/>
            </a:pPr>
            <a:r>
              <a:rPr lang="en-US" sz="2799" spc="111">
                <a:solidFill>
                  <a:srgbClr val="F0F0F0"/>
                </a:solidFill>
                <a:latin typeface="Assistant Bold"/>
              </a:rPr>
              <a:t>CURRENT TELEHEALTH CARE MODELS</a:t>
            </a:r>
          </a:p>
        </p:txBody>
      </p:sp>
      <p:pic>
        <p:nvPicPr>
          <p:cNvPr id="7" name="Picture 7"/>
          <p:cNvPicPr>
            <a:picLocks noChangeAspect="1"/>
          </p:cNvPicPr>
          <p:nvPr/>
        </p:nvPicPr>
        <p:blipFill>
          <a:blip r:embed="rId2"/>
          <a:srcRect l="27756" r="27756"/>
          <a:stretch>
            <a:fillRect/>
          </a:stretch>
        </p:blipFill>
        <p:spPr>
          <a:xfrm>
            <a:off x="2474982" y="1028700"/>
            <a:ext cx="5114329" cy="7666702"/>
          </a:xfrm>
          <a:prstGeom prst="rect">
            <a:avLst/>
          </a:prstGeom>
        </p:spPr>
      </p:pic>
      <p:grpSp>
        <p:nvGrpSpPr>
          <p:cNvPr id="8" name="Group 8"/>
          <p:cNvGrpSpPr/>
          <p:nvPr/>
        </p:nvGrpSpPr>
        <p:grpSpPr>
          <a:xfrm rot="-10800000">
            <a:off x="16770298" y="8695402"/>
            <a:ext cx="489002" cy="489002"/>
            <a:chOff x="0" y="0"/>
            <a:chExt cx="652003" cy="652003"/>
          </a:xfrm>
        </p:grpSpPr>
        <p:grpSp>
          <p:nvGrpSpPr>
            <p:cNvPr id="9" name="Group 9"/>
            <p:cNvGrpSpPr>
              <a:grpSpLocks noChangeAspect="1"/>
            </p:cNvGrpSpPr>
            <p:nvPr/>
          </p:nvGrpSpPr>
          <p:grpSpPr>
            <a:xfrm rot="-10800000">
              <a:off x="0" y="0"/>
              <a:ext cx="652003" cy="652003"/>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2" name="Group 12"/>
          <p:cNvGrpSpPr/>
          <p:nvPr/>
        </p:nvGrpSpPr>
        <p:grpSpPr>
          <a:xfrm>
            <a:off x="16121229" y="8695402"/>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0" y="986837"/>
            <a:ext cx="18288000" cy="63520"/>
            <a:chOff x="0" y="0"/>
            <a:chExt cx="24384000" cy="84693"/>
          </a:xfrm>
        </p:grpSpPr>
        <p:sp>
          <p:nvSpPr>
            <p:cNvPr id="3" name="AutoShape 3"/>
            <p:cNvSpPr/>
            <p:nvPr/>
          </p:nvSpPr>
          <p:spPr>
            <a:xfrm>
              <a:off x="0" y="35963"/>
              <a:ext cx="24384000" cy="12766"/>
            </a:xfrm>
            <a:prstGeom prst="rect">
              <a:avLst/>
            </a:prstGeom>
            <a:solidFill>
              <a:srgbClr val="FEFFFF"/>
            </a:solidFill>
          </p:spPr>
        </p:sp>
        <p:sp>
          <p:nvSpPr>
            <p:cNvPr id="4" name="AutoShape 4"/>
            <p:cNvSpPr/>
            <p:nvPr/>
          </p:nvSpPr>
          <p:spPr>
            <a:xfrm rot="-5400000">
              <a:off x="782383" y="-782383"/>
              <a:ext cx="84693" cy="1649458"/>
            </a:xfrm>
            <a:prstGeom prst="rect">
              <a:avLst/>
            </a:prstGeom>
            <a:solidFill>
              <a:srgbClr val="F0F0F0"/>
            </a:solidFill>
          </p:spPr>
        </p:sp>
      </p:grpSp>
      <p:sp>
        <p:nvSpPr>
          <p:cNvPr id="5" name="TextBox 5"/>
          <p:cNvSpPr txBox="1"/>
          <p:nvPr/>
        </p:nvSpPr>
        <p:spPr>
          <a:xfrm>
            <a:off x="1881344" y="4119407"/>
            <a:ext cx="5634908" cy="4286250"/>
          </a:xfrm>
          <a:prstGeom prst="rect">
            <a:avLst/>
          </a:prstGeom>
        </p:spPr>
        <p:txBody>
          <a:bodyPr lIns="0" tIns="0" rIns="0" bIns="0" rtlCol="0" anchor="t">
            <a:spAutoFit/>
          </a:bodyPr>
          <a:lstStyle/>
          <a:p>
            <a:pPr>
              <a:lnSpc>
                <a:spcPts val="8250"/>
              </a:lnSpc>
            </a:pPr>
            <a:r>
              <a:rPr lang="en-US" sz="7500" spc="75">
                <a:solidFill>
                  <a:srgbClr val="FEFFFF"/>
                </a:solidFill>
                <a:latin typeface="Telegraf"/>
              </a:rPr>
              <a:t>5 Questions You Will be Able to Answer</a:t>
            </a:r>
          </a:p>
        </p:txBody>
      </p:sp>
      <p:grpSp>
        <p:nvGrpSpPr>
          <p:cNvPr id="6" name="Group 6"/>
          <p:cNvGrpSpPr/>
          <p:nvPr/>
        </p:nvGrpSpPr>
        <p:grpSpPr>
          <a:xfrm>
            <a:off x="10273914" y="2262343"/>
            <a:ext cx="6985386" cy="1402917"/>
            <a:chOff x="0" y="0"/>
            <a:chExt cx="9313848" cy="1870556"/>
          </a:xfrm>
        </p:grpSpPr>
        <p:sp>
          <p:nvSpPr>
            <p:cNvPr id="7" name="TextBox 7"/>
            <p:cNvSpPr txBox="1"/>
            <p:nvPr/>
          </p:nvSpPr>
          <p:spPr>
            <a:xfrm>
              <a:off x="0" y="0"/>
              <a:ext cx="9313848" cy="1193800"/>
            </a:xfrm>
            <a:prstGeom prst="rect">
              <a:avLst/>
            </a:prstGeom>
          </p:spPr>
          <p:txBody>
            <a:bodyPr lIns="0" tIns="0" rIns="0" bIns="0" rtlCol="0" anchor="t">
              <a:spAutoFit/>
            </a:bodyPr>
            <a:lstStyle/>
            <a:p>
              <a:pPr>
                <a:lnSpc>
                  <a:spcPts val="3599"/>
                </a:lnSpc>
              </a:pPr>
              <a:r>
                <a:rPr lang="en-US" sz="2999" spc="119">
                  <a:solidFill>
                    <a:srgbClr val="F0F0F0"/>
                  </a:solidFill>
                  <a:latin typeface="Assistant Regular Bold"/>
                </a:rPr>
                <a:t>What are the best practice guidelines for my field?</a:t>
              </a:r>
            </a:p>
          </p:txBody>
        </p:sp>
        <p:sp>
          <p:nvSpPr>
            <p:cNvPr id="8" name="TextBox 8"/>
            <p:cNvSpPr txBox="1"/>
            <p:nvPr/>
          </p:nvSpPr>
          <p:spPr>
            <a:xfrm>
              <a:off x="0" y="1397481"/>
              <a:ext cx="9313848" cy="473075"/>
            </a:xfrm>
            <a:prstGeom prst="rect">
              <a:avLst/>
            </a:prstGeom>
          </p:spPr>
          <p:txBody>
            <a:bodyPr lIns="0" tIns="0" rIns="0" bIns="0" rtlCol="0" anchor="t">
              <a:spAutoFit/>
            </a:bodyPr>
            <a:lstStyle/>
            <a:p>
              <a:pPr>
                <a:lnSpc>
                  <a:spcPts val="3000"/>
                </a:lnSpc>
              </a:pPr>
              <a:endParaRPr/>
            </a:p>
          </p:txBody>
        </p:sp>
      </p:grpSp>
      <p:grpSp>
        <p:nvGrpSpPr>
          <p:cNvPr id="9" name="Group 9"/>
          <p:cNvGrpSpPr/>
          <p:nvPr/>
        </p:nvGrpSpPr>
        <p:grpSpPr>
          <a:xfrm>
            <a:off x="10273914" y="3665259"/>
            <a:ext cx="6985386" cy="964767"/>
            <a:chOff x="0" y="0"/>
            <a:chExt cx="9313848" cy="1286356"/>
          </a:xfrm>
        </p:grpSpPr>
        <p:sp>
          <p:nvSpPr>
            <p:cNvPr id="10" name="TextBox 10"/>
            <p:cNvSpPr txBox="1"/>
            <p:nvPr/>
          </p:nvSpPr>
          <p:spPr>
            <a:xfrm>
              <a:off x="0" y="-9525"/>
              <a:ext cx="9313848" cy="619125"/>
            </a:xfrm>
            <a:prstGeom prst="rect">
              <a:avLst/>
            </a:prstGeom>
          </p:spPr>
          <p:txBody>
            <a:bodyPr lIns="0" tIns="0" rIns="0" bIns="0" rtlCol="0" anchor="t">
              <a:spAutoFit/>
            </a:bodyPr>
            <a:lstStyle/>
            <a:p>
              <a:pPr>
                <a:lnSpc>
                  <a:spcPts val="3600"/>
                </a:lnSpc>
              </a:pPr>
              <a:r>
                <a:rPr lang="en-US" sz="3000" spc="120">
                  <a:solidFill>
                    <a:srgbClr val="F0F0F0"/>
                  </a:solidFill>
                  <a:latin typeface="Assistant Regular Bold"/>
                </a:rPr>
                <a:t>Who is telehealth appropriate for?</a:t>
              </a:r>
            </a:p>
          </p:txBody>
        </p:sp>
        <p:sp>
          <p:nvSpPr>
            <p:cNvPr id="11" name="TextBox 11"/>
            <p:cNvSpPr txBox="1"/>
            <p:nvPr/>
          </p:nvSpPr>
          <p:spPr>
            <a:xfrm>
              <a:off x="0" y="813281"/>
              <a:ext cx="9313848" cy="473075"/>
            </a:xfrm>
            <a:prstGeom prst="rect">
              <a:avLst/>
            </a:prstGeom>
          </p:spPr>
          <p:txBody>
            <a:bodyPr lIns="0" tIns="0" rIns="0" bIns="0" rtlCol="0" anchor="t">
              <a:spAutoFit/>
            </a:bodyPr>
            <a:lstStyle/>
            <a:p>
              <a:pPr>
                <a:lnSpc>
                  <a:spcPts val="3000"/>
                </a:lnSpc>
              </a:pPr>
              <a:endParaRPr/>
            </a:p>
          </p:txBody>
        </p:sp>
      </p:grpSp>
      <p:grpSp>
        <p:nvGrpSpPr>
          <p:cNvPr id="12" name="Group 12"/>
          <p:cNvGrpSpPr/>
          <p:nvPr/>
        </p:nvGrpSpPr>
        <p:grpSpPr>
          <a:xfrm rot="-10800000">
            <a:off x="2530413" y="2262343"/>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6" name="Group 16"/>
          <p:cNvGrpSpPr/>
          <p:nvPr/>
        </p:nvGrpSpPr>
        <p:grpSpPr>
          <a:xfrm>
            <a:off x="1881344" y="2262343"/>
            <a:ext cx="489002" cy="489002"/>
            <a:chOff x="0" y="0"/>
            <a:chExt cx="652003" cy="652003"/>
          </a:xfrm>
        </p:grpSpPr>
        <p:grpSp>
          <p:nvGrpSpPr>
            <p:cNvPr id="17" name="Group 17"/>
            <p:cNvGrpSpPr>
              <a:grpSpLocks noChangeAspect="1"/>
            </p:cNvGrpSpPr>
            <p:nvPr/>
          </p:nvGrpSpPr>
          <p:grpSpPr>
            <a:xfrm rot="-10800000">
              <a:off x="0" y="0"/>
              <a:ext cx="652003" cy="652003"/>
              <a:chOff x="0" y="0"/>
              <a:chExt cx="6355080" cy="6355080"/>
            </a:xfrm>
          </p:grpSpPr>
          <p:sp>
            <p:nvSpPr>
              <p:cNvPr id="18" name="Freeform 1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20" name="Group 20"/>
          <p:cNvGrpSpPr/>
          <p:nvPr/>
        </p:nvGrpSpPr>
        <p:grpSpPr>
          <a:xfrm>
            <a:off x="10273914" y="4645035"/>
            <a:ext cx="6985386" cy="1421967"/>
            <a:chOff x="0" y="0"/>
            <a:chExt cx="9313848" cy="1895956"/>
          </a:xfrm>
        </p:grpSpPr>
        <p:sp>
          <p:nvSpPr>
            <p:cNvPr id="21" name="TextBox 21"/>
            <p:cNvSpPr txBox="1"/>
            <p:nvPr/>
          </p:nvSpPr>
          <p:spPr>
            <a:xfrm>
              <a:off x="0" y="-9525"/>
              <a:ext cx="9313848" cy="1228725"/>
            </a:xfrm>
            <a:prstGeom prst="rect">
              <a:avLst/>
            </a:prstGeom>
          </p:spPr>
          <p:txBody>
            <a:bodyPr lIns="0" tIns="0" rIns="0" bIns="0" rtlCol="0" anchor="t">
              <a:spAutoFit/>
            </a:bodyPr>
            <a:lstStyle/>
            <a:p>
              <a:pPr>
                <a:lnSpc>
                  <a:spcPts val="3600"/>
                </a:lnSpc>
              </a:pPr>
              <a:r>
                <a:rPr lang="en-US" sz="3000" spc="120">
                  <a:solidFill>
                    <a:srgbClr val="F0F0F0"/>
                  </a:solidFill>
                  <a:latin typeface="Assistant Regular Bold"/>
                </a:rPr>
                <a:t>How do I conduct examinations and assessments using telehealth? </a:t>
              </a:r>
            </a:p>
          </p:txBody>
        </p:sp>
        <p:sp>
          <p:nvSpPr>
            <p:cNvPr id="22" name="TextBox 22"/>
            <p:cNvSpPr txBox="1"/>
            <p:nvPr/>
          </p:nvSpPr>
          <p:spPr>
            <a:xfrm>
              <a:off x="0" y="1422881"/>
              <a:ext cx="9313848" cy="473075"/>
            </a:xfrm>
            <a:prstGeom prst="rect">
              <a:avLst/>
            </a:prstGeom>
          </p:spPr>
          <p:txBody>
            <a:bodyPr lIns="0" tIns="0" rIns="0" bIns="0" rtlCol="0" anchor="t">
              <a:spAutoFit/>
            </a:bodyPr>
            <a:lstStyle/>
            <a:p>
              <a:pPr>
                <a:lnSpc>
                  <a:spcPts val="3000"/>
                </a:lnSpc>
              </a:pPr>
              <a:endParaRPr/>
            </a:p>
          </p:txBody>
        </p:sp>
      </p:grpSp>
      <p:grpSp>
        <p:nvGrpSpPr>
          <p:cNvPr id="23" name="Group 23"/>
          <p:cNvGrpSpPr/>
          <p:nvPr/>
        </p:nvGrpSpPr>
        <p:grpSpPr>
          <a:xfrm>
            <a:off x="10273914" y="6067001"/>
            <a:ext cx="6985386" cy="1421967"/>
            <a:chOff x="0" y="0"/>
            <a:chExt cx="9313848" cy="1895956"/>
          </a:xfrm>
        </p:grpSpPr>
        <p:sp>
          <p:nvSpPr>
            <p:cNvPr id="24" name="TextBox 24"/>
            <p:cNvSpPr txBox="1"/>
            <p:nvPr/>
          </p:nvSpPr>
          <p:spPr>
            <a:xfrm>
              <a:off x="0" y="-9525"/>
              <a:ext cx="9313848" cy="1228725"/>
            </a:xfrm>
            <a:prstGeom prst="rect">
              <a:avLst/>
            </a:prstGeom>
          </p:spPr>
          <p:txBody>
            <a:bodyPr lIns="0" tIns="0" rIns="0" bIns="0" rtlCol="0" anchor="t">
              <a:spAutoFit/>
            </a:bodyPr>
            <a:lstStyle/>
            <a:p>
              <a:pPr>
                <a:lnSpc>
                  <a:spcPts val="3600"/>
                </a:lnSpc>
              </a:pPr>
              <a:r>
                <a:rPr lang="en-US" sz="3000" spc="120">
                  <a:solidFill>
                    <a:srgbClr val="F0F0F0"/>
                  </a:solidFill>
                  <a:latin typeface="Assistant Regular Bold"/>
                </a:rPr>
                <a:t>What are the current telehealth care models pertinent to my field?</a:t>
              </a:r>
            </a:p>
          </p:txBody>
        </p:sp>
        <p:sp>
          <p:nvSpPr>
            <p:cNvPr id="25" name="TextBox 25"/>
            <p:cNvSpPr txBox="1"/>
            <p:nvPr/>
          </p:nvSpPr>
          <p:spPr>
            <a:xfrm>
              <a:off x="0" y="1422881"/>
              <a:ext cx="9313848" cy="473075"/>
            </a:xfrm>
            <a:prstGeom prst="rect">
              <a:avLst/>
            </a:prstGeom>
          </p:spPr>
          <p:txBody>
            <a:bodyPr lIns="0" tIns="0" rIns="0" bIns="0" rtlCol="0" anchor="t">
              <a:spAutoFit/>
            </a:bodyPr>
            <a:lstStyle/>
            <a:p>
              <a:pPr>
                <a:lnSpc>
                  <a:spcPts val="3000"/>
                </a:lnSpc>
              </a:pPr>
              <a:endParaRPr/>
            </a:p>
          </p:txBody>
        </p:sp>
      </p:grpSp>
      <p:grpSp>
        <p:nvGrpSpPr>
          <p:cNvPr id="26" name="Group 26"/>
          <p:cNvGrpSpPr/>
          <p:nvPr/>
        </p:nvGrpSpPr>
        <p:grpSpPr>
          <a:xfrm>
            <a:off x="10273914" y="7640802"/>
            <a:ext cx="6985386" cy="1421967"/>
            <a:chOff x="0" y="0"/>
            <a:chExt cx="9313848" cy="1895956"/>
          </a:xfrm>
        </p:grpSpPr>
        <p:sp>
          <p:nvSpPr>
            <p:cNvPr id="27" name="TextBox 27"/>
            <p:cNvSpPr txBox="1"/>
            <p:nvPr/>
          </p:nvSpPr>
          <p:spPr>
            <a:xfrm>
              <a:off x="0" y="-9525"/>
              <a:ext cx="9313848" cy="1228725"/>
            </a:xfrm>
            <a:prstGeom prst="rect">
              <a:avLst/>
            </a:prstGeom>
          </p:spPr>
          <p:txBody>
            <a:bodyPr lIns="0" tIns="0" rIns="0" bIns="0" rtlCol="0" anchor="t">
              <a:spAutoFit/>
            </a:bodyPr>
            <a:lstStyle/>
            <a:p>
              <a:pPr>
                <a:lnSpc>
                  <a:spcPts val="3600"/>
                </a:lnSpc>
              </a:pPr>
              <a:r>
                <a:rPr lang="en-US" sz="3000" spc="120">
                  <a:solidFill>
                    <a:srgbClr val="F0F0F0"/>
                  </a:solidFill>
                  <a:latin typeface="Assistant Regular Bold"/>
                </a:rPr>
                <a:t>Where can I find more resource on telehealth clinical application skills?</a:t>
              </a:r>
            </a:p>
          </p:txBody>
        </p:sp>
        <p:sp>
          <p:nvSpPr>
            <p:cNvPr id="28" name="TextBox 28"/>
            <p:cNvSpPr txBox="1"/>
            <p:nvPr/>
          </p:nvSpPr>
          <p:spPr>
            <a:xfrm>
              <a:off x="0" y="1422881"/>
              <a:ext cx="9313848" cy="473075"/>
            </a:xfrm>
            <a:prstGeom prst="rect">
              <a:avLst/>
            </a:prstGeom>
          </p:spPr>
          <p:txBody>
            <a:bodyPr lIns="0" tIns="0" rIns="0" bIns="0" rtlCol="0" anchor="t">
              <a:spAutoFit/>
            </a:bodyPr>
            <a:lstStyle/>
            <a:p>
              <a:pPr>
                <a:lnSpc>
                  <a:spcPts val="3000"/>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81083"/>
            <a:ext cx="18288000" cy="5143500"/>
          </a:xfrm>
          <a:prstGeom prst="rect">
            <a:avLst/>
          </a:prstGeom>
          <a:solidFill>
            <a:srgbClr val="7294A8"/>
          </a:solidFill>
        </p:spPr>
      </p:sp>
      <p:grpSp>
        <p:nvGrpSpPr>
          <p:cNvPr id="3" name="Group 3"/>
          <p:cNvGrpSpPr/>
          <p:nvPr/>
        </p:nvGrpSpPr>
        <p:grpSpPr>
          <a:xfrm>
            <a:off x="0" y="1028700"/>
            <a:ext cx="18288000" cy="63520"/>
            <a:chOff x="0" y="0"/>
            <a:chExt cx="24384000" cy="84693"/>
          </a:xfrm>
        </p:grpSpPr>
        <p:sp>
          <p:nvSpPr>
            <p:cNvPr id="4" name="AutoShape 4"/>
            <p:cNvSpPr/>
            <p:nvPr/>
          </p:nvSpPr>
          <p:spPr>
            <a:xfrm>
              <a:off x="0" y="35963"/>
              <a:ext cx="24384000" cy="12766"/>
            </a:xfrm>
            <a:prstGeom prst="rect">
              <a:avLst/>
            </a:prstGeom>
            <a:solidFill>
              <a:srgbClr val="F0F0F0"/>
            </a:solidFill>
          </p:spPr>
        </p:sp>
        <p:sp>
          <p:nvSpPr>
            <p:cNvPr id="5" name="AutoShape 5"/>
            <p:cNvSpPr/>
            <p:nvPr/>
          </p:nvSpPr>
          <p:spPr>
            <a:xfrm rot="-5400000">
              <a:off x="782383" y="-782383"/>
              <a:ext cx="84693" cy="1649458"/>
            </a:xfrm>
            <a:prstGeom prst="rect">
              <a:avLst/>
            </a:prstGeom>
            <a:solidFill>
              <a:srgbClr val="7294A8"/>
            </a:solidFill>
          </p:spPr>
        </p:sp>
      </p:grpSp>
      <p:grpSp>
        <p:nvGrpSpPr>
          <p:cNvPr id="6" name="Group 6"/>
          <p:cNvGrpSpPr/>
          <p:nvPr/>
        </p:nvGrpSpPr>
        <p:grpSpPr>
          <a:xfrm rot="-10800000">
            <a:off x="17339333" y="9258300"/>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6690264" y="92583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5"/>
          <a:srcRect/>
          <a:stretch>
            <a:fillRect/>
          </a:stretch>
        </p:blipFill>
        <p:spPr>
          <a:xfrm>
            <a:off x="15910644" y="300253"/>
            <a:ext cx="2208311" cy="686584"/>
          </a:xfrm>
          <a:prstGeom prst="rect">
            <a:avLst/>
          </a:prstGeom>
        </p:spPr>
      </p:pic>
      <p:pic>
        <p:nvPicPr>
          <p:cNvPr id="15" name="Picture 15"/>
          <p:cNvPicPr>
            <a:picLocks noChangeAspect="1"/>
          </p:cNvPicPr>
          <p:nvPr/>
        </p:nvPicPr>
        <p:blipFill>
          <a:blip r:embed="rId6"/>
          <a:srcRect/>
          <a:stretch>
            <a:fillRect/>
          </a:stretch>
        </p:blipFill>
        <p:spPr>
          <a:xfrm>
            <a:off x="10662924" y="1403607"/>
            <a:ext cx="5702806" cy="7641951"/>
          </a:xfrm>
          <a:prstGeom prst="rect">
            <a:avLst/>
          </a:prstGeom>
        </p:spPr>
      </p:pic>
      <p:sp>
        <p:nvSpPr>
          <p:cNvPr id="16" name="TextBox 16"/>
          <p:cNvSpPr txBox="1"/>
          <p:nvPr/>
        </p:nvSpPr>
        <p:spPr>
          <a:xfrm>
            <a:off x="1028700" y="1028700"/>
            <a:ext cx="8397485" cy="2190750"/>
          </a:xfrm>
          <a:prstGeom prst="rect">
            <a:avLst/>
          </a:prstGeom>
        </p:spPr>
        <p:txBody>
          <a:bodyPr lIns="0" tIns="0" rIns="0" bIns="0" rtlCol="0" anchor="t">
            <a:spAutoFit/>
          </a:bodyPr>
          <a:lstStyle/>
          <a:p>
            <a:pPr>
              <a:lnSpc>
                <a:spcPts val="8250"/>
              </a:lnSpc>
            </a:pPr>
            <a:r>
              <a:rPr lang="en-US" sz="7500" spc="75">
                <a:solidFill>
                  <a:srgbClr val="F0F0F0"/>
                </a:solidFill>
                <a:latin typeface="Telegraf"/>
              </a:rPr>
              <a:t>DBH Best Pratice Guidelines </a:t>
            </a:r>
          </a:p>
        </p:txBody>
      </p:sp>
      <p:sp>
        <p:nvSpPr>
          <p:cNvPr id="17" name="TextBox 17"/>
          <p:cNvSpPr txBox="1"/>
          <p:nvPr/>
        </p:nvSpPr>
        <p:spPr>
          <a:xfrm>
            <a:off x="1028700" y="3404084"/>
            <a:ext cx="6887409" cy="1191395"/>
          </a:xfrm>
          <a:prstGeom prst="rect">
            <a:avLst/>
          </a:prstGeom>
        </p:spPr>
        <p:txBody>
          <a:bodyPr lIns="0" tIns="0" rIns="0" bIns="0" rtlCol="0" anchor="t">
            <a:spAutoFit/>
          </a:bodyPr>
          <a:lstStyle/>
          <a:p>
            <a:pPr>
              <a:lnSpc>
                <a:spcPts val="4844"/>
              </a:lnSpc>
            </a:pPr>
            <a:r>
              <a:rPr lang="en-US" sz="3229">
                <a:solidFill>
                  <a:srgbClr val="F0F0F0"/>
                </a:solidFill>
                <a:latin typeface="Assistant Regular"/>
              </a:rPr>
              <a:t>Clinical Supervision Model, Philosophy and Components DBH 2021</a:t>
            </a:r>
          </a:p>
        </p:txBody>
      </p:sp>
      <p:sp>
        <p:nvSpPr>
          <p:cNvPr id="18" name="TextBox 18"/>
          <p:cNvSpPr txBox="1"/>
          <p:nvPr/>
        </p:nvSpPr>
        <p:spPr>
          <a:xfrm>
            <a:off x="1028700" y="5482302"/>
            <a:ext cx="8115300" cy="2387730"/>
          </a:xfrm>
          <a:prstGeom prst="rect">
            <a:avLst/>
          </a:prstGeom>
        </p:spPr>
        <p:txBody>
          <a:bodyPr lIns="0" tIns="0" rIns="0" bIns="0" rtlCol="0" anchor="t">
            <a:spAutoFit/>
          </a:bodyPr>
          <a:lstStyle/>
          <a:p>
            <a:pPr marL="697311" lvl="1" indent="-348655">
              <a:lnSpc>
                <a:spcPts val="4844"/>
              </a:lnSpc>
              <a:buFont typeface="Arial"/>
              <a:buChar char="•"/>
            </a:pPr>
            <a:r>
              <a:rPr lang="en-US" sz="3229" dirty="0">
                <a:solidFill>
                  <a:srgbClr val="25537A"/>
                </a:solidFill>
                <a:latin typeface="Assistant Regular"/>
              </a:rPr>
              <a:t>Located in </a:t>
            </a:r>
            <a:r>
              <a:rPr lang="en-US" sz="3229" dirty="0" err="1">
                <a:solidFill>
                  <a:srgbClr val="25537A"/>
                </a:solidFill>
                <a:latin typeface="Assistant Regular"/>
              </a:rPr>
              <a:t>Sharepoint</a:t>
            </a:r>
            <a:r>
              <a:rPr lang="en-US" sz="3229" dirty="0">
                <a:solidFill>
                  <a:srgbClr val="25537A"/>
                </a:solidFill>
                <a:latin typeface="Assistant Regular"/>
              </a:rPr>
              <a:t> or the Intranet</a:t>
            </a:r>
          </a:p>
          <a:p>
            <a:pPr marL="697311" lvl="1" indent="-348655">
              <a:lnSpc>
                <a:spcPts val="4844"/>
              </a:lnSpc>
              <a:buFont typeface="Arial"/>
              <a:buChar char="•"/>
            </a:pPr>
            <a:r>
              <a:rPr lang="en-US" sz="3229" dirty="0">
                <a:solidFill>
                  <a:srgbClr val="25537A"/>
                </a:solidFill>
                <a:latin typeface="Assistant Regular"/>
              </a:rPr>
              <a:t>No specific telehealth guidelines but the entire document is very helpful </a:t>
            </a:r>
          </a:p>
          <a:p>
            <a:pPr marL="697311" lvl="1" indent="-348655">
              <a:lnSpc>
                <a:spcPts val="4844"/>
              </a:lnSpc>
              <a:buFont typeface="Arial"/>
              <a:buChar char="•"/>
            </a:pPr>
            <a:r>
              <a:rPr lang="en-US" sz="3229" dirty="0">
                <a:solidFill>
                  <a:srgbClr val="25537A"/>
                </a:solidFill>
                <a:latin typeface="Assistant Regular"/>
              </a:rPr>
              <a:t>Let's take a look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sp>
        <p:nvSpPr>
          <p:cNvPr id="11" name="TextBox 11"/>
          <p:cNvSpPr txBox="1"/>
          <p:nvPr/>
        </p:nvSpPr>
        <p:spPr>
          <a:xfrm>
            <a:off x="494833" y="2162107"/>
            <a:ext cx="8932805" cy="333375"/>
          </a:xfrm>
          <a:prstGeom prst="rect">
            <a:avLst/>
          </a:prstGeom>
        </p:spPr>
        <p:txBody>
          <a:bodyPr lIns="0" tIns="0" rIns="0" bIns="0" rtlCol="0" anchor="t">
            <a:spAutoFit/>
          </a:bodyPr>
          <a:lstStyle/>
          <a:p>
            <a:pPr>
              <a:lnSpc>
                <a:spcPts val="2638"/>
              </a:lnSpc>
            </a:pPr>
            <a:endParaRPr/>
          </a:p>
        </p:txBody>
      </p:sp>
      <p:sp>
        <p:nvSpPr>
          <p:cNvPr id="12" name="TextBox 12"/>
          <p:cNvSpPr txBox="1"/>
          <p:nvPr/>
        </p:nvSpPr>
        <p:spPr>
          <a:xfrm>
            <a:off x="706027" y="1653574"/>
            <a:ext cx="8932806" cy="675221"/>
          </a:xfrm>
          <a:prstGeom prst="rect">
            <a:avLst/>
          </a:prstGeom>
        </p:spPr>
        <p:txBody>
          <a:bodyPr lIns="0" tIns="0" rIns="0" bIns="0" rtlCol="0" anchor="t">
            <a:spAutoFit/>
          </a:bodyPr>
          <a:lstStyle/>
          <a:p>
            <a:pPr>
              <a:lnSpc>
                <a:spcPts val="4858"/>
              </a:lnSpc>
            </a:pPr>
            <a:r>
              <a:rPr lang="en-US" sz="4417" spc="44">
                <a:solidFill>
                  <a:srgbClr val="25537A"/>
                </a:solidFill>
                <a:latin typeface="Telegraf"/>
              </a:rPr>
              <a:t>SAMHSA Telehealth Highlights</a:t>
            </a:r>
          </a:p>
        </p:txBody>
      </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pic>
        <p:nvPicPr>
          <p:cNvPr id="14" name="Picture 14"/>
          <p:cNvPicPr>
            <a:picLocks noChangeAspect="1"/>
          </p:cNvPicPr>
          <p:nvPr/>
        </p:nvPicPr>
        <p:blipFill>
          <a:blip r:embed="rId5"/>
          <a:srcRect/>
          <a:stretch>
            <a:fillRect/>
          </a:stretch>
        </p:blipFill>
        <p:spPr>
          <a:xfrm>
            <a:off x="8619234" y="6842506"/>
            <a:ext cx="2390231" cy="2877015"/>
          </a:xfrm>
          <a:prstGeom prst="rect">
            <a:avLst/>
          </a:prstGeom>
        </p:spPr>
      </p:pic>
      <p:pic>
        <p:nvPicPr>
          <p:cNvPr id="15" name="Picture 15"/>
          <p:cNvPicPr>
            <a:picLocks noChangeAspect="1"/>
          </p:cNvPicPr>
          <p:nvPr/>
        </p:nvPicPr>
        <p:blipFill>
          <a:blip r:embed="rId6"/>
          <a:srcRect/>
          <a:stretch>
            <a:fillRect/>
          </a:stretch>
        </p:blipFill>
        <p:spPr>
          <a:xfrm>
            <a:off x="9814350" y="381753"/>
            <a:ext cx="7843725" cy="9337768"/>
          </a:xfrm>
          <a:prstGeom prst="rect">
            <a:avLst/>
          </a:prstGeom>
        </p:spPr>
      </p:pic>
      <p:sp>
        <p:nvSpPr>
          <p:cNvPr id="16" name="TextBox 16"/>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7" name="TextBox 17"/>
          <p:cNvSpPr txBox="1"/>
          <p:nvPr/>
        </p:nvSpPr>
        <p:spPr>
          <a:xfrm>
            <a:off x="1028700" y="2400232"/>
            <a:ext cx="8115300" cy="6011032"/>
          </a:xfrm>
          <a:prstGeom prst="rect">
            <a:avLst/>
          </a:prstGeom>
        </p:spPr>
        <p:txBody>
          <a:bodyPr lIns="0" tIns="0" rIns="0" bIns="0" rtlCol="0" anchor="t">
            <a:spAutoFit/>
          </a:bodyPr>
          <a:lstStyle/>
          <a:p>
            <a:pPr marL="697311" lvl="1" indent="-348655">
              <a:lnSpc>
                <a:spcPts val="4844"/>
              </a:lnSpc>
              <a:buFont typeface="Arial"/>
              <a:buChar char="•"/>
            </a:pPr>
            <a:r>
              <a:rPr lang="en-US" sz="3229">
                <a:solidFill>
                  <a:srgbClr val="25537A"/>
                </a:solidFill>
                <a:latin typeface="Assistant Regular"/>
              </a:rPr>
              <a:t>Evidence-Based Resource Guide Series Overview</a:t>
            </a:r>
          </a:p>
          <a:p>
            <a:pPr marL="697311" lvl="1" indent="-348655">
              <a:lnSpc>
                <a:spcPts val="4844"/>
              </a:lnSpc>
              <a:buFont typeface="Arial"/>
              <a:buChar char="•"/>
            </a:pPr>
            <a:r>
              <a:rPr lang="en-US" sz="3229">
                <a:solidFill>
                  <a:srgbClr val="25537A"/>
                </a:solidFill>
                <a:latin typeface="Assistant Regular"/>
              </a:rPr>
              <a:t>Issue Brief</a:t>
            </a:r>
          </a:p>
          <a:p>
            <a:pPr marL="697311" lvl="1" indent="-348655">
              <a:lnSpc>
                <a:spcPts val="4844"/>
              </a:lnSpc>
              <a:buFont typeface="Arial"/>
              <a:buChar char="•"/>
            </a:pPr>
            <a:r>
              <a:rPr lang="en-US" sz="3229">
                <a:solidFill>
                  <a:srgbClr val="25537A"/>
                </a:solidFill>
                <a:latin typeface="Assistant Regular"/>
              </a:rPr>
              <a:t>What Research Tells Us</a:t>
            </a:r>
          </a:p>
          <a:p>
            <a:pPr marL="697311" lvl="1" indent="-348655">
              <a:lnSpc>
                <a:spcPts val="4844"/>
              </a:lnSpc>
              <a:buFont typeface="Arial"/>
              <a:buChar char="•"/>
            </a:pPr>
            <a:r>
              <a:rPr lang="en-US" sz="3229">
                <a:solidFill>
                  <a:srgbClr val="25537A"/>
                </a:solidFill>
                <a:latin typeface="Assistant Regular"/>
              </a:rPr>
              <a:t>Guidance for Implementing Evidence-Based Practices</a:t>
            </a:r>
          </a:p>
          <a:p>
            <a:pPr marL="697311" lvl="1" indent="-348655">
              <a:lnSpc>
                <a:spcPts val="4844"/>
              </a:lnSpc>
              <a:buFont typeface="Arial"/>
              <a:buChar char="•"/>
            </a:pPr>
            <a:r>
              <a:rPr lang="en-US" sz="3229">
                <a:solidFill>
                  <a:srgbClr val="25537A"/>
                </a:solidFill>
                <a:latin typeface="Assistant Regular"/>
              </a:rPr>
              <a:t>Examples of Telehealth Implementation in Treatment Programs</a:t>
            </a:r>
          </a:p>
          <a:p>
            <a:pPr marL="697311" lvl="1" indent="-348655">
              <a:lnSpc>
                <a:spcPts val="4844"/>
              </a:lnSpc>
              <a:buFont typeface="Arial"/>
              <a:buChar char="•"/>
            </a:pPr>
            <a:r>
              <a:rPr lang="en-US" sz="3229">
                <a:solidFill>
                  <a:srgbClr val="25537A"/>
                </a:solidFill>
                <a:latin typeface="Assistant Regular"/>
              </a:rPr>
              <a:t>Resources for Evaluation and Quuality Improvement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grpSp>
        <p:nvGrpSpPr>
          <p:cNvPr id="5" name="Group 5"/>
          <p:cNvGrpSpPr/>
          <p:nvPr/>
        </p:nvGrpSpPr>
        <p:grpSpPr>
          <a:xfrm rot="-10800000">
            <a:off x="17094832" y="92583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445763"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sp>
        <p:nvSpPr>
          <p:cNvPr id="14" name="AutoShape 14"/>
          <p:cNvSpPr/>
          <p:nvPr/>
        </p:nvSpPr>
        <p:spPr>
          <a:xfrm>
            <a:off x="8963097" y="3028639"/>
            <a:ext cx="8620737" cy="6140906"/>
          </a:xfrm>
          <a:prstGeom prst="rect">
            <a:avLst/>
          </a:prstGeom>
          <a:solidFill>
            <a:srgbClr val="7294A8"/>
          </a:solidFill>
        </p:spPr>
      </p:sp>
      <p:pic>
        <p:nvPicPr>
          <p:cNvPr id="15" name="Picture 15"/>
          <p:cNvPicPr>
            <a:picLocks noChangeAspect="1"/>
          </p:cNvPicPr>
          <p:nvPr/>
        </p:nvPicPr>
        <p:blipFill>
          <a:blip r:embed="rId5"/>
          <a:srcRect l="840" t="3835"/>
          <a:stretch>
            <a:fillRect/>
          </a:stretch>
        </p:blipFill>
        <p:spPr>
          <a:xfrm>
            <a:off x="1544214" y="840276"/>
            <a:ext cx="6755750" cy="8606448"/>
          </a:xfrm>
          <a:prstGeom prst="rect">
            <a:avLst/>
          </a:prstGeom>
        </p:spPr>
      </p:pic>
      <p:sp>
        <p:nvSpPr>
          <p:cNvPr id="16" name="TextBox 16"/>
          <p:cNvSpPr txBox="1"/>
          <p:nvPr/>
        </p:nvSpPr>
        <p:spPr>
          <a:xfrm>
            <a:off x="8963097" y="1534535"/>
            <a:ext cx="8620737" cy="971550"/>
          </a:xfrm>
          <a:prstGeom prst="rect">
            <a:avLst/>
          </a:prstGeom>
        </p:spPr>
        <p:txBody>
          <a:bodyPr lIns="0" tIns="0" rIns="0" bIns="0" rtlCol="0" anchor="t">
            <a:spAutoFit/>
          </a:bodyPr>
          <a:lstStyle/>
          <a:p>
            <a:pPr>
              <a:lnSpc>
                <a:spcPts val="3839"/>
              </a:lnSpc>
            </a:pPr>
            <a:r>
              <a:rPr lang="en-US" sz="3199" spc="127">
                <a:solidFill>
                  <a:srgbClr val="7294A8"/>
                </a:solidFill>
                <a:latin typeface="Assistant Bold"/>
              </a:rPr>
              <a:t>BEST PRACTICES FOR THE ONLINE PRACTICE OF COUPLE AND FAMILY THERAPY</a:t>
            </a:r>
          </a:p>
        </p:txBody>
      </p:sp>
      <p:sp>
        <p:nvSpPr>
          <p:cNvPr id="17" name="TextBox 17"/>
          <p:cNvSpPr txBox="1"/>
          <p:nvPr/>
        </p:nvSpPr>
        <p:spPr>
          <a:xfrm>
            <a:off x="9181829" y="2923165"/>
            <a:ext cx="8221102" cy="6081601"/>
          </a:xfrm>
          <a:prstGeom prst="rect">
            <a:avLst/>
          </a:prstGeom>
        </p:spPr>
        <p:txBody>
          <a:bodyPr lIns="0" tIns="0" rIns="0" bIns="0" rtlCol="0" anchor="t">
            <a:spAutoFit/>
          </a:bodyPr>
          <a:lstStyle/>
          <a:p>
            <a:pPr>
              <a:lnSpc>
                <a:spcPts val="2760"/>
              </a:lnSpc>
            </a:pPr>
            <a:endParaRPr dirty="0"/>
          </a:p>
          <a:p>
            <a:pPr>
              <a:lnSpc>
                <a:spcPts val="2760"/>
              </a:lnSpc>
            </a:pPr>
            <a:r>
              <a:rPr lang="en-US" sz="2300" spc="12" dirty="0">
                <a:solidFill>
                  <a:srgbClr val="F0F0F0"/>
                </a:solidFill>
                <a:latin typeface="Arimo Bold"/>
              </a:rPr>
              <a:t>1. Compliance</a:t>
            </a:r>
          </a:p>
          <a:p>
            <a:pPr>
              <a:lnSpc>
                <a:spcPts val="2760"/>
              </a:lnSpc>
            </a:pPr>
            <a:r>
              <a:rPr lang="en-US" sz="2300" spc="12" dirty="0">
                <a:solidFill>
                  <a:srgbClr val="F0F0F0"/>
                </a:solidFill>
                <a:latin typeface="Arimo Bold"/>
              </a:rPr>
              <a:t>2. Infrastructure</a:t>
            </a:r>
          </a:p>
          <a:p>
            <a:pPr>
              <a:lnSpc>
                <a:spcPts val="2760"/>
              </a:lnSpc>
            </a:pPr>
            <a:r>
              <a:rPr lang="en-US" sz="2300" spc="12" dirty="0">
                <a:solidFill>
                  <a:srgbClr val="F0F0F0"/>
                </a:solidFill>
                <a:latin typeface="Arimo Bold"/>
              </a:rPr>
              <a:t>3. Advertising and marketing</a:t>
            </a:r>
          </a:p>
          <a:p>
            <a:pPr>
              <a:lnSpc>
                <a:spcPts val="2760"/>
              </a:lnSpc>
            </a:pPr>
            <a:r>
              <a:rPr lang="en-US" sz="2300" spc="12" dirty="0">
                <a:solidFill>
                  <a:srgbClr val="F0F0F0"/>
                </a:solidFill>
                <a:latin typeface="Arimo Bold"/>
              </a:rPr>
              <a:t>4. Informed consent</a:t>
            </a:r>
          </a:p>
          <a:p>
            <a:pPr>
              <a:lnSpc>
                <a:spcPts val="2760"/>
              </a:lnSpc>
            </a:pPr>
            <a:r>
              <a:rPr lang="en-US" sz="2300" spc="12" dirty="0">
                <a:solidFill>
                  <a:srgbClr val="F0F0F0"/>
                </a:solidFill>
                <a:latin typeface="Arimo Bold"/>
              </a:rPr>
              <a:t>5. Initial assessment</a:t>
            </a:r>
          </a:p>
          <a:p>
            <a:pPr>
              <a:lnSpc>
                <a:spcPts val="2760"/>
              </a:lnSpc>
            </a:pPr>
            <a:r>
              <a:rPr lang="en-US" sz="2300" spc="12" dirty="0">
                <a:solidFill>
                  <a:srgbClr val="F0F0F0"/>
                </a:solidFill>
                <a:latin typeface="Arimo Bold"/>
              </a:rPr>
              <a:t>6. Ongoing services</a:t>
            </a:r>
          </a:p>
          <a:p>
            <a:pPr>
              <a:lnSpc>
                <a:spcPts val="2760"/>
              </a:lnSpc>
            </a:pPr>
            <a:r>
              <a:rPr lang="en-US" sz="2300" spc="12" dirty="0">
                <a:solidFill>
                  <a:srgbClr val="F0F0F0"/>
                </a:solidFill>
                <a:latin typeface="Arimo Bold"/>
              </a:rPr>
              <a:t>7. Crisis management</a:t>
            </a:r>
          </a:p>
          <a:p>
            <a:pPr>
              <a:lnSpc>
                <a:spcPts val="2760"/>
              </a:lnSpc>
            </a:pPr>
            <a:r>
              <a:rPr lang="en-US" sz="2300" spc="12" dirty="0">
                <a:solidFill>
                  <a:srgbClr val="F0F0F0"/>
                </a:solidFill>
                <a:latin typeface="Arimo Bold"/>
              </a:rPr>
              <a:t>8. Failures and breaches</a:t>
            </a:r>
          </a:p>
          <a:p>
            <a:pPr>
              <a:lnSpc>
                <a:spcPts val="2760"/>
              </a:lnSpc>
            </a:pPr>
            <a:r>
              <a:rPr lang="en-US" sz="2300" spc="12" dirty="0">
                <a:solidFill>
                  <a:srgbClr val="F0F0F0"/>
                </a:solidFill>
                <a:latin typeface="Arimo Bold"/>
              </a:rPr>
              <a:t>9. Accountability and review</a:t>
            </a:r>
          </a:p>
          <a:p>
            <a:pPr>
              <a:lnSpc>
                <a:spcPts val="2760"/>
              </a:lnSpc>
            </a:pPr>
            <a:endParaRPr lang="en-US" sz="2300" spc="12" dirty="0">
              <a:solidFill>
                <a:srgbClr val="F0F0F0"/>
              </a:solidFill>
              <a:latin typeface="Arimo Bold"/>
            </a:endParaRPr>
          </a:p>
          <a:p>
            <a:pPr>
              <a:lnSpc>
                <a:spcPts val="2760"/>
              </a:lnSpc>
            </a:pPr>
            <a:r>
              <a:rPr lang="en-US" sz="2300" spc="12" dirty="0">
                <a:solidFill>
                  <a:srgbClr val="F0F0F0"/>
                </a:solidFill>
                <a:latin typeface="Arimo Bold"/>
              </a:rPr>
              <a:t>Of course, technologies change quickly. So too can the regulatory environment surround the use of technology in online service delivery. MFTs are fundamentally obligated to remain abreast of changes in both law and technology that may impact their ability to effectively practice online.</a:t>
            </a:r>
          </a:p>
          <a:p>
            <a:pPr>
              <a:lnSpc>
                <a:spcPts val="2760"/>
              </a:lnSpc>
            </a:pPr>
            <a:endParaRPr lang="en-US" sz="2300" spc="12" dirty="0">
              <a:solidFill>
                <a:srgbClr val="F0F0F0"/>
              </a:solidFill>
              <a:latin typeface="Arimo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523204"/>
            <a:ext cx="8672741" cy="10810204"/>
          </a:xfrm>
          <a:prstGeom prst="rect">
            <a:avLst/>
          </a:prstGeom>
          <a:solidFill>
            <a:srgbClr val="7294A8"/>
          </a:solidFill>
        </p:spPr>
      </p:sp>
      <p:grpSp>
        <p:nvGrpSpPr>
          <p:cNvPr id="3" name="Group 3"/>
          <p:cNvGrpSpPr/>
          <p:nvPr/>
        </p:nvGrpSpPr>
        <p:grpSpPr>
          <a:xfrm>
            <a:off x="371075" y="0"/>
            <a:ext cx="63520" cy="10287000"/>
            <a:chOff x="0" y="0"/>
            <a:chExt cx="84693" cy="13716000"/>
          </a:xfrm>
        </p:grpSpPr>
        <p:sp>
          <p:nvSpPr>
            <p:cNvPr id="4" name="AutoShape 4"/>
            <p:cNvSpPr/>
            <p:nvPr/>
          </p:nvSpPr>
          <p:spPr>
            <a:xfrm>
              <a:off x="35961" y="1371600"/>
              <a:ext cx="12770" cy="12344400"/>
            </a:xfrm>
            <a:prstGeom prst="rect">
              <a:avLst/>
            </a:prstGeom>
            <a:solidFill>
              <a:srgbClr val="25537A"/>
            </a:solidFill>
          </p:spPr>
        </p:sp>
        <p:sp>
          <p:nvSpPr>
            <p:cNvPr id="5" name="AutoShape 5"/>
            <p:cNvSpPr/>
            <p:nvPr/>
          </p:nvSpPr>
          <p:spPr>
            <a:xfrm>
              <a:off x="0" y="0"/>
              <a:ext cx="84693" cy="1649458"/>
            </a:xfrm>
            <a:prstGeom prst="rect">
              <a:avLst/>
            </a:prstGeom>
            <a:solidFill>
              <a:srgbClr val="25537A"/>
            </a:solidFill>
          </p:spPr>
        </p:sp>
      </p:grpSp>
      <p:grpSp>
        <p:nvGrpSpPr>
          <p:cNvPr id="6" name="Group 6"/>
          <p:cNvGrpSpPr/>
          <p:nvPr/>
        </p:nvGrpSpPr>
        <p:grpSpPr>
          <a:xfrm rot="-10800000">
            <a:off x="17629952" y="9430391"/>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6770298" y="9430391"/>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4"/>
          <a:srcRect/>
          <a:stretch>
            <a:fillRect/>
          </a:stretch>
        </p:blipFill>
        <p:spPr>
          <a:xfrm>
            <a:off x="15910644" y="300253"/>
            <a:ext cx="2208311" cy="686584"/>
          </a:xfrm>
          <a:prstGeom prst="rect">
            <a:avLst/>
          </a:prstGeom>
        </p:spPr>
      </p:pic>
      <p:sp>
        <p:nvSpPr>
          <p:cNvPr id="15" name="AutoShape 15"/>
          <p:cNvSpPr/>
          <p:nvPr/>
        </p:nvSpPr>
        <p:spPr>
          <a:xfrm>
            <a:off x="9432327" y="1610768"/>
            <a:ext cx="8197625" cy="7647532"/>
          </a:xfrm>
          <a:prstGeom prst="rect">
            <a:avLst/>
          </a:prstGeom>
          <a:solidFill>
            <a:srgbClr val="25537A"/>
          </a:solidFill>
        </p:spPr>
      </p:sp>
      <p:pic>
        <p:nvPicPr>
          <p:cNvPr id="16" name="Picture 16"/>
          <p:cNvPicPr>
            <a:picLocks noChangeAspect="1"/>
          </p:cNvPicPr>
          <p:nvPr/>
        </p:nvPicPr>
        <p:blipFill>
          <a:blip r:embed="rId5"/>
          <a:srcRect/>
          <a:stretch>
            <a:fillRect/>
          </a:stretch>
        </p:blipFill>
        <p:spPr>
          <a:xfrm>
            <a:off x="1384374" y="2699261"/>
            <a:ext cx="5903992" cy="6997324"/>
          </a:xfrm>
          <a:prstGeom prst="rect">
            <a:avLst/>
          </a:prstGeom>
        </p:spPr>
      </p:pic>
      <p:sp>
        <p:nvSpPr>
          <p:cNvPr id="17" name="TextBox 17"/>
          <p:cNvSpPr txBox="1"/>
          <p:nvPr/>
        </p:nvSpPr>
        <p:spPr>
          <a:xfrm>
            <a:off x="634932" y="774472"/>
            <a:ext cx="8238147" cy="1663066"/>
          </a:xfrm>
          <a:prstGeom prst="rect">
            <a:avLst/>
          </a:prstGeom>
        </p:spPr>
        <p:txBody>
          <a:bodyPr lIns="0" tIns="0" rIns="0" bIns="0" rtlCol="0" anchor="t">
            <a:spAutoFit/>
          </a:bodyPr>
          <a:lstStyle/>
          <a:p>
            <a:pPr>
              <a:lnSpc>
                <a:spcPts val="6270"/>
              </a:lnSpc>
            </a:pPr>
            <a:r>
              <a:rPr lang="en-US" sz="5700" spc="57">
                <a:solidFill>
                  <a:srgbClr val="25537A"/>
                </a:solidFill>
                <a:latin typeface="Telegraf"/>
              </a:rPr>
              <a:t>American Counseling Association Guidelines </a:t>
            </a:r>
          </a:p>
        </p:txBody>
      </p:sp>
      <p:sp>
        <p:nvSpPr>
          <p:cNvPr id="18" name="TextBox 18"/>
          <p:cNvSpPr txBox="1"/>
          <p:nvPr/>
        </p:nvSpPr>
        <p:spPr>
          <a:xfrm>
            <a:off x="9644247" y="1900759"/>
            <a:ext cx="7773784" cy="7067549"/>
          </a:xfrm>
          <a:prstGeom prst="rect">
            <a:avLst/>
          </a:prstGeom>
        </p:spPr>
        <p:txBody>
          <a:bodyPr lIns="0" tIns="0" rIns="0" bIns="0" rtlCol="0" anchor="t">
            <a:spAutoFit/>
          </a:bodyPr>
          <a:lstStyle/>
          <a:p>
            <a:pPr marL="726820" lvl="1" indent="-363410">
              <a:lnSpc>
                <a:spcPts val="4039"/>
              </a:lnSpc>
              <a:buFont typeface="Arial"/>
              <a:buChar char="•"/>
            </a:pPr>
            <a:r>
              <a:rPr lang="en-US" sz="3366" spc="134">
                <a:solidFill>
                  <a:srgbClr val="F0F0F0"/>
                </a:solidFill>
                <a:latin typeface="Assistant Regular Bold"/>
              </a:rPr>
              <a:t>Be aware of the standards of care and laws that apply where you are practicing</a:t>
            </a:r>
          </a:p>
          <a:p>
            <a:pPr marL="726820" lvl="1" indent="-363410">
              <a:lnSpc>
                <a:spcPts val="4039"/>
              </a:lnSpc>
              <a:buFont typeface="Arial"/>
              <a:buChar char="•"/>
            </a:pPr>
            <a:r>
              <a:rPr lang="en-US" sz="3366" spc="134">
                <a:solidFill>
                  <a:srgbClr val="F0F0F0"/>
                </a:solidFill>
                <a:latin typeface="Assistant Regular Bold"/>
              </a:rPr>
              <a:t>Resist the temptation to redefine the counseling relationship</a:t>
            </a:r>
          </a:p>
          <a:p>
            <a:pPr marL="726820" lvl="1" indent="-363410">
              <a:lnSpc>
                <a:spcPts val="4039"/>
              </a:lnSpc>
              <a:buFont typeface="Arial"/>
              <a:buChar char="•"/>
            </a:pPr>
            <a:r>
              <a:rPr lang="en-US" sz="3366" spc="134">
                <a:solidFill>
                  <a:srgbClr val="F0F0F0"/>
                </a:solidFill>
                <a:latin typeface="Assistant Regular Bold"/>
              </a:rPr>
              <a:t>Regularly review you authorization to practice temporarily in another state based on a state of emergency proclamation or executive order</a:t>
            </a:r>
          </a:p>
          <a:p>
            <a:pPr marL="726820" lvl="1" indent="-363410">
              <a:lnSpc>
                <a:spcPts val="4039"/>
              </a:lnSpc>
              <a:buFont typeface="Arial"/>
              <a:buChar char="•"/>
            </a:pPr>
            <a:r>
              <a:rPr lang="en-US" sz="3366" spc="134">
                <a:solidFill>
                  <a:srgbClr val="F0F0F0"/>
                </a:solidFill>
                <a:latin typeface="Assistant Regular Bold"/>
              </a:rPr>
              <a:t>If needed, appropriately transfer services to a licensed mental practitioner in the state where the client resides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1887</Words>
  <Application>Microsoft Macintosh PowerPoint</Application>
  <PresentationFormat>Custom</PresentationFormat>
  <Paragraphs>208</Paragraphs>
  <Slides>34</Slides>
  <Notes>2</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Assistant Bold</vt:lpstr>
      <vt:lpstr>Calibri</vt:lpstr>
      <vt:lpstr>Assistant Regular</vt:lpstr>
      <vt:lpstr>Arial</vt:lpstr>
      <vt:lpstr>Arimo</vt:lpstr>
      <vt:lpstr>Assistant Regular Bold</vt:lpstr>
      <vt:lpstr>Arimo Bold</vt:lpstr>
      <vt:lpstr>Telegraf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 and Clinical Application</dc:title>
  <cp:lastModifiedBy>andrea piazza</cp:lastModifiedBy>
  <cp:revision>2</cp:revision>
  <dcterms:created xsi:type="dcterms:W3CDTF">2006-08-16T00:00:00Z</dcterms:created>
  <dcterms:modified xsi:type="dcterms:W3CDTF">2022-02-23T19:57:40Z</dcterms:modified>
  <dc:identifier>DAE5BKCS9K8</dc:identifier>
</cp:coreProperties>
</file>