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18288000" cy="10287000"/>
  <p:notesSz cx="6858000" cy="9144000"/>
  <p:embeddedFontLst>
    <p:embeddedFont>
      <p:font typeface="Yanone Kaffeesatz" charset="1" panose="00000500000000000000"/>
      <p:regular r:id="rId10"/>
    </p:embeddedFont>
    <p:embeddedFont>
      <p:font typeface="Nourd Bold" charset="1" panose="000008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13597997" y="0"/>
            <a:ext cx="4865158" cy="10287000"/>
            <a:chOff x="0" y="0"/>
            <a:chExt cx="1281358" cy="27093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281358" cy="2709333"/>
            </a:xfrm>
            <a:custGeom>
              <a:avLst/>
              <a:gdLst/>
              <a:ahLst/>
              <a:cxnLst/>
              <a:rect r="r" b="b" t="t" l="l"/>
              <a:pathLst>
                <a:path h="2709333" w="1281358">
                  <a:moveTo>
                    <a:pt x="0" y="0"/>
                  </a:moveTo>
                  <a:lnTo>
                    <a:pt x="1281358" y="0"/>
                  </a:lnTo>
                  <a:lnTo>
                    <a:pt x="1281358" y="2709333"/>
                  </a:lnTo>
                  <a:lnTo>
                    <a:pt x="0" y="2709333"/>
                  </a:lnTo>
                  <a:close/>
                </a:path>
              </a:pathLst>
            </a:custGeom>
            <a:solidFill>
              <a:srgbClr val="FAD4CF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1281358" cy="270933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9960267" y="1166104"/>
            <a:ext cx="7949294" cy="7183724"/>
          </a:xfrm>
          <a:custGeom>
            <a:avLst/>
            <a:gdLst/>
            <a:ahLst/>
            <a:cxnLst/>
            <a:rect r="r" b="b" t="t" l="l"/>
            <a:pathLst>
              <a:path h="7183724" w="7949294">
                <a:moveTo>
                  <a:pt x="0" y="0"/>
                </a:moveTo>
                <a:lnTo>
                  <a:pt x="7949293" y="0"/>
                </a:lnTo>
                <a:lnTo>
                  <a:pt x="7949293" y="7183724"/>
                </a:lnTo>
                <a:lnTo>
                  <a:pt x="0" y="7183724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384" r="0" b="-384"/>
            </a:stretch>
          </a:blipFill>
        </p:spPr>
      </p:sp>
      <p:grpSp>
        <p:nvGrpSpPr>
          <p:cNvPr name="Group 6" id="6"/>
          <p:cNvGrpSpPr/>
          <p:nvPr/>
        </p:nvGrpSpPr>
        <p:grpSpPr>
          <a:xfrm rot="0">
            <a:off x="822545" y="3623259"/>
            <a:ext cx="9227469" cy="3478559"/>
            <a:chOff x="0" y="0"/>
            <a:chExt cx="12303292" cy="4638079"/>
          </a:xfrm>
        </p:grpSpPr>
        <p:sp>
          <p:nvSpPr>
            <p:cNvPr name="TextBox 7" id="7"/>
            <p:cNvSpPr txBox="true"/>
            <p:nvPr/>
          </p:nvSpPr>
          <p:spPr>
            <a:xfrm rot="0">
              <a:off x="3002570" y="-47625"/>
              <a:ext cx="6923740" cy="162855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9375"/>
                </a:lnSpc>
              </a:pPr>
              <a:r>
                <a:rPr lang="en-US" sz="7813">
                  <a:solidFill>
                    <a:srgbClr val="2E2E2E"/>
                  </a:solidFill>
                  <a:latin typeface="Yanone Kaffeesatz"/>
                  <a:ea typeface="Yanone Kaffeesatz"/>
                  <a:cs typeface="Yanone Kaffeesatz"/>
                  <a:sym typeface="Yanone Kaffeesatz"/>
                </a:rPr>
                <a:t>Aplicaciones de</a:t>
              </a:r>
            </a:p>
          </p:txBody>
        </p:sp>
        <p:sp>
          <p:nvSpPr>
            <p:cNvPr name="TextBox 8" id="8"/>
            <p:cNvSpPr txBox="true"/>
            <p:nvPr/>
          </p:nvSpPr>
          <p:spPr>
            <a:xfrm rot="0">
              <a:off x="0" y="-142875"/>
              <a:ext cx="12303292" cy="4780954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7506"/>
                </a:lnSpc>
              </a:pPr>
              <a:r>
                <a:rPr lang="en-US" sz="22922">
                  <a:solidFill>
                    <a:srgbClr val="0E7191"/>
                  </a:solidFill>
                  <a:latin typeface="Yanone Kaffeesatz"/>
                  <a:ea typeface="Yanone Kaffeesatz"/>
                  <a:cs typeface="Yanone Kaffeesatz"/>
                  <a:sym typeface="Yanone Kaffeesatz"/>
                </a:rPr>
                <a:t>Microsoft</a:t>
              </a:r>
            </a:p>
          </p:txBody>
        </p:sp>
      </p:grpSp>
      <p:sp>
        <p:nvSpPr>
          <p:cNvPr name="TextBox 9" id="9"/>
          <p:cNvSpPr txBox="true"/>
          <p:nvPr/>
        </p:nvSpPr>
        <p:spPr>
          <a:xfrm rot="0">
            <a:off x="5192644" y="6333301"/>
            <a:ext cx="6802683" cy="2406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29"/>
              </a:lnSpc>
            </a:pPr>
            <a:r>
              <a:rPr lang="en-US" sz="15190">
                <a:solidFill>
                  <a:srgbClr val="2E2E2E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Office 365</a:t>
            </a:r>
          </a:p>
        </p:txBody>
      </p:sp>
      <p:sp>
        <p:nvSpPr>
          <p:cNvPr name="Freeform 10" id="10"/>
          <p:cNvSpPr/>
          <p:nvPr/>
        </p:nvSpPr>
        <p:spPr>
          <a:xfrm flipH="false" flipV="false" rot="0">
            <a:off x="1312945" y="6439379"/>
            <a:ext cx="3448222" cy="2818921"/>
          </a:xfrm>
          <a:custGeom>
            <a:avLst/>
            <a:gdLst/>
            <a:ahLst/>
            <a:cxnLst/>
            <a:rect r="r" b="b" t="t" l="l"/>
            <a:pathLst>
              <a:path h="2818921" w="3448222">
                <a:moveTo>
                  <a:pt x="0" y="0"/>
                </a:moveTo>
                <a:lnTo>
                  <a:pt x="3448222" y="0"/>
                </a:lnTo>
                <a:lnTo>
                  <a:pt x="3448222" y="2818921"/>
                </a:lnTo>
                <a:lnTo>
                  <a:pt x="0" y="2818921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704640" y="2102661"/>
            <a:ext cx="7439360" cy="6081677"/>
          </a:xfrm>
          <a:custGeom>
            <a:avLst/>
            <a:gdLst/>
            <a:ahLst/>
            <a:cxnLst/>
            <a:rect r="r" b="b" t="t" l="l"/>
            <a:pathLst>
              <a:path h="6081677" w="7439360">
                <a:moveTo>
                  <a:pt x="0" y="0"/>
                </a:moveTo>
                <a:lnTo>
                  <a:pt x="7439360" y="0"/>
                </a:lnTo>
                <a:lnTo>
                  <a:pt x="7439360" y="6081678"/>
                </a:lnTo>
                <a:lnTo>
                  <a:pt x="0" y="6081678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9769282" y="3385286"/>
            <a:ext cx="6802683" cy="24063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229"/>
              </a:lnSpc>
            </a:pPr>
            <a:r>
              <a:rPr lang="en-US" sz="15190">
                <a:solidFill>
                  <a:srgbClr val="2E2E2E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Office 365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025020" y="1737974"/>
            <a:ext cx="18468748" cy="8124145"/>
            <a:chOff x="0" y="0"/>
            <a:chExt cx="4864197" cy="213969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4864197" cy="2139693"/>
            </a:xfrm>
            <a:custGeom>
              <a:avLst/>
              <a:gdLst/>
              <a:ahLst/>
              <a:cxnLst/>
              <a:rect r="r" b="b" t="t" l="l"/>
              <a:pathLst>
                <a:path h="2139693" w="4864197">
                  <a:moveTo>
                    <a:pt x="21379" y="0"/>
                  </a:moveTo>
                  <a:lnTo>
                    <a:pt x="4842818" y="0"/>
                  </a:lnTo>
                  <a:cubicBezTo>
                    <a:pt x="4854625" y="0"/>
                    <a:pt x="4864197" y="9572"/>
                    <a:pt x="4864197" y="21379"/>
                  </a:cubicBezTo>
                  <a:lnTo>
                    <a:pt x="4864197" y="2118314"/>
                  </a:lnTo>
                  <a:cubicBezTo>
                    <a:pt x="4864197" y="2123984"/>
                    <a:pt x="4861944" y="2129422"/>
                    <a:pt x="4857935" y="2133431"/>
                  </a:cubicBezTo>
                  <a:cubicBezTo>
                    <a:pt x="4853926" y="2137440"/>
                    <a:pt x="4848488" y="2139693"/>
                    <a:pt x="4842818" y="2139693"/>
                  </a:cubicBezTo>
                  <a:lnTo>
                    <a:pt x="21379" y="2139693"/>
                  </a:lnTo>
                  <a:cubicBezTo>
                    <a:pt x="15709" y="2139693"/>
                    <a:pt x="10271" y="2137440"/>
                    <a:pt x="6262" y="2133431"/>
                  </a:cubicBezTo>
                  <a:cubicBezTo>
                    <a:pt x="2252" y="2129422"/>
                    <a:pt x="0" y="2123984"/>
                    <a:pt x="0" y="2118314"/>
                  </a:cubicBezTo>
                  <a:lnTo>
                    <a:pt x="0" y="21379"/>
                  </a:lnTo>
                  <a:cubicBezTo>
                    <a:pt x="0" y="15709"/>
                    <a:pt x="2252" y="10271"/>
                    <a:pt x="6262" y="6262"/>
                  </a:cubicBezTo>
                  <a:cubicBezTo>
                    <a:pt x="10271" y="2252"/>
                    <a:pt x="15709" y="0"/>
                    <a:pt x="21379" y="0"/>
                  </a:cubicBezTo>
                  <a:close/>
                </a:path>
              </a:pathLst>
            </a:custGeom>
            <a:solidFill>
              <a:srgbClr val="6C7077">
                <a:alpha val="15686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4864197" cy="213969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740083" y="1937179"/>
            <a:ext cx="14217102" cy="75066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837625" indent="-418813" lvl="1">
              <a:lnSpc>
                <a:spcPts val="6673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📊 ¿Cuál fu</a:t>
            </a: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e el total de ventas por producto?</a:t>
            </a:r>
          </a:p>
          <a:p>
            <a:pPr algn="l" marL="837625" indent="-418813" lvl="1">
              <a:lnSpc>
                <a:spcPts val="6673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➤ Agrupa los datos por "Producto" y suma los valores de "Total Venta".</a:t>
            </a:r>
          </a:p>
          <a:p>
            <a:pPr algn="l" marL="837625" indent="-418813" lvl="1">
              <a:lnSpc>
                <a:spcPts val="6673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🌍 ¿Qué región tuvo más ventas totales?</a:t>
            </a:r>
          </a:p>
          <a:p>
            <a:pPr algn="l" marL="837625" indent="-418813" lvl="1">
              <a:lnSpc>
                <a:spcPts val="6673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➤ Agrupa por "Región", suma las ventas y ordena de mayor a menor.</a:t>
            </a:r>
          </a:p>
          <a:p>
            <a:pPr algn="l" marL="837625" indent="-418813" lvl="1">
              <a:lnSpc>
                <a:spcPts val="6673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📈 ¿Cuál es el promedio de unidades vendidas por región?</a:t>
            </a:r>
          </a:p>
          <a:p>
            <a:pPr algn="l" marL="837625" indent="-418813" lvl="1">
              <a:lnSpc>
                <a:spcPts val="6673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➤ Calcula la media de "Unidades Vendidas" agrupando por "Región".</a:t>
            </a:r>
          </a:p>
          <a:p>
            <a:pPr algn="l" marL="837625" indent="-418813" lvl="1">
              <a:lnSpc>
                <a:spcPts val="6673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📅 Crea un gráfico de líneas con las ventas diarias.</a:t>
            </a:r>
          </a:p>
          <a:p>
            <a:pPr algn="l" marL="837625" indent="-418813" lvl="1">
              <a:lnSpc>
                <a:spcPts val="6673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➤ Usa "Fecha" como eje X y "Total Venta" como eje Y para visualizar la evolución.</a:t>
            </a:r>
          </a:p>
          <a:p>
            <a:pPr algn="l">
              <a:lnSpc>
                <a:spcPts val="6673"/>
              </a:lnSpc>
            </a:pP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14117933" y="299571"/>
            <a:ext cx="651057" cy="893388"/>
          </a:xfrm>
          <a:custGeom>
            <a:avLst/>
            <a:gdLst/>
            <a:ahLst/>
            <a:cxnLst/>
            <a:rect r="r" b="b" t="t" l="l"/>
            <a:pathLst>
              <a:path h="893388" w="651057">
                <a:moveTo>
                  <a:pt x="0" y="0"/>
                </a:moveTo>
                <a:lnTo>
                  <a:pt x="651057" y="0"/>
                </a:lnTo>
                <a:lnTo>
                  <a:pt x="651057" y="893388"/>
                </a:lnTo>
                <a:lnTo>
                  <a:pt x="0" y="89338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5278804" y="379553"/>
            <a:ext cx="2393459" cy="704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BD.xl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sx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740083" y="736740"/>
            <a:ext cx="7732743" cy="521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96"/>
              </a:lnSpc>
              <a:spcBef>
                <a:spcPct val="0"/>
              </a:spcBef>
            </a:pPr>
            <a:r>
              <a:rPr lang="en-US" b="true" sz="3410" spc="46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📊 ANÁLIS</a:t>
            </a:r>
            <a:r>
              <a:rPr lang="en-US" b="true" sz="3410" spc="46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IS DE DATOS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16732491" y="2354949"/>
            <a:ext cx="4064312" cy="5577101"/>
          </a:xfrm>
          <a:custGeom>
            <a:avLst/>
            <a:gdLst/>
            <a:ahLst/>
            <a:cxnLst/>
            <a:rect r="r" b="b" t="t" l="l"/>
            <a:pathLst>
              <a:path h="5577101" w="4064312">
                <a:moveTo>
                  <a:pt x="0" y="0"/>
                </a:moveTo>
                <a:lnTo>
                  <a:pt x="4064313" y="0"/>
                </a:lnTo>
                <a:lnTo>
                  <a:pt x="4064313" y="5577102"/>
                </a:lnTo>
                <a:lnTo>
                  <a:pt x="0" y="55771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1964636" y="2288622"/>
            <a:ext cx="19636899" cy="6969678"/>
            <a:chOff x="0" y="0"/>
            <a:chExt cx="5171858" cy="1835635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171858" cy="1835635"/>
            </a:xfrm>
            <a:custGeom>
              <a:avLst/>
              <a:gdLst/>
              <a:ahLst/>
              <a:cxnLst/>
              <a:rect r="r" b="b" t="t" l="l"/>
              <a:pathLst>
                <a:path h="1835635" w="5171858">
                  <a:moveTo>
                    <a:pt x="20107" y="0"/>
                  </a:moveTo>
                  <a:lnTo>
                    <a:pt x="5151751" y="0"/>
                  </a:lnTo>
                  <a:cubicBezTo>
                    <a:pt x="5162856" y="0"/>
                    <a:pt x="5171858" y="9002"/>
                    <a:pt x="5171858" y="20107"/>
                  </a:cubicBezTo>
                  <a:lnTo>
                    <a:pt x="5171858" y="1815529"/>
                  </a:lnTo>
                  <a:cubicBezTo>
                    <a:pt x="5171858" y="1826633"/>
                    <a:pt x="5162856" y="1835635"/>
                    <a:pt x="5151751" y="1835635"/>
                  </a:cubicBezTo>
                  <a:lnTo>
                    <a:pt x="20107" y="1835635"/>
                  </a:lnTo>
                  <a:cubicBezTo>
                    <a:pt x="9002" y="1835635"/>
                    <a:pt x="0" y="1826633"/>
                    <a:pt x="0" y="1815529"/>
                  </a:cubicBezTo>
                  <a:lnTo>
                    <a:pt x="0" y="20107"/>
                  </a:lnTo>
                  <a:cubicBezTo>
                    <a:pt x="0" y="9002"/>
                    <a:pt x="9002" y="0"/>
                    <a:pt x="20107" y="0"/>
                  </a:cubicBezTo>
                  <a:close/>
                </a:path>
              </a:pathLst>
            </a:custGeom>
            <a:solidFill>
              <a:srgbClr val="96B54A">
                <a:alpha val="15686"/>
              </a:srgbClr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0"/>
              <a:ext cx="5171858" cy="183563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016"/>
                </a:lnSpc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1179906" y="1869610"/>
            <a:ext cx="15928188" cy="76045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052"/>
              </a:lnSpc>
            </a:pPr>
          </a:p>
          <a:p>
            <a:pPr algn="l" marL="837625" indent="-418813" lvl="1">
              <a:lnSpc>
                <a:spcPts val="6052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🛍️ Filtra los datos para mostrar solo el producto A.</a:t>
            </a:r>
          </a:p>
          <a:p>
            <a:pPr algn="l" marL="837625" indent="-418813" lvl="1">
              <a:lnSpc>
                <a:spcPts val="6052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➤ Aplica un filtro en la columna "Producto" para mostrar solo los registros de Producto A.</a:t>
            </a:r>
          </a:p>
          <a:p>
            <a:pPr algn="l" marL="837625" indent="-418813" lvl="1">
              <a:lnSpc>
                <a:spcPts val="6052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💰 Calcula la media del precio unitario por producto.</a:t>
            </a:r>
          </a:p>
          <a:p>
            <a:pPr algn="l" marL="837625" indent="-418813" lvl="1">
              <a:lnSpc>
                <a:spcPts val="6052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➤ Agrupa por "Producto" y calcula la media de "Precio Unitario".</a:t>
            </a:r>
          </a:p>
          <a:p>
            <a:pPr algn="l" marL="837625" indent="-418813" lvl="1">
              <a:lnSpc>
                <a:spcPts val="6052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🏆 Identifica el día con más ventas totales.</a:t>
            </a:r>
          </a:p>
          <a:p>
            <a:pPr algn="l" marL="837625" indent="-418813" lvl="1">
              <a:lnSpc>
                <a:spcPts val="6052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➤ Ordena los datos por "Total Venta" de mayor a menor y selecciona el primer resultado.</a:t>
            </a:r>
          </a:p>
          <a:p>
            <a:pPr algn="l" marL="837625" indent="-418813" lvl="1">
              <a:lnSpc>
                <a:spcPts val="6052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🧾 Agrega una columna con el IVA (21%) aplicado a cada venta.</a:t>
            </a:r>
          </a:p>
          <a:p>
            <a:pPr algn="l" marL="837625" indent="-418813" lvl="1">
              <a:lnSpc>
                <a:spcPts val="6052"/>
              </a:lnSpc>
              <a:buAutoNum type="arabicPeriod" startAt="1"/>
            </a:pPr>
            <a:r>
              <a:rPr lang="en-US" sz="3879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 ➤ Crea una nueva columna que multiplique "Total Venta" por 1.21 para obtener el precio con IVA.</a:t>
            </a:r>
          </a:p>
          <a:p>
            <a:pPr algn="l">
              <a:lnSpc>
                <a:spcPts val="6052"/>
              </a:lnSpc>
            </a:pPr>
          </a:p>
        </p:txBody>
      </p:sp>
      <p:sp>
        <p:nvSpPr>
          <p:cNvPr name="Freeform 6" id="6"/>
          <p:cNvSpPr/>
          <p:nvPr/>
        </p:nvSpPr>
        <p:spPr>
          <a:xfrm flipH="false" flipV="false" rot="0">
            <a:off x="14117933" y="299571"/>
            <a:ext cx="651057" cy="893388"/>
          </a:xfrm>
          <a:custGeom>
            <a:avLst/>
            <a:gdLst/>
            <a:ahLst/>
            <a:cxnLst/>
            <a:rect r="r" b="b" t="t" l="l"/>
            <a:pathLst>
              <a:path h="893388" w="651057">
                <a:moveTo>
                  <a:pt x="0" y="0"/>
                </a:moveTo>
                <a:lnTo>
                  <a:pt x="651057" y="0"/>
                </a:lnTo>
                <a:lnTo>
                  <a:pt x="651057" y="893388"/>
                </a:lnTo>
                <a:lnTo>
                  <a:pt x="0" y="89338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15278804" y="379553"/>
            <a:ext cx="2393459" cy="7048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391"/>
              </a:lnSpc>
              <a:spcBef>
                <a:spcPct val="0"/>
              </a:spcBef>
            </a:pP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BD.xl</a:t>
            </a:r>
            <a:r>
              <a:rPr lang="en-US" sz="4492">
                <a:solidFill>
                  <a:srgbClr val="000000"/>
                </a:solidFill>
                <a:latin typeface="Yanone Kaffeesatz"/>
                <a:ea typeface="Yanone Kaffeesatz"/>
                <a:cs typeface="Yanone Kaffeesatz"/>
                <a:sym typeface="Yanone Kaffeesatz"/>
              </a:rPr>
              <a:t>sx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447376" y="763132"/>
            <a:ext cx="8773142" cy="52161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296"/>
              </a:lnSpc>
              <a:spcBef>
                <a:spcPct val="0"/>
              </a:spcBef>
            </a:pPr>
            <a:r>
              <a:rPr lang="en-US" b="true" sz="3410" spc="46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📊 ANÁLIS</a:t>
            </a:r>
            <a:r>
              <a:rPr lang="en-US" b="true" sz="3410" spc="460">
                <a:solidFill>
                  <a:srgbClr val="000000"/>
                </a:solidFill>
                <a:latin typeface="Nourd Bold"/>
                <a:ea typeface="Nourd Bold"/>
                <a:cs typeface="Nourd Bold"/>
                <a:sym typeface="Nourd Bold"/>
              </a:rPr>
              <a:t>IS DE DATOS</a:t>
            </a:r>
          </a:p>
        </p:txBody>
      </p:sp>
      <p:sp>
        <p:nvSpPr>
          <p:cNvPr name="Freeform 9" id="9"/>
          <p:cNvSpPr/>
          <p:nvPr/>
        </p:nvSpPr>
        <p:spPr>
          <a:xfrm flipH="false" flipV="false" rot="0">
            <a:off x="16732491" y="2354949"/>
            <a:ext cx="4064312" cy="5577101"/>
          </a:xfrm>
          <a:custGeom>
            <a:avLst/>
            <a:gdLst/>
            <a:ahLst/>
            <a:cxnLst/>
            <a:rect r="r" b="b" t="t" l="l"/>
            <a:pathLst>
              <a:path h="5577101" w="4064312">
                <a:moveTo>
                  <a:pt x="0" y="0"/>
                </a:moveTo>
                <a:lnTo>
                  <a:pt x="4064313" y="0"/>
                </a:lnTo>
                <a:lnTo>
                  <a:pt x="4064313" y="5577102"/>
                </a:lnTo>
                <a:lnTo>
                  <a:pt x="0" y="557710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DAGjok3IS9k</dc:identifier>
  <dcterms:modified xsi:type="dcterms:W3CDTF">2011-08-01T06:04:30Z</dcterms:modified>
  <cp:revision>1</cp:revision>
  <dc:title>Excel</dc:title>
</cp:coreProperties>
</file>