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86" r:id="rId2"/>
    <p:sldId id="256" r:id="rId3"/>
    <p:sldId id="290" r:id="rId4"/>
    <p:sldId id="296" r:id="rId5"/>
    <p:sldId id="257" r:id="rId6"/>
    <p:sldId id="289" r:id="rId7"/>
    <p:sldId id="269" r:id="rId8"/>
    <p:sldId id="288" r:id="rId9"/>
    <p:sldId id="260" r:id="rId10"/>
    <p:sldId id="291" r:id="rId11"/>
    <p:sldId id="258" r:id="rId12"/>
    <p:sldId id="275" r:id="rId13"/>
    <p:sldId id="276" r:id="rId14"/>
    <p:sldId id="279" r:id="rId15"/>
    <p:sldId id="295" r:id="rId16"/>
    <p:sldId id="263" r:id="rId17"/>
    <p:sldId id="298" r:id="rId18"/>
    <p:sldId id="282" r:id="rId19"/>
    <p:sldId id="284" r:id="rId20"/>
    <p:sldId id="26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94021"/>
  </p:normalViewPr>
  <p:slideViewPr>
    <p:cSldViewPr>
      <p:cViewPr varScale="1">
        <p:scale>
          <a:sx n="77" d="100"/>
          <a:sy n="77" d="100"/>
        </p:scale>
        <p:origin x="1672"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4B21EA-A209-488B-86FD-1FC4D7D62019}" type="datetimeFigureOut">
              <a:rPr lang="en-US" smtClean="0"/>
              <a:t>2/8/21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57ED3F-C1D0-4042-86EA-74AE81AAB6AA}" type="slidenum">
              <a:rPr lang="en-US" smtClean="0"/>
              <a:t>‹#›</a:t>
            </a:fld>
            <a:endParaRPr lang="en-US" dirty="0"/>
          </a:p>
        </p:txBody>
      </p:sp>
    </p:spTree>
    <p:extLst>
      <p:ext uri="{BB962C8B-B14F-4D97-AF65-F5344CB8AC3E}">
        <p14:creationId xmlns:p14="http://schemas.microsoft.com/office/powerpoint/2010/main" val="3322018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7ED3F-C1D0-4042-86EA-74AE81AAB6AA}" type="slidenum">
              <a:rPr lang="en-US" smtClean="0"/>
              <a:t>1</a:t>
            </a:fld>
            <a:endParaRPr lang="en-US" dirty="0"/>
          </a:p>
        </p:txBody>
      </p:sp>
    </p:spTree>
    <p:extLst>
      <p:ext uri="{BB962C8B-B14F-4D97-AF65-F5344CB8AC3E}">
        <p14:creationId xmlns:p14="http://schemas.microsoft.com/office/powerpoint/2010/main" val="3268546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57ED3F-C1D0-4042-86EA-74AE81AAB6AA}" type="slidenum">
              <a:rPr lang="en-US" smtClean="0"/>
              <a:t>2</a:t>
            </a:fld>
            <a:endParaRPr lang="en-US" dirty="0"/>
          </a:p>
        </p:txBody>
      </p:sp>
    </p:spTree>
    <p:extLst>
      <p:ext uri="{BB962C8B-B14F-4D97-AF65-F5344CB8AC3E}">
        <p14:creationId xmlns:p14="http://schemas.microsoft.com/office/powerpoint/2010/main" val="1359189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For very experienced rehabbers with good credit</a:t>
            </a:r>
            <a:r>
              <a:rPr lang="en-US" baseline="0" dirty="0"/>
              <a:t> and</a:t>
            </a:r>
            <a:r>
              <a:rPr lang="en-US" dirty="0"/>
              <a:t> recent bought and sold history in the past 2 years, we do have some lenders that offer very high leveraged programs.</a:t>
            </a:r>
          </a:p>
          <a:p>
            <a:endParaRPr lang="en-US" dirty="0"/>
          </a:p>
        </p:txBody>
      </p:sp>
      <p:sp>
        <p:nvSpPr>
          <p:cNvPr id="4" name="Slide Number Placeholder 3"/>
          <p:cNvSpPr>
            <a:spLocks noGrp="1"/>
          </p:cNvSpPr>
          <p:nvPr>
            <p:ph type="sldNum" sz="quarter" idx="10"/>
          </p:nvPr>
        </p:nvSpPr>
        <p:spPr/>
        <p:txBody>
          <a:bodyPr/>
          <a:lstStyle/>
          <a:p>
            <a:fld id="{F257ED3F-C1D0-4042-86EA-74AE81AAB6AA}" type="slidenum">
              <a:rPr lang="en-US" smtClean="0"/>
              <a:t>8</a:t>
            </a:fld>
            <a:endParaRPr lang="en-US" dirty="0"/>
          </a:p>
        </p:txBody>
      </p:sp>
    </p:spTree>
    <p:extLst>
      <p:ext uri="{BB962C8B-B14F-4D97-AF65-F5344CB8AC3E}">
        <p14:creationId xmlns:p14="http://schemas.microsoft.com/office/powerpoint/2010/main" val="1878772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D8B21142-BF6E-4EB3-817F-305B64186BCC}" type="slidenum">
              <a:rPr lang="en-US" smtClean="0"/>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361400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B39CBC-D63B-4C77-8F4C-3401AB2EFA63}" type="datetimeFigureOut">
              <a:rPr lang="en-US" smtClean="0"/>
              <a:t>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174811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2474598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3986067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24647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1516091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2833801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3125743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3712628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1499090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B39CBC-D63B-4C77-8F4C-3401AB2EFA63}" type="datetimeFigureOut">
              <a:rPr lang="en-US" smtClean="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243611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B39CBC-D63B-4C77-8F4C-3401AB2EFA63}" type="datetimeFigureOut">
              <a:rPr lang="en-US" smtClean="0"/>
              <a:t>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1651680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EB39CBC-D63B-4C77-8F4C-3401AB2EFA63}" type="datetimeFigureOut">
              <a:rPr lang="en-US" smtClean="0"/>
              <a:t>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2775119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B39CBC-D63B-4C77-8F4C-3401AB2EFA63}" type="datetimeFigureOut">
              <a:rPr lang="en-US" smtClean="0"/>
              <a:t>2/8/21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378643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39CBC-D63B-4C77-8F4C-3401AB2EFA63}" type="datetimeFigureOut">
              <a:rPr lang="en-US" smtClean="0"/>
              <a:t>2/8/21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338699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B39CBC-D63B-4C77-8F4C-3401AB2EFA63}" type="datetimeFigureOut">
              <a:rPr lang="en-US" smtClean="0"/>
              <a:t>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2701917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B39CBC-D63B-4C77-8F4C-3401AB2EFA63}" type="datetimeFigureOut">
              <a:rPr lang="en-US" smtClean="0"/>
              <a:t>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B21142-BF6E-4EB3-817F-305B64186BCC}" type="slidenum">
              <a:rPr lang="en-US" smtClean="0"/>
              <a:t>‹#›</a:t>
            </a:fld>
            <a:endParaRPr lang="en-US" dirty="0"/>
          </a:p>
        </p:txBody>
      </p:sp>
    </p:spTree>
    <p:extLst>
      <p:ext uri="{BB962C8B-B14F-4D97-AF65-F5344CB8AC3E}">
        <p14:creationId xmlns:p14="http://schemas.microsoft.com/office/powerpoint/2010/main" val="130649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EB39CBC-D63B-4C77-8F4C-3401AB2EFA63}" type="datetimeFigureOut">
              <a:rPr lang="en-US" smtClean="0"/>
              <a:t>2/8/21</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8B21142-BF6E-4EB3-817F-305B64186BCC}" type="slidenum">
              <a:rPr lang="en-US" smtClean="0"/>
              <a:t>‹#›</a:t>
            </a:fld>
            <a:endParaRPr lang="en-US" dirty="0"/>
          </a:p>
        </p:txBody>
      </p:sp>
    </p:spTree>
    <p:extLst>
      <p:ext uri="{BB962C8B-B14F-4D97-AF65-F5344CB8AC3E}">
        <p14:creationId xmlns:p14="http://schemas.microsoft.com/office/powerpoint/2010/main" val="872305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11capitalfinance.com/" TargetMode="External"/><Relationship Id="rId2" Type="http://schemas.openxmlformats.org/officeDocument/2006/relationships/hyperlink" Target="mailto:loans@11capitalfinance.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66800" y="3275454"/>
            <a:ext cx="7010400" cy="1077218"/>
          </a:xfrm>
          <a:prstGeom prst="rect">
            <a:avLst/>
          </a:prstGeom>
          <a:noFill/>
        </p:spPr>
        <p:txBody>
          <a:bodyPr wrap="square" rtlCol="0">
            <a:spAutoFit/>
          </a:bodyPr>
          <a:lstStyle/>
          <a:p>
            <a:pPr algn="ctr"/>
            <a:r>
              <a:rPr lang="en-US" sz="4000" b="1" dirty="0">
                <a:latin typeface="Garamond" panose="02020404030301010803" pitchFamily="18" charset="0"/>
              </a:rPr>
              <a:t>Commercial Loan Guidelines</a:t>
            </a:r>
          </a:p>
          <a:p>
            <a:pPr algn="ctr"/>
            <a:r>
              <a:rPr lang="en-US" sz="2400" dirty="0">
                <a:latin typeface="Garamond" panose="02020404030301010803" pitchFamily="18" charset="0"/>
              </a:rPr>
              <a:t>Updated Feb 8</a:t>
            </a:r>
            <a:r>
              <a:rPr lang="en-US" sz="2400" baseline="30000" dirty="0">
                <a:latin typeface="Garamond" panose="02020404030301010803" pitchFamily="18" charset="0"/>
              </a:rPr>
              <a:t>th</a:t>
            </a:r>
            <a:r>
              <a:rPr lang="en-US" sz="2400" dirty="0">
                <a:latin typeface="Garamond" panose="02020404030301010803" pitchFamily="18" charset="0"/>
              </a:rPr>
              <a:t>, 2021</a:t>
            </a:r>
          </a:p>
        </p:txBody>
      </p:sp>
      <p:pic>
        <p:nvPicPr>
          <p:cNvPr id="5" name="Picture 4" descr="Logo&#10;&#10;Description automatically generated with medium confidence">
            <a:extLst>
              <a:ext uri="{FF2B5EF4-FFF2-40B4-BE49-F238E27FC236}">
                <a16:creationId xmlns:a16="http://schemas.microsoft.com/office/drawing/2014/main" id="{82D6EFB8-5F3E-4CCC-9B8D-BD5A06CFD3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7499" y="1295400"/>
            <a:ext cx="1629002" cy="1819529"/>
          </a:xfrm>
          <a:prstGeom prst="rect">
            <a:avLst/>
          </a:prstGeom>
        </p:spPr>
      </p:pic>
    </p:spTree>
    <p:extLst>
      <p:ext uri="{BB962C8B-B14F-4D97-AF65-F5344CB8AC3E}">
        <p14:creationId xmlns:p14="http://schemas.microsoft.com/office/powerpoint/2010/main" val="246865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286000"/>
            <a:ext cx="7010400" cy="2362200"/>
          </a:xfrm>
        </p:spPr>
        <p:txBody>
          <a:bodyPr>
            <a:normAutofit fontScale="85000" lnSpcReduction="20000"/>
          </a:bodyPr>
          <a:lstStyle/>
          <a:p>
            <a:pPr marL="0" indent="0" algn="ctr">
              <a:buNone/>
            </a:pPr>
            <a:r>
              <a:rPr lang="en-US" sz="5400" dirty="0">
                <a:latin typeface="Garamond" panose="02020404030301010803" pitchFamily="18" charset="0"/>
              </a:rPr>
              <a:t>For rates and terms on ground up construction loans please check out pages 32-37 of our product sheet</a:t>
            </a:r>
            <a:r>
              <a:rPr lang="en-US" dirty="0">
                <a:latin typeface="Garamond" panose="02020404030301010803" pitchFamily="18" charset="0"/>
              </a:rPr>
              <a:t>. </a:t>
            </a:r>
          </a:p>
        </p:txBody>
      </p:sp>
    </p:spTree>
    <p:extLst>
      <p:ext uri="{BB962C8B-B14F-4D97-AF65-F5344CB8AC3E}">
        <p14:creationId xmlns:p14="http://schemas.microsoft.com/office/powerpoint/2010/main" val="783642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81000"/>
            <a:ext cx="8229600" cy="6705600"/>
          </a:xfrm>
        </p:spPr>
        <p:txBody>
          <a:bodyPr>
            <a:normAutofit fontScale="92500"/>
          </a:bodyPr>
          <a:lstStyle/>
          <a:p>
            <a:pPr marL="0" indent="0" algn="ctr">
              <a:buNone/>
            </a:pPr>
            <a:r>
              <a:rPr lang="en-US" b="1" dirty="0"/>
              <a:t>Bridge Financing (Temporary Financing)</a:t>
            </a:r>
          </a:p>
          <a:p>
            <a:pPr lvl="0"/>
            <a:r>
              <a:rPr lang="en-US" dirty="0"/>
              <a:t>This is a commercial real estate loan for any property type that needs to be bought or refinanced very quick (typically a 14-30 day closing) and is already stabilized or needs to become stabilized.</a:t>
            </a:r>
          </a:p>
          <a:p>
            <a:pPr lvl="0"/>
            <a:r>
              <a:rPr lang="en-US" dirty="0"/>
              <a:t>1-4 unit investment properties can close in 14 days (longer with </a:t>
            </a:r>
            <a:r>
              <a:rPr lang="en-US" dirty="0" err="1"/>
              <a:t>Covid</a:t>
            </a:r>
            <a:r>
              <a:rPr lang="en-US" dirty="0"/>
              <a:t> now). </a:t>
            </a:r>
          </a:p>
          <a:p>
            <a:pPr lvl="0"/>
            <a:r>
              <a:rPr lang="en-US" dirty="0"/>
              <a:t>Commercial bridge loans 3-4 week closing</a:t>
            </a:r>
          </a:p>
          <a:p>
            <a:pPr lvl="0"/>
            <a:r>
              <a:rPr lang="en-US" dirty="0"/>
              <a:t>This is a value-add situation. No renovations or no serious renovations need to be done to the property.</a:t>
            </a:r>
          </a:p>
          <a:p>
            <a:pPr lvl="0"/>
            <a:r>
              <a:rPr lang="en-US" dirty="0"/>
              <a:t>Fico/credit scores sometimes cause a borrower to have to go bridge. 600 mid score is really the cut off. (Now with </a:t>
            </a:r>
            <a:r>
              <a:rPr lang="en-US" dirty="0" err="1"/>
              <a:t>Covid</a:t>
            </a:r>
            <a:r>
              <a:rPr lang="en-US" dirty="0"/>
              <a:t> under 650 mid score is making people go bridge).</a:t>
            </a:r>
          </a:p>
          <a:p>
            <a:pPr lvl="0"/>
            <a:r>
              <a:rPr lang="en-US" dirty="0"/>
              <a:t>Min Loan amounts: $75k for 1-4 unit investment properties. 100k for commercial properties.</a:t>
            </a:r>
          </a:p>
          <a:p>
            <a:pPr lvl="0"/>
            <a:r>
              <a:rPr lang="en-US" dirty="0"/>
              <a:t>Most bridge loans only come at a 65% LTV </a:t>
            </a:r>
          </a:p>
          <a:p>
            <a:pPr lvl="0"/>
            <a:r>
              <a:rPr lang="en-US" dirty="0"/>
              <a:t>On 1-4 unit properties we have lenders that will go up to a 75% LTV. </a:t>
            </a:r>
          </a:p>
          <a:p>
            <a:endParaRPr lang="en-US" dirty="0"/>
          </a:p>
          <a:p>
            <a:pPr marL="457200" lvl="1" indent="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0"/>
            <a:ext cx="7772400" cy="2209800"/>
          </a:xfrm>
        </p:spPr>
        <p:txBody>
          <a:bodyPr>
            <a:noAutofit/>
          </a:bodyPr>
          <a:lstStyle/>
          <a:p>
            <a:pPr marL="0" indent="0" algn="ctr">
              <a:buNone/>
            </a:pPr>
            <a:r>
              <a:rPr lang="en-US" sz="4800" dirty="0">
                <a:latin typeface="Garamond" panose="02020404030301010803" pitchFamily="18" charset="0"/>
              </a:rPr>
              <a:t>For rates and terms on bridge loans please check out pages 22-32 of our product sheet. </a:t>
            </a:r>
          </a:p>
          <a:p>
            <a:pPr marL="0" lvl="0" indent="0" algn="ctr">
              <a:buNone/>
            </a:pPr>
            <a:endParaRPr lang="en-US" sz="1600" dirty="0">
              <a:latin typeface="Times New Roman"/>
              <a:cs typeface="Times New Roman"/>
            </a:endParaRPr>
          </a:p>
        </p:txBody>
      </p:sp>
    </p:spTree>
    <p:extLst>
      <p:ext uri="{BB962C8B-B14F-4D97-AF65-F5344CB8AC3E}">
        <p14:creationId xmlns:p14="http://schemas.microsoft.com/office/powerpoint/2010/main" val="2732334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
            <a:ext cx="8001000" cy="6172200"/>
          </a:xfrm>
        </p:spPr>
        <p:txBody>
          <a:bodyPr>
            <a:normAutofit/>
          </a:bodyPr>
          <a:lstStyle/>
          <a:p>
            <a:pPr marL="0" indent="0" algn="ctr">
              <a:buNone/>
            </a:pPr>
            <a:r>
              <a:rPr lang="en-US" b="1" dirty="0">
                <a:latin typeface="Times New Roman"/>
                <a:cs typeface="Times New Roman"/>
              </a:rPr>
              <a:t>Wholesale/Transactional Funding Loan </a:t>
            </a:r>
          </a:p>
          <a:p>
            <a:pPr marL="0" indent="0" algn="ctr">
              <a:buNone/>
            </a:pPr>
            <a:r>
              <a:rPr lang="en-US" b="1" dirty="0">
                <a:latin typeface="Times New Roman"/>
                <a:cs typeface="Times New Roman"/>
              </a:rPr>
              <a:t>(Temporary Financing)</a:t>
            </a:r>
          </a:p>
          <a:p>
            <a:pPr marL="0" indent="0" algn="ctr">
              <a:buNone/>
            </a:pPr>
            <a:endParaRPr lang="en-US" b="1" dirty="0">
              <a:latin typeface="Times New Roman"/>
              <a:cs typeface="Times New Roman"/>
            </a:endParaRPr>
          </a:p>
          <a:p>
            <a:pPr algn="just"/>
            <a:r>
              <a:rPr lang="en-US" dirty="0">
                <a:latin typeface="Times New Roman"/>
                <a:cs typeface="Times New Roman"/>
              </a:rPr>
              <a:t>W</a:t>
            </a:r>
            <a:r>
              <a:rPr lang="en-US" sz="2400" dirty="0">
                <a:latin typeface="Times New Roman"/>
                <a:cs typeface="Times New Roman"/>
              </a:rPr>
              <a:t>holesaler (Party B) doing a double close in one day,</a:t>
            </a:r>
            <a:r>
              <a:rPr lang="en-US" dirty="0">
                <a:latin typeface="Times New Roman"/>
                <a:cs typeface="Times New Roman"/>
              </a:rPr>
              <a:t> b</a:t>
            </a:r>
            <a:r>
              <a:rPr lang="en-US" sz="2400" dirty="0">
                <a:latin typeface="Times New Roman"/>
                <a:cs typeface="Times New Roman"/>
              </a:rPr>
              <a:t>uying a property from party A and going to “wholesale” it to an end buyer they find (Party C). There are 3 parties involved in this transaction; Party A, B &amp; C.  </a:t>
            </a:r>
          </a:p>
          <a:p>
            <a:pPr marL="0" indent="0" algn="just">
              <a:buNone/>
            </a:pPr>
            <a:endParaRPr lang="en-US" sz="2400" dirty="0">
              <a:latin typeface="Times New Roman"/>
              <a:cs typeface="Times New Roman"/>
            </a:endParaRPr>
          </a:p>
          <a:p>
            <a:pPr algn="just"/>
            <a:r>
              <a:rPr lang="en-US" sz="2400" dirty="0">
                <a:latin typeface="Times New Roman"/>
                <a:cs typeface="Times New Roman"/>
              </a:rPr>
              <a:t>100% of the purchase price from Party A to B is financed, if </a:t>
            </a:r>
            <a:r>
              <a:rPr lang="en-US" sz="2400" dirty="0">
                <a:solidFill>
                  <a:srgbClr val="FF0000"/>
                </a:solidFill>
                <a:latin typeface="Times New Roman"/>
                <a:cs typeface="Times New Roman"/>
              </a:rPr>
              <a:t>(and only if) </a:t>
            </a:r>
            <a:r>
              <a:rPr lang="en-US" sz="2400" dirty="0">
                <a:latin typeface="Times New Roman"/>
                <a:cs typeface="Times New Roman"/>
              </a:rPr>
              <a:t>there is a double close in one day. This means the end buyer, party C, must already be pre-approved for a mortgage or be able to provide a bank statement proving they can buy the property cash. If party C’s loan does not go through or they cannot buy the property cash, </a:t>
            </a:r>
            <a:r>
              <a:rPr lang="en-US" sz="2400" dirty="0">
                <a:solidFill>
                  <a:srgbClr val="FF0000"/>
                </a:solidFill>
                <a:latin typeface="Times New Roman"/>
                <a:cs typeface="Times New Roman"/>
              </a:rPr>
              <a:t>the deal is off!</a:t>
            </a:r>
          </a:p>
        </p:txBody>
      </p:sp>
    </p:spTree>
    <p:extLst>
      <p:ext uri="{BB962C8B-B14F-4D97-AF65-F5344CB8AC3E}">
        <p14:creationId xmlns:p14="http://schemas.microsoft.com/office/powerpoint/2010/main" val="1397344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0"/>
            <a:ext cx="7848600" cy="6553200"/>
          </a:xfrm>
        </p:spPr>
        <p:txBody>
          <a:bodyPr>
            <a:normAutofit/>
          </a:bodyPr>
          <a:lstStyle/>
          <a:p>
            <a:pPr marL="0" indent="0" algn="ctr">
              <a:buNone/>
            </a:pPr>
            <a:endParaRPr lang="en-US" b="1" dirty="0">
              <a:latin typeface="Times New Roman"/>
              <a:cs typeface="Times New Roman"/>
            </a:endParaRPr>
          </a:p>
          <a:p>
            <a:pPr marL="0" indent="0" algn="ctr">
              <a:buNone/>
            </a:pPr>
            <a:r>
              <a:rPr lang="en-US" b="1" dirty="0">
                <a:latin typeface="Times New Roman"/>
                <a:cs typeface="Times New Roman"/>
              </a:rPr>
              <a:t>Terms for Wholesale loans</a:t>
            </a:r>
          </a:p>
          <a:p>
            <a:pPr marL="0" indent="0" algn="ctr">
              <a:buNone/>
            </a:pPr>
            <a:endParaRPr lang="en-US" b="1" dirty="0">
              <a:latin typeface="Times New Roman"/>
              <a:cs typeface="Times New Roman"/>
            </a:endParaRPr>
          </a:p>
          <a:p>
            <a:pPr algn="just"/>
            <a:r>
              <a:rPr lang="en-US" sz="2400" dirty="0">
                <a:latin typeface="Times New Roman"/>
                <a:cs typeface="Times New Roman"/>
              </a:rPr>
              <a:t>100% financing (based on purchase price from Party A to B) since a double closing will be happening in the same day. </a:t>
            </a:r>
          </a:p>
          <a:p>
            <a:pPr algn="just"/>
            <a:r>
              <a:rPr lang="en-US" sz="2400" dirty="0">
                <a:latin typeface="Times New Roman"/>
                <a:cs typeface="Times New Roman"/>
              </a:rPr>
              <a:t>1.5-2 lender points on the total loan amount borrowed. The lender points and even broker points can be taken out of the end sale, so the wholesaler will just walk with less profit.</a:t>
            </a:r>
          </a:p>
          <a:p>
            <a:pPr algn="just"/>
            <a:r>
              <a:rPr lang="en-US" sz="2400" dirty="0">
                <a:latin typeface="Times New Roman"/>
                <a:cs typeface="Times New Roman"/>
              </a:rPr>
              <a:t>Nationwide. </a:t>
            </a:r>
          </a:p>
          <a:p>
            <a:pPr marL="0" indent="0" algn="just">
              <a:buNone/>
            </a:pPr>
            <a:r>
              <a:rPr lang="en-US" sz="2400" b="1" i="1" dirty="0">
                <a:latin typeface="Times New Roman"/>
                <a:cs typeface="Times New Roman"/>
              </a:rPr>
              <a:t>Again a double close must happen in the same day and the end buyer MUST be pre-qualified for a mortgage that will be verified, or have the cash to buy the property, </a:t>
            </a:r>
            <a:r>
              <a:rPr lang="en-US" sz="2400" b="1" i="1" dirty="0">
                <a:solidFill>
                  <a:srgbClr val="FF0000"/>
                </a:solidFill>
                <a:latin typeface="Times New Roman"/>
                <a:cs typeface="Times New Roman"/>
              </a:rPr>
              <a:t>or the deal is off!</a:t>
            </a:r>
          </a:p>
        </p:txBody>
      </p:sp>
    </p:spTree>
    <p:extLst>
      <p:ext uri="{BB962C8B-B14F-4D97-AF65-F5344CB8AC3E}">
        <p14:creationId xmlns:p14="http://schemas.microsoft.com/office/powerpoint/2010/main" val="3101774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1"/>
            <a:ext cx="8229600" cy="2743200"/>
          </a:xfrm>
        </p:spPr>
        <p:txBody>
          <a:bodyPr>
            <a:normAutofit lnSpcReduction="10000"/>
          </a:bodyPr>
          <a:lstStyle/>
          <a:p>
            <a:pPr marL="0" indent="0" algn="ctr">
              <a:buNone/>
            </a:pPr>
            <a:r>
              <a:rPr lang="en-US" sz="8000" dirty="0">
                <a:latin typeface="Garamond" panose="02020404030301010803" pitchFamily="18" charset="0"/>
              </a:rPr>
              <a:t>Permanent </a:t>
            </a:r>
          </a:p>
          <a:p>
            <a:pPr marL="0" indent="0" algn="ctr">
              <a:buNone/>
            </a:pPr>
            <a:r>
              <a:rPr lang="en-US" sz="8000" dirty="0">
                <a:latin typeface="Garamond" panose="02020404030301010803" pitchFamily="18" charset="0"/>
              </a:rPr>
              <a:t>Financing</a:t>
            </a:r>
          </a:p>
        </p:txBody>
      </p:sp>
    </p:spTree>
    <p:extLst>
      <p:ext uri="{BB962C8B-B14F-4D97-AF65-F5344CB8AC3E}">
        <p14:creationId xmlns:p14="http://schemas.microsoft.com/office/powerpoint/2010/main" val="2882194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8001000" cy="6705600"/>
          </a:xfrm>
        </p:spPr>
        <p:txBody>
          <a:bodyPr>
            <a:normAutofit/>
          </a:bodyPr>
          <a:lstStyle/>
          <a:p>
            <a:pPr marL="0" indent="0" algn="ctr">
              <a:buNone/>
            </a:pPr>
            <a:r>
              <a:rPr lang="en-US" b="1" dirty="0"/>
              <a:t>Bank Alternate Loan (Permanent Financing)</a:t>
            </a:r>
          </a:p>
          <a:p>
            <a:pPr algn="just"/>
            <a:r>
              <a:rPr lang="en-US" dirty="0"/>
              <a:t>Not quite bankable. </a:t>
            </a:r>
          </a:p>
          <a:p>
            <a:pPr lvl="1" algn="just"/>
            <a:r>
              <a:rPr lang="en-US" dirty="0"/>
              <a:t>Lower FICO 600-679, 650-660+ preferred with </a:t>
            </a:r>
            <a:r>
              <a:rPr lang="en-US" dirty="0" err="1"/>
              <a:t>Covid</a:t>
            </a:r>
            <a:r>
              <a:rPr lang="en-US" dirty="0"/>
              <a:t>.</a:t>
            </a:r>
          </a:p>
          <a:p>
            <a:pPr lvl="1" algn="just"/>
            <a:r>
              <a:rPr lang="en-US" dirty="0"/>
              <a:t>Tax lien or IRS issue </a:t>
            </a:r>
          </a:p>
          <a:p>
            <a:pPr lvl="1" algn="just"/>
            <a:r>
              <a:rPr lang="en-US" dirty="0"/>
              <a:t>Not filing taxes</a:t>
            </a:r>
          </a:p>
          <a:p>
            <a:pPr lvl="1" algn="just"/>
            <a:r>
              <a:rPr lang="en-US" dirty="0"/>
              <a:t>Not reporting all cash on taxes or claiming too many losses</a:t>
            </a:r>
          </a:p>
          <a:p>
            <a:pPr lvl="1" algn="just"/>
            <a:r>
              <a:rPr lang="en-US" dirty="0"/>
              <a:t>Cash out, need to buy partner out.</a:t>
            </a:r>
          </a:p>
          <a:p>
            <a:pPr lvl="1" algn="just"/>
            <a:r>
              <a:rPr lang="en-US" dirty="0"/>
              <a:t>Quick close</a:t>
            </a:r>
          </a:p>
          <a:p>
            <a:pPr algn="just"/>
            <a:r>
              <a:rPr lang="en-US" dirty="0"/>
              <a:t>Purchase, Refinance or Refi cash out. </a:t>
            </a:r>
          </a:p>
          <a:p>
            <a:pPr algn="just"/>
            <a:r>
              <a:rPr lang="en-US" dirty="0"/>
              <a:t>30 year amortized loans. Fixed terms 3,5,7,10 and 30 years.</a:t>
            </a:r>
          </a:p>
          <a:p>
            <a:pPr algn="just"/>
            <a:r>
              <a:rPr lang="en-US" dirty="0"/>
              <a:t>Rates: 5.75-10% depending on deal size and merits of deal.</a:t>
            </a:r>
          </a:p>
          <a:p>
            <a:pPr algn="just"/>
            <a:r>
              <a:rPr lang="en-US" dirty="0"/>
              <a:t>Must be fully rehabbed and fully leased up (exception local market rent on vacant for 1-4 unit only)</a:t>
            </a:r>
          </a:p>
          <a:p>
            <a:pPr marL="457200" lvl="1" indent="0">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752600"/>
            <a:ext cx="6553200" cy="2819400"/>
          </a:xfrm>
        </p:spPr>
        <p:txBody>
          <a:bodyPr>
            <a:normAutofit fontScale="70000" lnSpcReduction="20000"/>
          </a:bodyPr>
          <a:lstStyle/>
          <a:p>
            <a:pPr marL="0" indent="0" algn="ctr">
              <a:buNone/>
            </a:pPr>
            <a:r>
              <a:rPr lang="en-US" sz="6000" dirty="0"/>
              <a:t>For rates and terms on bank alternate permanent financing loans please check out pages 8-21 of our product sheet. </a:t>
            </a:r>
          </a:p>
          <a:p>
            <a:pPr marL="0" indent="0">
              <a:buNone/>
            </a:pPr>
            <a:endParaRPr lang="en-US" dirty="0"/>
          </a:p>
        </p:txBody>
      </p:sp>
    </p:spTree>
    <p:extLst>
      <p:ext uri="{BB962C8B-B14F-4D97-AF65-F5344CB8AC3E}">
        <p14:creationId xmlns:p14="http://schemas.microsoft.com/office/powerpoint/2010/main" val="4246280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
            <a:ext cx="8077200" cy="6477000"/>
          </a:xfrm>
        </p:spPr>
        <p:txBody>
          <a:bodyPr>
            <a:normAutofit fontScale="92500"/>
          </a:bodyPr>
          <a:lstStyle/>
          <a:p>
            <a:pPr marL="0" indent="0" algn="ctr">
              <a:buNone/>
            </a:pPr>
            <a:r>
              <a:rPr lang="en-US" b="1" dirty="0"/>
              <a:t>Bank/Credit Union Loans (Permanent Financing)</a:t>
            </a:r>
          </a:p>
          <a:p>
            <a:pPr algn="just"/>
            <a:r>
              <a:rPr lang="en-US" dirty="0"/>
              <a:t>F</a:t>
            </a:r>
            <a:r>
              <a:rPr lang="en-US" sz="2400" dirty="0"/>
              <a:t>ully rehabbed and fully occupied (prefe</a:t>
            </a:r>
            <a:r>
              <a:rPr lang="en-US" dirty="0"/>
              <a:t>r 1 year leases)</a:t>
            </a:r>
            <a:r>
              <a:rPr lang="en-US" sz="2400" dirty="0"/>
              <a:t>. </a:t>
            </a:r>
          </a:p>
          <a:p>
            <a:pPr algn="just"/>
            <a:r>
              <a:rPr lang="en-US" sz="2400" dirty="0"/>
              <a:t>680+ </a:t>
            </a:r>
            <a:r>
              <a:rPr lang="en-US" dirty="0"/>
              <a:t>FICO.</a:t>
            </a:r>
          </a:p>
          <a:p>
            <a:pPr algn="just"/>
            <a:r>
              <a:rPr lang="en-US" dirty="0"/>
              <a:t>Must have at least 6 months of reserves on hand.</a:t>
            </a:r>
            <a:endParaRPr lang="en-US" sz="2400" dirty="0"/>
          </a:p>
          <a:p>
            <a:pPr algn="just"/>
            <a:r>
              <a:rPr lang="en-US" dirty="0"/>
              <a:t>D</a:t>
            </a:r>
            <a:r>
              <a:rPr lang="en-US" sz="2400" dirty="0"/>
              <a:t>ocumented income on their tax returns. 3 years of personal, 3 years of business.</a:t>
            </a:r>
          </a:p>
          <a:p>
            <a:pPr algn="just"/>
            <a:r>
              <a:rPr lang="en-US" dirty="0"/>
              <a:t>E</a:t>
            </a:r>
            <a:r>
              <a:rPr lang="en-US" sz="2400" dirty="0"/>
              <a:t>xperience in their profession. </a:t>
            </a:r>
          </a:p>
          <a:p>
            <a:pPr algn="just"/>
            <a:r>
              <a:rPr lang="en-US" dirty="0"/>
              <a:t>Robust Personal Financial Statement (owns assets).</a:t>
            </a:r>
          </a:p>
          <a:p>
            <a:pPr algn="just"/>
            <a:r>
              <a:rPr lang="en-US" dirty="0"/>
              <a:t>Amortize loans for 20-25 years. Fixed Terms; usually 3 to 5 years.</a:t>
            </a:r>
          </a:p>
          <a:p>
            <a:pPr algn="just"/>
            <a:r>
              <a:rPr lang="en-US" sz="2400" dirty="0"/>
              <a:t>Rates: 3.5%-7% </a:t>
            </a:r>
          </a:p>
          <a:p>
            <a:pPr marL="0" indent="0" algn="just">
              <a:buNone/>
            </a:pPr>
            <a:r>
              <a:rPr lang="en-US" sz="2400" dirty="0"/>
              <a:t>SBA loans can be used for owner occupied commercial properties. Many hoops to jump through. These loans can also be used for renovation or ground up construction </a:t>
            </a:r>
            <a:r>
              <a:rPr lang="en-US" dirty="0"/>
              <a:t>deals</a:t>
            </a:r>
            <a:r>
              <a:rPr lang="en-US" sz="2400" dirty="0"/>
              <a:t> as-long-as the business’s income can afford the loan. (Please see SBA rates and terms on our product sheet. Program # 2). </a:t>
            </a:r>
          </a:p>
        </p:txBody>
      </p:sp>
    </p:spTree>
    <p:extLst>
      <p:ext uri="{BB962C8B-B14F-4D97-AF65-F5344CB8AC3E}">
        <p14:creationId xmlns:p14="http://schemas.microsoft.com/office/powerpoint/2010/main" val="4178452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600200"/>
            <a:ext cx="7162800" cy="3048000"/>
          </a:xfrm>
        </p:spPr>
        <p:txBody>
          <a:bodyPr>
            <a:normAutofit fontScale="77500" lnSpcReduction="20000"/>
          </a:bodyPr>
          <a:lstStyle/>
          <a:p>
            <a:pPr marL="0" indent="0" algn="ctr">
              <a:buNone/>
            </a:pPr>
            <a:r>
              <a:rPr lang="en-US" sz="6000" dirty="0"/>
              <a:t>For rates and terms on bank/credit union permanent financing loans please check out pages 2-8 of our product sheet. </a:t>
            </a:r>
          </a:p>
          <a:p>
            <a:pPr marL="0" indent="0">
              <a:buNone/>
            </a:pPr>
            <a:endParaRPr lang="en-US" dirty="0"/>
          </a:p>
        </p:txBody>
      </p:sp>
    </p:spTree>
    <p:extLst>
      <p:ext uri="{BB962C8B-B14F-4D97-AF65-F5344CB8AC3E}">
        <p14:creationId xmlns:p14="http://schemas.microsoft.com/office/powerpoint/2010/main" val="1645484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66800" y="381000"/>
            <a:ext cx="7772400" cy="6019800"/>
          </a:xfrm>
        </p:spPr>
        <p:txBody>
          <a:bodyPr>
            <a:normAutofit lnSpcReduction="10000"/>
          </a:bodyPr>
          <a:lstStyle/>
          <a:p>
            <a:pPr marL="0" indent="0">
              <a:buNone/>
            </a:pPr>
            <a:r>
              <a:rPr lang="en-US" sz="4600" b="1" dirty="0">
                <a:latin typeface="Garamond" panose="02020404030301010803" pitchFamily="18" charset="0"/>
              </a:rPr>
              <a:t>Who is 11 Capital Finance? </a:t>
            </a:r>
            <a:endParaRPr lang="en-US" dirty="0"/>
          </a:p>
          <a:p>
            <a:pPr algn="just"/>
            <a:r>
              <a:rPr lang="en-US" dirty="0"/>
              <a:t>A national (United States only) Full Service commercial real estate loan brokerage.</a:t>
            </a:r>
          </a:p>
          <a:p>
            <a:pPr algn="just"/>
            <a:r>
              <a:rPr lang="en-US" dirty="0"/>
              <a:t>100+ national commercial real estate lenders.</a:t>
            </a:r>
          </a:p>
          <a:p>
            <a:pPr algn="just"/>
            <a:r>
              <a:rPr lang="en-US" dirty="0"/>
              <a:t>A commercial real estate loan education platform. </a:t>
            </a:r>
          </a:p>
          <a:p>
            <a:pPr algn="just"/>
            <a:r>
              <a:rPr lang="en-US" dirty="0"/>
              <a:t>Principles with over 25+ years of CRE lending.</a:t>
            </a:r>
          </a:p>
          <a:p>
            <a:pPr algn="just"/>
            <a:r>
              <a:rPr lang="en-US" dirty="0"/>
              <a:t>All Commercial Real Estate Financing including Temporary Financing (Ground up, Bridge, Rehab/Fix and Flip &amp; Transactional/Wholesale funding) to Permanent Financing for pure commercial properties and 1-4 unit investment properties (condos, townhomes, Single Family Homes, 2-units, 3-units and 4-units).</a:t>
            </a:r>
          </a:p>
          <a:p>
            <a:pPr algn="just"/>
            <a:r>
              <a:rPr lang="en-US" dirty="0"/>
              <a:t>No residential lending. However 1-4 unit investment properties as commercial loans.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1"/>
            <a:ext cx="7696200" cy="5084190"/>
          </a:xfrm>
        </p:spPr>
        <p:txBody>
          <a:bodyPr>
            <a:normAutofit lnSpcReduction="10000"/>
          </a:bodyPr>
          <a:lstStyle/>
          <a:p>
            <a:pPr marL="0" indent="0" algn="ctr">
              <a:buNone/>
            </a:pPr>
            <a:r>
              <a:rPr lang="en-US" sz="2400" b="1" dirty="0"/>
              <a:t>FOR MORE INFORMATION </a:t>
            </a:r>
          </a:p>
          <a:p>
            <a:r>
              <a:rPr lang="en-US" sz="2600" dirty="0"/>
              <a:t>Phone: 1-877-957-4357 option 1 for the loan department</a:t>
            </a:r>
          </a:p>
          <a:p>
            <a:r>
              <a:rPr lang="en-US" sz="2600" dirty="0"/>
              <a:t>Email: </a:t>
            </a:r>
            <a:r>
              <a:rPr lang="en-US" sz="2600" dirty="0">
                <a:hlinkClick r:id="rId2"/>
              </a:rPr>
              <a:t>loans@11capitalfinance.com</a:t>
            </a:r>
            <a:r>
              <a:rPr lang="en-US" sz="2600" dirty="0"/>
              <a:t>  </a:t>
            </a:r>
          </a:p>
          <a:p>
            <a:r>
              <a:rPr lang="en-US" sz="2600" dirty="0"/>
              <a:t>Website: </a:t>
            </a:r>
            <a:r>
              <a:rPr lang="en-US" sz="2600" dirty="0">
                <a:hlinkClick r:id="rId3"/>
              </a:rPr>
              <a:t>www.11capitalfinance.com</a:t>
            </a:r>
            <a:endParaRPr lang="en-US" sz="2600" dirty="0"/>
          </a:p>
          <a:p>
            <a:r>
              <a:rPr lang="en-US" sz="2600" i="1" dirty="0"/>
              <a:t>Net Branches Available For Limited Time Only www.11capitalfinanceiap.com </a:t>
            </a:r>
            <a:endParaRPr lang="en-US" sz="2600" dirty="0"/>
          </a:p>
          <a:p>
            <a:pPr marL="0" indent="0">
              <a:buNone/>
            </a:pPr>
            <a:r>
              <a:rPr lang="en-US" sz="2600" dirty="0"/>
              <a:t>We also offer exclusive Finance Buttons and websites to groups that want to offer financing to their membership. </a:t>
            </a:r>
          </a:p>
          <a:p>
            <a:pPr marL="0" indent="0" algn="ctr">
              <a:buNone/>
            </a:pPr>
            <a:r>
              <a:rPr lang="en-US" sz="2600" dirty="0"/>
              <a:t>Thank you for visiting 11 Capital Finance.  </a:t>
            </a:r>
          </a:p>
        </p:txBody>
      </p:sp>
      <p:pic>
        <p:nvPicPr>
          <p:cNvPr id="5" name="Picture 4" descr="Logo&#10;&#10;Description automatically generated with medium confidence">
            <a:extLst>
              <a:ext uri="{FF2B5EF4-FFF2-40B4-BE49-F238E27FC236}">
                <a16:creationId xmlns:a16="http://schemas.microsoft.com/office/drawing/2014/main" id="{EA2A6D88-FDD2-4843-BC4E-A499C0ABCB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43400" y="173609"/>
            <a:ext cx="1447800" cy="142659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381000"/>
            <a:ext cx="7467600" cy="5715000"/>
          </a:xfrm>
        </p:spPr>
        <p:txBody>
          <a:bodyPr>
            <a:noAutofit/>
          </a:bodyPr>
          <a:lstStyle/>
          <a:p>
            <a:pPr marL="0" indent="0">
              <a:buNone/>
            </a:pPr>
            <a:r>
              <a:rPr lang="en-US" sz="2800" b="1" dirty="0">
                <a:latin typeface="Garamond" panose="02020404030301010803" pitchFamily="18" charset="0"/>
              </a:rPr>
              <a:t>Why 11Cap?</a:t>
            </a:r>
          </a:p>
          <a:p>
            <a:pPr marL="0" indent="0">
              <a:buNone/>
            </a:pPr>
            <a:r>
              <a:rPr lang="en-US" sz="1700" dirty="0"/>
              <a:t>Our niche is commercial real estate loans for borrowers that are not bankable, or deals banks are not willing to lend. All though not our core business we have bank/credit union lenders. A borrower always wants to approach their bank first, best rates and terms, 90-120 day close, to see if they can assist. </a:t>
            </a:r>
          </a:p>
          <a:p>
            <a:pPr marL="0" indent="0" algn="just">
              <a:buNone/>
            </a:pPr>
            <a:r>
              <a:rPr lang="en-US" sz="1700" b="1" dirty="0"/>
              <a:t>Reasons Why Borrowers Come To Us: </a:t>
            </a:r>
          </a:p>
          <a:p>
            <a:pPr algn="just"/>
            <a:r>
              <a:rPr lang="en-US" sz="1700" dirty="0"/>
              <a:t>Losses on tax returns or not filing tax returns.</a:t>
            </a:r>
          </a:p>
          <a:p>
            <a:pPr algn="just"/>
            <a:r>
              <a:rPr lang="en-US" sz="1700" dirty="0"/>
              <a:t>Cash businesses (not claiming cash).</a:t>
            </a:r>
          </a:p>
          <a:p>
            <a:pPr algn="just"/>
            <a:r>
              <a:rPr lang="en-US" sz="1700" dirty="0"/>
              <a:t>Self employed and do not have well documented income.</a:t>
            </a:r>
          </a:p>
          <a:p>
            <a:pPr algn="just"/>
            <a:r>
              <a:rPr lang="en-US" sz="1700" dirty="0"/>
              <a:t>Tax liens on property.</a:t>
            </a:r>
          </a:p>
          <a:p>
            <a:pPr algn="just"/>
            <a:r>
              <a:rPr lang="en-US" sz="1700" dirty="0"/>
              <a:t>IRS issues / liens that need to be settled.</a:t>
            </a:r>
          </a:p>
          <a:p>
            <a:pPr algn="just"/>
            <a:r>
              <a:rPr lang="en-US" sz="1700" dirty="0"/>
              <a:t>Cash out on a property to buy other properties. Cash out in general (Banks don’t typically like cash out)</a:t>
            </a:r>
          </a:p>
          <a:p>
            <a:pPr algn="just"/>
            <a:r>
              <a:rPr lang="en-US" sz="1700" dirty="0"/>
              <a:t>Fast close in 30 days or less.</a:t>
            </a:r>
          </a:p>
          <a:p>
            <a:pPr algn="just"/>
            <a:r>
              <a:rPr lang="en-US" sz="1700" dirty="0"/>
              <a:t>Vacant properties or is a “value add” situation that is not generating enough cash flow currently for a bank to lend. </a:t>
            </a:r>
          </a:p>
        </p:txBody>
      </p:sp>
    </p:spTree>
    <p:extLst>
      <p:ext uri="{BB962C8B-B14F-4D97-AF65-F5344CB8AC3E}">
        <p14:creationId xmlns:p14="http://schemas.microsoft.com/office/powerpoint/2010/main" val="2309909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191000"/>
          </a:xfrm>
        </p:spPr>
        <p:txBody>
          <a:bodyPr>
            <a:normAutofit/>
          </a:bodyPr>
          <a:lstStyle/>
          <a:p>
            <a:pPr marL="0" indent="0" algn="ctr">
              <a:buNone/>
            </a:pPr>
            <a:r>
              <a:rPr lang="en-US" sz="6000" dirty="0">
                <a:latin typeface="Garamond" panose="02020404030301010803" pitchFamily="18" charset="0"/>
              </a:rPr>
              <a:t>Temporary </a:t>
            </a:r>
          </a:p>
          <a:p>
            <a:pPr marL="0" indent="0" algn="ctr">
              <a:buNone/>
            </a:pPr>
            <a:r>
              <a:rPr lang="en-US" sz="6000" dirty="0">
                <a:latin typeface="Garamond" panose="02020404030301010803" pitchFamily="18" charset="0"/>
              </a:rPr>
              <a:t>Financing</a:t>
            </a:r>
          </a:p>
          <a:p>
            <a:pPr marL="0" indent="0" algn="ctr">
              <a:buNone/>
            </a:pPr>
            <a:r>
              <a:rPr lang="en-US" b="1" u="sng" dirty="0"/>
              <a:t>Also known as bridge financing. Bridge just means it is short term financing, 1-2 year, interest only loans.</a:t>
            </a:r>
            <a:r>
              <a:rPr lang="en-US" sz="6000" dirty="0"/>
              <a:t> </a:t>
            </a:r>
            <a:endParaRPr lang="en-US" sz="6000" dirty="0">
              <a:latin typeface="Garamond" panose="02020404030301010803" pitchFamily="18" charset="0"/>
            </a:endParaRPr>
          </a:p>
        </p:txBody>
      </p:sp>
    </p:spTree>
    <p:extLst>
      <p:ext uri="{BB962C8B-B14F-4D97-AF65-F5344CB8AC3E}">
        <p14:creationId xmlns:p14="http://schemas.microsoft.com/office/powerpoint/2010/main" val="39780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399"/>
            <a:ext cx="8991600" cy="6324601"/>
          </a:xfrm>
        </p:spPr>
        <p:txBody>
          <a:bodyPr>
            <a:normAutofit lnSpcReduction="10000"/>
          </a:bodyPr>
          <a:lstStyle/>
          <a:p>
            <a:pPr marL="0" indent="0" algn="ctr">
              <a:buNone/>
            </a:pPr>
            <a:r>
              <a:rPr lang="en-US" b="1" dirty="0"/>
              <a:t>Rehab Loan (Temporary Financing) </a:t>
            </a:r>
          </a:p>
          <a:p>
            <a:pPr marL="0" indent="0" algn="ctr">
              <a:buNone/>
            </a:pPr>
            <a:r>
              <a:rPr lang="en-US" b="1" dirty="0"/>
              <a:t>For 1-4 Unit Investment Properties:</a:t>
            </a:r>
          </a:p>
          <a:p>
            <a:pPr marL="457200" lvl="1" indent="0" algn="just">
              <a:buNone/>
            </a:pPr>
            <a:r>
              <a:rPr lang="en-US" dirty="0"/>
              <a:t>A commercial real estate loan on an existing property needing renovations. Most of the time these properties are vacant. </a:t>
            </a:r>
          </a:p>
          <a:p>
            <a:pPr marL="457200" lvl="1" indent="0" algn="just">
              <a:buNone/>
            </a:pPr>
            <a:endParaRPr lang="en-US" dirty="0"/>
          </a:p>
          <a:p>
            <a:pPr lvl="1" algn="just">
              <a:buFont typeface="Arial" panose="020B0604020202020204" pitchFamily="34" charset="0"/>
              <a:buChar char="•"/>
            </a:pPr>
            <a:r>
              <a:rPr lang="en-US" dirty="0"/>
              <a:t>Loan to Cost Scenario. </a:t>
            </a:r>
          </a:p>
          <a:p>
            <a:pPr lvl="1" algn="just">
              <a:buFont typeface="Arial" panose="020B0604020202020204" pitchFamily="34" charset="0"/>
              <a:buChar char="•"/>
            </a:pPr>
            <a:r>
              <a:rPr lang="en-US" dirty="0"/>
              <a:t>Funding to 80% (typically, better fico and more experienced borrowers can get an higher LTV on purchase) of the purchase price and 100% of the renovations. Loans capped at 65-75% of ARV.</a:t>
            </a:r>
          </a:p>
          <a:p>
            <a:pPr lvl="1" algn="just">
              <a:buFont typeface="Arial" panose="020B0604020202020204" pitchFamily="34" charset="0"/>
              <a:buChar char="•"/>
            </a:pPr>
            <a:r>
              <a:rPr lang="en-US" dirty="0"/>
              <a:t>On a refinance rehab transaction, lenders typically fund 65% of the as is value, and 100% of the renovation.</a:t>
            </a:r>
          </a:p>
          <a:p>
            <a:pPr lvl="1" algn="just">
              <a:buFont typeface="Arial" panose="020B0604020202020204" pitchFamily="34" charset="0"/>
              <a:buChar char="•"/>
            </a:pPr>
            <a:r>
              <a:rPr lang="en-US" dirty="0"/>
              <a:t>Interest Rates can fall between 8-12%.</a:t>
            </a:r>
          </a:p>
          <a:p>
            <a:pPr lvl="1" algn="just">
              <a:buFont typeface="Arial" panose="020B0604020202020204" pitchFamily="34" charset="0"/>
              <a:buChar char="•"/>
            </a:pPr>
            <a:r>
              <a:rPr lang="en-US" dirty="0"/>
              <a:t>First time rehabbers welcome.</a:t>
            </a:r>
          </a:p>
          <a:p>
            <a:pPr lvl="1" algn="just">
              <a:buFont typeface="Arial" panose="020B0604020202020204" pitchFamily="34" charset="0"/>
              <a:buChar char="•"/>
            </a:pPr>
            <a:r>
              <a:rPr lang="en-US" dirty="0"/>
              <a:t>Short term financing usually 12 months</a:t>
            </a:r>
          </a:p>
          <a:p>
            <a:pPr lvl="1" algn="just">
              <a:buFont typeface="Arial" panose="020B0604020202020204" pitchFamily="34" charset="0"/>
              <a:buChar char="•"/>
            </a:pPr>
            <a:r>
              <a:rPr lang="en-US" dirty="0"/>
              <a:t>With </a:t>
            </a:r>
            <a:r>
              <a:rPr lang="en-US" dirty="0" err="1"/>
              <a:t>Covid</a:t>
            </a:r>
            <a:r>
              <a:rPr lang="en-US" dirty="0"/>
              <a:t>, most rehab lenders now want borrowers to have a mid fico score of 650 – 680 in order to do the loan.</a:t>
            </a:r>
          </a:p>
          <a:p>
            <a:pPr lvl="1" algn="just">
              <a:buFont typeface="Arial" panose="020B0604020202020204" pitchFamily="34" charset="0"/>
              <a:buChar char="•"/>
            </a:pPr>
            <a:endParaRPr lang="en-US" dirty="0"/>
          </a:p>
          <a:p>
            <a:pPr lv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7696200" cy="5791200"/>
          </a:xfrm>
        </p:spPr>
        <p:txBody>
          <a:bodyPr>
            <a:normAutofit fontScale="92500" lnSpcReduction="20000"/>
          </a:bodyPr>
          <a:lstStyle/>
          <a:p>
            <a:pPr marL="0" indent="0" algn="just">
              <a:buNone/>
            </a:pPr>
            <a:r>
              <a:rPr lang="en-US" b="1" dirty="0"/>
              <a:t>Rehab Loan (Temporary Financing). For pure commercial properties.</a:t>
            </a:r>
          </a:p>
          <a:p>
            <a:pPr marL="0" indent="0" algn="just">
              <a:buNone/>
            </a:pPr>
            <a:endParaRPr lang="en-US" dirty="0"/>
          </a:p>
          <a:p>
            <a:pPr marL="342900" lvl="1" indent="-342900" algn="just">
              <a:buFont typeface="Arial" pitchFamily="34" charset="0"/>
              <a:buChar char="•"/>
            </a:pPr>
            <a:r>
              <a:rPr lang="en-US" sz="3300" dirty="0"/>
              <a:t>Experience is key</a:t>
            </a:r>
          </a:p>
          <a:p>
            <a:pPr marL="342900" lvl="1" indent="-342900" algn="just">
              <a:buFont typeface="Arial" pitchFamily="34" charset="0"/>
              <a:buChar char="•"/>
            </a:pPr>
            <a:r>
              <a:rPr lang="en-US" sz="3300" dirty="0"/>
              <a:t>Owner occupied commercial (SBA) vs. non-owner occupied.</a:t>
            </a:r>
          </a:p>
          <a:p>
            <a:pPr marL="342900" lvl="1" indent="-342900" algn="just">
              <a:buFont typeface="Arial" pitchFamily="34" charset="0"/>
              <a:buChar char="•"/>
            </a:pPr>
            <a:r>
              <a:rPr lang="en-US" sz="3300" dirty="0"/>
              <a:t>Banks vs. secondary market lenders. We typically get these done with hard money lenders.</a:t>
            </a:r>
          </a:p>
          <a:p>
            <a:pPr marL="342900" lvl="1" indent="-342900" algn="just">
              <a:buFont typeface="Arial" pitchFamily="34" charset="0"/>
              <a:buChar char="•"/>
            </a:pPr>
            <a:r>
              <a:rPr lang="en-US" sz="3300" dirty="0"/>
              <a:t>These properties are typically vacant, which is why banks won’t get involved, but sometimes they are not</a:t>
            </a:r>
          </a:p>
          <a:p>
            <a:pPr marL="342900" lvl="1" indent="-342900" algn="just">
              <a:buFont typeface="Arial" pitchFamily="34" charset="0"/>
              <a:buChar char="•"/>
            </a:pPr>
            <a:r>
              <a:rPr lang="en-US" sz="3300" dirty="0"/>
              <a:t>The Draw Process. $250 a draw. </a:t>
            </a:r>
          </a:p>
          <a:p>
            <a:endParaRPr lang="en-US" dirty="0"/>
          </a:p>
        </p:txBody>
      </p:sp>
    </p:spTree>
    <p:extLst>
      <p:ext uri="{BB962C8B-B14F-4D97-AF65-F5344CB8AC3E}">
        <p14:creationId xmlns:p14="http://schemas.microsoft.com/office/powerpoint/2010/main" val="3302426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077200" cy="5867400"/>
          </a:xfrm>
        </p:spPr>
        <p:txBody>
          <a:bodyPr>
            <a:normAutofit lnSpcReduction="10000"/>
          </a:bodyPr>
          <a:lstStyle/>
          <a:p>
            <a:pPr marL="0" indent="0" algn="ctr">
              <a:buNone/>
            </a:pPr>
            <a:r>
              <a:rPr lang="en-US" b="1" dirty="0"/>
              <a:t>Rates and Terms on Commercial Renovations</a:t>
            </a:r>
          </a:p>
          <a:p>
            <a:pPr marL="0" indent="0" algn="ctr">
              <a:buNone/>
            </a:pPr>
            <a:endParaRPr lang="en-US" b="1" dirty="0"/>
          </a:p>
          <a:p>
            <a:pPr algn="just"/>
            <a:r>
              <a:rPr lang="en-US" sz="2400" dirty="0"/>
              <a:t>Deal Structures vary widely for commercial renovation deals. MF has highest leverage.</a:t>
            </a:r>
          </a:p>
          <a:p>
            <a:pPr algn="just"/>
            <a:r>
              <a:rPr lang="en-US" sz="2400" dirty="0"/>
              <a:t>Liquidity at least 35% of the total project cost with funding up to 65% of the total project cost.</a:t>
            </a:r>
          </a:p>
          <a:p>
            <a:pPr algn="just"/>
            <a:r>
              <a:rPr lang="en-US" dirty="0"/>
              <a:t>Commercial rehabs are usually capped at 65% of the ARV or completed value.</a:t>
            </a:r>
            <a:endParaRPr lang="en-US" sz="2400" dirty="0">
              <a:solidFill>
                <a:srgbClr val="FF0000"/>
              </a:solidFill>
            </a:endParaRPr>
          </a:p>
          <a:p>
            <a:pPr algn="just"/>
            <a:r>
              <a:rPr lang="en-US" sz="2400" dirty="0"/>
              <a:t>Total project cost is calculation. </a:t>
            </a:r>
          </a:p>
          <a:p>
            <a:pPr algn="just"/>
            <a:r>
              <a:rPr lang="en-US" sz="2400" dirty="0"/>
              <a:t>Terms: Rates 10-12% +, interest only, </a:t>
            </a:r>
            <a:r>
              <a:rPr lang="en-US" dirty="0"/>
              <a:t>12-24 month</a:t>
            </a:r>
            <a:r>
              <a:rPr lang="en-US" sz="2400" dirty="0"/>
              <a:t> year loan term.  </a:t>
            </a:r>
          </a:p>
          <a:p>
            <a:pPr algn="just"/>
            <a:r>
              <a:rPr lang="en-US" dirty="0"/>
              <a:t>Lender Fees </a:t>
            </a:r>
            <a:r>
              <a:rPr lang="en-US" sz="2400" dirty="0"/>
              <a:t>2-5 points, fo</a:t>
            </a:r>
            <a:r>
              <a:rPr lang="en-US" dirty="0"/>
              <a:t>r the hard money lenders we work with</a:t>
            </a:r>
          </a:p>
        </p:txBody>
      </p:sp>
    </p:spTree>
    <p:extLst>
      <p:ext uri="{BB962C8B-B14F-4D97-AF65-F5344CB8AC3E}">
        <p14:creationId xmlns:p14="http://schemas.microsoft.com/office/powerpoint/2010/main" val="1625553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D34452-C730-BA46-B366-5097C630F28D}"/>
              </a:ext>
            </a:extLst>
          </p:cNvPr>
          <p:cNvSpPr txBox="1"/>
          <p:nvPr/>
        </p:nvSpPr>
        <p:spPr>
          <a:xfrm>
            <a:off x="1600200" y="1524000"/>
            <a:ext cx="6705600" cy="3046988"/>
          </a:xfrm>
          <a:prstGeom prst="rect">
            <a:avLst/>
          </a:prstGeom>
          <a:noFill/>
        </p:spPr>
        <p:txBody>
          <a:bodyPr wrap="square" rtlCol="0">
            <a:spAutoFit/>
          </a:bodyPr>
          <a:lstStyle/>
          <a:p>
            <a:pPr algn="ctr"/>
            <a:r>
              <a:rPr lang="en-US" sz="4800" dirty="0">
                <a:latin typeface="Garamond" panose="02020404030301010803" pitchFamily="18" charset="0"/>
              </a:rPr>
              <a:t>For rates and terms on rehab / fix and flip loans please check out pages 23-33 of our product sheet. </a:t>
            </a:r>
          </a:p>
        </p:txBody>
      </p:sp>
    </p:spTree>
    <p:extLst>
      <p:ext uri="{BB962C8B-B14F-4D97-AF65-F5344CB8AC3E}">
        <p14:creationId xmlns:p14="http://schemas.microsoft.com/office/powerpoint/2010/main" val="427565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0"/>
            <a:ext cx="8077200" cy="6705600"/>
          </a:xfrm>
        </p:spPr>
        <p:txBody>
          <a:bodyPr>
            <a:noAutofit/>
          </a:bodyPr>
          <a:lstStyle/>
          <a:p>
            <a:pPr marL="0" indent="0" algn="ctr">
              <a:buNone/>
            </a:pPr>
            <a:r>
              <a:rPr lang="en-US" sz="2000" b="1" dirty="0"/>
              <a:t>Ground-Up Construction Loans (Temporary Financing) </a:t>
            </a:r>
          </a:p>
          <a:p>
            <a:pPr marL="0" indent="0" algn="ctr">
              <a:buNone/>
            </a:pPr>
            <a:endParaRPr lang="en-US" sz="2000" b="1" dirty="0"/>
          </a:p>
          <a:p>
            <a:pPr algn="just"/>
            <a:r>
              <a:rPr lang="en-US" sz="2000" dirty="0"/>
              <a:t>Starting a building project from a parcel of land (developed or not) and working toward a finished building.</a:t>
            </a:r>
          </a:p>
          <a:p>
            <a:pPr algn="just"/>
            <a:r>
              <a:rPr lang="en-US" sz="2000" dirty="0"/>
              <a:t>Must have prior ground up construction experience in most cases. </a:t>
            </a:r>
          </a:p>
          <a:p>
            <a:pPr lvl="1" algn="just"/>
            <a:r>
              <a:rPr lang="en-US" sz="1600" dirty="0"/>
              <a:t>Exception first time ground up projects for 1-4 unit investment properties. </a:t>
            </a:r>
          </a:p>
          <a:p>
            <a:pPr lvl="1" algn="just"/>
            <a:r>
              <a:rPr lang="en-US" sz="1600" dirty="0"/>
              <a:t>Commercial ground up experience is necessary.</a:t>
            </a:r>
          </a:p>
          <a:p>
            <a:pPr lvl="1" algn="just"/>
            <a:r>
              <a:rPr lang="en-US" sz="1600" dirty="0"/>
              <a:t>How is ground up construction experience measured with commercial lenders?</a:t>
            </a:r>
          </a:p>
          <a:p>
            <a:pPr algn="just"/>
            <a:r>
              <a:rPr lang="en-US" sz="2000" dirty="0"/>
              <a:t>In most cases borrower must already own the land (F/C preferred) with approved plans and permits.</a:t>
            </a:r>
          </a:p>
          <a:p>
            <a:pPr algn="just"/>
            <a:r>
              <a:rPr lang="en-US" sz="2000" dirty="0"/>
              <a:t>Lower LTV loans and borrowers need to be very liquid to begin construction with contingency reserves, with lender draw at stage completion.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26661</TotalTime>
  <Words>1595</Words>
  <Application>Microsoft Macintosh PowerPoint</Application>
  <PresentationFormat>On-screen Show (4:3)</PresentationFormat>
  <Paragraphs>120</Paragraphs>
  <Slides>20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Corbel</vt:lpstr>
      <vt:lpstr>Garamond</vt:lpstr>
      <vt:lpstr>Times New Roman</vt:lpstr>
      <vt:lpstr>Parallax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Jacob Ozemoya</dc:creator>
  <cp:lastModifiedBy>Christopher Perez</cp:lastModifiedBy>
  <cp:revision>257</cp:revision>
  <dcterms:created xsi:type="dcterms:W3CDTF">2017-01-16T22:24:01Z</dcterms:created>
  <dcterms:modified xsi:type="dcterms:W3CDTF">2021-02-09T02:05:28Z</dcterms:modified>
</cp:coreProperties>
</file>