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/>
          <p:nvPr>
            <p:ph type="body" sz="quarter" idx="14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pPr/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タイトルテキスト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タイトルテキスト</a:t>
            </a:r>
          </a:p>
        </p:txBody>
      </p:sp>
      <p:sp>
        <p:nvSpPr>
          <p:cNvPr id="22" name="本文レベル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タイトルテキスト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40" name="本文レベル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9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7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67" name="本文レベル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/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イメージ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イメージ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ざっくりと図解でビジネスモデルをイメージしてからワークに入る（事前準備）"/>
          <p:cNvSpPr txBox="1"/>
          <p:nvPr/>
        </p:nvSpPr>
        <p:spPr>
          <a:xfrm>
            <a:off x="324484" y="205241"/>
            <a:ext cx="12355831" cy="450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solidFill>
                  <a:schemeClr val="accent5"/>
                </a:solidFill>
              </a:defRPr>
            </a:lvl1pPr>
          </a:lstStyle>
          <a:p>
            <a:pPr/>
            <a:r>
              <a:t>ざっくりと図解でビジネスモデルをイメージしてからワークに入る（事前準備）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54" name="価格はいくら？"/>
          <p:cNvSpPr txBox="1"/>
          <p:nvPr/>
        </p:nvSpPr>
        <p:spPr>
          <a:xfrm>
            <a:off x="4719129" y="267998"/>
            <a:ext cx="3566542" cy="603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価格はいくら？</a:t>
            </a:r>
          </a:p>
        </p:txBody>
      </p:sp>
      <p:sp>
        <p:nvSpPr>
          <p:cNvPr id="155" name="メニュー表などあれば、分かりやすく教えて下さい"/>
          <p:cNvSpPr txBox="1"/>
          <p:nvPr/>
        </p:nvSpPr>
        <p:spPr>
          <a:xfrm>
            <a:off x="2940049" y="1120295"/>
            <a:ext cx="71247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メニュー表などあれば、分かりやすく教えて下さい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58" name="魅力的で安心して依頼出来るオファーはある？"/>
          <p:cNvSpPr txBox="1"/>
          <p:nvPr/>
        </p:nvSpPr>
        <p:spPr>
          <a:xfrm>
            <a:off x="1264411" y="267998"/>
            <a:ext cx="10475977" cy="603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魅力的で安心して依頼出来るオファーはある？</a:t>
            </a:r>
          </a:p>
        </p:txBody>
      </p:sp>
      <p:sp>
        <p:nvSpPr>
          <p:cNvPr id="159" name="お試し体験など、安心して申込みが出来る魅力的な提案"/>
          <p:cNvSpPr txBox="1"/>
          <p:nvPr/>
        </p:nvSpPr>
        <p:spPr>
          <a:xfrm>
            <a:off x="2635249" y="1120295"/>
            <a:ext cx="77343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お試し体験など、安心して申込みが出来る魅力的な提案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62" name="お願いしたい時はどうすればよいの？"/>
          <p:cNvSpPr txBox="1"/>
          <p:nvPr/>
        </p:nvSpPr>
        <p:spPr>
          <a:xfrm>
            <a:off x="2242629" y="267998"/>
            <a:ext cx="8519542" cy="603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お願いしたい時はどうすればよいの？</a:t>
            </a:r>
          </a:p>
        </p:txBody>
      </p:sp>
      <p:sp>
        <p:nvSpPr>
          <p:cNvPr id="163" name="分かりやすく申込みが出来るためには具体的な指示が必要（行動喚起）"/>
          <p:cNvSpPr txBox="1"/>
          <p:nvPr/>
        </p:nvSpPr>
        <p:spPr>
          <a:xfrm>
            <a:off x="1568450" y="1120295"/>
            <a:ext cx="98679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分かりやすく申込みが出来るためには具体的な指示が必要（行動喚起）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66" name="なぜ、あなたはこのサービスをやっているの？…"/>
          <p:cNvSpPr txBox="1"/>
          <p:nvPr/>
        </p:nvSpPr>
        <p:spPr>
          <a:xfrm>
            <a:off x="1256982" y="-6322"/>
            <a:ext cx="10490836" cy="1151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60000"/>
              </a:lnSpc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なぜ、あなたはこのサービスをやっているの？</a:t>
            </a:r>
          </a:p>
          <a:p>
            <a:pPr>
              <a:lnSpc>
                <a:spcPct val="60000"/>
              </a:lnSpc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どんなきっかけでやろうと決めたの？</a:t>
            </a:r>
          </a:p>
        </p:txBody>
      </p:sp>
      <p:sp>
        <p:nvSpPr>
          <p:cNvPr id="167" name="きっかけになったストーリーや譲れないこだわりなど教えて下さい"/>
          <p:cNvSpPr txBox="1"/>
          <p:nvPr/>
        </p:nvSpPr>
        <p:spPr>
          <a:xfrm>
            <a:off x="1873250" y="1120295"/>
            <a:ext cx="92583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きっかけになったストーリーや譲れないこだわりなど教えて下さい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線"/>
          <p:cNvSpPr/>
          <p:nvPr/>
        </p:nvSpPr>
        <p:spPr>
          <a:xfrm>
            <a:off x="1160485" y="5063522"/>
            <a:ext cx="10405558" cy="1"/>
          </a:xfrm>
          <a:prstGeom prst="line">
            <a:avLst/>
          </a:prstGeom>
          <a:ln w="368300">
            <a:solidFill>
              <a:srgbClr val="FAFF2D">
                <a:alpha val="71517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2" name="商品・サービス名"/>
          <p:cNvSpPr txBox="1"/>
          <p:nvPr/>
        </p:nvSpPr>
        <p:spPr>
          <a:xfrm>
            <a:off x="2212533" y="4047763"/>
            <a:ext cx="8648701" cy="116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4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商品・サービス名</a:t>
            </a:r>
          </a:p>
        </p:txBody>
      </p:sp>
      <p:sp>
        <p:nvSpPr>
          <p:cNvPr id="123" name="テキスト"/>
          <p:cNvSpPr txBox="1"/>
          <p:nvPr/>
        </p:nvSpPr>
        <p:spPr>
          <a:xfrm>
            <a:off x="4144581" y="2236183"/>
            <a:ext cx="127001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26" name="○○とは誰のどんな望みを叶える商品ですか？"/>
          <p:cNvSpPr txBox="1"/>
          <p:nvPr/>
        </p:nvSpPr>
        <p:spPr>
          <a:xfrm>
            <a:off x="985710" y="267998"/>
            <a:ext cx="11033380" cy="628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1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○○とは誰のどんな望みを叶える商品ですか？</a:t>
            </a:r>
          </a:p>
        </p:txBody>
      </p:sp>
      <p:sp>
        <p:nvSpPr>
          <p:cNvPr id="127" name="どんなお困りごとを抱えている人→商品・サービスを購入することで→どういう事を実現できるのか？"/>
          <p:cNvSpPr txBox="1"/>
          <p:nvPr/>
        </p:nvSpPr>
        <p:spPr>
          <a:xfrm>
            <a:off x="311150" y="1152045"/>
            <a:ext cx="1238250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1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どんなお困りごとを抱えている人→商品・サービスを購入することで→どういう事を実現できるのか？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30" name="○○を必要としているお客様はどんな事で困っているの？ また困っている現状から抜け出せない原因は何ですか？"/>
          <p:cNvSpPr txBox="1"/>
          <p:nvPr/>
        </p:nvSpPr>
        <p:spPr>
          <a:xfrm>
            <a:off x="195579" y="663"/>
            <a:ext cx="12613641" cy="1163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70000"/>
              </a:lnSpc>
              <a:defRPr sz="38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○○を必要としているお客様はどんな事で困っているの？</a:t>
            </a:r>
            <a:br/>
            <a:r>
              <a:t>また困っている現状から抜け出せない原因は何ですか？</a:t>
            </a:r>
          </a:p>
        </p:txBody>
      </p:sp>
      <p:sp>
        <p:nvSpPr>
          <p:cNvPr id="131" name="『あなたが〜〜〜で困っている状態から抜け出せない本当の原因はこれですよ！』と教えてあげてください…"/>
          <p:cNvSpPr txBox="1"/>
          <p:nvPr/>
        </p:nvSpPr>
        <p:spPr>
          <a:xfrm>
            <a:off x="349250" y="1214952"/>
            <a:ext cx="12306301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defRPr sz="20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『あなたが〜〜〜で困っている状態から抜け出せない本当の原因はこれですよ！』と教えてあげてください</a:t>
            </a:r>
          </a:p>
          <a:p>
            <a:pPr>
              <a:lnSpc>
                <a:spcPct val="90000"/>
              </a:lnSpc>
              <a:defRPr sz="20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抜け出した人は分かるけど、抜け出せない泥沼状態の人には分からない・気づかない事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34" name="現状から抜け出せないお客様がやってしまう…"/>
          <p:cNvSpPr txBox="1"/>
          <p:nvPr/>
        </p:nvSpPr>
        <p:spPr>
          <a:xfrm>
            <a:off x="725360" y="-20292"/>
            <a:ext cx="11554080" cy="120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60000"/>
              </a:lnSpc>
              <a:defRPr sz="41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現状から抜け出せないお客様がやってしまう</a:t>
            </a:r>
          </a:p>
          <a:p>
            <a:pPr>
              <a:lnSpc>
                <a:spcPct val="60000"/>
              </a:lnSpc>
              <a:defRPr sz="41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よくある失敗パターンはどんなのがありますか？</a:t>
            </a:r>
          </a:p>
        </p:txBody>
      </p:sp>
      <p:sp>
        <p:nvSpPr>
          <p:cNvPr id="135" name="『分かる〜！まさしく私の事だ！』と共感を得れる事例を書き出しましょう"/>
          <p:cNvSpPr txBox="1"/>
          <p:nvPr/>
        </p:nvSpPr>
        <p:spPr>
          <a:xfrm>
            <a:off x="2127250" y="1258148"/>
            <a:ext cx="87503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『分かる〜！まさしく私の事だ！』と共感を得れる事例を書き出しましょう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38" name="お客様はどうすれば…"/>
          <p:cNvSpPr txBox="1"/>
          <p:nvPr/>
        </p:nvSpPr>
        <p:spPr>
          <a:xfrm>
            <a:off x="2800350" y="-20292"/>
            <a:ext cx="7404101" cy="120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60000"/>
              </a:lnSpc>
              <a:defRPr sz="41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お客様はどうすれば</a:t>
            </a:r>
          </a:p>
          <a:p>
            <a:pPr>
              <a:lnSpc>
                <a:spcPct val="60000"/>
              </a:lnSpc>
              <a:defRPr sz="41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困った状態から抜け出せるの？</a:t>
            </a:r>
          </a:p>
        </p:txBody>
      </p:sp>
      <p:sp>
        <p:nvSpPr>
          <p:cNvPr id="139" name="前のシートで共感を得た人に対して『なぜ抜け出せないのか？』『どうすれば抜け出せるのか？』を…"/>
          <p:cNvSpPr txBox="1"/>
          <p:nvPr/>
        </p:nvSpPr>
        <p:spPr>
          <a:xfrm>
            <a:off x="730249" y="1229202"/>
            <a:ext cx="11544301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defRPr sz="20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前のシートで共感を得た人に対して『なぜ抜け出せないのか？』『どうすれば抜け出せるのか？』を</a:t>
            </a:r>
          </a:p>
          <a:p>
            <a:pPr>
              <a:lnSpc>
                <a:spcPct val="90000"/>
              </a:lnSpc>
              <a:defRPr sz="20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具体例を活用して分かりやすく伝えてあげてください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42" name="○○はなぜ、お客様を現状のお困りごとを解決し、…"/>
          <p:cNvSpPr txBox="1"/>
          <p:nvPr/>
        </p:nvSpPr>
        <p:spPr>
          <a:xfrm>
            <a:off x="749299" y="-31404"/>
            <a:ext cx="11506201" cy="1202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70000"/>
              </a:lnSpc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○○はなぜ、お客様を現状のお困りごとを解決し、</a:t>
            </a:r>
          </a:p>
          <a:p>
            <a:pPr>
              <a:lnSpc>
                <a:spcPct val="70000"/>
              </a:lnSpc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pPr>
            <a:r>
              <a:t>〜〜〜な望みを叶える事ができるのですか？</a:t>
            </a:r>
          </a:p>
        </p:txBody>
      </p:sp>
      <p:sp>
        <p:nvSpPr>
          <p:cNvPr id="143" name="同じような提案はたくさんあり、それらを購入したのに失敗してきた人たちから、…"/>
          <p:cNvSpPr txBox="1"/>
          <p:nvPr/>
        </p:nvSpPr>
        <p:spPr>
          <a:xfrm>
            <a:off x="171449" y="1253332"/>
            <a:ext cx="12661901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90000"/>
              </a:lnSpc>
              <a:defRPr sz="19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同じような提案はたくさんあり、それらを購入したのに失敗してきた人たちから、</a:t>
            </a:r>
          </a:p>
          <a:p>
            <a:pPr>
              <a:lnSpc>
                <a:spcPct val="90000"/>
              </a:lnSpc>
              <a:defRPr sz="1900">
                <a:latin typeface="メイリオ"/>
                <a:ea typeface="メイリオ"/>
                <a:cs typeface="メイリオ"/>
                <a:sym typeface="メイリオ"/>
              </a:defRPr>
            </a:pPr>
            <a:r>
              <a:t>『なぜあなたの商品は他の商品とちがい、私の問題を解決出来るのですか？』←この疑問や質問にどう答えますか？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46" name="イメージしやすいように具体的に事例で教えてください"/>
          <p:cNvSpPr txBox="1"/>
          <p:nvPr/>
        </p:nvSpPr>
        <p:spPr>
          <a:xfrm>
            <a:off x="293623" y="267998"/>
            <a:ext cx="12417553" cy="603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イメージしやすいように具体的に事例で教えてください</a:t>
            </a:r>
          </a:p>
        </p:txBody>
      </p:sp>
      <p:sp>
        <p:nvSpPr>
          <p:cNvPr id="147" name="実際のお客様の事例・もし、いない場合は想定している（こうなってほしいなぁ）お客様の事例"/>
          <p:cNvSpPr txBox="1"/>
          <p:nvPr/>
        </p:nvSpPr>
        <p:spPr>
          <a:xfrm>
            <a:off x="711200" y="1177445"/>
            <a:ext cx="11582401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100"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実際のお客様の事例・もし、いない場合は想定している（こうなってほしいなぁ）お客様の事例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線"/>
          <p:cNvSpPr/>
          <p:nvPr/>
        </p:nvSpPr>
        <p:spPr>
          <a:xfrm>
            <a:off x="-46416" y="569623"/>
            <a:ext cx="13097632" cy="1"/>
          </a:xfrm>
          <a:prstGeom prst="line">
            <a:avLst/>
          </a:prstGeom>
          <a:ln w="1270000">
            <a:solidFill>
              <a:srgbClr val="FAFF2D">
                <a:alpha val="44482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</a:p>
        </p:txBody>
      </p:sp>
      <p:sp>
        <p:nvSpPr>
          <p:cNvPr id="150" name="○○を購入or依頼してから解決までの流れを教えて"/>
          <p:cNvSpPr txBox="1"/>
          <p:nvPr/>
        </p:nvSpPr>
        <p:spPr>
          <a:xfrm>
            <a:off x="713885" y="267998"/>
            <a:ext cx="11577029" cy="603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latin typeface="ヒラギノ角ゴ StdN"/>
                <a:ea typeface="ヒラギノ角ゴ StdN"/>
                <a:cs typeface="ヒラギノ角ゴ StdN"/>
                <a:sym typeface="ヒラギノ角ゴ StdN"/>
              </a:defRPr>
            </a:lvl1pPr>
          </a:lstStyle>
          <a:p>
            <a:pPr/>
            <a:r>
              <a:t>○○を購入or依頼してから解決までの流れを教えて</a:t>
            </a:r>
          </a:p>
        </p:txBody>
      </p:sp>
      <p:sp>
        <p:nvSpPr>
          <p:cNvPr id="151" name="カスタマーサクセスストーリー（基本となる成果を手に入れるまでの道のり）"/>
          <p:cNvSpPr txBox="1"/>
          <p:nvPr/>
        </p:nvSpPr>
        <p:spPr>
          <a:xfrm>
            <a:off x="1111250" y="1120295"/>
            <a:ext cx="10782301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メイリオ"/>
                <a:ea typeface="メイリオ"/>
                <a:cs typeface="メイリオ"/>
                <a:sym typeface="メイリオ"/>
              </a:defRPr>
            </a:lvl1pPr>
          </a:lstStyle>
          <a:p>
            <a:pPr/>
            <a:r>
              <a:t>カスタマーサクセスストーリー（基本となる成果を手に入れるまでの道のり）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