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334" r:id="rId2"/>
    <p:sldId id="311" r:id="rId3"/>
    <p:sldId id="335" r:id="rId4"/>
    <p:sldId id="346" r:id="rId5"/>
    <p:sldId id="347" r:id="rId6"/>
    <p:sldId id="348" r:id="rId7"/>
    <p:sldId id="349" r:id="rId8"/>
    <p:sldId id="345" r:id="rId9"/>
    <p:sldId id="336" r:id="rId10"/>
    <p:sldId id="355" r:id="rId11"/>
    <p:sldId id="356" r:id="rId12"/>
    <p:sldId id="357" r:id="rId13"/>
    <p:sldId id="337" r:id="rId14"/>
    <p:sldId id="338" r:id="rId15"/>
    <p:sldId id="339" r:id="rId16"/>
    <p:sldId id="340" r:id="rId17"/>
    <p:sldId id="342" r:id="rId18"/>
    <p:sldId id="343" r:id="rId19"/>
    <p:sldId id="344" r:id="rId20"/>
    <p:sldId id="350" r:id="rId21"/>
    <p:sldId id="351" r:id="rId22"/>
    <p:sldId id="352" r:id="rId23"/>
    <p:sldId id="353" r:id="rId24"/>
    <p:sldId id="358" r:id="rId25"/>
    <p:sldId id="359" r:id="rId26"/>
    <p:sldId id="377" r:id="rId27"/>
    <p:sldId id="37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3F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7" autoAdjust="0"/>
    <p:restoredTop sz="94374" autoAdjust="0"/>
  </p:normalViewPr>
  <p:slideViewPr>
    <p:cSldViewPr snapToGrid="0">
      <p:cViewPr varScale="1">
        <p:scale>
          <a:sx n="68" d="100"/>
          <a:sy n="68" d="100"/>
        </p:scale>
        <p:origin x="624" y="48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9C603-C40C-4A03-8C26-DB44C0AAA4C1}" type="datetimeFigureOut">
              <a:rPr lang="en-US" smtClean="0"/>
              <a:t>7/18/2019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1C701-8E54-470E-8DC8-388A425F3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893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232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547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solidFill>
          <a:srgbClr val="91C7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213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61100"/>
            <a:ext cx="12192000" cy="596900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491737"/>
            <a:ext cx="11042650" cy="866775"/>
          </a:xfrm>
        </p:spPr>
        <p:txBody>
          <a:bodyPr>
            <a:normAutofit/>
          </a:bodyPr>
          <a:lstStyle>
            <a:lvl1pPr>
              <a:defRPr sz="4400" b="1">
                <a:solidFill>
                  <a:srgbClr val="913F98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81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72462"/>
            <a:ext cx="12192000" cy="378279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1760" y="6466566"/>
            <a:ext cx="5931808" cy="39140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510562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1248231"/>
            <a:ext cx="12192000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8560" y="293154"/>
            <a:ext cx="11042650" cy="866775"/>
          </a:xfrm>
        </p:spPr>
        <p:txBody>
          <a:bodyPr>
            <a:normAutofit/>
          </a:bodyPr>
          <a:lstStyle>
            <a:lvl1pPr>
              <a:defRPr lang="en-US" sz="4000" b="1" i="0" kern="1200" dirty="0">
                <a:solidFill>
                  <a:srgbClr val="92D05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466566"/>
            <a:ext cx="2896960" cy="391434"/>
          </a:xfrm>
        </p:spPr>
        <p:txBody>
          <a:bodyPr vert="horz" lIns="91440" tIns="45720" rIns="91440" bIns="45720" rtlCol="0" anchor="ctr"/>
          <a:lstStyle>
            <a:lvl1pPr>
              <a:defRPr lang="en-US" sz="1800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PowerPoint Ninja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058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72462"/>
            <a:ext cx="12192000" cy="378279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1760" y="6466566"/>
            <a:ext cx="5931808" cy="39140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510562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466566"/>
            <a:ext cx="2896960" cy="391434"/>
          </a:xfrm>
        </p:spPr>
        <p:txBody>
          <a:bodyPr vert="horz" lIns="91440" tIns="45720" rIns="91440" bIns="45720" rtlCol="0" anchor="ctr"/>
          <a:lstStyle>
            <a:lvl1pPr>
              <a:defRPr lang="en-US" sz="1800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PowerPoint Ninja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589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688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C2AE7-E024-49AA-A7B9-11242BBF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Make Tables &amp; Illustrations </a:t>
            </a:r>
            <a:br>
              <a:rPr lang="en-US" dirty="0"/>
            </a:br>
            <a:r>
              <a:rPr lang="en-US" dirty="0"/>
              <a:t>tell a Story</a:t>
            </a:r>
            <a:endParaRPr lang="en-US" i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54765-B043-4ED1-81DA-F26BF390A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7 Strategies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AD7C6-8D46-4966-BEBC-FA5FACEB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FE9EB-4FB3-4BCD-9158-7203DBDCB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ECB3C-4184-4CA5-AD9B-E0362F16E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7665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/>
              <a:t>How do you make this easy to read for the decision makers?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2D60785-C0DC-4038-8175-5E1FE11978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023800"/>
              </p:ext>
            </p:extLst>
          </p:nvPr>
        </p:nvGraphicFramePr>
        <p:xfrm>
          <a:off x="599049" y="2038484"/>
          <a:ext cx="8127999" cy="296672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15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9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9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4253983914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692904502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1441397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Orders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215</a:t>
                      </a:r>
                      <a:endParaRPr lang="en-US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98</a:t>
                      </a:r>
                      <a:endParaRPr lang="en-US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33</a:t>
                      </a:r>
                      <a:endParaRPr lang="en-US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22</a:t>
                      </a:r>
                      <a:endParaRPr lang="en-US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12</a:t>
                      </a:r>
                      <a:endParaRPr lang="en-US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11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4231914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6E6C8D72-CB97-48E0-8C84-7ECA05D3E8EC}"/>
              </a:ext>
            </a:extLst>
          </p:cNvPr>
          <p:cNvSpPr/>
          <p:nvPr/>
        </p:nvSpPr>
        <p:spPr>
          <a:xfrm>
            <a:off x="9774621" y="5754364"/>
            <a:ext cx="1812013" cy="40985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Before</a:t>
            </a:r>
          </a:p>
        </p:txBody>
      </p:sp>
    </p:spTree>
    <p:extLst>
      <p:ext uri="{BB962C8B-B14F-4D97-AF65-F5344CB8AC3E}">
        <p14:creationId xmlns:p14="http://schemas.microsoft.com/office/powerpoint/2010/main" val="20980263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… by using Clustering based on % of Total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2D60785-C0DC-4038-8175-5E1FE1197885}"/>
              </a:ext>
            </a:extLst>
          </p:cNvPr>
          <p:cNvGraphicFramePr>
            <a:graphicFrameLocks noGrp="1"/>
          </p:cNvGraphicFramePr>
          <p:nvPr/>
        </p:nvGraphicFramePr>
        <p:xfrm>
          <a:off x="599049" y="2038484"/>
          <a:ext cx="8127999" cy="296672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15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9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9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4253983914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692904502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1441397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Orders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215</a:t>
                      </a:r>
                      <a:endParaRPr lang="en-US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98</a:t>
                      </a:r>
                      <a:endParaRPr lang="en-US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33</a:t>
                      </a:r>
                      <a:endParaRPr lang="en-US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/>
                        <a:t>22</a:t>
                      </a:r>
                      <a:endParaRPr lang="en-US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12</a:t>
                      </a:r>
                      <a:endParaRPr lang="en-US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/>
                        <a:t>11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4231914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6E6C8D72-CB97-48E0-8C84-7ECA05D3E8EC}"/>
              </a:ext>
            </a:extLst>
          </p:cNvPr>
          <p:cNvSpPr/>
          <p:nvPr/>
        </p:nvSpPr>
        <p:spPr>
          <a:xfrm>
            <a:off x="9774621" y="5754364"/>
            <a:ext cx="1812013" cy="40985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After</a:t>
            </a: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EABAA3C1-4F4E-4199-963A-349F6A135F46}"/>
              </a:ext>
            </a:extLst>
          </p:cNvPr>
          <p:cNvSpPr/>
          <p:nvPr/>
        </p:nvSpPr>
        <p:spPr>
          <a:xfrm>
            <a:off x="8947052" y="2377440"/>
            <a:ext cx="186516" cy="731520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A263E00E-2CBD-4975-BA92-3C9EF24C0681}"/>
              </a:ext>
            </a:extLst>
          </p:cNvPr>
          <p:cNvSpPr/>
          <p:nvPr/>
        </p:nvSpPr>
        <p:spPr>
          <a:xfrm>
            <a:off x="8947052" y="3199858"/>
            <a:ext cx="186516" cy="1805345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ECF5BE-02C8-4C95-8BDF-C0E2327DE163}"/>
              </a:ext>
            </a:extLst>
          </p:cNvPr>
          <p:cNvSpPr txBox="1"/>
          <p:nvPr/>
        </p:nvSpPr>
        <p:spPr>
          <a:xfrm>
            <a:off x="9268269" y="2481590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79%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20157D0-9AD5-4E7B-B2BD-395005DFFE2B}"/>
              </a:ext>
            </a:extLst>
          </p:cNvPr>
          <p:cNvSpPr txBox="1"/>
          <p:nvPr/>
        </p:nvSpPr>
        <p:spPr>
          <a:xfrm>
            <a:off x="9268269" y="3840920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21%</a:t>
            </a:r>
          </a:p>
        </p:txBody>
      </p:sp>
    </p:spTree>
    <p:extLst>
      <p:ext uri="{BB962C8B-B14F-4D97-AF65-F5344CB8AC3E}">
        <p14:creationId xmlns:p14="http://schemas.microsoft.com/office/powerpoint/2010/main" val="1284367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… by using Clustering based on Category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2D60785-C0DC-4038-8175-5E1FE11978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091149"/>
              </p:ext>
            </p:extLst>
          </p:nvPr>
        </p:nvGraphicFramePr>
        <p:xfrm>
          <a:off x="599049" y="2038484"/>
          <a:ext cx="8127999" cy="296672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15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9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9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4253983914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692904502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1441397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74231914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6E6C8D72-CB97-48E0-8C84-7ECA05D3E8EC}"/>
              </a:ext>
            </a:extLst>
          </p:cNvPr>
          <p:cNvSpPr/>
          <p:nvPr/>
        </p:nvSpPr>
        <p:spPr>
          <a:xfrm>
            <a:off x="9774621" y="5754364"/>
            <a:ext cx="1812013" cy="40985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After</a:t>
            </a:r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A5C926E1-79FA-4961-AE14-007402B8A6A3}"/>
              </a:ext>
            </a:extLst>
          </p:cNvPr>
          <p:cNvSpPr/>
          <p:nvPr/>
        </p:nvSpPr>
        <p:spPr>
          <a:xfrm rot="5400000">
            <a:off x="5187950" y="4634097"/>
            <a:ext cx="330200" cy="1689100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26323A7D-51E3-4240-9A44-67891241999E}"/>
              </a:ext>
            </a:extLst>
          </p:cNvPr>
          <p:cNvSpPr/>
          <p:nvPr/>
        </p:nvSpPr>
        <p:spPr>
          <a:xfrm rot="5400000">
            <a:off x="7348024" y="4264723"/>
            <a:ext cx="330200" cy="2427848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26B9540-9A4C-45F7-AE81-9D92D1D65575}"/>
              </a:ext>
            </a:extLst>
          </p:cNvPr>
          <p:cNvSpPr txBox="1"/>
          <p:nvPr/>
        </p:nvSpPr>
        <p:spPr>
          <a:xfrm>
            <a:off x="5081769" y="5764754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US$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3BBC8CF-0A31-401B-898E-869465747B2C}"/>
              </a:ext>
            </a:extLst>
          </p:cNvPr>
          <p:cNvSpPr txBox="1"/>
          <p:nvPr/>
        </p:nvSpPr>
        <p:spPr>
          <a:xfrm>
            <a:off x="7223869" y="5764754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INR</a:t>
            </a:r>
          </a:p>
        </p:txBody>
      </p:sp>
    </p:spTree>
    <p:extLst>
      <p:ext uri="{BB962C8B-B14F-4D97-AF65-F5344CB8AC3E}">
        <p14:creationId xmlns:p14="http://schemas.microsoft.com/office/powerpoint/2010/main" val="1218225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/>
              <a:t>How do you control the flow of reading + </a:t>
            </a:r>
            <a:br>
              <a:rPr lang="en-US" b="0" dirty="0"/>
            </a:br>
            <a:r>
              <a:rPr lang="en-US" b="0" dirty="0"/>
              <a:t>make a Table look less text heavy?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2D60785-C0DC-4038-8175-5E1FE11978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352706"/>
              </p:ext>
            </p:extLst>
          </p:nvPr>
        </p:nvGraphicFramePr>
        <p:xfrm>
          <a:off x="599049" y="2038484"/>
          <a:ext cx="8127999" cy="25958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15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9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9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4253983914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692904502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1441397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22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65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78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233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123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12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212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6E6C8D72-CB97-48E0-8C84-7ECA05D3E8EC}"/>
              </a:ext>
            </a:extLst>
          </p:cNvPr>
          <p:cNvSpPr/>
          <p:nvPr/>
        </p:nvSpPr>
        <p:spPr>
          <a:xfrm>
            <a:off x="9774621" y="5754364"/>
            <a:ext cx="1812013" cy="40985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Before</a:t>
            </a:r>
          </a:p>
        </p:txBody>
      </p:sp>
    </p:spTree>
    <p:extLst>
      <p:ext uri="{BB962C8B-B14F-4D97-AF65-F5344CB8AC3E}">
        <p14:creationId xmlns:p14="http://schemas.microsoft.com/office/powerpoint/2010/main" val="2131221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… using No. Pointers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2D60785-C0DC-4038-8175-5E1FE1197885}"/>
              </a:ext>
            </a:extLst>
          </p:cNvPr>
          <p:cNvGraphicFramePr>
            <a:graphicFrameLocks noGrp="1"/>
          </p:cNvGraphicFramePr>
          <p:nvPr/>
        </p:nvGraphicFramePr>
        <p:xfrm>
          <a:off x="599049" y="2038484"/>
          <a:ext cx="8127999" cy="25958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15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9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9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4253983914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692904502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1441397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22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65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78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233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123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12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212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6E6C8D72-CB97-48E0-8C84-7ECA05D3E8EC}"/>
              </a:ext>
            </a:extLst>
          </p:cNvPr>
          <p:cNvSpPr/>
          <p:nvPr/>
        </p:nvSpPr>
        <p:spPr>
          <a:xfrm>
            <a:off x="9774621" y="5754364"/>
            <a:ext cx="1812013" cy="40985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Before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6E2AA32-1550-469B-BD50-13976E6A973E}"/>
              </a:ext>
            </a:extLst>
          </p:cNvPr>
          <p:cNvSpPr/>
          <p:nvPr/>
        </p:nvSpPr>
        <p:spPr>
          <a:xfrm>
            <a:off x="599049" y="5086008"/>
            <a:ext cx="362857" cy="36285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1368A3-2C3B-4A4B-BCD8-A20D7FA0CF96}"/>
              </a:ext>
            </a:extLst>
          </p:cNvPr>
          <p:cNvSpPr txBox="1"/>
          <p:nvPr/>
        </p:nvSpPr>
        <p:spPr>
          <a:xfrm>
            <a:off x="1048989" y="5082770"/>
            <a:ext cx="383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Explanation 1: __________________ 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6B10478-4FBC-4CBA-883A-7D383E7B5AE0}"/>
              </a:ext>
            </a:extLst>
          </p:cNvPr>
          <p:cNvSpPr/>
          <p:nvPr/>
        </p:nvSpPr>
        <p:spPr>
          <a:xfrm>
            <a:off x="599049" y="5652066"/>
            <a:ext cx="362857" cy="36285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867988-C7D1-439A-9058-FA6438236EBC}"/>
              </a:ext>
            </a:extLst>
          </p:cNvPr>
          <p:cNvSpPr txBox="1"/>
          <p:nvPr/>
        </p:nvSpPr>
        <p:spPr>
          <a:xfrm>
            <a:off x="1048989" y="5648828"/>
            <a:ext cx="383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Explanation 2: __________________ 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EC63B9E-4E8D-40EE-844F-115FDFE46462}"/>
              </a:ext>
            </a:extLst>
          </p:cNvPr>
          <p:cNvSpPr/>
          <p:nvPr/>
        </p:nvSpPr>
        <p:spPr>
          <a:xfrm>
            <a:off x="6847448" y="2578683"/>
            <a:ext cx="362857" cy="36285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A7C21B0-0C46-4CA0-B534-7558CEC6593A}"/>
              </a:ext>
            </a:extLst>
          </p:cNvPr>
          <p:cNvSpPr/>
          <p:nvPr/>
        </p:nvSpPr>
        <p:spPr>
          <a:xfrm>
            <a:off x="8545619" y="4090093"/>
            <a:ext cx="362857" cy="36285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494700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… using No. Pointers + Highlighter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2D60785-C0DC-4038-8175-5E1FE1197885}"/>
              </a:ext>
            </a:extLst>
          </p:cNvPr>
          <p:cNvGraphicFramePr>
            <a:graphicFrameLocks noGrp="1"/>
          </p:cNvGraphicFramePr>
          <p:nvPr/>
        </p:nvGraphicFramePr>
        <p:xfrm>
          <a:off x="599049" y="2038484"/>
          <a:ext cx="8127999" cy="25958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15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9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9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4253983914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692904502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1441397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22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65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78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233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123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12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212</a:t>
                      </a: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6E6C8D72-CB97-48E0-8C84-7ECA05D3E8EC}"/>
              </a:ext>
            </a:extLst>
          </p:cNvPr>
          <p:cNvSpPr/>
          <p:nvPr/>
        </p:nvSpPr>
        <p:spPr>
          <a:xfrm>
            <a:off x="9774621" y="5754364"/>
            <a:ext cx="1812013" cy="40985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After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6E2AA32-1550-469B-BD50-13976E6A973E}"/>
              </a:ext>
            </a:extLst>
          </p:cNvPr>
          <p:cNvSpPr/>
          <p:nvPr/>
        </p:nvSpPr>
        <p:spPr>
          <a:xfrm>
            <a:off x="599049" y="5086008"/>
            <a:ext cx="362857" cy="36285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1368A3-2C3B-4A4B-BCD8-A20D7FA0CF96}"/>
              </a:ext>
            </a:extLst>
          </p:cNvPr>
          <p:cNvSpPr txBox="1"/>
          <p:nvPr/>
        </p:nvSpPr>
        <p:spPr>
          <a:xfrm>
            <a:off x="1048989" y="5082770"/>
            <a:ext cx="383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Explanation 1: __________________ 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6B10478-4FBC-4CBA-883A-7D383E7B5AE0}"/>
              </a:ext>
            </a:extLst>
          </p:cNvPr>
          <p:cNvSpPr/>
          <p:nvPr/>
        </p:nvSpPr>
        <p:spPr>
          <a:xfrm>
            <a:off x="599049" y="5652066"/>
            <a:ext cx="362857" cy="36285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867988-C7D1-439A-9058-FA6438236EBC}"/>
              </a:ext>
            </a:extLst>
          </p:cNvPr>
          <p:cNvSpPr txBox="1"/>
          <p:nvPr/>
        </p:nvSpPr>
        <p:spPr>
          <a:xfrm>
            <a:off x="1048989" y="5648828"/>
            <a:ext cx="383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Explanation 2: __________________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7F05E02-3C7D-4757-9001-326352E8393B}"/>
              </a:ext>
            </a:extLst>
          </p:cNvPr>
          <p:cNvSpPr/>
          <p:nvPr/>
        </p:nvSpPr>
        <p:spPr>
          <a:xfrm>
            <a:off x="7061981" y="2409323"/>
            <a:ext cx="829993" cy="713705"/>
          </a:xfrm>
          <a:prstGeom prst="rect">
            <a:avLst/>
          </a:prstGeom>
          <a:noFill/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EC8C056-D257-4E98-A071-687FAABD7846}"/>
              </a:ext>
            </a:extLst>
          </p:cNvPr>
          <p:cNvSpPr/>
          <p:nvPr/>
        </p:nvSpPr>
        <p:spPr>
          <a:xfrm>
            <a:off x="7877905" y="3914668"/>
            <a:ext cx="829993" cy="713705"/>
          </a:xfrm>
          <a:prstGeom prst="rect">
            <a:avLst/>
          </a:prstGeom>
          <a:noFill/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A7C21B0-0C46-4CA0-B534-7558CEC6593A}"/>
              </a:ext>
            </a:extLst>
          </p:cNvPr>
          <p:cNvSpPr/>
          <p:nvPr/>
        </p:nvSpPr>
        <p:spPr>
          <a:xfrm>
            <a:off x="8545619" y="4090093"/>
            <a:ext cx="362857" cy="36285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EC63B9E-4E8D-40EE-844F-115FDFE46462}"/>
              </a:ext>
            </a:extLst>
          </p:cNvPr>
          <p:cNvSpPr/>
          <p:nvPr/>
        </p:nvSpPr>
        <p:spPr>
          <a:xfrm>
            <a:off x="6847448" y="2578683"/>
            <a:ext cx="362857" cy="36285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819520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C2AE7-E024-49AA-A7B9-11242BBF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Industry Examples</a:t>
            </a:r>
            <a:endParaRPr lang="en-US" i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54765-B043-4ED1-81DA-F26BF390A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AD7C6-8D46-4966-BEBC-FA5FACEB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FE9EB-4FB3-4BCD-9158-7203DBDCB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ECB3C-4184-4CA5-AD9B-E0362F16E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4930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Sample - Introduction Slide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6C8D72-CB97-48E0-8C84-7ECA05D3E8EC}"/>
              </a:ext>
            </a:extLst>
          </p:cNvPr>
          <p:cNvSpPr/>
          <p:nvPr/>
        </p:nvSpPr>
        <p:spPr>
          <a:xfrm>
            <a:off x="10338956" y="6021213"/>
            <a:ext cx="1812013" cy="40985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Before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071F7EC-F4E8-4C21-A983-FF39D708F3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366" y="1485100"/>
            <a:ext cx="9522963" cy="4572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8510632-D4E2-4176-8C27-78158B72795E}"/>
              </a:ext>
            </a:extLst>
          </p:cNvPr>
          <p:cNvSpPr txBox="1"/>
          <p:nvPr/>
        </p:nvSpPr>
        <p:spPr>
          <a:xfrm>
            <a:off x="605366" y="6128485"/>
            <a:ext cx="1581074" cy="195310"/>
          </a:xfrm>
          <a:prstGeom prst="rect">
            <a:avLst/>
          </a:prstGeom>
          <a:noFill/>
        </p:spPr>
        <p:txBody>
          <a:bodyPr wrap="non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dirty="0"/>
              <a:t>Source: Bain &amp; Co. report</a:t>
            </a:r>
          </a:p>
        </p:txBody>
      </p:sp>
    </p:spTree>
    <p:extLst>
      <p:ext uri="{BB962C8B-B14F-4D97-AF65-F5344CB8AC3E}">
        <p14:creationId xmlns:p14="http://schemas.microsoft.com/office/powerpoint/2010/main" val="3661491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EFE1F8A-E6DF-400B-B74D-FDA16EC87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613" y="1485100"/>
            <a:ext cx="9484468" cy="4572000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Focusing on a specific area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E6C8D72-CB97-48E0-8C84-7ECA05D3E8EC}"/>
              </a:ext>
            </a:extLst>
          </p:cNvPr>
          <p:cNvSpPr/>
          <p:nvPr/>
        </p:nvSpPr>
        <p:spPr>
          <a:xfrm>
            <a:off x="10338956" y="6021213"/>
            <a:ext cx="1812013" cy="409854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After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510632-D4E2-4176-8C27-78158B72795E}"/>
              </a:ext>
            </a:extLst>
          </p:cNvPr>
          <p:cNvSpPr txBox="1"/>
          <p:nvPr/>
        </p:nvSpPr>
        <p:spPr>
          <a:xfrm>
            <a:off x="605366" y="6128485"/>
            <a:ext cx="1581074" cy="195310"/>
          </a:xfrm>
          <a:prstGeom prst="rect">
            <a:avLst/>
          </a:prstGeom>
          <a:noFill/>
        </p:spPr>
        <p:txBody>
          <a:bodyPr wrap="non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dirty="0"/>
              <a:t>Source: Bain &amp; Co. report</a:t>
            </a:r>
          </a:p>
        </p:txBody>
      </p:sp>
    </p:spTree>
    <p:extLst>
      <p:ext uri="{BB962C8B-B14F-4D97-AF65-F5344CB8AC3E}">
        <p14:creationId xmlns:p14="http://schemas.microsoft.com/office/powerpoint/2010/main" val="37851316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Comparing differences (law, software, solutions)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8510632-D4E2-4176-8C27-78158B72795E}"/>
              </a:ext>
            </a:extLst>
          </p:cNvPr>
          <p:cNvSpPr txBox="1"/>
          <p:nvPr/>
        </p:nvSpPr>
        <p:spPr>
          <a:xfrm>
            <a:off x="605366" y="6235757"/>
            <a:ext cx="911468" cy="195310"/>
          </a:xfrm>
          <a:prstGeom prst="rect">
            <a:avLst/>
          </a:prstGeom>
          <a:noFill/>
        </p:spPr>
        <p:txBody>
          <a:bodyPr wrap="non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dirty="0"/>
              <a:t>Source: Adobe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1E4431-ECD2-4D5C-AC07-9E25FDD3F0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789"/>
          <a:stretch/>
        </p:blipFill>
        <p:spPr>
          <a:xfrm>
            <a:off x="605366" y="1515242"/>
            <a:ext cx="7441354" cy="45832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07159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Make Tables &amp; Illustrations tell a Story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165126-7399-4E63-B201-66E8EB9695FA}"/>
              </a:ext>
            </a:extLst>
          </p:cNvPr>
          <p:cNvSpPr txBox="1"/>
          <p:nvPr/>
        </p:nvSpPr>
        <p:spPr>
          <a:xfrm>
            <a:off x="458559" y="2520682"/>
            <a:ext cx="996411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/>
              <a:t>Symbols (Webdings, Wingdings):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Level of Risk, Criticality, % completion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Legends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Clustering using curly braces shape (75%:25%)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Highlighter (dashed outline)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De-Highlighter (white tracing paper) – semi-transparent; Grey Text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Callouts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No. pointers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Magnifier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3FC1F5-C020-4FBF-B734-2D4288DCC835}"/>
              </a:ext>
            </a:extLst>
          </p:cNvPr>
          <p:cNvSpPr txBox="1"/>
          <p:nvPr/>
        </p:nvSpPr>
        <p:spPr>
          <a:xfrm>
            <a:off x="458560" y="1703561"/>
            <a:ext cx="99641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7 Strategies:</a:t>
            </a:r>
          </a:p>
        </p:txBody>
      </p:sp>
    </p:spTree>
    <p:extLst>
      <p:ext uri="{BB962C8B-B14F-4D97-AF65-F5344CB8AC3E}">
        <p14:creationId xmlns:p14="http://schemas.microsoft.com/office/powerpoint/2010/main" val="184862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Number Pointers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9" name="Freeform 17">
            <a:extLst>
              <a:ext uri="{FF2B5EF4-FFF2-40B4-BE49-F238E27FC236}">
                <a16:creationId xmlns:a16="http://schemas.microsoft.com/office/drawing/2014/main" id="{F96F4AB8-5B18-4081-865B-FAF541CE9413}"/>
              </a:ext>
            </a:extLst>
          </p:cNvPr>
          <p:cNvSpPr>
            <a:spLocks/>
          </p:cNvSpPr>
          <p:nvPr/>
        </p:nvSpPr>
        <p:spPr bwMode="auto">
          <a:xfrm>
            <a:off x="566045" y="1470059"/>
            <a:ext cx="7491662" cy="4503991"/>
          </a:xfrm>
          <a:custGeom>
            <a:avLst/>
            <a:gdLst/>
            <a:ahLst/>
            <a:cxnLst>
              <a:cxn ang="0">
                <a:pos x="457" y="218"/>
              </a:cxn>
              <a:cxn ang="0">
                <a:pos x="457" y="218"/>
              </a:cxn>
              <a:cxn ang="0">
                <a:pos x="449" y="222"/>
              </a:cxn>
              <a:cxn ang="0">
                <a:pos x="441" y="221"/>
              </a:cxn>
              <a:cxn ang="0">
                <a:pos x="416" y="221"/>
              </a:cxn>
              <a:cxn ang="0">
                <a:pos x="395" y="222"/>
              </a:cxn>
              <a:cxn ang="0">
                <a:pos x="372" y="220"/>
              </a:cxn>
              <a:cxn ang="0">
                <a:pos x="367" y="224"/>
              </a:cxn>
              <a:cxn ang="0">
                <a:pos x="365" y="226"/>
              </a:cxn>
              <a:cxn ang="0">
                <a:pos x="357" y="224"/>
              </a:cxn>
              <a:cxn ang="0">
                <a:pos x="328" y="227"/>
              </a:cxn>
              <a:cxn ang="0">
                <a:pos x="307" y="226"/>
              </a:cxn>
              <a:cxn ang="0">
                <a:pos x="292" y="231"/>
              </a:cxn>
              <a:cxn ang="0">
                <a:pos x="277" y="226"/>
              </a:cxn>
              <a:cxn ang="0">
                <a:pos x="247" y="226"/>
              </a:cxn>
              <a:cxn ang="0">
                <a:pos x="223" y="226"/>
              </a:cxn>
              <a:cxn ang="0">
                <a:pos x="220" y="227"/>
              </a:cxn>
              <a:cxn ang="0">
                <a:pos x="194" y="231"/>
              </a:cxn>
              <a:cxn ang="0">
                <a:pos x="182" y="229"/>
              </a:cxn>
              <a:cxn ang="0">
                <a:pos x="158" y="231"/>
              </a:cxn>
              <a:cxn ang="0">
                <a:pos x="145" y="235"/>
              </a:cxn>
              <a:cxn ang="0">
                <a:pos x="125" y="235"/>
              </a:cxn>
              <a:cxn ang="0">
                <a:pos x="93" y="234"/>
              </a:cxn>
              <a:cxn ang="0">
                <a:pos x="73" y="227"/>
              </a:cxn>
              <a:cxn ang="0">
                <a:pos x="45" y="229"/>
              </a:cxn>
              <a:cxn ang="0">
                <a:pos x="25" y="226"/>
              </a:cxn>
              <a:cxn ang="0">
                <a:pos x="22" y="227"/>
              </a:cxn>
              <a:cxn ang="0">
                <a:pos x="0" y="0"/>
              </a:cxn>
              <a:cxn ang="0">
                <a:pos x="20" y="3"/>
              </a:cxn>
              <a:cxn ang="0">
                <a:pos x="29" y="0"/>
              </a:cxn>
              <a:cxn ang="0">
                <a:pos x="54" y="3"/>
              </a:cxn>
              <a:cxn ang="0">
                <a:pos x="86" y="11"/>
              </a:cxn>
              <a:cxn ang="0">
                <a:pos x="114" y="12"/>
              </a:cxn>
              <a:cxn ang="0">
                <a:pos x="121" y="7"/>
              </a:cxn>
              <a:cxn ang="0">
                <a:pos x="139" y="7"/>
              </a:cxn>
              <a:cxn ang="0">
                <a:pos x="165" y="9"/>
              </a:cxn>
              <a:cxn ang="0">
                <a:pos x="187" y="0"/>
              </a:cxn>
              <a:cxn ang="0">
                <a:pos x="196" y="2"/>
              </a:cxn>
              <a:cxn ang="0">
                <a:pos x="216" y="4"/>
              </a:cxn>
              <a:cxn ang="0">
                <a:pos x="251" y="9"/>
              </a:cxn>
              <a:cxn ang="0">
                <a:pos x="278" y="11"/>
              </a:cxn>
              <a:cxn ang="0">
                <a:pos x="299" y="7"/>
              </a:cxn>
              <a:cxn ang="0">
                <a:pos x="326" y="9"/>
              </a:cxn>
              <a:cxn ang="0">
                <a:pos x="350" y="7"/>
              </a:cxn>
              <a:cxn ang="0">
                <a:pos x="365" y="4"/>
              </a:cxn>
              <a:cxn ang="0">
                <a:pos x="383" y="3"/>
              </a:cxn>
              <a:cxn ang="0">
                <a:pos x="386" y="2"/>
              </a:cxn>
              <a:cxn ang="0">
                <a:pos x="417" y="5"/>
              </a:cxn>
              <a:cxn ang="0">
                <a:pos x="422" y="7"/>
              </a:cxn>
              <a:cxn ang="0">
                <a:pos x="439" y="11"/>
              </a:cxn>
              <a:cxn ang="0">
                <a:pos x="457" y="13"/>
              </a:cxn>
            </a:cxnLst>
            <a:rect l="0" t="0" r="r" b="b"/>
            <a:pathLst>
              <a:path w="457" h="237">
                <a:moveTo>
                  <a:pt x="457" y="13"/>
                </a:moveTo>
                <a:lnTo>
                  <a:pt x="457" y="218"/>
                </a:lnTo>
                <a:lnTo>
                  <a:pt x="457" y="218"/>
                </a:lnTo>
                <a:lnTo>
                  <a:pt x="457" y="218"/>
                </a:lnTo>
                <a:cubicBezTo>
                  <a:pt x="457" y="218"/>
                  <a:pt x="449" y="222"/>
                  <a:pt x="449" y="222"/>
                </a:cubicBezTo>
                <a:lnTo>
                  <a:pt x="449" y="222"/>
                </a:lnTo>
                <a:cubicBezTo>
                  <a:pt x="448" y="222"/>
                  <a:pt x="446" y="223"/>
                  <a:pt x="445" y="223"/>
                </a:cubicBezTo>
                <a:cubicBezTo>
                  <a:pt x="444" y="222"/>
                  <a:pt x="443" y="222"/>
                  <a:pt x="441" y="221"/>
                </a:cubicBezTo>
                <a:cubicBezTo>
                  <a:pt x="440" y="217"/>
                  <a:pt x="435" y="218"/>
                  <a:pt x="431" y="218"/>
                </a:cubicBezTo>
                <a:cubicBezTo>
                  <a:pt x="424" y="214"/>
                  <a:pt x="422" y="217"/>
                  <a:pt x="416" y="221"/>
                </a:cubicBezTo>
                <a:cubicBezTo>
                  <a:pt x="412" y="223"/>
                  <a:pt x="414" y="226"/>
                  <a:pt x="410" y="222"/>
                </a:cubicBezTo>
                <a:cubicBezTo>
                  <a:pt x="407" y="218"/>
                  <a:pt x="399" y="220"/>
                  <a:pt x="395" y="222"/>
                </a:cubicBezTo>
                <a:lnTo>
                  <a:pt x="381" y="222"/>
                </a:lnTo>
                <a:cubicBezTo>
                  <a:pt x="379" y="219"/>
                  <a:pt x="375" y="220"/>
                  <a:pt x="372" y="220"/>
                </a:cubicBezTo>
                <a:lnTo>
                  <a:pt x="372" y="220"/>
                </a:lnTo>
                <a:cubicBezTo>
                  <a:pt x="370" y="220"/>
                  <a:pt x="368" y="222"/>
                  <a:pt x="367" y="224"/>
                </a:cubicBezTo>
                <a:lnTo>
                  <a:pt x="369" y="224"/>
                </a:lnTo>
                <a:cubicBezTo>
                  <a:pt x="367" y="224"/>
                  <a:pt x="366" y="225"/>
                  <a:pt x="365" y="226"/>
                </a:cubicBezTo>
                <a:lnTo>
                  <a:pt x="360" y="226"/>
                </a:lnTo>
                <a:cubicBezTo>
                  <a:pt x="360" y="225"/>
                  <a:pt x="358" y="224"/>
                  <a:pt x="357" y="224"/>
                </a:cubicBezTo>
                <a:lnTo>
                  <a:pt x="338" y="224"/>
                </a:lnTo>
                <a:cubicBezTo>
                  <a:pt x="335" y="220"/>
                  <a:pt x="328" y="222"/>
                  <a:pt x="328" y="227"/>
                </a:cubicBezTo>
                <a:lnTo>
                  <a:pt x="327" y="227"/>
                </a:lnTo>
                <a:cubicBezTo>
                  <a:pt x="321" y="224"/>
                  <a:pt x="314" y="226"/>
                  <a:pt x="307" y="226"/>
                </a:cubicBezTo>
                <a:cubicBezTo>
                  <a:pt x="305" y="226"/>
                  <a:pt x="303" y="228"/>
                  <a:pt x="301" y="229"/>
                </a:cubicBezTo>
                <a:cubicBezTo>
                  <a:pt x="297" y="229"/>
                  <a:pt x="295" y="231"/>
                  <a:pt x="292" y="231"/>
                </a:cubicBezTo>
                <a:cubicBezTo>
                  <a:pt x="291" y="230"/>
                  <a:pt x="290" y="229"/>
                  <a:pt x="288" y="229"/>
                </a:cubicBezTo>
                <a:cubicBezTo>
                  <a:pt x="281" y="229"/>
                  <a:pt x="283" y="229"/>
                  <a:pt x="277" y="226"/>
                </a:cubicBezTo>
                <a:cubicBezTo>
                  <a:pt x="272" y="224"/>
                  <a:pt x="258" y="221"/>
                  <a:pt x="254" y="225"/>
                </a:cubicBezTo>
                <a:cubicBezTo>
                  <a:pt x="253" y="226"/>
                  <a:pt x="249" y="225"/>
                  <a:pt x="247" y="226"/>
                </a:cubicBezTo>
                <a:cubicBezTo>
                  <a:pt x="238" y="231"/>
                  <a:pt x="240" y="222"/>
                  <a:pt x="234" y="222"/>
                </a:cubicBezTo>
                <a:cubicBezTo>
                  <a:pt x="231" y="222"/>
                  <a:pt x="224" y="224"/>
                  <a:pt x="223" y="226"/>
                </a:cubicBezTo>
                <a:lnTo>
                  <a:pt x="223" y="226"/>
                </a:lnTo>
                <a:cubicBezTo>
                  <a:pt x="222" y="226"/>
                  <a:pt x="221" y="226"/>
                  <a:pt x="220" y="227"/>
                </a:cubicBezTo>
                <a:cubicBezTo>
                  <a:pt x="217" y="230"/>
                  <a:pt x="200" y="224"/>
                  <a:pt x="196" y="229"/>
                </a:cubicBezTo>
                <a:lnTo>
                  <a:pt x="194" y="231"/>
                </a:lnTo>
                <a:lnTo>
                  <a:pt x="186" y="231"/>
                </a:lnTo>
                <a:cubicBezTo>
                  <a:pt x="185" y="230"/>
                  <a:pt x="184" y="229"/>
                  <a:pt x="182" y="229"/>
                </a:cubicBezTo>
                <a:lnTo>
                  <a:pt x="162" y="229"/>
                </a:lnTo>
                <a:cubicBezTo>
                  <a:pt x="160" y="229"/>
                  <a:pt x="159" y="230"/>
                  <a:pt x="158" y="231"/>
                </a:cubicBezTo>
                <a:cubicBezTo>
                  <a:pt x="155" y="231"/>
                  <a:pt x="153" y="232"/>
                  <a:pt x="151" y="235"/>
                </a:cubicBezTo>
                <a:lnTo>
                  <a:pt x="145" y="235"/>
                </a:lnTo>
                <a:cubicBezTo>
                  <a:pt x="142" y="231"/>
                  <a:pt x="132" y="234"/>
                  <a:pt x="130" y="237"/>
                </a:cubicBezTo>
                <a:cubicBezTo>
                  <a:pt x="129" y="236"/>
                  <a:pt x="127" y="235"/>
                  <a:pt x="125" y="235"/>
                </a:cubicBezTo>
                <a:cubicBezTo>
                  <a:pt x="121" y="232"/>
                  <a:pt x="111" y="229"/>
                  <a:pt x="107" y="233"/>
                </a:cubicBezTo>
                <a:cubicBezTo>
                  <a:pt x="106" y="234"/>
                  <a:pt x="96" y="232"/>
                  <a:pt x="93" y="234"/>
                </a:cubicBezTo>
                <a:lnTo>
                  <a:pt x="85" y="235"/>
                </a:lnTo>
                <a:cubicBezTo>
                  <a:pt x="82" y="232"/>
                  <a:pt x="76" y="227"/>
                  <a:pt x="73" y="227"/>
                </a:cubicBezTo>
                <a:lnTo>
                  <a:pt x="49" y="227"/>
                </a:lnTo>
                <a:cubicBezTo>
                  <a:pt x="48" y="227"/>
                  <a:pt x="46" y="228"/>
                  <a:pt x="45" y="229"/>
                </a:cubicBezTo>
                <a:lnTo>
                  <a:pt x="36" y="229"/>
                </a:lnTo>
                <a:cubicBezTo>
                  <a:pt x="33" y="226"/>
                  <a:pt x="29" y="221"/>
                  <a:pt x="25" y="226"/>
                </a:cubicBezTo>
                <a:lnTo>
                  <a:pt x="25" y="226"/>
                </a:lnTo>
                <a:cubicBezTo>
                  <a:pt x="24" y="226"/>
                  <a:pt x="23" y="226"/>
                  <a:pt x="22" y="227"/>
                </a:cubicBezTo>
                <a:cubicBezTo>
                  <a:pt x="19" y="230"/>
                  <a:pt x="4" y="225"/>
                  <a:pt x="0" y="229"/>
                </a:cubicBezTo>
                <a:lnTo>
                  <a:pt x="0" y="0"/>
                </a:lnTo>
                <a:cubicBezTo>
                  <a:pt x="5" y="3"/>
                  <a:pt x="14" y="10"/>
                  <a:pt x="20" y="3"/>
                </a:cubicBezTo>
                <a:lnTo>
                  <a:pt x="20" y="3"/>
                </a:lnTo>
                <a:cubicBezTo>
                  <a:pt x="22" y="3"/>
                  <a:pt x="23" y="3"/>
                  <a:pt x="24" y="2"/>
                </a:cubicBezTo>
                <a:cubicBezTo>
                  <a:pt x="26" y="2"/>
                  <a:pt x="27" y="1"/>
                  <a:pt x="29" y="0"/>
                </a:cubicBezTo>
                <a:cubicBezTo>
                  <a:pt x="30" y="3"/>
                  <a:pt x="39" y="10"/>
                  <a:pt x="43" y="8"/>
                </a:cubicBezTo>
                <a:cubicBezTo>
                  <a:pt x="47" y="6"/>
                  <a:pt x="48" y="3"/>
                  <a:pt x="54" y="3"/>
                </a:cubicBezTo>
                <a:cubicBezTo>
                  <a:pt x="59" y="9"/>
                  <a:pt x="64" y="15"/>
                  <a:pt x="72" y="11"/>
                </a:cubicBezTo>
                <a:lnTo>
                  <a:pt x="86" y="11"/>
                </a:lnTo>
                <a:cubicBezTo>
                  <a:pt x="91" y="16"/>
                  <a:pt x="111" y="17"/>
                  <a:pt x="114" y="12"/>
                </a:cubicBezTo>
                <a:lnTo>
                  <a:pt x="114" y="12"/>
                </a:lnTo>
                <a:cubicBezTo>
                  <a:pt x="117" y="12"/>
                  <a:pt x="119" y="9"/>
                  <a:pt x="121" y="7"/>
                </a:cubicBezTo>
                <a:lnTo>
                  <a:pt x="121" y="7"/>
                </a:lnTo>
                <a:cubicBezTo>
                  <a:pt x="122" y="7"/>
                  <a:pt x="123" y="7"/>
                  <a:pt x="124" y="6"/>
                </a:cubicBezTo>
                <a:cubicBezTo>
                  <a:pt x="127" y="8"/>
                  <a:pt x="135" y="7"/>
                  <a:pt x="139" y="7"/>
                </a:cubicBezTo>
                <a:cubicBezTo>
                  <a:pt x="140" y="8"/>
                  <a:pt x="141" y="9"/>
                  <a:pt x="143" y="9"/>
                </a:cubicBezTo>
                <a:cubicBezTo>
                  <a:pt x="150" y="15"/>
                  <a:pt x="158" y="13"/>
                  <a:pt x="165" y="9"/>
                </a:cubicBezTo>
                <a:cubicBezTo>
                  <a:pt x="169" y="9"/>
                  <a:pt x="183" y="11"/>
                  <a:pt x="184" y="4"/>
                </a:cubicBezTo>
                <a:cubicBezTo>
                  <a:pt x="186" y="2"/>
                  <a:pt x="186" y="1"/>
                  <a:pt x="187" y="0"/>
                </a:cubicBezTo>
                <a:lnTo>
                  <a:pt x="191" y="0"/>
                </a:lnTo>
                <a:cubicBezTo>
                  <a:pt x="193" y="0"/>
                  <a:pt x="194" y="2"/>
                  <a:pt x="196" y="2"/>
                </a:cubicBezTo>
                <a:cubicBezTo>
                  <a:pt x="199" y="2"/>
                  <a:pt x="204" y="5"/>
                  <a:pt x="206" y="5"/>
                </a:cubicBezTo>
                <a:cubicBezTo>
                  <a:pt x="209" y="5"/>
                  <a:pt x="213" y="6"/>
                  <a:pt x="216" y="4"/>
                </a:cubicBezTo>
                <a:cubicBezTo>
                  <a:pt x="216" y="6"/>
                  <a:pt x="222" y="9"/>
                  <a:pt x="223" y="9"/>
                </a:cubicBezTo>
                <a:lnTo>
                  <a:pt x="251" y="9"/>
                </a:lnTo>
                <a:cubicBezTo>
                  <a:pt x="255" y="11"/>
                  <a:pt x="264" y="15"/>
                  <a:pt x="268" y="11"/>
                </a:cubicBezTo>
                <a:cubicBezTo>
                  <a:pt x="270" y="13"/>
                  <a:pt x="276" y="13"/>
                  <a:pt x="278" y="11"/>
                </a:cubicBezTo>
                <a:cubicBezTo>
                  <a:pt x="279" y="10"/>
                  <a:pt x="284" y="11"/>
                  <a:pt x="286" y="9"/>
                </a:cubicBezTo>
                <a:cubicBezTo>
                  <a:pt x="291" y="9"/>
                  <a:pt x="294" y="9"/>
                  <a:pt x="299" y="7"/>
                </a:cubicBezTo>
                <a:cubicBezTo>
                  <a:pt x="302" y="7"/>
                  <a:pt x="304" y="7"/>
                  <a:pt x="306" y="6"/>
                </a:cubicBezTo>
                <a:cubicBezTo>
                  <a:pt x="310" y="11"/>
                  <a:pt x="320" y="9"/>
                  <a:pt x="326" y="9"/>
                </a:cubicBezTo>
                <a:lnTo>
                  <a:pt x="346" y="9"/>
                </a:lnTo>
                <a:cubicBezTo>
                  <a:pt x="348" y="9"/>
                  <a:pt x="349" y="8"/>
                  <a:pt x="350" y="7"/>
                </a:cubicBezTo>
                <a:cubicBezTo>
                  <a:pt x="353" y="7"/>
                  <a:pt x="355" y="7"/>
                  <a:pt x="357" y="5"/>
                </a:cubicBezTo>
                <a:cubicBezTo>
                  <a:pt x="361" y="5"/>
                  <a:pt x="362" y="5"/>
                  <a:pt x="365" y="4"/>
                </a:cubicBezTo>
                <a:cubicBezTo>
                  <a:pt x="367" y="5"/>
                  <a:pt x="375" y="7"/>
                  <a:pt x="377" y="7"/>
                </a:cubicBezTo>
                <a:cubicBezTo>
                  <a:pt x="380" y="7"/>
                  <a:pt x="381" y="5"/>
                  <a:pt x="383" y="3"/>
                </a:cubicBezTo>
                <a:lnTo>
                  <a:pt x="382" y="3"/>
                </a:lnTo>
                <a:cubicBezTo>
                  <a:pt x="384" y="3"/>
                  <a:pt x="385" y="3"/>
                  <a:pt x="386" y="2"/>
                </a:cubicBezTo>
                <a:cubicBezTo>
                  <a:pt x="390" y="2"/>
                  <a:pt x="397" y="1"/>
                  <a:pt x="400" y="3"/>
                </a:cubicBezTo>
                <a:cubicBezTo>
                  <a:pt x="403" y="7"/>
                  <a:pt x="414" y="9"/>
                  <a:pt x="417" y="5"/>
                </a:cubicBezTo>
                <a:cubicBezTo>
                  <a:pt x="419" y="7"/>
                  <a:pt x="420" y="6"/>
                  <a:pt x="422" y="7"/>
                </a:cubicBezTo>
                <a:lnTo>
                  <a:pt x="422" y="7"/>
                </a:lnTo>
                <a:cubicBezTo>
                  <a:pt x="422" y="15"/>
                  <a:pt x="436" y="14"/>
                  <a:pt x="439" y="11"/>
                </a:cubicBezTo>
                <a:lnTo>
                  <a:pt x="439" y="11"/>
                </a:lnTo>
                <a:cubicBezTo>
                  <a:pt x="442" y="11"/>
                  <a:pt x="445" y="7"/>
                  <a:pt x="449" y="7"/>
                </a:cubicBezTo>
                <a:cubicBezTo>
                  <a:pt x="453" y="11"/>
                  <a:pt x="454" y="12"/>
                  <a:pt x="457" y="13"/>
                </a:cubicBezTo>
              </a:path>
            </a:pathLst>
          </a:custGeom>
          <a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57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9525" cap="flat" cmpd="sng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C9371D-D42A-4A4A-93E4-29D5CCDC6FEA}"/>
              </a:ext>
            </a:extLst>
          </p:cNvPr>
          <p:cNvSpPr txBox="1"/>
          <p:nvPr/>
        </p:nvSpPr>
        <p:spPr>
          <a:xfrm>
            <a:off x="566045" y="6090281"/>
            <a:ext cx="4467698" cy="195310"/>
          </a:xfrm>
          <a:prstGeom prst="rect">
            <a:avLst/>
          </a:prstGeom>
          <a:noFill/>
        </p:spPr>
        <p:txBody>
          <a:bodyPr wrap="non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dirty="0"/>
              <a:t>Source: McKinsey report - MGI India </a:t>
            </a:r>
            <a:r>
              <a:rPr lang="en-US" sz="1200" dirty="0" err="1"/>
              <a:t>parity_Full</a:t>
            </a:r>
            <a:r>
              <a:rPr lang="en-US" sz="1200" dirty="0"/>
              <a:t> </a:t>
            </a:r>
            <a:r>
              <a:rPr lang="en-US" sz="1200" dirty="0" err="1"/>
              <a:t>report_November</a:t>
            </a:r>
            <a:r>
              <a:rPr lang="en-US" sz="1200" dirty="0"/>
              <a:t> 2015</a:t>
            </a:r>
          </a:p>
        </p:txBody>
      </p:sp>
    </p:spTree>
    <p:extLst>
      <p:ext uri="{BB962C8B-B14F-4D97-AF65-F5344CB8AC3E}">
        <p14:creationId xmlns:p14="http://schemas.microsoft.com/office/powerpoint/2010/main" val="4186118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Compilation by Yoda Learning Solutions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E333-33F9-406B-BD30-512FDD95A54A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50479D6-FDF4-493B-B798-C827E3778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Before: </a:t>
            </a:r>
            <a:r>
              <a:rPr lang="en-US" b="0" dirty="0"/>
              <a:t>Internet Usage type varies significantly across socio-economic classes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CE2138-69E3-46D3-81CB-355B11F363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036" y="1608231"/>
            <a:ext cx="7943850" cy="40576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98BFC32-1753-4313-BBB6-DB7361BAE706}"/>
              </a:ext>
            </a:extLst>
          </p:cNvPr>
          <p:cNvSpPr txBox="1"/>
          <p:nvPr/>
        </p:nvSpPr>
        <p:spPr>
          <a:xfrm>
            <a:off x="669575" y="5790874"/>
            <a:ext cx="1581074" cy="195310"/>
          </a:xfrm>
          <a:prstGeom prst="rect">
            <a:avLst/>
          </a:prstGeom>
          <a:noFill/>
        </p:spPr>
        <p:txBody>
          <a:bodyPr wrap="non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dirty="0"/>
              <a:t>Source: Bain &amp; Co. report</a:t>
            </a:r>
          </a:p>
        </p:txBody>
      </p:sp>
    </p:spTree>
    <p:extLst>
      <p:ext uri="{BB962C8B-B14F-4D97-AF65-F5344CB8AC3E}">
        <p14:creationId xmlns:p14="http://schemas.microsoft.com/office/powerpoint/2010/main" val="11110639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Compilation by Yoda Learning Solutions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E333-33F9-406B-BD30-512FDD95A54A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50479D6-FDF4-493B-B798-C827E3778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After: </a:t>
            </a:r>
            <a:r>
              <a:rPr lang="en-US" b="0" dirty="0"/>
              <a:t>Internet Usage type varies significantly across socio-economic classes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02E42F-9F13-403E-A56D-4D46331E8F04}"/>
              </a:ext>
            </a:extLst>
          </p:cNvPr>
          <p:cNvSpPr txBox="1"/>
          <p:nvPr/>
        </p:nvSpPr>
        <p:spPr>
          <a:xfrm>
            <a:off x="669575" y="5790874"/>
            <a:ext cx="1581074" cy="195310"/>
          </a:xfrm>
          <a:prstGeom prst="rect">
            <a:avLst/>
          </a:prstGeom>
          <a:noFill/>
        </p:spPr>
        <p:txBody>
          <a:bodyPr wrap="non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dirty="0"/>
              <a:t>Source: Bain &amp; Co. report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63D7B0-D59F-460E-9238-B10343B97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862" y="1604584"/>
            <a:ext cx="10846046" cy="409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759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Compilation by Yoda Learning Solutions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E333-33F9-406B-BD30-512FDD95A54A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50479D6-FDF4-493B-B798-C827E3778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Comparison</a:t>
            </a:r>
            <a:endParaRPr lang="en-US" b="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02E42F-9F13-403E-A56D-4D46331E8F04}"/>
              </a:ext>
            </a:extLst>
          </p:cNvPr>
          <p:cNvSpPr txBox="1"/>
          <p:nvPr/>
        </p:nvSpPr>
        <p:spPr>
          <a:xfrm>
            <a:off x="786494" y="6144081"/>
            <a:ext cx="1581074" cy="195310"/>
          </a:xfrm>
          <a:prstGeom prst="rect">
            <a:avLst/>
          </a:prstGeom>
          <a:noFill/>
        </p:spPr>
        <p:txBody>
          <a:bodyPr wrap="non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dirty="0"/>
              <a:t>Source: Bain &amp; Co. report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163D7B0-D59F-460E-9238-B10343B97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575" y="3861183"/>
            <a:ext cx="5695283" cy="21510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419287-86C9-4004-A6B3-7E7F14E39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574" y="1508449"/>
            <a:ext cx="4152413" cy="212101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11CCB71-A74A-4741-ACA1-51DC67B770FD}"/>
              </a:ext>
            </a:extLst>
          </p:cNvPr>
          <p:cNvSpPr/>
          <p:nvPr/>
        </p:nvSpPr>
        <p:spPr>
          <a:xfrm>
            <a:off x="5261509" y="1894862"/>
            <a:ext cx="6359883" cy="13481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56616" indent="-356616">
              <a:lnSpc>
                <a:spcPct val="85000"/>
              </a:lnSpc>
              <a:spcAft>
                <a:spcPts val="600"/>
              </a:spcAft>
              <a:buClr>
                <a:srgbClr val="C00000"/>
              </a:buClr>
              <a:buSzPct val="70000"/>
              <a:buFont typeface="Arial" pitchFamily="34" charset="0"/>
              <a:buChar char="►"/>
            </a:pPr>
            <a:r>
              <a:rPr lang="en-US" sz="2800" dirty="0"/>
              <a:t>No. Pointers: Context based narration</a:t>
            </a:r>
          </a:p>
          <a:p>
            <a:pPr marL="356616" indent="-356616">
              <a:lnSpc>
                <a:spcPct val="85000"/>
              </a:lnSpc>
              <a:spcAft>
                <a:spcPts val="600"/>
              </a:spcAft>
              <a:buClr>
                <a:srgbClr val="C00000"/>
              </a:buClr>
              <a:buSzPct val="70000"/>
              <a:buFont typeface="Arial" pitchFamily="34" charset="0"/>
              <a:buChar char="►"/>
            </a:pPr>
            <a:r>
              <a:rPr lang="en-US" sz="2800" dirty="0"/>
              <a:t>Table or Chart &gt; Conclusion / Takeaways</a:t>
            </a:r>
          </a:p>
          <a:p>
            <a:pPr marL="356616" indent="-356616">
              <a:lnSpc>
                <a:spcPct val="85000"/>
              </a:lnSpc>
              <a:spcAft>
                <a:spcPts val="600"/>
              </a:spcAft>
              <a:buClr>
                <a:srgbClr val="C00000"/>
              </a:buClr>
              <a:buSzPct val="70000"/>
              <a:buFont typeface="Arial" pitchFamily="34" charset="0"/>
              <a:buChar char="►"/>
            </a:pPr>
            <a:r>
              <a:rPr lang="en-US" sz="2800" dirty="0"/>
              <a:t>Highlighter</a:t>
            </a:r>
          </a:p>
        </p:txBody>
      </p:sp>
    </p:spTree>
    <p:extLst>
      <p:ext uri="{BB962C8B-B14F-4D97-AF65-F5344CB8AC3E}">
        <p14:creationId xmlns:p14="http://schemas.microsoft.com/office/powerpoint/2010/main" val="37820593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Compilation by Yoda Learning Solutions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E333-33F9-406B-BD30-512FDD95A54A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50479D6-FDF4-493B-B798-C827E3778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Map Highlighter</a:t>
            </a:r>
            <a:endParaRPr lang="en-US" b="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11CCB71-A74A-4741-ACA1-51DC67B770FD}"/>
              </a:ext>
            </a:extLst>
          </p:cNvPr>
          <p:cNvSpPr/>
          <p:nvPr/>
        </p:nvSpPr>
        <p:spPr>
          <a:xfrm>
            <a:off x="3953214" y="1411808"/>
            <a:ext cx="2316340" cy="13481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56616" indent="-356616">
              <a:lnSpc>
                <a:spcPct val="85000"/>
              </a:lnSpc>
              <a:spcAft>
                <a:spcPts val="600"/>
              </a:spcAft>
              <a:buClr>
                <a:srgbClr val="C00000"/>
              </a:buClr>
              <a:buSzPct val="70000"/>
              <a:buFont typeface="Arial" pitchFamily="34" charset="0"/>
              <a:buChar char="►"/>
            </a:pPr>
            <a:r>
              <a:rPr lang="en-US" sz="2800" dirty="0"/>
              <a:t>Map in Map</a:t>
            </a:r>
          </a:p>
          <a:p>
            <a:pPr marL="356616" indent="-356616">
              <a:lnSpc>
                <a:spcPct val="85000"/>
              </a:lnSpc>
              <a:spcAft>
                <a:spcPts val="600"/>
              </a:spcAft>
              <a:buClr>
                <a:srgbClr val="C00000"/>
              </a:buClr>
              <a:buSzPct val="70000"/>
              <a:buFont typeface="Arial" pitchFamily="34" charset="0"/>
              <a:buChar char="►"/>
            </a:pPr>
            <a:r>
              <a:rPr lang="en-US" sz="2800" dirty="0"/>
              <a:t>Highlighter</a:t>
            </a:r>
          </a:p>
          <a:p>
            <a:pPr marL="356616" indent="-356616">
              <a:lnSpc>
                <a:spcPct val="85000"/>
              </a:lnSpc>
              <a:spcAft>
                <a:spcPts val="600"/>
              </a:spcAft>
              <a:buClr>
                <a:srgbClr val="C00000"/>
              </a:buClr>
              <a:buSzPct val="70000"/>
              <a:buFont typeface="Arial" pitchFamily="34" charset="0"/>
              <a:buChar char="►"/>
            </a:pPr>
            <a:r>
              <a:rPr lang="en-US" sz="2800" dirty="0"/>
              <a:t>Callout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C8F9A1A-A0D3-4B0B-90C3-F98D928B3F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57" y="1411808"/>
            <a:ext cx="3394146" cy="49631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02E42F-9F13-403E-A56D-4D46331E8F04}"/>
              </a:ext>
            </a:extLst>
          </p:cNvPr>
          <p:cNvSpPr txBox="1"/>
          <p:nvPr/>
        </p:nvSpPr>
        <p:spPr>
          <a:xfrm>
            <a:off x="1545256" y="6137432"/>
            <a:ext cx="966547" cy="195310"/>
          </a:xfrm>
          <a:prstGeom prst="rect">
            <a:avLst/>
          </a:prstGeom>
          <a:noFill/>
        </p:spPr>
        <p:txBody>
          <a:bodyPr wrap="non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dirty="0"/>
              <a:t>Source: Maersk</a:t>
            </a:r>
          </a:p>
        </p:txBody>
      </p:sp>
    </p:spTree>
    <p:extLst>
      <p:ext uri="{BB962C8B-B14F-4D97-AF65-F5344CB8AC3E}">
        <p14:creationId xmlns:p14="http://schemas.microsoft.com/office/powerpoint/2010/main" val="10389240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Compilation by Yoda Learning Solutions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E333-33F9-406B-BD30-512FDD95A54A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50479D6-FDF4-493B-B798-C827E3778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Map Highlighter</a:t>
            </a:r>
            <a:endParaRPr lang="en-US" b="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11CCB71-A74A-4741-ACA1-51DC67B770FD}"/>
              </a:ext>
            </a:extLst>
          </p:cNvPr>
          <p:cNvSpPr/>
          <p:nvPr/>
        </p:nvSpPr>
        <p:spPr>
          <a:xfrm>
            <a:off x="3953214" y="1411808"/>
            <a:ext cx="2316340" cy="134819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56616" indent="-356616">
              <a:lnSpc>
                <a:spcPct val="85000"/>
              </a:lnSpc>
              <a:spcAft>
                <a:spcPts val="600"/>
              </a:spcAft>
              <a:buClr>
                <a:srgbClr val="C00000"/>
              </a:buClr>
              <a:buSzPct val="70000"/>
              <a:buFont typeface="Arial" pitchFamily="34" charset="0"/>
              <a:buChar char="►"/>
            </a:pPr>
            <a:r>
              <a:rPr lang="en-US" sz="2800" dirty="0"/>
              <a:t>Map in Map</a:t>
            </a:r>
          </a:p>
          <a:p>
            <a:pPr marL="356616" indent="-356616">
              <a:lnSpc>
                <a:spcPct val="85000"/>
              </a:lnSpc>
              <a:spcAft>
                <a:spcPts val="600"/>
              </a:spcAft>
              <a:buClr>
                <a:srgbClr val="C00000"/>
              </a:buClr>
              <a:buSzPct val="70000"/>
              <a:buFont typeface="Arial" pitchFamily="34" charset="0"/>
              <a:buChar char="►"/>
            </a:pPr>
            <a:r>
              <a:rPr lang="en-US" sz="2800" dirty="0"/>
              <a:t>Highlighter</a:t>
            </a:r>
          </a:p>
          <a:p>
            <a:pPr marL="356616" indent="-356616">
              <a:lnSpc>
                <a:spcPct val="85000"/>
              </a:lnSpc>
              <a:spcAft>
                <a:spcPts val="600"/>
              </a:spcAft>
              <a:buClr>
                <a:srgbClr val="C00000"/>
              </a:buClr>
              <a:buSzPct val="70000"/>
              <a:buFont typeface="Arial" pitchFamily="34" charset="0"/>
              <a:buChar char="►"/>
            </a:pPr>
            <a:r>
              <a:rPr lang="en-US" sz="2800" dirty="0"/>
              <a:t>Callout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02E42F-9F13-403E-A56D-4D46331E8F04}"/>
              </a:ext>
            </a:extLst>
          </p:cNvPr>
          <p:cNvSpPr txBox="1"/>
          <p:nvPr/>
        </p:nvSpPr>
        <p:spPr>
          <a:xfrm>
            <a:off x="458560" y="6165567"/>
            <a:ext cx="4806829" cy="195310"/>
          </a:xfrm>
          <a:prstGeom prst="rect">
            <a:avLst/>
          </a:prstGeom>
          <a:noFill/>
        </p:spPr>
        <p:txBody>
          <a:bodyPr wrap="non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dirty="0"/>
              <a:t>Source: PwC 2018 - robotic-process-automation-in-a-virtual-environment.pdf</a:t>
            </a:r>
          </a:p>
        </p:txBody>
      </p:sp>
    </p:spTree>
    <p:extLst>
      <p:ext uri="{BB962C8B-B14F-4D97-AF65-F5344CB8AC3E}">
        <p14:creationId xmlns:p14="http://schemas.microsoft.com/office/powerpoint/2010/main" val="12560275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Compilation by Yoda Learning Solutions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E333-33F9-406B-BD30-512FDD95A54A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3375E9-BE75-4099-A12E-3E14F9CA774C}"/>
              </a:ext>
            </a:extLst>
          </p:cNvPr>
          <p:cNvSpPr txBox="1"/>
          <p:nvPr/>
        </p:nvSpPr>
        <p:spPr>
          <a:xfrm>
            <a:off x="609918" y="5962887"/>
            <a:ext cx="6076279" cy="195310"/>
          </a:xfrm>
          <a:prstGeom prst="rect">
            <a:avLst/>
          </a:prstGeom>
          <a:noFill/>
        </p:spPr>
        <p:txBody>
          <a:bodyPr wrap="none" lIns="0" tIns="36576" rIns="0" bIns="0" rtlCol="0"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</a:pPr>
            <a:r>
              <a:rPr lang="en-US" sz="1200" dirty="0"/>
              <a:t>Source: McKinsey report - MGI-Skill-Shift-Automation-and-future-of-the-workforce-May-2018.pdf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EACBFD-F858-4D71-842B-E1F34C1388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075" y="358618"/>
            <a:ext cx="8010525" cy="5295900"/>
          </a:xfrm>
          <a:prstGeom prst="rect">
            <a:avLst/>
          </a:prstGeom>
        </p:spPr>
      </p:pic>
      <p:sp>
        <p:nvSpPr>
          <p:cNvPr id="7" name="Speech Bubble: Rectangle 6">
            <a:extLst>
              <a:ext uri="{FF2B5EF4-FFF2-40B4-BE49-F238E27FC236}">
                <a16:creationId xmlns:a16="http://schemas.microsoft.com/office/drawing/2014/main" id="{450E44D1-E8FB-4D8E-88F7-D2BC1DA031FC}"/>
              </a:ext>
            </a:extLst>
          </p:cNvPr>
          <p:cNvSpPr/>
          <p:nvPr/>
        </p:nvSpPr>
        <p:spPr>
          <a:xfrm>
            <a:off x="9282677" y="3071737"/>
            <a:ext cx="2309248" cy="438152"/>
          </a:xfrm>
          <a:prstGeom prst="wedgeRectCallout">
            <a:avLst>
              <a:gd name="adj1" fmla="val -181694"/>
              <a:gd name="adj2" fmla="val -181582"/>
            </a:avLst>
          </a:prstGeom>
          <a:solidFill>
            <a:srgbClr val="C0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Harvey Balls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4645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Compilation by Yoda Learning Solutions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6E333-33F9-406B-BD30-512FDD95A54A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B95419A-F5BA-4EC1-A360-4F25C43818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18" y="935322"/>
            <a:ext cx="6897787" cy="512335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CA66557-B57E-4CDC-97F5-CA7BF42B3727}"/>
              </a:ext>
            </a:extLst>
          </p:cNvPr>
          <p:cNvSpPr/>
          <p:nvPr/>
        </p:nvSpPr>
        <p:spPr>
          <a:xfrm>
            <a:off x="5383483" y="210873"/>
            <a:ext cx="2124222" cy="520505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Harvey Balls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194FF08-FCB4-4694-9226-3C24C892EA92}"/>
              </a:ext>
            </a:extLst>
          </p:cNvPr>
          <p:cNvSpPr/>
          <p:nvPr/>
        </p:nvSpPr>
        <p:spPr>
          <a:xfrm>
            <a:off x="970671" y="1052578"/>
            <a:ext cx="370766" cy="370766"/>
          </a:xfrm>
          <a:prstGeom prst="ellipse">
            <a:avLst/>
          </a:prstGeom>
          <a:solidFill>
            <a:srgbClr val="C0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459AD4-95C9-43B9-829B-4EFA4B53DA91}"/>
              </a:ext>
            </a:extLst>
          </p:cNvPr>
          <p:cNvSpPr/>
          <p:nvPr/>
        </p:nvSpPr>
        <p:spPr>
          <a:xfrm>
            <a:off x="4239188" y="1052578"/>
            <a:ext cx="370766" cy="370766"/>
          </a:xfrm>
          <a:prstGeom prst="ellipse">
            <a:avLst/>
          </a:prstGeom>
          <a:solidFill>
            <a:srgbClr val="C0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76A71B0-D0E7-4EB0-99C8-B9E2AB6FCEB5}"/>
              </a:ext>
            </a:extLst>
          </p:cNvPr>
          <p:cNvSpPr/>
          <p:nvPr/>
        </p:nvSpPr>
        <p:spPr>
          <a:xfrm>
            <a:off x="6783096" y="2133447"/>
            <a:ext cx="370766" cy="370766"/>
          </a:xfrm>
          <a:prstGeom prst="ellipse">
            <a:avLst/>
          </a:prstGeom>
          <a:solidFill>
            <a:srgbClr val="C000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58847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will you make this visually easy to read?</a:t>
            </a:r>
            <a:endParaRPr lang="en-US" b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E318B23-BF1C-4FC9-9393-11AE8D7358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4385216"/>
              </p:ext>
            </p:extLst>
          </p:nvPr>
        </p:nvGraphicFramePr>
        <p:xfrm>
          <a:off x="599048" y="2038484"/>
          <a:ext cx="8534519" cy="25958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83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24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4129">
                  <a:extLst>
                    <a:ext uri="{9D8B030D-6E8A-4147-A177-3AD203B41FA5}">
                      <a16:colId xmlns:a16="http://schemas.microsoft.com/office/drawing/2014/main" val="692904502"/>
                    </a:ext>
                  </a:extLst>
                </a:gridCol>
                <a:gridCol w="1284129">
                  <a:extLst>
                    <a:ext uri="{9D8B030D-6E8A-4147-A177-3AD203B41FA5}">
                      <a16:colId xmlns:a16="http://schemas.microsoft.com/office/drawing/2014/main" val="1441397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Very High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Very High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Low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Very Low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Moderate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8692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… Using Symbols: Risk, % Completion, Impact</a:t>
            </a:r>
            <a:endParaRPr lang="en-US" b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E318B23-BF1C-4FC9-9393-11AE8D7358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019378"/>
              </p:ext>
            </p:extLst>
          </p:nvPr>
        </p:nvGraphicFramePr>
        <p:xfrm>
          <a:off x="599048" y="2038484"/>
          <a:ext cx="8534519" cy="25958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83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24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4129">
                  <a:extLst>
                    <a:ext uri="{9D8B030D-6E8A-4147-A177-3AD203B41FA5}">
                      <a16:colId xmlns:a16="http://schemas.microsoft.com/office/drawing/2014/main" val="692904502"/>
                    </a:ext>
                  </a:extLst>
                </a:gridCol>
                <a:gridCol w="1284129">
                  <a:extLst>
                    <a:ext uri="{9D8B030D-6E8A-4147-A177-3AD203B41FA5}">
                      <a16:colId xmlns:a16="http://schemas.microsoft.com/office/drawing/2014/main" val="1441397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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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</a:t>
                      </a:r>
                      <a:r>
                        <a:rPr lang="en-US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sym typeface="Wingdings" panose="05000000000000000000" pitchFamily="2" charset="2"/>
                        </a:rPr>
                        <a:t>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sym typeface="Wingdings" panose="05000000000000000000" pitchFamily="2" charset="2"/>
                        </a:rPr>
                        <a:t>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Wingdings" panose="05000000000000000000" pitchFamily="2" charset="2"/>
                        </a:rPr>
                        <a:t></a:t>
                      </a:r>
                      <a:r>
                        <a:rPr lang="en-US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sym typeface="Wingdings" panose="05000000000000000000" pitchFamily="2" charset="2"/>
                        </a:rPr>
                        <a:t>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18C5AE42-EF17-461B-BAE8-B7B9EE44CF20}"/>
              </a:ext>
            </a:extLst>
          </p:cNvPr>
          <p:cNvSpPr/>
          <p:nvPr/>
        </p:nvSpPr>
        <p:spPr>
          <a:xfrm>
            <a:off x="599047" y="5189753"/>
            <a:ext cx="85345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Note: Font Wingdings better than Shapes as latter don’t get integrated with the Table</a:t>
            </a:r>
          </a:p>
        </p:txBody>
      </p:sp>
    </p:spTree>
    <p:extLst>
      <p:ext uri="{BB962C8B-B14F-4D97-AF65-F5344CB8AC3E}">
        <p14:creationId xmlns:p14="http://schemas.microsoft.com/office/powerpoint/2010/main" val="2223945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will you de-clutter the Table from repetitive names?</a:t>
            </a:r>
            <a:endParaRPr lang="en-US" b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E318B23-BF1C-4FC9-9393-11AE8D7358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324780"/>
              </p:ext>
            </p:extLst>
          </p:nvPr>
        </p:nvGraphicFramePr>
        <p:xfrm>
          <a:off x="599048" y="2038484"/>
          <a:ext cx="10753580" cy="309372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83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24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4129">
                  <a:extLst>
                    <a:ext uri="{9D8B030D-6E8A-4147-A177-3AD203B41FA5}">
                      <a16:colId xmlns:a16="http://schemas.microsoft.com/office/drawing/2014/main" val="692904502"/>
                    </a:ext>
                  </a:extLst>
                </a:gridCol>
                <a:gridCol w="3503190">
                  <a:extLst>
                    <a:ext uri="{9D8B030D-6E8A-4147-A177-3AD203B41FA5}">
                      <a16:colId xmlns:a16="http://schemas.microsoft.com/office/drawing/2014/main" val="1441397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Entities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PricewaterhouseCoopers Service Delivery Center (Bangalore) Pvt. Ltd., PRTM Management Consultants (India) Private Limited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PricewaterhouseCoopers </a:t>
                      </a:r>
                      <a:r>
                        <a:rPr lang="en-US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Pvt</a:t>
                      </a: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Ltd., Lovelock &amp; Lewes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PRTM Management Consultants (India) Private Limited, Lovelock &amp; Lewes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06434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4153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… by using Legends</a:t>
            </a:r>
            <a:endParaRPr lang="en-US" b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E318B23-BF1C-4FC9-9393-11AE8D7358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060734"/>
              </p:ext>
            </p:extLst>
          </p:nvPr>
        </p:nvGraphicFramePr>
        <p:xfrm>
          <a:off x="599048" y="2038484"/>
          <a:ext cx="10725110" cy="296672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4838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824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18174">
                  <a:extLst>
                    <a:ext uri="{9D8B030D-6E8A-4147-A177-3AD203B41FA5}">
                      <a16:colId xmlns:a16="http://schemas.microsoft.com/office/drawing/2014/main" val="692904502"/>
                    </a:ext>
                  </a:extLst>
                </a:gridCol>
                <a:gridCol w="1040675">
                  <a:extLst>
                    <a:ext uri="{9D8B030D-6E8A-4147-A177-3AD203B41FA5}">
                      <a16:colId xmlns:a16="http://schemas.microsoft.com/office/drawing/2014/main" val="1441397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Entities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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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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59053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5520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1481353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72305BE-CB33-401B-A73C-D126E8E20584}"/>
              </a:ext>
            </a:extLst>
          </p:cNvPr>
          <p:cNvSpPr/>
          <p:nvPr/>
        </p:nvSpPr>
        <p:spPr>
          <a:xfrm>
            <a:off x="599047" y="5286218"/>
            <a:ext cx="65071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dk1"/>
                </a:solidFill>
                <a:sym typeface="Wingdings" panose="05000000000000000000" pitchFamily="2" charset="2"/>
              </a:rPr>
              <a:t></a:t>
            </a:r>
            <a:r>
              <a:rPr lang="en-US" sz="1600" dirty="0">
                <a:solidFill>
                  <a:schemeClr val="dk1"/>
                </a:solidFill>
                <a:sym typeface="Wingdings" panose="05000000000000000000" pitchFamily="2" charset="2"/>
              </a:rPr>
              <a:t> </a:t>
            </a:r>
            <a:r>
              <a:rPr lang="en-US" sz="1600" dirty="0">
                <a:solidFill>
                  <a:schemeClr val="dk1"/>
                </a:solidFill>
              </a:rPr>
              <a:t>PricewaterhouseCoopers Service Delivery Center (Bangalore) Pvt. Ltd.</a:t>
            </a:r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EB6E2D-99CC-458F-B823-55EB18812810}"/>
              </a:ext>
            </a:extLst>
          </p:cNvPr>
          <p:cNvSpPr/>
          <p:nvPr/>
        </p:nvSpPr>
        <p:spPr>
          <a:xfrm>
            <a:off x="599047" y="5641613"/>
            <a:ext cx="4970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dk1"/>
                </a:solidFill>
                <a:sym typeface="Wingdings" panose="05000000000000000000" pitchFamily="2" charset="2"/>
              </a:rPr>
              <a:t></a:t>
            </a:r>
            <a:r>
              <a:rPr lang="en-US" sz="1600" dirty="0">
                <a:solidFill>
                  <a:schemeClr val="dk1"/>
                </a:solidFill>
                <a:sym typeface="Wingdings" panose="05000000000000000000" pitchFamily="2" charset="2"/>
              </a:rPr>
              <a:t> </a:t>
            </a:r>
            <a:r>
              <a:rPr lang="en-US" sz="1600" dirty="0">
                <a:solidFill>
                  <a:schemeClr val="dk1"/>
                </a:solidFill>
              </a:rPr>
              <a:t>PRTM Management Consultants (India) Private Limited</a:t>
            </a:r>
            <a:endParaRPr lang="en-US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1401C99-886A-488D-9D8A-DC85970CAE2F}"/>
              </a:ext>
            </a:extLst>
          </p:cNvPr>
          <p:cNvSpPr/>
          <p:nvPr/>
        </p:nvSpPr>
        <p:spPr>
          <a:xfrm>
            <a:off x="599047" y="5997008"/>
            <a:ext cx="21125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dk1"/>
                </a:solidFill>
                <a:sym typeface="Wingdings" panose="05000000000000000000" pitchFamily="2" charset="2"/>
              </a:rPr>
              <a:t></a:t>
            </a:r>
            <a:r>
              <a:rPr lang="en-US" sz="1600" dirty="0">
                <a:solidFill>
                  <a:schemeClr val="dk1"/>
                </a:solidFill>
                <a:sym typeface="Wingdings" panose="05000000000000000000" pitchFamily="2" charset="2"/>
              </a:rPr>
              <a:t> </a:t>
            </a:r>
            <a:r>
              <a:rPr lang="en-US" sz="1600" dirty="0">
                <a:solidFill>
                  <a:schemeClr val="dk1"/>
                </a:solidFill>
              </a:rPr>
              <a:t>Lovelock &amp; Lewes</a:t>
            </a:r>
            <a:endParaRPr lang="en-US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51D55D-37AC-44FA-A3A0-2BE682F437E3}"/>
              </a:ext>
            </a:extLst>
          </p:cNvPr>
          <p:cNvSpPr/>
          <p:nvPr/>
        </p:nvSpPr>
        <p:spPr>
          <a:xfrm>
            <a:off x="2595715" y="5997008"/>
            <a:ext cx="35911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dk1"/>
                </a:solidFill>
                <a:sym typeface="Wingdings" panose="05000000000000000000" pitchFamily="2" charset="2"/>
              </a:rPr>
              <a:t></a:t>
            </a:r>
            <a:r>
              <a:rPr lang="en-US" sz="1600" dirty="0">
                <a:solidFill>
                  <a:schemeClr val="dk1"/>
                </a:solidFill>
                <a:sym typeface="Wingdings" panose="05000000000000000000" pitchFamily="2" charset="2"/>
              </a:rPr>
              <a:t> </a:t>
            </a:r>
            <a:r>
              <a:rPr lang="en-US" sz="1600" dirty="0">
                <a:solidFill>
                  <a:schemeClr val="dk1"/>
                </a:solidFill>
              </a:rPr>
              <a:t>PricewaterhouseCoopers </a:t>
            </a:r>
            <a:r>
              <a:rPr lang="en-US" sz="1600" dirty="0" err="1">
                <a:solidFill>
                  <a:schemeClr val="dk1"/>
                </a:solidFill>
              </a:rPr>
              <a:t>Pvt</a:t>
            </a:r>
            <a:r>
              <a:rPr lang="en-US" sz="1600" dirty="0">
                <a:solidFill>
                  <a:schemeClr val="dk1"/>
                </a:solidFill>
              </a:rPr>
              <a:t> Ltd. </a:t>
            </a:r>
          </a:p>
        </p:txBody>
      </p:sp>
    </p:spTree>
    <p:extLst>
      <p:ext uri="{BB962C8B-B14F-4D97-AF65-F5344CB8AC3E}">
        <p14:creationId xmlns:p14="http://schemas.microsoft.com/office/powerpoint/2010/main" val="3757818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Other Symbols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2D60785-C0DC-4038-8175-5E1FE11978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735737"/>
              </p:ext>
            </p:extLst>
          </p:nvPr>
        </p:nvGraphicFramePr>
        <p:xfrm>
          <a:off x="599049" y="2038484"/>
          <a:ext cx="8127999" cy="25958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15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9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9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4253983914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692904502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1441397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#2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B050"/>
                          </a:solidFill>
                          <a:sym typeface="Wingdings 3" panose="05040102010807070707" pitchFamily="18" charset="2"/>
                        </a:rPr>
                        <a:t>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Wingdings" panose="05000000000000000000" pitchFamily="2" charset="2"/>
                        </a:rPr>
                        <a:t>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C00000"/>
                          </a:solidFill>
                          <a:sym typeface="Wingdings 3" panose="05040102010807070707" pitchFamily="18" charset="2"/>
                        </a:rPr>
                        <a:t>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B050"/>
                          </a:solidFill>
                          <a:sym typeface="Wingdings 3" panose="05040102010807070707" pitchFamily="18" charset="2"/>
                        </a:rPr>
                        <a:t>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Wingdings" panose="05000000000000000000" pitchFamily="2" charset="2"/>
                        </a:rPr>
                        <a:t>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B050"/>
                          </a:solidFill>
                          <a:sym typeface="Wingdings 3" panose="05040102010807070707" pitchFamily="18" charset="2"/>
                        </a:rPr>
                        <a:t>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Wingdings" panose="05000000000000000000" pitchFamily="2" charset="2"/>
                        </a:rPr>
                        <a:t>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sym typeface="Wingdings 3" panose="05040102010807070707" pitchFamily="18" charset="2"/>
                        </a:rPr>
                        <a:t>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8083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Highlighter: </a:t>
            </a:r>
            <a:r>
              <a:rPr lang="en-US" b="0"/>
              <a:t>Narrowing down </a:t>
            </a:r>
            <a:r>
              <a:rPr lang="en-US" b="0" dirty="0"/>
              <a:t>choices to a single recommendation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8A9C1D0-1309-4716-A948-0855C872B3D3}"/>
              </a:ext>
            </a:extLst>
          </p:cNvPr>
          <p:cNvGraphicFramePr>
            <a:graphicFrameLocks noGrp="1"/>
          </p:cNvGraphicFramePr>
          <p:nvPr/>
        </p:nvGraphicFramePr>
        <p:xfrm>
          <a:off x="613117" y="2038484"/>
          <a:ext cx="8128000" cy="296672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455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624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007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91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E7D4CA58-FB11-4D75-9A36-CD2055C9CE09}"/>
              </a:ext>
            </a:extLst>
          </p:cNvPr>
          <p:cNvSpPr/>
          <p:nvPr/>
        </p:nvSpPr>
        <p:spPr>
          <a:xfrm>
            <a:off x="613117" y="3496455"/>
            <a:ext cx="8128000" cy="401901"/>
          </a:xfrm>
          <a:prstGeom prst="rect">
            <a:avLst/>
          </a:prstGeom>
          <a:noFill/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BCC7C9D-956F-4182-B19B-0F7CF1752A5C}"/>
              </a:ext>
            </a:extLst>
          </p:cNvPr>
          <p:cNvSpPr/>
          <p:nvPr/>
        </p:nvSpPr>
        <p:spPr>
          <a:xfrm>
            <a:off x="6238779" y="2038484"/>
            <a:ext cx="1277007" cy="2966719"/>
          </a:xfrm>
          <a:prstGeom prst="rect">
            <a:avLst/>
          </a:prstGeom>
          <a:noFill/>
          <a:ln w="38100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18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De-Highlighter: </a:t>
            </a:r>
            <a:r>
              <a:rPr lang="en-US" b="0" dirty="0"/>
              <a:t>Striking-off some options / irrelevant data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2D60785-C0DC-4038-8175-5E1FE11978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260651"/>
              </p:ext>
            </p:extLst>
          </p:nvPr>
        </p:nvGraphicFramePr>
        <p:xfrm>
          <a:off x="599049" y="2038484"/>
          <a:ext cx="8127999" cy="296672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3150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94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93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4253983914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692904502"/>
                    </a:ext>
                  </a:extLst>
                </a:gridCol>
                <a:gridCol w="836051">
                  <a:extLst>
                    <a:ext uri="{9D8B030D-6E8A-4147-A177-3AD203B41FA5}">
                      <a16:colId xmlns:a16="http://schemas.microsoft.com/office/drawing/2014/main" val="1441397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77F5D993-EC44-412C-85CD-626C2434AC66}"/>
              </a:ext>
            </a:extLst>
          </p:cNvPr>
          <p:cNvSpPr/>
          <p:nvPr/>
        </p:nvSpPr>
        <p:spPr>
          <a:xfrm>
            <a:off x="7061982" y="2052522"/>
            <a:ext cx="1665066" cy="2949033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6737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830</Words>
  <Application>Microsoft Office PowerPoint</Application>
  <PresentationFormat>Widescreen</PresentationFormat>
  <Paragraphs>266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Calibri Light</vt:lpstr>
      <vt:lpstr>Segoe UI</vt:lpstr>
      <vt:lpstr>Wingdings</vt:lpstr>
      <vt:lpstr>Wingdings 3</vt:lpstr>
      <vt:lpstr>1_Office Theme</vt:lpstr>
      <vt:lpstr>Make Tables &amp; Illustrations  tell a Story</vt:lpstr>
      <vt:lpstr>Make Tables &amp; Illustrations tell a Story</vt:lpstr>
      <vt:lpstr>How will you make this visually easy to read?</vt:lpstr>
      <vt:lpstr>… Using Symbols: Risk, % Completion, Impact</vt:lpstr>
      <vt:lpstr>How will you de-clutter the Table from repetitive names?</vt:lpstr>
      <vt:lpstr>… by using Legends</vt:lpstr>
      <vt:lpstr>Other Symbols</vt:lpstr>
      <vt:lpstr>Highlighter: Narrowing down choices to a single recommendation</vt:lpstr>
      <vt:lpstr>De-Highlighter: Striking-off some options / irrelevant data</vt:lpstr>
      <vt:lpstr>How do you make this easy to read for the decision makers?</vt:lpstr>
      <vt:lpstr>… by using Clustering based on % of Total</vt:lpstr>
      <vt:lpstr>… by using Clustering based on Category</vt:lpstr>
      <vt:lpstr>How do you control the flow of reading +  make a Table look less text heavy?</vt:lpstr>
      <vt:lpstr>… using No. Pointers</vt:lpstr>
      <vt:lpstr>… using No. Pointers + Highlighter</vt:lpstr>
      <vt:lpstr>Industry Examples</vt:lpstr>
      <vt:lpstr>Sample - Introduction Slide</vt:lpstr>
      <vt:lpstr>Focusing on a specific area</vt:lpstr>
      <vt:lpstr>Comparing differences (law, software, solutions)</vt:lpstr>
      <vt:lpstr>Number Pointers</vt:lpstr>
      <vt:lpstr>Before: Internet Usage type varies significantly across socio-economic classes</vt:lpstr>
      <vt:lpstr>After: Internet Usage type varies significantly across socio-economic classes</vt:lpstr>
      <vt:lpstr>Comparison</vt:lpstr>
      <vt:lpstr>Map Highlighter</vt:lpstr>
      <vt:lpstr>Map Highlighter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Yoda Learning</dc:creator>
  <cp:lastModifiedBy>Rishabh Pugalia</cp:lastModifiedBy>
  <cp:revision>124</cp:revision>
  <dcterms:created xsi:type="dcterms:W3CDTF">2015-10-28T10:09:18Z</dcterms:created>
  <dcterms:modified xsi:type="dcterms:W3CDTF">2019-07-18T10:46:49Z</dcterms:modified>
</cp:coreProperties>
</file>