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334" r:id="rId2"/>
    <p:sldId id="311" r:id="rId3"/>
    <p:sldId id="359" r:id="rId4"/>
    <p:sldId id="360" r:id="rId5"/>
    <p:sldId id="361" r:id="rId6"/>
    <p:sldId id="345" r:id="rId7"/>
    <p:sldId id="348" r:id="rId8"/>
    <p:sldId id="346" r:id="rId9"/>
    <p:sldId id="36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3F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37" autoAdjust="0"/>
    <p:restoredTop sz="94374" autoAdjust="0"/>
  </p:normalViewPr>
  <p:slideViewPr>
    <p:cSldViewPr snapToGrid="0">
      <p:cViewPr varScale="1">
        <p:scale>
          <a:sx n="68" d="100"/>
          <a:sy n="68" d="100"/>
        </p:scale>
        <p:origin x="624" y="48"/>
      </p:cViewPr>
      <p:guideLst/>
    </p:cSldViewPr>
  </p:slideViewPr>
  <p:notesTextViewPr>
    <p:cViewPr>
      <p:scale>
        <a:sx n="75" d="100"/>
        <a:sy n="7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6FB-4BBE-9FC4-B194BAC283C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6FB-4BBE-9FC4-B194BAC283C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6FB-4BBE-9FC4-B194BAC283C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6FB-4BBE-9FC4-B194BAC283CF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6FB-4BBE-9FC4-B194BAC283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742-45E7-9818-AAD583E454C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742-45E7-9818-AAD583E454C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742-45E7-9818-AAD583E454C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742-45E7-9818-AAD583E454CE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742-45E7-9818-AAD583E454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B9C603-C40C-4A03-8C26-DB44C0AAA4C1}" type="datetimeFigureOut">
              <a:rPr lang="en-US" smtClean="0"/>
              <a:t>30-Jan-19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51C701-8E54-470E-8DC8-388A425F3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893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PowerPoint Ninja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 / Excel Next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9232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PowerPoint Ninja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 / Excel Next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5478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bg>
      <p:bgPr>
        <a:solidFill>
          <a:srgbClr val="91C7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PowerPoint Ninja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 / Excel Next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356350"/>
            <a:ext cx="2743200" cy="365125"/>
          </a:xfr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1213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261100"/>
            <a:ext cx="12192000" cy="596900"/>
          </a:xfrm>
          <a:prstGeom prst="rect">
            <a:avLst/>
          </a:prstGeom>
          <a:solidFill>
            <a:srgbClr val="91C7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491737"/>
            <a:ext cx="11042650" cy="866775"/>
          </a:xfrm>
        </p:spPr>
        <p:txBody>
          <a:bodyPr>
            <a:normAutofit/>
          </a:bodyPr>
          <a:lstStyle>
            <a:lvl1pPr>
              <a:defRPr sz="4400" b="1">
                <a:solidFill>
                  <a:srgbClr val="913F98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PowerPoint Ninja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 / Excel Next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356350"/>
            <a:ext cx="2743200" cy="365125"/>
          </a:xfr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3818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472462"/>
            <a:ext cx="12192000" cy="378279"/>
          </a:xfrm>
          <a:prstGeom prst="rect">
            <a:avLst/>
          </a:prstGeom>
          <a:solidFill>
            <a:srgbClr val="91C7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201760" y="6466566"/>
            <a:ext cx="5931808" cy="391405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510562"/>
            <a:ext cx="2743200" cy="365125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0" y="1248231"/>
            <a:ext cx="12192000" cy="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8560" y="293154"/>
            <a:ext cx="11042650" cy="866775"/>
          </a:xfrm>
        </p:spPr>
        <p:txBody>
          <a:bodyPr>
            <a:normAutofit/>
          </a:bodyPr>
          <a:lstStyle>
            <a:lvl1pPr>
              <a:defRPr lang="en-US" sz="4000" b="1" i="0" kern="1200" dirty="0">
                <a:solidFill>
                  <a:srgbClr val="92D050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304800" y="6466566"/>
            <a:ext cx="2896960" cy="391434"/>
          </a:xfrm>
        </p:spPr>
        <p:txBody>
          <a:bodyPr vert="horz" lIns="91440" tIns="45720" rIns="91440" bIns="45720" rtlCol="0" anchor="ctr"/>
          <a:lstStyle>
            <a:lvl1pPr>
              <a:defRPr lang="en-US" sz="1800" dirty="0">
                <a:solidFill>
                  <a:schemeClr val="bg1"/>
                </a:solidFill>
              </a:defRPr>
            </a:lvl1pPr>
          </a:lstStyle>
          <a:p>
            <a:r>
              <a:rPr lang="en-US"/>
              <a:t>PowerPoint Ninja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058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472462"/>
            <a:ext cx="12192000" cy="378279"/>
          </a:xfrm>
          <a:prstGeom prst="rect">
            <a:avLst/>
          </a:prstGeom>
          <a:solidFill>
            <a:srgbClr val="91C7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201760" y="6466566"/>
            <a:ext cx="5931808" cy="391405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510562"/>
            <a:ext cx="2743200" cy="365125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304800" y="6466566"/>
            <a:ext cx="2896960" cy="391434"/>
          </a:xfrm>
        </p:spPr>
        <p:txBody>
          <a:bodyPr vert="horz" lIns="91440" tIns="45720" rIns="91440" bIns="45720" rtlCol="0" anchor="ctr"/>
          <a:lstStyle>
            <a:lvl1pPr>
              <a:defRPr lang="en-US" sz="1800" dirty="0">
                <a:solidFill>
                  <a:schemeClr val="bg1"/>
                </a:solidFill>
              </a:defRPr>
            </a:lvl1pPr>
          </a:lstStyle>
          <a:p>
            <a:r>
              <a:rPr lang="en-US"/>
              <a:t>PowerPoint Ninja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609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PowerPoint Ninja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 / Excel Next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6889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6" r:id="rId5"/>
    <p:sldLayoutId id="2147483667" r:id="rId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C2AE7-E024-49AA-A7B9-11242BBFC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De-assemble a Chart</a:t>
            </a:r>
            <a:endParaRPr lang="en-US" i="1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454765-B043-4ED1-81DA-F26BF390A7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Complex Data Visualization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5AD7C6-8D46-4966-BEBC-FA5FACEBB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PowerPoint Ninja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3FE9EB-4FB3-4BCD-9158-7203DBDCB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 / Excel Next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DECB3C-4184-4CA5-AD9B-E0362F16E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7665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Doughnut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PowerPoint Ninja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24930-4576-49CC-8629-0EE5006F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7E8B68-5DDA-4206-A428-5D7A99F4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2697D1AC-E969-4E45-A300-CDDF3D06C8E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18885991"/>
              </p:ext>
            </p:extLst>
          </p:nvPr>
        </p:nvGraphicFramePr>
        <p:xfrm>
          <a:off x="458560" y="1766809"/>
          <a:ext cx="2819227" cy="22114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Freeform 5">
            <a:extLst>
              <a:ext uri="{FF2B5EF4-FFF2-40B4-BE49-F238E27FC236}">
                <a16:creationId xmlns:a16="http://schemas.microsoft.com/office/drawing/2014/main" id="{F133A629-F129-4B44-9112-8069B06E206D}"/>
              </a:ext>
            </a:extLst>
          </p:cNvPr>
          <p:cNvSpPr>
            <a:spLocks/>
          </p:cNvSpPr>
          <p:nvPr/>
        </p:nvSpPr>
        <p:spPr bwMode="auto">
          <a:xfrm>
            <a:off x="1652385" y="4291679"/>
            <a:ext cx="1600200" cy="2068513"/>
          </a:xfrm>
          <a:custGeom>
            <a:avLst/>
            <a:gdLst>
              <a:gd name="T0" fmla="*/ 0 w 16780"/>
              <a:gd name="T1" fmla="*/ 18848 h 21721"/>
              <a:gd name="T2" fmla="*/ 13908 w 16780"/>
              <a:gd name="T3" fmla="*/ 15343 h 21721"/>
              <a:gd name="T4" fmla="*/ 10403 w 16780"/>
              <a:gd name="T5" fmla="*/ 1435 h 21721"/>
              <a:gd name="T6" fmla="*/ 5201 w 16780"/>
              <a:gd name="T7" fmla="*/ 0 h 21721"/>
              <a:gd name="T8" fmla="*/ 5201 w 16780"/>
              <a:gd name="T9" fmla="*/ 2535 h 21721"/>
              <a:gd name="T10" fmla="*/ 12808 w 16780"/>
              <a:gd name="T11" fmla="*/ 10142 h 21721"/>
              <a:gd name="T12" fmla="*/ 5201 w 16780"/>
              <a:gd name="T13" fmla="*/ 17748 h 21721"/>
              <a:gd name="T14" fmla="*/ 1300 w 16780"/>
              <a:gd name="T15" fmla="*/ 16671 h 21721"/>
              <a:gd name="T16" fmla="*/ 0 w 16780"/>
              <a:gd name="T17" fmla="*/ 18848 h 217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780" h="21721">
                <a:moveTo>
                  <a:pt x="0" y="18848"/>
                </a:moveTo>
                <a:cubicBezTo>
                  <a:pt x="4808" y="21721"/>
                  <a:pt x="11035" y="20152"/>
                  <a:pt x="13908" y="15343"/>
                </a:cubicBezTo>
                <a:cubicBezTo>
                  <a:pt x="16780" y="10535"/>
                  <a:pt x="15211" y="4308"/>
                  <a:pt x="10403" y="1435"/>
                </a:cubicBezTo>
                <a:cubicBezTo>
                  <a:pt x="8831" y="496"/>
                  <a:pt x="7033" y="0"/>
                  <a:pt x="5201" y="0"/>
                </a:cubicBezTo>
                <a:lnTo>
                  <a:pt x="5201" y="2535"/>
                </a:lnTo>
                <a:cubicBezTo>
                  <a:pt x="9402" y="2535"/>
                  <a:pt x="12808" y="5941"/>
                  <a:pt x="12808" y="10142"/>
                </a:cubicBezTo>
                <a:cubicBezTo>
                  <a:pt x="12808" y="14342"/>
                  <a:pt x="9402" y="17748"/>
                  <a:pt x="5201" y="17748"/>
                </a:cubicBezTo>
                <a:cubicBezTo>
                  <a:pt x="3828" y="17748"/>
                  <a:pt x="2479" y="17376"/>
                  <a:pt x="1300" y="16671"/>
                </a:cubicBezTo>
                <a:lnTo>
                  <a:pt x="0" y="18848"/>
                </a:lnTo>
                <a:close/>
              </a:path>
            </a:pathLst>
          </a:custGeom>
          <a:solidFill>
            <a:srgbClr val="5B9BD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7">
            <a:extLst>
              <a:ext uri="{FF2B5EF4-FFF2-40B4-BE49-F238E27FC236}">
                <a16:creationId xmlns:a16="http://schemas.microsoft.com/office/drawing/2014/main" id="{EC740B20-86B3-4EEE-B3AF-0CC2A94FAC41}"/>
              </a:ext>
            </a:extLst>
          </p:cNvPr>
          <p:cNvSpPr>
            <a:spLocks/>
          </p:cNvSpPr>
          <p:nvPr/>
        </p:nvSpPr>
        <p:spPr bwMode="auto">
          <a:xfrm>
            <a:off x="951369" y="4721891"/>
            <a:ext cx="708025" cy="1208088"/>
          </a:xfrm>
          <a:custGeom>
            <a:avLst/>
            <a:gdLst>
              <a:gd name="T0" fmla="*/ 1995 w 7419"/>
              <a:gd name="T1" fmla="*/ 0 h 12692"/>
              <a:gd name="T2" fmla="*/ 6119 w 7419"/>
              <a:gd name="T3" fmla="*/ 12692 h 12692"/>
              <a:gd name="T4" fmla="*/ 7419 w 7419"/>
              <a:gd name="T5" fmla="*/ 10515 h 12692"/>
              <a:gd name="T6" fmla="*/ 4326 w 7419"/>
              <a:gd name="T7" fmla="*/ 996 h 12692"/>
              <a:gd name="T8" fmla="*/ 1995 w 7419"/>
              <a:gd name="T9" fmla="*/ 0 h 12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19" h="12692">
                <a:moveTo>
                  <a:pt x="1995" y="0"/>
                </a:moveTo>
                <a:cubicBezTo>
                  <a:pt x="0" y="4666"/>
                  <a:pt x="1762" y="10089"/>
                  <a:pt x="6119" y="12692"/>
                </a:cubicBezTo>
                <a:lnTo>
                  <a:pt x="7419" y="10515"/>
                </a:lnTo>
                <a:cubicBezTo>
                  <a:pt x="4152" y="8563"/>
                  <a:pt x="2830" y="4496"/>
                  <a:pt x="4326" y="996"/>
                </a:cubicBezTo>
                <a:lnTo>
                  <a:pt x="1995" y="0"/>
                </a:lnTo>
                <a:close/>
              </a:path>
            </a:pathLst>
          </a:custGeom>
          <a:solidFill>
            <a:srgbClr val="ED7D3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47EAA6A9-3A94-43FC-81C9-ABC0367C2FD4}"/>
              </a:ext>
            </a:extLst>
          </p:cNvPr>
          <p:cNvSpPr>
            <a:spLocks/>
          </p:cNvSpPr>
          <p:nvPr/>
        </p:nvSpPr>
        <p:spPr bwMode="auto">
          <a:xfrm>
            <a:off x="1489531" y="4721892"/>
            <a:ext cx="517525" cy="544513"/>
          </a:xfrm>
          <a:custGeom>
            <a:avLst/>
            <a:gdLst>
              <a:gd name="T0" fmla="*/ 4124 w 5424"/>
              <a:gd name="T1" fmla="*/ 0 h 5717"/>
              <a:gd name="T2" fmla="*/ 0 w 5424"/>
              <a:gd name="T3" fmla="*/ 4721 h 5717"/>
              <a:gd name="T4" fmla="*/ 2331 w 5424"/>
              <a:gd name="T5" fmla="*/ 5717 h 5717"/>
              <a:gd name="T6" fmla="*/ 5424 w 5424"/>
              <a:gd name="T7" fmla="*/ 2177 h 5717"/>
              <a:gd name="T8" fmla="*/ 4124 w 5424"/>
              <a:gd name="T9" fmla="*/ 0 h 5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24" h="5717">
                <a:moveTo>
                  <a:pt x="4124" y="0"/>
                </a:moveTo>
                <a:cubicBezTo>
                  <a:pt x="2285" y="1099"/>
                  <a:pt x="841" y="2751"/>
                  <a:pt x="0" y="4721"/>
                </a:cubicBezTo>
                <a:lnTo>
                  <a:pt x="2331" y="5717"/>
                </a:lnTo>
                <a:cubicBezTo>
                  <a:pt x="2962" y="4240"/>
                  <a:pt x="4045" y="3001"/>
                  <a:pt x="5424" y="2177"/>
                </a:cubicBezTo>
                <a:lnTo>
                  <a:pt x="4124" y="0"/>
                </a:lnTo>
                <a:close/>
              </a:path>
            </a:pathLst>
          </a:custGeom>
          <a:solidFill>
            <a:srgbClr val="A5A5A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1">
            <a:extLst>
              <a:ext uri="{FF2B5EF4-FFF2-40B4-BE49-F238E27FC236}">
                <a16:creationId xmlns:a16="http://schemas.microsoft.com/office/drawing/2014/main" id="{0A667E1A-160A-436E-BB14-D4E33CDDAC4F}"/>
              </a:ext>
            </a:extLst>
          </p:cNvPr>
          <p:cNvSpPr>
            <a:spLocks/>
          </p:cNvSpPr>
          <p:nvPr/>
        </p:nvSpPr>
        <p:spPr bwMode="auto">
          <a:xfrm>
            <a:off x="1922260" y="5253704"/>
            <a:ext cx="495300" cy="344488"/>
          </a:xfrm>
          <a:custGeom>
            <a:avLst/>
            <a:gdLst>
              <a:gd name="T0" fmla="*/ 5201 w 5201"/>
              <a:gd name="T1" fmla="*/ 0 h 3612"/>
              <a:gd name="T2" fmla="*/ 0 w 5201"/>
              <a:gd name="T3" fmla="*/ 1435 h 3612"/>
              <a:gd name="T4" fmla="*/ 1300 w 5201"/>
              <a:gd name="T5" fmla="*/ 3612 h 3612"/>
              <a:gd name="T6" fmla="*/ 5201 w 5201"/>
              <a:gd name="T7" fmla="*/ 2535 h 3612"/>
              <a:gd name="T8" fmla="*/ 5201 w 5201"/>
              <a:gd name="T9" fmla="*/ 0 h 36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01" h="3612">
                <a:moveTo>
                  <a:pt x="5201" y="0"/>
                </a:moveTo>
                <a:cubicBezTo>
                  <a:pt x="3370" y="0"/>
                  <a:pt x="1572" y="496"/>
                  <a:pt x="0" y="1435"/>
                </a:cubicBezTo>
                <a:lnTo>
                  <a:pt x="1300" y="3612"/>
                </a:lnTo>
                <a:cubicBezTo>
                  <a:pt x="2479" y="2907"/>
                  <a:pt x="3828" y="2535"/>
                  <a:pt x="5201" y="2535"/>
                </a:cubicBezTo>
                <a:lnTo>
                  <a:pt x="5201" y="0"/>
                </a:lnTo>
                <a:close/>
              </a:path>
            </a:pathLst>
          </a:custGeom>
          <a:solidFill>
            <a:srgbClr val="FFC0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13852B6-86F0-4552-9632-51CF5CC5B7A1}"/>
              </a:ext>
            </a:extLst>
          </p:cNvPr>
          <p:cNvSpPr txBox="1"/>
          <p:nvPr/>
        </p:nvSpPr>
        <p:spPr>
          <a:xfrm>
            <a:off x="524587" y="1479115"/>
            <a:ext cx="7252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Before:</a:t>
            </a:r>
            <a:endParaRPr lang="en-US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9BCB62F-67E0-4962-81AD-FF1BDA59E119}"/>
              </a:ext>
            </a:extLst>
          </p:cNvPr>
          <p:cNvSpPr txBox="1"/>
          <p:nvPr/>
        </p:nvSpPr>
        <p:spPr>
          <a:xfrm>
            <a:off x="524587" y="4137789"/>
            <a:ext cx="6136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After: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4862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Steps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PowerPoint Ninja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24930-4576-49CC-8629-0EE5006F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7E8B68-5DDA-4206-A428-5D7A99F4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B51AE00-073F-4DEA-A346-E24C7002E4A9}"/>
              </a:ext>
            </a:extLst>
          </p:cNvPr>
          <p:cNvGrpSpPr/>
          <p:nvPr/>
        </p:nvGrpSpPr>
        <p:grpSpPr>
          <a:xfrm>
            <a:off x="466954" y="1904434"/>
            <a:ext cx="4644457" cy="3443288"/>
            <a:chOff x="713154" y="666477"/>
            <a:chExt cx="4644457" cy="3443288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C119482-8482-409A-AF9D-B69D96CE2A53}"/>
                </a:ext>
              </a:extLst>
            </p:cNvPr>
            <p:cNvSpPr/>
            <p:nvPr/>
          </p:nvSpPr>
          <p:spPr>
            <a:xfrm>
              <a:off x="713156" y="1147674"/>
              <a:ext cx="2883821" cy="90469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cs typeface="Calibri" panose="020F0502020204030204" pitchFamily="34" charset="0"/>
                </a:rPr>
                <a:t>COPY/CUT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E036D68-365F-4896-AF6F-B8D6DF9D254F}"/>
                </a:ext>
              </a:extLst>
            </p:cNvPr>
            <p:cNvSpPr/>
            <p:nvPr/>
          </p:nvSpPr>
          <p:spPr>
            <a:xfrm>
              <a:off x="713155" y="666477"/>
              <a:ext cx="4644456" cy="35718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</a:rPr>
                <a:t>De-Assembling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8F80254-9729-4465-A873-69A2EC1697AB}"/>
                </a:ext>
              </a:extLst>
            </p:cNvPr>
            <p:cNvSpPr/>
            <p:nvPr/>
          </p:nvSpPr>
          <p:spPr>
            <a:xfrm>
              <a:off x="713156" y="2176374"/>
              <a:ext cx="2883821" cy="90469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cs typeface="Calibri" panose="020F0502020204030204" pitchFamily="34" charset="0"/>
                </a:rPr>
                <a:t>PASTE SPECIAL </a:t>
              </a:r>
            </a:p>
            <a:p>
              <a:pPr algn="ctr"/>
              <a:r>
                <a:rPr lang="en-US" b="1" dirty="0">
                  <a:cs typeface="Calibri" panose="020F0502020204030204" pitchFamily="34" charset="0"/>
                </a:rPr>
                <a:t>(Enhanced Metafile)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9D2E2FE-74B0-4D08-B980-35730B753ED8}"/>
                </a:ext>
              </a:extLst>
            </p:cNvPr>
            <p:cNvSpPr/>
            <p:nvPr/>
          </p:nvSpPr>
          <p:spPr>
            <a:xfrm>
              <a:off x="713154" y="3205074"/>
              <a:ext cx="2883821" cy="90469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cs typeface="Calibri" panose="020F0502020204030204" pitchFamily="34" charset="0"/>
                </a:rPr>
                <a:t>UNGROUP x 2 times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3E34F04-09E6-4E4A-B50E-7AB0167D3334}"/>
                </a:ext>
              </a:extLst>
            </p:cNvPr>
            <p:cNvSpPr/>
            <p:nvPr/>
          </p:nvSpPr>
          <p:spPr>
            <a:xfrm>
              <a:off x="3791206" y="1147674"/>
              <a:ext cx="1566405" cy="90469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/>
                  </a:solidFill>
                  <a:cs typeface="Calibri" panose="020F0502020204030204" pitchFamily="34" charset="0"/>
                </a:rPr>
                <a:t>CTRL X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9C10B2D-BC54-4D32-A56E-50390AA47FA7}"/>
                </a:ext>
              </a:extLst>
            </p:cNvPr>
            <p:cNvSpPr/>
            <p:nvPr/>
          </p:nvSpPr>
          <p:spPr>
            <a:xfrm>
              <a:off x="3791206" y="2176374"/>
              <a:ext cx="1566405" cy="90469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/>
                  </a:solidFill>
                  <a:cs typeface="Calibri" panose="020F0502020204030204" pitchFamily="34" charset="0"/>
                </a:rPr>
                <a:t>ALT, E, S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FF3CDC7-5B81-42AB-8D80-76DB845073BA}"/>
                </a:ext>
              </a:extLst>
            </p:cNvPr>
            <p:cNvSpPr/>
            <p:nvPr/>
          </p:nvSpPr>
          <p:spPr>
            <a:xfrm>
              <a:off x="3791206" y="3205074"/>
              <a:ext cx="1566405" cy="90469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1"/>
                  </a:solidFill>
                  <a:cs typeface="Calibri" panose="020F0502020204030204" pitchFamily="34" charset="0"/>
                </a:rPr>
                <a:t>CTRL SHIFT G</a:t>
              </a:r>
            </a:p>
          </p:txBody>
        </p:sp>
      </p:grpSp>
      <p:graphicFrame>
        <p:nvGraphicFramePr>
          <p:cNvPr id="25" name="Chart 24">
            <a:extLst>
              <a:ext uri="{FF2B5EF4-FFF2-40B4-BE49-F238E27FC236}">
                <a16:creationId xmlns:a16="http://schemas.microsoft.com/office/drawing/2014/main" id="{F136C1BC-F30C-4B92-94DE-18BA98E8092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05122826"/>
              </p:ext>
            </p:extLst>
          </p:nvPr>
        </p:nvGraphicFramePr>
        <p:xfrm>
          <a:off x="7026799" y="1753112"/>
          <a:ext cx="4213538" cy="3594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3765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C2AE7-E024-49AA-A7B9-11242BBFC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Industry Examples</a:t>
            </a:r>
            <a:endParaRPr lang="en-US" i="1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454765-B043-4ED1-81DA-F26BF390A7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5AD7C6-8D46-4966-BEBC-FA5FACEBB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PowerPoint Ninja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3FE9EB-4FB3-4BCD-9158-7203DBDCB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 / Excel Next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DECB3C-4184-4CA5-AD9B-E0362F16E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0250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Steps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PowerPoint Ninja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24930-4576-49CC-8629-0EE5006F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7E8B68-5DDA-4206-A428-5D7A99F4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C2D3E9A-C3C5-4152-AB7B-C5105927E0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49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58560" y="1467278"/>
            <a:ext cx="4676148" cy="48542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596033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2F1FC27-DA4D-4E80-ACA7-904CAE512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56E5D61-3779-496F-B8B2-73A6F1030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91359D-04EC-415F-9426-97E334528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PowerPoint Ninja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C440475-3584-4DCC-99C7-7067A3B171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8703" y="1370042"/>
            <a:ext cx="9460022" cy="486546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D75D1E7-AA1B-4D14-B2B5-A3A14B8A3E3D}"/>
              </a:ext>
            </a:extLst>
          </p:cNvPr>
          <p:cNvSpPr/>
          <p:nvPr/>
        </p:nvSpPr>
        <p:spPr>
          <a:xfrm>
            <a:off x="4504860" y="5742836"/>
            <a:ext cx="318228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/>
              <a:t>Source: PwC Report (pwc-2017-risk-in-review-study)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Speech Bubble: Rectangle 6">
                <a:extLst>
                  <a:ext uri="{FF2B5EF4-FFF2-40B4-BE49-F238E27FC236}">
                    <a16:creationId xmlns:a16="http://schemas.microsoft.com/office/drawing/2014/main" id="{E305F5E7-BEEB-4A75-9FB1-4600CAEEFCC8}"/>
                  </a:ext>
                </a:extLst>
              </p:cNvPr>
              <p:cNvSpPr/>
              <p:nvPr/>
            </p:nvSpPr>
            <p:spPr>
              <a:xfrm>
                <a:off x="8114635" y="366726"/>
                <a:ext cx="2743200" cy="846104"/>
              </a:xfrm>
              <a:prstGeom prst="wedgeRectCallout">
                <a:avLst>
                  <a:gd name="adj1" fmla="val 14363"/>
                  <a:gd name="adj2" fmla="val 92945"/>
                </a:avLst>
              </a:prstGeom>
              <a:solidFill>
                <a:srgbClr val="C00000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2800" dirty="0"/>
                  <a:t>Circle Size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l-GR" sz="2800" i="1" smtClean="0">
                        <a:latin typeface="Cambria Math" panose="02040503050406030204" pitchFamily="18" charset="0"/>
                      </a:rPr>
                      <m:t>𝜋</m:t>
                    </m:r>
                    <m:sSup>
                      <m:sSup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sz="280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7" name="Speech Bubble: Rectangle 6">
                <a:extLst>
                  <a:ext uri="{FF2B5EF4-FFF2-40B4-BE49-F238E27FC236}">
                    <a16:creationId xmlns:a16="http://schemas.microsoft.com/office/drawing/2014/main" id="{E305F5E7-BEEB-4A75-9FB1-4600CAEEFCC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4635" y="366726"/>
                <a:ext cx="2743200" cy="846104"/>
              </a:xfrm>
              <a:prstGeom prst="wedgeRectCallout">
                <a:avLst>
                  <a:gd name="adj1" fmla="val 14363"/>
                  <a:gd name="adj2" fmla="val 92945"/>
                </a:avLst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21520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2F1FC27-DA4D-4E80-ACA7-904CAE512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56E5D61-3779-496F-B8B2-73A6F1030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91359D-04EC-415F-9426-97E334528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PowerPoint Ninja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2C8A4CA-572C-482A-8011-6908C08C1DA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28" t="5149" r="13130" b="6679"/>
          <a:stretch/>
        </p:blipFill>
        <p:spPr>
          <a:xfrm>
            <a:off x="1463039" y="1927274"/>
            <a:ext cx="5036235" cy="2785403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904B6102-1616-48A9-99D3-BA74FD43BCC4}"/>
              </a:ext>
            </a:extLst>
          </p:cNvPr>
          <p:cNvSpPr/>
          <p:nvPr/>
        </p:nvSpPr>
        <p:spPr>
          <a:xfrm>
            <a:off x="7985761" y="1927274"/>
            <a:ext cx="2743200" cy="27432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b="1" dirty="0">
              <a:solidFill>
                <a:schemeClr val="tx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6A8B1AA5-FC21-41FA-AF8F-8AA9D0089D04}"/>
              </a:ext>
            </a:extLst>
          </p:cNvPr>
          <p:cNvSpPr>
            <a:spLocks noChangeAspect="1"/>
          </p:cNvSpPr>
          <p:nvPr/>
        </p:nvSpPr>
        <p:spPr>
          <a:xfrm>
            <a:off x="8900161" y="3748829"/>
            <a:ext cx="914400" cy="9144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b="1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5E30349-9D7F-4B82-9994-7D92244878D8}"/>
              </a:ext>
            </a:extLst>
          </p:cNvPr>
          <p:cNvSpPr/>
          <p:nvPr/>
        </p:nvSpPr>
        <p:spPr>
          <a:xfrm>
            <a:off x="1463039" y="4712677"/>
            <a:ext cx="355592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Source: PwC Report (Emerging Trends in Real Estate)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Speech Bubble: Rectangle 11">
                <a:extLst>
                  <a:ext uri="{FF2B5EF4-FFF2-40B4-BE49-F238E27FC236}">
                    <a16:creationId xmlns:a16="http://schemas.microsoft.com/office/drawing/2014/main" id="{B1881F45-31AE-404B-8029-6A370D8C9D80}"/>
                  </a:ext>
                </a:extLst>
              </p:cNvPr>
              <p:cNvSpPr/>
              <p:nvPr/>
            </p:nvSpPr>
            <p:spPr>
              <a:xfrm>
                <a:off x="3537950" y="662517"/>
                <a:ext cx="2743200" cy="846104"/>
              </a:xfrm>
              <a:prstGeom prst="wedgeRectCallout">
                <a:avLst>
                  <a:gd name="adj1" fmla="val 14363"/>
                  <a:gd name="adj2" fmla="val 92945"/>
                </a:avLst>
              </a:prstGeom>
              <a:solidFill>
                <a:srgbClr val="C00000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2800" dirty="0"/>
                  <a:t>Circle Size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l-GR" sz="2800" i="1" smtClean="0">
                        <a:latin typeface="Cambria Math" panose="02040503050406030204" pitchFamily="18" charset="0"/>
                      </a:rPr>
                      <m:t>𝜋</m:t>
                    </m:r>
                    <m:sSup>
                      <m:sSup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sz="280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12" name="Speech Bubble: Rectangle 11">
                <a:extLst>
                  <a:ext uri="{FF2B5EF4-FFF2-40B4-BE49-F238E27FC236}">
                    <a16:creationId xmlns:a16="http://schemas.microsoft.com/office/drawing/2014/main" id="{B1881F45-31AE-404B-8029-6A370D8C9D8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7950" y="662517"/>
                <a:ext cx="2743200" cy="846104"/>
              </a:xfrm>
              <a:prstGeom prst="wedgeRectCallout">
                <a:avLst>
                  <a:gd name="adj1" fmla="val 14363"/>
                  <a:gd name="adj2" fmla="val 92945"/>
                </a:avLst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5" name="Group 54">
            <a:extLst>
              <a:ext uri="{FF2B5EF4-FFF2-40B4-BE49-F238E27FC236}">
                <a16:creationId xmlns:a16="http://schemas.microsoft.com/office/drawing/2014/main" id="{E66F3862-B322-4F28-AA30-04A7C86FA7EC}"/>
              </a:ext>
            </a:extLst>
          </p:cNvPr>
          <p:cNvGrpSpPr/>
          <p:nvPr/>
        </p:nvGrpSpPr>
        <p:grpSpPr>
          <a:xfrm>
            <a:off x="8069943" y="5036538"/>
            <a:ext cx="2994214" cy="369332"/>
            <a:chOff x="8069943" y="4920426"/>
            <a:chExt cx="2994214" cy="369332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1DA2D95C-FDE9-4E0D-8A8B-FD2857CCBB3E}"/>
                </a:ext>
              </a:extLst>
            </p:cNvPr>
            <p:cNvSpPr/>
            <p:nvPr/>
          </p:nvSpPr>
          <p:spPr>
            <a:xfrm>
              <a:off x="8069943" y="4974287"/>
              <a:ext cx="435428" cy="26161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b="1">
                <a:solidFill>
                  <a:schemeClr val="tx1"/>
                </a:solidFill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E5CDEAAD-E675-4021-8C18-44E8A3603B83}"/>
                </a:ext>
              </a:extLst>
            </p:cNvPr>
            <p:cNvSpPr txBox="1"/>
            <p:nvPr/>
          </p:nvSpPr>
          <p:spPr>
            <a:xfrm>
              <a:off x="8610600" y="4920426"/>
              <a:ext cx="24535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Market Cap before crisis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9C7D2697-B1BF-47CB-9F99-0FE2FDCE8392}"/>
              </a:ext>
            </a:extLst>
          </p:cNvPr>
          <p:cNvGrpSpPr/>
          <p:nvPr/>
        </p:nvGrpSpPr>
        <p:grpSpPr>
          <a:xfrm>
            <a:off x="8069943" y="5380557"/>
            <a:ext cx="2828784" cy="369332"/>
            <a:chOff x="8069943" y="5264445"/>
            <a:chExt cx="2828784" cy="369332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86E216E2-44E5-4B55-8051-20BAE8F31C03}"/>
                </a:ext>
              </a:extLst>
            </p:cNvPr>
            <p:cNvSpPr/>
            <p:nvPr/>
          </p:nvSpPr>
          <p:spPr>
            <a:xfrm>
              <a:off x="8069943" y="5318306"/>
              <a:ext cx="435428" cy="26161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0BEA1330-D0A5-468D-B44F-EF3D7A55AFDC}"/>
                </a:ext>
              </a:extLst>
            </p:cNvPr>
            <p:cNvSpPr txBox="1"/>
            <p:nvPr/>
          </p:nvSpPr>
          <p:spPr>
            <a:xfrm>
              <a:off x="8610600" y="5264445"/>
              <a:ext cx="22881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Market Cap after crisis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103719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2F1FC27-DA4D-4E80-ACA7-904CAE512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56E5D61-3779-496F-B8B2-73A6F1030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91359D-04EC-415F-9426-97E334528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PowerPoint Ninja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B99BAD-27C1-482F-B8BD-3FA524DD40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350" y="1002269"/>
            <a:ext cx="5200650" cy="474345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A8E3C72-BCE0-4EC4-8572-E5F928BEA51D}"/>
              </a:ext>
            </a:extLst>
          </p:cNvPr>
          <p:cNvSpPr/>
          <p:nvPr/>
        </p:nvSpPr>
        <p:spPr>
          <a:xfrm>
            <a:off x="1904535" y="5903586"/>
            <a:ext cx="318228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/>
              <a:t>Source: PwC Report (pwc-2017-risk-in-review-study)</a:t>
            </a:r>
          </a:p>
        </p:txBody>
      </p:sp>
      <p:sp>
        <p:nvSpPr>
          <p:cNvPr id="7" name="Speech Bubble: Rectangle 6">
            <a:extLst>
              <a:ext uri="{FF2B5EF4-FFF2-40B4-BE49-F238E27FC236}">
                <a16:creationId xmlns:a16="http://schemas.microsoft.com/office/drawing/2014/main" id="{72384A7A-C789-46D2-AB88-3295D284FA88}"/>
              </a:ext>
            </a:extLst>
          </p:cNvPr>
          <p:cNvSpPr/>
          <p:nvPr/>
        </p:nvSpPr>
        <p:spPr>
          <a:xfrm>
            <a:off x="4919021" y="388211"/>
            <a:ext cx="3958865" cy="846104"/>
          </a:xfrm>
          <a:prstGeom prst="wedgeRectCallout">
            <a:avLst>
              <a:gd name="adj1" fmla="val 14363"/>
              <a:gd name="adj2" fmla="val 92945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800" dirty="0"/>
              <a:t>Broken Doughnut Chart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4D291F0-3A3B-4624-A586-E8D23AB183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1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947545" y="1619268"/>
            <a:ext cx="3406255" cy="18999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8FC2348-5BC8-4137-B488-02FFC9A550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91675" y="3890041"/>
            <a:ext cx="1762125" cy="17811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72049095-0431-4FEC-BA2F-E713919C098A}"/>
              </a:ext>
            </a:extLst>
          </p:cNvPr>
          <p:cNvSpPr/>
          <p:nvPr/>
        </p:nvSpPr>
        <p:spPr>
          <a:xfrm>
            <a:off x="8284910" y="5918975"/>
            <a:ext cx="30688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/>
              <a:t>Source: PwC report on India Transfer Pricing Survey</a:t>
            </a:r>
          </a:p>
        </p:txBody>
      </p:sp>
    </p:spTree>
    <p:extLst>
      <p:ext uri="{BB962C8B-B14F-4D97-AF65-F5344CB8AC3E}">
        <p14:creationId xmlns:p14="http://schemas.microsoft.com/office/powerpoint/2010/main" val="2342101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2F1FC27-DA4D-4E80-ACA7-904CAE512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56E5D61-3779-496F-B8B2-73A6F1030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91359D-04EC-415F-9426-97E334528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PowerPoint Ninja</a:t>
            </a:r>
            <a:endParaRPr lang="en-US" dirty="0"/>
          </a:p>
        </p:txBody>
      </p:sp>
      <p:sp>
        <p:nvSpPr>
          <p:cNvPr id="11" name="Speech Bubble: Rectangle 10">
            <a:extLst>
              <a:ext uri="{FF2B5EF4-FFF2-40B4-BE49-F238E27FC236}">
                <a16:creationId xmlns:a16="http://schemas.microsoft.com/office/drawing/2014/main" id="{EEA6FDD4-9E13-4D0E-80EE-9A7091809381}"/>
              </a:ext>
            </a:extLst>
          </p:cNvPr>
          <p:cNvSpPr/>
          <p:nvPr/>
        </p:nvSpPr>
        <p:spPr>
          <a:xfrm>
            <a:off x="1106676" y="1021257"/>
            <a:ext cx="4154641" cy="846104"/>
          </a:xfrm>
          <a:prstGeom prst="wedgeRectCallout">
            <a:avLst>
              <a:gd name="adj1" fmla="val 42467"/>
              <a:gd name="adj2" fmla="val 91282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800" dirty="0"/>
              <a:t>Also refer </a:t>
            </a:r>
            <a:r>
              <a:rPr lang="en-US" sz="2800" i="1" dirty="0"/>
              <a:t>Spark</a:t>
            </a:r>
            <a:r>
              <a:rPr lang="en-US" sz="2800" dirty="0"/>
              <a:t> template</a:t>
            </a:r>
          </a:p>
        </p:txBody>
      </p:sp>
    </p:spTree>
    <p:extLst>
      <p:ext uri="{BB962C8B-B14F-4D97-AF65-F5344CB8AC3E}">
        <p14:creationId xmlns:p14="http://schemas.microsoft.com/office/powerpoint/2010/main" val="205509792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728</TotalTime>
  <Words>207</Words>
  <Application>Microsoft Office PowerPoint</Application>
  <PresentationFormat>Widescreen</PresentationFormat>
  <Paragraphs>54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Segoe UI</vt:lpstr>
      <vt:lpstr>1_Office Theme</vt:lpstr>
      <vt:lpstr>De-assemble a Chart</vt:lpstr>
      <vt:lpstr>Doughnut</vt:lpstr>
      <vt:lpstr>Steps</vt:lpstr>
      <vt:lpstr>Industry Examples</vt:lpstr>
      <vt:lpstr>Steps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Yoda Learning</dc:creator>
  <cp:lastModifiedBy>Rishabh Pugalia</cp:lastModifiedBy>
  <cp:revision>122</cp:revision>
  <dcterms:created xsi:type="dcterms:W3CDTF">2015-10-28T10:09:18Z</dcterms:created>
  <dcterms:modified xsi:type="dcterms:W3CDTF">2019-01-30T06:52:06Z</dcterms:modified>
</cp:coreProperties>
</file>