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34" r:id="rId2"/>
    <p:sldId id="311" r:id="rId3"/>
    <p:sldId id="344" r:id="rId4"/>
    <p:sldId id="345" r:id="rId5"/>
    <p:sldId id="377" r:id="rId6"/>
    <p:sldId id="37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3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624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05-Feb-19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248231"/>
            <a:ext cx="121920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293154"/>
            <a:ext cx="11042650" cy="866775"/>
          </a:xfrm>
        </p:spPr>
        <p:txBody>
          <a:bodyPr>
            <a:normAutofit/>
          </a:bodyPr>
          <a:lstStyle>
            <a:lvl1pPr>
              <a:defRPr lang="en-US" sz="4000" b="1" i="0" kern="1200" dirty="0">
                <a:solidFill>
                  <a:srgbClr val="92D05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373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Convert Font Symbols to</a:t>
            </a:r>
            <a:br>
              <a:rPr lang="en-US" dirty="0"/>
            </a:br>
            <a:r>
              <a:rPr lang="en-US" dirty="0"/>
              <a:t>Editable Shapes</a:t>
            </a:r>
            <a:endParaRPr lang="en-US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Idea Visualization &amp; Icons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665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Convert Font Symbols to editable shapes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72F0F98-576C-49B3-B16A-44F008F82CB0}"/>
              </a:ext>
            </a:extLst>
          </p:cNvPr>
          <p:cNvSpPr txBox="1"/>
          <p:nvPr/>
        </p:nvSpPr>
        <p:spPr>
          <a:xfrm>
            <a:off x="683455" y="1667922"/>
            <a:ext cx="23439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ym typeface="Wingdings" panose="05000000000000000000" pitchFamily="2" charset="2"/>
              </a:rPr>
              <a:t></a:t>
            </a:r>
            <a:endParaRPr lang="en-US" sz="7200" dirty="0"/>
          </a:p>
        </p:txBody>
      </p:sp>
      <p:sp>
        <p:nvSpPr>
          <p:cNvPr id="23" name="Freeform 6">
            <a:extLst>
              <a:ext uri="{FF2B5EF4-FFF2-40B4-BE49-F238E27FC236}">
                <a16:creationId xmlns:a16="http://schemas.microsoft.com/office/drawing/2014/main" id="{2C903874-356D-46E8-A661-5F763C873FEC}"/>
              </a:ext>
            </a:extLst>
          </p:cNvPr>
          <p:cNvSpPr/>
          <p:nvPr/>
        </p:nvSpPr>
        <p:spPr>
          <a:xfrm>
            <a:off x="839161" y="3810604"/>
            <a:ext cx="396478" cy="693837"/>
          </a:xfrm>
          <a:custGeom>
            <a:avLst/>
            <a:gdLst/>
            <a:ahLst/>
            <a:cxnLst/>
            <a:rect l="l" t="t" r="r" b="b"/>
            <a:pathLst>
              <a:path w="396478" h="693837">
                <a:moveTo>
                  <a:pt x="198239" y="0"/>
                </a:moveTo>
                <a:cubicBezTo>
                  <a:pt x="330398" y="0"/>
                  <a:pt x="396478" y="25301"/>
                  <a:pt x="396478" y="75903"/>
                </a:cubicBezTo>
                <a:lnTo>
                  <a:pt x="396478" y="112514"/>
                </a:lnTo>
                <a:cubicBezTo>
                  <a:pt x="396478" y="142875"/>
                  <a:pt x="393129" y="166688"/>
                  <a:pt x="386432" y="183952"/>
                </a:cubicBezTo>
                <a:cubicBezTo>
                  <a:pt x="379735" y="201216"/>
                  <a:pt x="366415" y="219968"/>
                  <a:pt x="346472" y="240209"/>
                </a:cubicBezTo>
                <a:lnTo>
                  <a:pt x="287536" y="300931"/>
                </a:lnTo>
                <a:cubicBezTo>
                  <a:pt x="264914" y="324148"/>
                  <a:pt x="253603" y="339031"/>
                  <a:pt x="253603" y="345579"/>
                </a:cubicBezTo>
                <a:cubicBezTo>
                  <a:pt x="253603" y="351532"/>
                  <a:pt x="262830" y="364480"/>
                  <a:pt x="281285" y="384423"/>
                </a:cubicBezTo>
                <a:lnTo>
                  <a:pt x="340221" y="446485"/>
                </a:lnTo>
                <a:cubicBezTo>
                  <a:pt x="363141" y="470893"/>
                  <a:pt x="378247" y="491505"/>
                  <a:pt x="385539" y="508323"/>
                </a:cubicBezTo>
                <a:cubicBezTo>
                  <a:pt x="392832" y="525140"/>
                  <a:pt x="396478" y="547986"/>
                  <a:pt x="396478" y="576858"/>
                </a:cubicBezTo>
                <a:lnTo>
                  <a:pt x="396478" y="610791"/>
                </a:lnTo>
                <a:cubicBezTo>
                  <a:pt x="396478" y="638175"/>
                  <a:pt x="379660" y="658863"/>
                  <a:pt x="346025" y="672852"/>
                </a:cubicBezTo>
                <a:cubicBezTo>
                  <a:pt x="312390" y="686842"/>
                  <a:pt x="263128" y="693837"/>
                  <a:pt x="198239" y="693837"/>
                </a:cubicBezTo>
                <a:cubicBezTo>
                  <a:pt x="133350" y="693837"/>
                  <a:pt x="84088" y="686842"/>
                  <a:pt x="50453" y="672852"/>
                </a:cubicBezTo>
                <a:cubicBezTo>
                  <a:pt x="16817" y="658863"/>
                  <a:pt x="0" y="638175"/>
                  <a:pt x="0" y="610791"/>
                </a:cubicBezTo>
                <a:lnTo>
                  <a:pt x="0" y="576858"/>
                </a:lnTo>
                <a:cubicBezTo>
                  <a:pt x="0" y="547986"/>
                  <a:pt x="3646" y="525140"/>
                  <a:pt x="10939" y="508323"/>
                </a:cubicBezTo>
                <a:cubicBezTo>
                  <a:pt x="18231" y="491505"/>
                  <a:pt x="33337" y="470893"/>
                  <a:pt x="56257" y="446485"/>
                </a:cubicBezTo>
                <a:lnTo>
                  <a:pt x="115193" y="384423"/>
                </a:lnTo>
                <a:cubicBezTo>
                  <a:pt x="133945" y="364480"/>
                  <a:pt x="143321" y="351532"/>
                  <a:pt x="143321" y="345579"/>
                </a:cubicBezTo>
                <a:cubicBezTo>
                  <a:pt x="143321" y="339031"/>
                  <a:pt x="131862" y="324148"/>
                  <a:pt x="108942" y="300931"/>
                </a:cubicBezTo>
                <a:lnTo>
                  <a:pt x="50006" y="240209"/>
                </a:lnTo>
                <a:cubicBezTo>
                  <a:pt x="30063" y="219968"/>
                  <a:pt x="16743" y="201216"/>
                  <a:pt x="10046" y="183952"/>
                </a:cubicBezTo>
                <a:cubicBezTo>
                  <a:pt x="3349" y="166688"/>
                  <a:pt x="0" y="142875"/>
                  <a:pt x="0" y="112514"/>
                </a:cubicBezTo>
                <a:lnTo>
                  <a:pt x="0" y="75903"/>
                </a:lnTo>
                <a:cubicBezTo>
                  <a:pt x="0" y="50602"/>
                  <a:pt x="16520" y="31626"/>
                  <a:pt x="49560" y="18976"/>
                </a:cubicBezTo>
                <a:cubicBezTo>
                  <a:pt x="82599" y="6326"/>
                  <a:pt x="132159" y="0"/>
                  <a:pt x="198239" y="0"/>
                </a:cubicBezTo>
                <a:close/>
                <a:moveTo>
                  <a:pt x="198239" y="21878"/>
                </a:moveTo>
                <a:cubicBezTo>
                  <a:pt x="151209" y="21878"/>
                  <a:pt x="111919" y="25673"/>
                  <a:pt x="80367" y="33263"/>
                </a:cubicBezTo>
                <a:cubicBezTo>
                  <a:pt x="48816" y="40854"/>
                  <a:pt x="33040" y="50304"/>
                  <a:pt x="33040" y="61615"/>
                </a:cubicBezTo>
                <a:cubicBezTo>
                  <a:pt x="33040" y="72033"/>
                  <a:pt x="50527" y="81781"/>
                  <a:pt x="85502" y="90860"/>
                </a:cubicBezTo>
                <a:cubicBezTo>
                  <a:pt x="120476" y="99938"/>
                  <a:pt x="158055" y="104478"/>
                  <a:pt x="198239" y="104478"/>
                </a:cubicBezTo>
                <a:cubicBezTo>
                  <a:pt x="239315" y="104478"/>
                  <a:pt x="277267" y="99864"/>
                  <a:pt x="312092" y="90637"/>
                </a:cubicBezTo>
                <a:cubicBezTo>
                  <a:pt x="346918" y="81409"/>
                  <a:pt x="364033" y="71438"/>
                  <a:pt x="363438" y="60722"/>
                </a:cubicBezTo>
                <a:cubicBezTo>
                  <a:pt x="362843" y="49709"/>
                  <a:pt x="346844" y="40482"/>
                  <a:pt x="315441" y="33040"/>
                </a:cubicBezTo>
                <a:cubicBezTo>
                  <a:pt x="284038" y="25599"/>
                  <a:pt x="244971" y="21878"/>
                  <a:pt x="198239" y="21878"/>
                </a:cubicBezTo>
                <a:close/>
                <a:moveTo>
                  <a:pt x="21878" y="87511"/>
                </a:moveTo>
                <a:lnTo>
                  <a:pt x="21878" y="130374"/>
                </a:lnTo>
                <a:cubicBezTo>
                  <a:pt x="21878" y="150912"/>
                  <a:pt x="24854" y="166762"/>
                  <a:pt x="30807" y="177924"/>
                </a:cubicBezTo>
                <a:cubicBezTo>
                  <a:pt x="36760" y="189086"/>
                  <a:pt x="52090" y="207913"/>
                  <a:pt x="76795" y="234405"/>
                </a:cubicBezTo>
                <a:lnTo>
                  <a:pt x="127248" y="287983"/>
                </a:lnTo>
                <a:cubicBezTo>
                  <a:pt x="152549" y="315665"/>
                  <a:pt x="165199" y="335161"/>
                  <a:pt x="165199" y="346472"/>
                </a:cubicBezTo>
                <a:cubicBezTo>
                  <a:pt x="165199" y="358081"/>
                  <a:pt x="153591" y="376387"/>
                  <a:pt x="130373" y="401390"/>
                </a:cubicBezTo>
                <a:lnTo>
                  <a:pt x="72330" y="463451"/>
                </a:lnTo>
                <a:cubicBezTo>
                  <a:pt x="49708" y="487561"/>
                  <a:pt x="35644" y="505570"/>
                  <a:pt x="30138" y="517476"/>
                </a:cubicBezTo>
                <a:cubicBezTo>
                  <a:pt x="24631" y="529382"/>
                  <a:pt x="21878" y="547390"/>
                  <a:pt x="21878" y="571500"/>
                </a:cubicBezTo>
                <a:lnTo>
                  <a:pt x="21878" y="603647"/>
                </a:lnTo>
                <a:cubicBezTo>
                  <a:pt x="21878" y="622995"/>
                  <a:pt x="28873" y="636390"/>
                  <a:pt x="42862" y="643831"/>
                </a:cubicBezTo>
                <a:cubicBezTo>
                  <a:pt x="77093" y="662583"/>
                  <a:pt x="128885" y="671959"/>
                  <a:pt x="198239" y="671959"/>
                </a:cubicBezTo>
                <a:cubicBezTo>
                  <a:pt x="267891" y="671959"/>
                  <a:pt x="319683" y="662583"/>
                  <a:pt x="353615" y="643831"/>
                </a:cubicBezTo>
                <a:cubicBezTo>
                  <a:pt x="367605" y="636390"/>
                  <a:pt x="374600" y="622995"/>
                  <a:pt x="374600" y="603647"/>
                </a:cubicBezTo>
                <a:lnTo>
                  <a:pt x="374600" y="571500"/>
                </a:lnTo>
                <a:cubicBezTo>
                  <a:pt x="374600" y="547390"/>
                  <a:pt x="371855" y="529382"/>
                  <a:pt x="366365" y="517476"/>
                </a:cubicBezTo>
                <a:cubicBezTo>
                  <a:pt x="360874" y="505570"/>
                  <a:pt x="346855" y="487561"/>
                  <a:pt x="324308" y="463451"/>
                </a:cubicBezTo>
                <a:lnTo>
                  <a:pt x="266439" y="401390"/>
                </a:lnTo>
                <a:cubicBezTo>
                  <a:pt x="243297" y="376387"/>
                  <a:pt x="231725" y="357486"/>
                  <a:pt x="231725" y="344686"/>
                </a:cubicBezTo>
                <a:cubicBezTo>
                  <a:pt x="231725" y="334566"/>
                  <a:pt x="244485" y="315665"/>
                  <a:pt x="270004" y="287983"/>
                </a:cubicBezTo>
                <a:lnTo>
                  <a:pt x="319857" y="234405"/>
                </a:lnTo>
                <a:cubicBezTo>
                  <a:pt x="344483" y="207913"/>
                  <a:pt x="359764" y="189086"/>
                  <a:pt x="365698" y="177924"/>
                </a:cubicBezTo>
                <a:cubicBezTo>
                  <a:pt x="371633" y="166762"/>
                  <a:pt x="374600" y="150912"/>
                  <a:pt x="374600" y="130374"/>
                </a:cubicBezTo>
                <a:lnTo>
                  <a:pt x="374600" y="87511"/>
                </a:lnTo>
                <a:cubicBezTo>
                  <a:pt x="333821" y="113407"/>
                  <a:pt x="275034" y="126355"/>
                  <a:pt x="198239" y="126355"/>
                </a:cubicBezTo>
                <a:cubicBezTo>
                  <a:pt x="159841" y="126355"/>
                  <a:pt x="125983" y="123081"/>
                  <a:pt x="96664" y="116533"/>
                </a:cubicBezTo>
                <a:cubicBezTo>
                  <a:pt x="67345" y="109984"/>
                  <a:pt x="42416" y="100310"/>
                  <a:pt x="21878" y="87511"/>
                </a:cubicBezTo>
                <a:close/>
              </a:path>
            </a:pathLst>
          </a:custGeom>
          <a:solidFill>
            <a:srgbClr val="3E3E3F"/>
          </a:solidFill>
          <a:ln>
            <a:solidFill>
              <a:srgbClr val="3E3E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0" name="Freeform 7">
            <a:extLst>
              <a:ext uri="{FF2B5EF4-FFF2-40B4-BE49-F238E27FC236}">
                <a16:creationId xmlns:a16="http://schemas.microsoft.com/office/drawing/2014/main" id="{641D667A-B802-4017-9F5B-922415B4509D}"/>
              </a:ext>
            </a:extLst>
          </p:cNvPr>
          <p:cNvSpPr/>
          <p:nvPr/>
        </p:nvSpPr>
        <p:spPr>
          <a:xfrm>
            <a:off x="883363" y="4295933"/>
            <a:ext cx="308074" cy="155377"/>
          </a:xfrm>
          <a:custGeom>
            <a:avLst/>
            <a:gdLst/>
            <a:ahLst/>
            <a:cxnLst/>
            <a:rect l="l" t="t" r="r" b="b"/>
            <a:pathLst>
              <a:path w="308074" h="155377">
                <a:moveTo>
                  <a:pt x="154260" y="0"/>
                </a:moveTo>
                <a:cubicBezTo>
                  <a:pt x="160799" y="15478"/>
                  <a:pt x="166447" y="25450"/>
                  <a:pt x="171202" y="29914"/>
                </a:cubicBezTo>
                <a:cubicBezTo>
                  <a:pt x="175958" y="34379"/>
                  <a:pt x="190670" y="43011"/>
                  <a:pt x="215338" y="55811"/>
                </a:cubicBezTo>
                <a:lnTo>
                  <a:pt x="254573" y="75902"/>
                </a:lnTo>
                <a:cubicBezTo>
                  <a:pt x="285482" y="91976"/>
                  <a:pt x="303316" y="108942"/>
                  <a:pt x="308074" y="126802"/>
                </a:cubicBezTo>
                <a:cubicBezTo>
                  <a:pt x="270272" y="145852"/>
                  <a:pt x="218926" y="155377"/>
                  <a:pt x="154037" y="155377"/>
                </a:cubicBezTo>
                <a:cubicBezTo>
                  <a:pt x="89148" y="155377"/>
                  <a:pt x="37802" y="145852"/>
                  <a:pt x="0" y="126802"/>
                </a:cubicBezTo>
                <a:cubicBezTo>
                  <a:pt x="4767" y="108942"/>
                  <a:pt x="22652" y="91976"/>
                  <a:pt x="53655" y="75902"/>
                </a:cubicBezTo>
                <a:lnTo>
                  <a:pt x="93001" y="55811"/>
                </a:lnTo>
                <a:cubicBezTo>
                  <a:pt x="117744" y="43011"/>
                  <a:pt x="132574" y="34379"/>
                  <a:pt x="137493" y="29914"/>
                </a:cubicBezTo>
                <a:cubicBezTo>
                  <a:pt x="142411" y="25450"/>
                  <a:pt x="148000" y="15478"/>
                  <a:pt x="154260" y="0"/>
                </a:cubicBezTo>
                <a:close/>
              </a:path>
            </a:pathLst>
          </a:custGeom>
          <a:solidFill>
            <a:srgbClr val="3E3E3F"/>
          </a:solidFill>
          <a:ln>
            <a:solidFill>
              <a:srgbClr val="3E3E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1" name="Freeform 8">
            <a:extLst>
              <a:ext uri="{FF2B5EF4-FFF2-40B4-BE49-F238E27FC236}">
                <a16:creationId xmlns:a16="http://schemas.microsoft.com/office/drawing/2014/main" id="{F0FF1F44-4D19-4CD8-8D69-8456283BAF1C}"/>
              </a:ext>
            </a:extLst>
          </p:cNvPr>
          <p:cNvSpPr/>
          <p:nvPr/>
        </p:nvSpPr>
        <p:spPr>
          <a:xfrm>
            <a:off x="1630019" y="3810604"/>
            <a:ext cx="396478" cy="693837"/>
          </a:xfrm>
          <a:custGeom>
            <a:avLst/>
            <a:gdLst/>
            <a:ahLst/>
            <a:cxnLst/>
            <a:rect l="l" t="t" r="r" b="b"/>
            <a:pathLst>
              <a:path w="396478" h="693837">
                <a:moveTo>
                  <a:pt x="198239" y="0"/>
                </a:moveTo>
                <a:cubicBezTo>
                  <a:pt x="330398" y="0"/>
                  <a:pt x="396478" y="25301"/>
                  <a:pt x="396478" y="75903"/>
                </a:cubicBezTo>
                <a:lnTo>
                  <a:pt x="396478" y="112514"/>
                </a:lnTo>
                <a:cubicBezTo>
                  <a:pt x="396478" y="142875"/>
                  <a:pt x="393129" y="166688"/>
                  <a:pt x="386432" y="183952"/>
                </a:cubicBezTo>
                <a:cubicBezTo>
                  <a:pt x="379735" y="201216"/>
                  <a:pt x="366415" y="219968"/>
                  <a:pt x="346472" y="240209"/>
                </a:cubicBezTo>
                <a:lnTo>
                  <a:pt x="287536" y="300931"/>
                </a:lnTo>
                <a:cubicBezTo>
                  <a:pt x="264914" y="324148"/>
                  <a:pt x="253603" y="339031"/>
                  <a:pt x="253603" y="345579"/>
                </a:cubicBezTo>
                <a:cubicBezTo>
                  <a:pt x="253603" y="351532"/>
                  <a:pt x="262830" y="364480"/>
                  <a:pt x="281285" y="384423"/>
                </a:cubicBezTo>
                <a:lnTo>
                  <a:pt x="340221" y="446485"/>
                </a:lnTo>
                <a:cubicBezTo>
                  <a:pt x="363141" y="470893"/>
                  <a:pt x="378247" y="491505"/>
                  <a:pt x="385539" y="508323"/>
                </a:cubicBezTo>
                <a:cubicBezTo>
                  <a:pt x="392832" y="525140"/>
                  <a:pt x="396478" y="547986"/>
                  <a:pt x="396478" y="576858"/>
                </a:cubicBezTo>
                <a:lnTo>
                  <a:pt x="396478" y="610791"/>
                </a:lnTo>
                <a:cubicBezTo>
                  <a:pt x="396478" y="638175"/>
                  <a:pt x="379660" y="658863"/>
                  <a:pt x="346025" y="672852"/>
                </a:cubicBezTo>
                <a:cubicBezTo>
                  <a:pt x="312390" y="686842"/>
                  <a:pt x="263128" y="693837"/>
                  <a:pt x="198239" y="693837"/>
                </a:cubicBezTo>
                <a:cubicBezTo>
                  <a:pt x="133350" y="693837"/>
                  <a:pt x="84088" y="686842"/>
                  <a:pt x="50453" y="672852"/>
                </a:cubicBezTo>
                <a:cubicBezTo>
                  <a:pt x="16817" y="658863"/>
                  <a:pt x="0" y="638175"/>
                  <a:pt x="0" y="610791"/>
                </a:cubicBezTo>
                <a:lnTo>
                  <a:pt x="0" y="576858"/>
                </a:lnTo>
                <a:cubicBezTo>
                  <a:pt x="0" y="547986"/>
                  <a:pt x="3646" y="525140"/>
                  <a:pt x="10939" y="508323"/>
                </a:cubicBezTo>
                <a:cubicBezTo>
                  <a:pt x="18231" y="491505"/>
                  <a:pt x="33337" y="470893"/>
                  <a:pt x="56257" y="446485"/>
                </a:cubicBezTo>
                <a:lnTo>
                  <a:pt x="115193" y="384423"/>
                </a:lnTo>
                <a:cubicBezTo>
                  <a:pt x="133945" y="364480"/>
                  <a:pt x="143321" y="351532"/>
                  <a:pt x="143321" y="345579"/>
                </a:cubicBezTo>
                <a:cubicBezTo>
                  <a:pt x="143321" y="339031"/>
                  <a:pt x="131862" y="324148"/>
                  <a:pt x="108942" y="300931"/>
                </a:cubicBezTo>
                <a:lnTo>
                  <a:pt x="50006" y="240209"/>
                </a:lnTo>
                <a:cubicBezTo>
                  <a:pt x="30063" y="219968"/>
                  <a:pt x="16743" y="201216"/>
                  <a:pt x="10046" y="183952"/>
                </a:cubicBezTo>
                <a:cubicBezTo>
                  <a:pt x="3349" y="166688"/>
                  <a:pt x="0" y="142875"/>
                  <a:pt x="0" y="112514"/>
                </a:cubicBezTo>
                <a:lnTo>
                  <a:pt x="0" y="75903"/>
                </a:lnTo>
                <a:cubicBezTo>
                  <a:pt x="0" y="50602"/>
                  <a:pt x="16520" y="31626"/>
                  <a:pt x="49560" y="18976"/>
                </a:cubicBezTo>
                <a:cubicBezTo>
                  <a:pt x="82599" y="6326"/>
                  <a:pt x="132159" y="0"/>
                  <a:pt x="198239" y="0"/>
                </a:cubicBezTo>
                <a:close/>
                <a:moveTo>
                  <a:pt x="198239" y="21878"/>
                </a:moveTo>
                <a:cubicBezTo>
                  <a:pt x="151209" y="21878"/>
                  <a:pt x="111919" y="25673"/>
                  <a:pt x="80367" y="33263"/>
                </a:cubicBezTo>
                <a:cubicBezTo>
                  <a:pt x="48816" y="40854"/>
                  <a:pt x="33040" y="50304"/>
                  <a:pt x="33040" y="61615"/>
                </a:cubicBezTo>
                <a:cubicBezTo>
                  <a:pt x="33040" y="72033"/>
                  <a:pt x="50527" y="81781"/>
                  <a:pt x="85502" y="90860"/>
                </a:cubicBezTo>
                <a:cubicBezTo>
                  <a:pt x="120476" y="99938"/>
                  <a:pt x="158055" y="104478"/>
                  <a:pt x="198239" y="104478"/>
                </a:cubicBezTo>
                <a:cubicBezTo>
                  <a:pt x="239315" y="104478"/>
                  <a:pt x="277267" y="99864"/>
                  <a:pt x="312092" y="90637"/>
                </a:cubicBezTo>
                <a:cubicBezTo>
                  <a:pt x="346918" y="81409"/>
                  <a:pt x="364033" y="71438"/>
                  <a:pt x="363438" y="60722"/>
                </a:cubicBezTo>
                <a:cubicBezTo>
                  <a:pt x="362843" y="49709"/>
                  <a:pt x="346844" y="40482"/>
                  <a:pt x="315441" y="33040"/>
                </a:cubicBezTo>
                <a:cubicBezTo>
                  <a:pt x="284038" y="25599"/>
                  <a:pt x="244971" y="21878"/>
                  <a:pt x="198239" y="21878"/>
                </a:cubicBezTo>
                <a:close/>
                <a:moveTo>
                  <a:pt x="21878" y="87511"/>
                </a:moveTo>
                <a:lnTo>
                  <a:pt x="21878" y="130374"/>
                </a:lnTo>
                <a:cubicBezTo>
                  <a:pt x="21878" y="150912"/>
                  <a:pt x="24854" y="166762"/>
                  <a:pt x="30807" y="177924"/>
                </a:cubicBezTo>
                <a:cubicBezTo>
                  <a:pt x="36760" y="189086"/>
                  <a:pt x="52090" y="207913"/>
                  <a:pt x="76795" y="234405"/>
                </a:cubicBezTo>
                <a:lnTo>
                  <a:pt x="127248" y="287983"/>
                </a:lnTo>
                <a:cubicBezTo>
                  <a:pt x="152549" y="315665"/>
                  <a:pt x="165199" y="335161"/>
                  <a:pt x="165199" y="346472"/>
                </a:cubicBezTo>
                <a:cubicBezTo>
                  <a:pt x="165199" y="358081"/>
                  <a:pt x="153591" y="376387"/>
                  <a:pt x="130373" y="401390"/>
                </a:cubicBezTo>
                <a:lnTo>
                  <a:pt x="72330" y="463451"/>
                </a:lnTo>
                <a:cubicBezTo>
                  <a:pt x="49708" y="487561"/>
                  <a:pt x="35644" y="505570"/>
                  <a:pt x="30138" y="517476"/>
                </a:cubicBezTo>
                <a:cubicBezTo>
                  <a:pt x="24631" y="529382"/>
                  <a:pt x="21878" y="547390"/>
                  <a:pt x="21878" y="571500"/>
                </a:cubicBezTo>
                <a:lnTo>
                  <a:pt x="21878" y="603647"/>
                </a:lnTo>
                <a:cubicBezTo>
                  <a:pt x="21878" y="622995"/>
                  <a:pt x="28873" y="636390"/>
                  <a:pt x="42862" y="643831"/>
                </a:cubicBezTo>
                <a:cubicBezTo>
                  <a:pt x="77093" y="662583"/>
                  <a:pt x="128885" y="671959"/>
                  <a:pt x="198239" y="671959"/>
                </a:cubicBezTo>
                <a:cubicBezTo>
                  <a:pt x="267891" y="671959"/>
                  <a:pt x="319683" y="662583"/>
                  <a:pt x="353615" y="643831"/>
                </a:cubicBezTo>
                <a:cubicBezTo>
                  <a:pt x="367605" y="636390"/>
                  <a:pt x="374600" y="622995"/>
                  <a:pt x="374600" y="603647"/>
                </a:cubicBezTo>
                <a:lnTo>
                  <a:pt x="374600" y="571500"/>
                </a:lnTo>
                <a:cubicBezTo>
                  <a:pt x="374600" y="547390"/>
                  <a:pt x="371855" y="529382"/>
                  <a:pt x="366365" y="517476"/>
                </a:cubicBezTo>
                <a:cubicBezTo>
                  <a:pt x="360874" y="505570"/>
                  <a:pt x="346855" y="487561"/>
                  <a:pt x="324308" y="463451"/>
                </a:cubicBezTo>
                <a:lnTo>
                  <a:pt x="266439" y="401390"/>
                </a:lnTo>
                <a:cubicBezTo>
                  <a:pt x="243297" y="376387"/>
                  <a:pt x="231725" y="357486"/>
                  <a:pt x="231725" y="344686"/>
                </a:cubicBezTo>
                <a:cubicBezTo>
                  <a:pt x="231725" y="334566"/>
                  <a:pt x="244485" y="315665"/>
                  <a:pt x="270004" y="287983"/>
                </a:cubicBezTo>
                <a:lnTo>
                  <a:pt x="319857" y="234405"/>
                </a:lnTo>
                <a:cubicBezTo>
                  <a:pt x="344483" y="207913"/>
                  <a:pt x="359764" y="189086"/>
                  <a:pt x="365698" y="177924"/>
                </a:cubicBezTo>
                <a:cubicBezTo>
                  <a:pt x="371633" y="166762"/>
                  <a:pt x="374600" y="150912"/>
                  <a:pt x="374600" y="130374"/>
                </a:cubicBezTo>
                <a:lnTo>
                  <a:pt x="374600" y="87511"/>
                </a:lnTo>
                <a:cubicBezTo>
                  <a:pt x="333821" y="113407"/>
                  <a:pt x="275034" y="126355"/>
                  <a:pt x="198239" y="126355"/>
                </a:cubicBezTo>
                <a:cubicBezTo>
                  <a:pt x="159841" y="126355"/>
                  <a:pt x="125983" y="123081"/>
                  <a:pt x="96664" y="116533"/>
                </a:cubicBezTo>
                <a:cubicBezTo>
                  <a:pt x="67345" y="109984"/>
                  <a:pt x="42416" y="100310"/>
                  <a:pt x="21878" y="87511"/>
                </a:cubicBezTo>
                <a:close/>
              </a:path>
            </a:pathLst>
          </a:custGeom>
          <a:solidFill>
            <a:srgbClr val="3E3E3F"/>
          </a:solidFill>
          <a:ln>
            <a:solidFill>
              <a:srgbClr val="3E3E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2" name="Freeform 9">
            <a:extLst>
              <a:ext uri="{FF2B5EF4-FFF2-40B4-BE49-F238E27FC236}">
                <a16:creationId xmlns:a16="http://schemas.microsoft.com/office/drawing/2014/main" id="{4DC798CB-3041-46C5-9723-62A77E8C486B}"/>
              </a:ext>
            </a:extLst>
          </p:cNvPr>
          <p:cNvSpPr/>
          <p:nvPr/>
        </p:nvSpPr>
        <p:spPr>
          <a:xfrm>
            <a:off x="1699224" y="3986519"/>
            <a:ext cx="258514" cy="204044"/>
          </a:xfrm>
          <a:custGeom>
            <a:avLst/>
            <a:gdLst/>
            <a:ahLst/>
            <a:cxnLst/>
            <a:rect l="l" t="t" r="r" b="b"/>
            <a:pathLst>
              <a:path w="258514" h="204044">
                <a:moveTo>
                  <a:pt x="0" y="0"/>
                </a:moveTo>
                <a:cubicBezTo>
                  <a:pt x="44053" y="27980"/>
                  <a:pt x="87064" y="41970"/>
                  <a:pt x="129034" y="41970"/>
                </a:cubicBezTo>
                <a:cubicBezTo>
                  <a:pt x="171003" y="41970"/>
                  <a:pt x="214164" y="27980"/>
                  <a:pt x="258514" y="0"/>
                </a:cubicBezTo>
                <a:cubicBezTo>
                  <a:pt x="251087" y="11906"/>
                  <a:pt x="234744" y="31552"/>
                  <a:pt x="209485" y="58936"/>
                </a:cubicBezTo>
                <a:lnTo>
                  <a:pt x="172489" y="99566"/>
                </a:lnTo>
                <a:cubicBezTo>
                  <a:pt x="155849" y="117723"/>
                  <a:pt x="145746" y="130299"/>
                  <a:pt x="142181" y="137294"/>
                </a:cubicBezTo>
                <a:cubicBezTo>
                  <a:pt x="138616" y="144289"/>
                  <a:pt x="135645" y="157609"/>
                  <a:pt x="133269" y="177254"/>
                </a:cubicBezTo>
                <a:cubicBezTo>
                  <a:pt x="132673" y="183208"/>
                  <a:pt x="131336" y="192137"/>
                  <a:pt x="129257" y="204044"/>
                </a:cubicBezTo>
                <a:cubicBezTo>
                  <a:pt x="127169" y="192137"/>
                  <a:pt x="125827" y="183208"/>
                  <a:pt x="125232" y="177254"/>
                </a:cubicBezTo>
                <a:cubicBezTo>
                  <a:pt x="122846" y="157609"/>
                  <a:pt x="119864" y="144289"/>
                  <a:pt x="116285" y="137294"/>
                </a:cubicBezTo>
                <a:cubicBezTo>
                  <a:pt x="112706" y="130299"/>
                  <a:pt x="102568" y="117723"/>
                  <a:pt x="85871" y="99566"/>
                </a:cubicBezTo>
                <a:lnTo>
                  <a:pt x="48750" y="58936"/>
                </a:lnTo>
                <a:cubicBezTo>
                  <a:pt x="23408" y="31552"/>
                  <a:pt x="7158" y="11906"/>
                  <a:pt x="0" y="0"/>
                </a:cubicBezTo>
                <a:close/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3" name="Freeform 10">
            <a:extLst>
              <a:ext uri="{FF2B5EF4-FFF2-40B4-BE49-F238E27FC236}">
                <a16:creationId xmlns:a16="http://schemas.microsoft.com/office/drawing/2014/main" id="{E0F98DBE-64D8-469E-8DE5-5A9004F09CE0}"/>
              </a:ext>
            </a:extLst>
          </p:cNvPr>
          <p:cNvSpPr/>
          <p:nvPr/>
        </p:nvSpPr>
        <p:spPr>
          <a:xfrm>
            <a:off x="1674221" y="4295933"/>
            <a:ext cx="308074" cy="155377"/>
          </a:xfrm>
          <a:custGeom>
            <a:avLst/>
            <a:gdLst/>
            <a:ahLst/>
            <a:cxnLst/>
            <a:rect l="l" t="t" r="r" b="b"/>
            <a:pathLst>
              <a:path w="308074" h="155377">
                <a:moveTo>
                  <a:pt x="154260" y="0"/>
                </a:moveTo>
                <a:cubicBezTo>
                  <a:pt x="160799" y="15478"/>
                  <a:pt x="166447" y="25450"/>
                  <a:pt x="171202" y="29914"/>
                </a:cubicBezTo>
                <a:cubicBezTo>
                  <a:pt x="175958" y="34379"/>
                  <a:pt x="190670" y="43011"/>
                  <a:pt x="215338" y="55811"/>
                </a:cubicBezTo>
                <a:lnTo>
                  <a:pt x="254573" y="75902"/>
                </a:lnTo>
                <a:cubicBezTo>
                  <a:pt x="285482" y="91976"/>
                  <a:pt x="303316" y="108942"/>
                  <a:pt x="308074" y="126802"/>
                </a:cubicBezTo>
                <a:cubicBezTo>
                  <a:pt x="270272" y="145852"/>
                  <a:pt x="218926" y="155377"/>
                  <a:pt x="154037" y="155377"/>
                </a:cubicBezTo>
                <a:cubicBezTo>
                  <a:pt x="89148" y="155377"/>
                  <a:pt x="37802" y="145852"/>
                  <a:pt x="0" y="126802"/>
                </a:cubicBezTo>
                <a:cubicBezTo>
                  <a:pt x="4767" y="108942"/>
                  <a:pt x="22652" y="91976"/>
                  <a:pt x="53655" y="75902"/>
                </a:cubicBezTo>
                <a:lnTo>
                  <a:pt x="93001" y="55811"/>
                </a:lnTo>
                <a:cubicBezTo>
                  <a:pt x="117744" y="43011"/>
                  <a:pt x="132574" y="34379"/>
                  <a:pt x="137493" y="29914"/>
                </a:cubicBezTo>
                <a:cubicBezTo>
                  <a:pt x="142411" y="25450"/>
                  <a:pt x="148000" y="15478"/>
                  <a:pt x="154260" y="0"/>
                </a:cubicBezTo>
                <a:close/>
              </a:path>
            </a:pathLst>
          </a:custGeom>
          <a:solidFill>
            <a:srgbClr val="3E3E3F"/>
          </a:solidFill>
          <a:ln>
            <a:solidFill>
              <a:srgbClr val="3E3E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A7EF24E-81D0-46F6-9008-A47BCAA54E66}"/>
              </a:ext>
            </a:extLst>
          </p:cNvPr>
          <p:cNvSpPr txBox="1"/>
          <p:nvPr/>
        </p:nvSpPr>
        <p:spPr>
          <a:xfrm>
            <a:off x="702496" y="3185539"/>
            <a:ext cx="1929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Before: </a:t>
            </a:r>
            <a:r>
              <a:rPr lang="en-US" sz="1400" dirty="0"/>
              <a:t>Wingdings fonts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DE37B19-EC49-40A1-859D-35194FD83FE1}"/>
              </a:ext>
            </a:extLst>
          </p:cNvPr>
          <p:cNvSpPr txBox="1"/>
          <p:nvPr/>
        </p:nvSpPr>
        <p:spPr>
          <a:xfrm>
            <a:off x="702496" y="4821730"/>
            <a:ext cx="1782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After: </a:t>
            </a:r>
            <a:r>
              <a:rPr lang="en-US" sz="1400" dirty="0"/>
              <a:t>Editable shapes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6D22B0F-BF2F-457F-A75E-FC342D92A0BC}"/>
              </a:ext>
            </a:extLst>
          </p:cNvPr>
          <p:cNvSpPr txBox="1"/>
          <p:nvPr/>
        </p:nvSpPr>
        <p:spPr>
          <a:xfrm>
            <a:off x="683455" y="5694791"/>
            <a:ext cx="100646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Note: </a:t>
            </a:r>
            <a:r>
              <a:rPr lang="en-US" sz="1400" dirty="0"/>
              <a:t>This trick does not violate any copyright issues as icons are not taken from Google. This trick uses a feature of PowerPoint v. 2013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56BE64-7CFD-4FD3-BE5E-AC89852F65C0}"/>
              </a:ext>
            </a:extLst>
          </p:cNvPr>
          <p:cNvSpPr txBox="1"/>
          <p:nvPr/>
        </p:nvSpPr>
        <p:spPr>
          <a:xfrm>
            <a:off x="2717638" y="3972856"/>
            <a:ext cx="3378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Deadline over vs. Deadline close</a:t>
            </a:r>
          </a:p>
        </p:txBody>
      </p:sp>
    </p:spTree>
    <p:extLst>
      <p:ext uri="{BB962C8B-B14F-4D97-AF65-F5344CB8AC3E}">
        <p14:creationId xmlns:p14="http://schemas.microsoft.com/office/powerpoint/2010/main" val="18486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Steps: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522FCC-1358-4A08-99B6-0647F079AB1D}"/>
              </a:ext>
            </a:extLst>
          </p:cNvPr>
          <p:cNvSpPr txBox="1"/>
          <p:nvPr/>
        </p:nvSpPr>
        <p:spPr>
          <a:xfrm>
            <a:off x="458560" y="1496563"/>
            <a:ext cx="66456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Insert a </a:t>
            </a:r>
            <a:r>
              <a:rPr lang="en-US" sz="2000" b="1" u="sng" dirty="0"/>
              <a:t>FRESH</a:t>
            </a:r>
            <a:r>
              <a:rPr lang="en-US" sz="2000" dirty="0"/>
              <a:t> text box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Insert Symbols (</a:t>
            </a:r>
            <a:r>
              <a:rPr lang="en-US" sz="2000" dirty="0">
                <a:solidFill>
                  <a:srgbClr val="FF0000"/>
                </a:solidFill>
              </a:rPr>
              <a:t>Wingdings, Webdings, </a:t>
            </a:r>
            <a:r>
              <a:rPr lang="en-US" sz="2000" dirty="0" err="1">
                <a:solidFill>
                  <a:srgbClr val="FF0000"/>
                </a:solidFill>
              </a:rPr>
              <a:t>EmojiOne</a:t>
            </a:r>
            <a:r>
              <a:rPr lang="en-US" sz="2000" dirty="0">
                <a:solidFill>
                  <a:srgbClr val="FF0000"/>
                </a:solidFill>
              </a:rPr>
              <a:t> Color</a:t>
            </a:r>
            <a:r>
              <a:rPr lang="en-US" sz="2000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Draw a shape on top of the text box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Select </a:t>
            </a:r>
            <a:r>
              <a:rPr lang="en-US" sz="2000" b="1" u="sng" dirty="0"/>
              <a:t>BOTH</a:t>
            </a:r>
            <a:r>
              <a:rPr lang="en-US" sz="2000" dirty="0"/>
              <a:t> text box and the shape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Go to MERGE &gt; FRAGMENT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BB7B283-9AB2-4CA9-92E1-E0C76204A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71" y="3372372"/>
            <a:ext cx="6283177" cy="24388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E892C5-B8CC-45D9-B4BB-D0A29F1CDE45}"/>
              </a:ext>
            </a:extLst>
          </p:cNvPr>
          <p:cNvSpPr txBox="1"/>
          <p:nvPr/>
        </p:nvSpPr>
        <p:spPr>
          <a:xfrm>
            <a:off x="8161802" y="1539354"/>
            <a:ext cx="35716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>
                <a:sym typeface="Webdings" panose="05030102010509060703" pitchFamily="18" charset="2"/>
              </a:rPr>
              <a:t></a:t>
            </a:r>
            <a:r>
              <a:rPr lang="en-US" sz="8000" dirty="0">
                <a:sym typeface="Wingdings" panose="05000000000000000000" pitchFamily="2" charset="2"/>
              </a:rPr>
              <a:t>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968995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5A9026-F521-4D4B-BAF6-2708889B6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560" y="1483522"/>
            <a:ext cx="2453452" cy="47034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A7A7F9-232C-4C5E-8381-9D67D275FE4B}"/>
              </a:ext>
            </a:extLst>
          </p:cNvPr>
          <p:cNvSpPr txBox="1"/>
          <p:nvPr/>
        </p:nvSpPr>
        <p:spPr>
          <a:xfrm>
            <a:off x="399850" y="6186969"/>
            <a:ext cx="27068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PwC India website – PDF reports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B1629A-5184-4D5F-A284-D9EEBA9C4A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117" b="4376"/>
          <a:stretch/>
        </p:blipFill>
        <p:spPr>
          <a:xfrm>
            <a:off x="7669034" y="4576271"/>
            <a:ext cx="3438461" cy="14349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C8910FE-8B46-40C9-B2A7-16C1C11DD7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8726" y="1485399"/>
            <a:ext cx="7524074" cy="26573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CBC88FA-AC51-4903-82C7-0BA13681C6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451" b="66537"/>
          <a:stretch/>
        </p:blipFill>
        <p:spPr>
          <a:xfrm>
            <a:off x="3748531" y="4607199"/>
            <a:ext cx="3615700" cy="143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59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3375E9-BE75-4099-A12E-3E14F9CA774C}"/>
              </a:ext>
            </a:extLst>
          </p:cNvPr>
          <p:cNvSpPr txBox="1"/>
          <p:nvPr/>
        </p:nvSpPr>
        <p:spPr>
          <a:xfrm>
            <a:off x="609918" y="5962887"/>
            <a:ext cx="6076279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McKinsey report - MGI-Skill-Shift-Automation-and-future-of-the-workforce-May-2018.pdf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ACBFD-F858-4D71-842B-E1F34C138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358618"/>
            <a:ext cx="8010525" cy="5295900"/>
          </a:xfrm>
          <a:prstGeom prst="rect">
            <a:avLst/>
          </a:prstGeom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450E44D1-E8FB-4D8E-88F7-D2BC1DA031FC}"/>
              </a:ext>
            </a:extLst>
          </p:cNvPr>
          <p:cNvSpPr/>
          <p:nvPr/>
        </p:nvSpPr>
        <p:spPr>
          <a:xfrm>
            <a:off x="9282677" y="3071737"/>
            <a:ext cx="2309248" cy="438152"/>
          </a:xfrm>
          <a:prstGeom prst="wedgeRectCallout">
            <a:avLst>
              <a:gd name="adj1" fmla="val -181694"/>
              <a:gd name="adj2" fmla="val -181582"/>
            </a:avLst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Harvey Balls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464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95419A-F5BA-4EC1-A360-4F25C4381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18" y="935322"/>
            <a:ext cx="6897787" cy="51233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CA66557-B57E-4CDC-97F5-CA7BF42B3727}"/>
              </a:ext>
            </a:extLst>
          </p:cNvPr>
          <p:cNvSpPr/>
          <p:nvPr/>
        </p:nvSpPr>
        <p:spPr>
          <a:xfrm>
            <a:off x="5383483" y="210873"/>
            <a:ext cx="2124222" cy="52050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Harvey Balls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94FF08-FCB4-4694-9226-3C24C892EA92}"/>
              </a:ext>
            </a:extLst>
          </p:cNvPr>
          <p:cNvSpPr/>
          <p:nvPr/>
        </p:nvSpPr>
        <p:spPr>
          <a:xfrm>
            <a:off x="970671" y="1052578"/>
            <a:ext cx="370766" cy="370766"/>
          </a:xfrm>
          <a:prstGeom prst="ellipse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459AD4-95C9-43B9-829B-4EFA4B53DA91}"/>
              </a:ext>
            </a:extLst>
          </p:cNvPr>
          <p:cNvSpPr/>
          <p:nvPr/>
        </p:nvSpPr>
        <p:spPr>
          <a:xfrm>
            <a:off x="4239188" y="1052578"/>
            <a:ext cx="370766" cy="370766"/>
          </a:xfrm>
          <a:prstGeom prst="ellipse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76A71B0-D0E7-4EB0-99C8-B9E2AB6FCEB5}"/>
              </a:ext>
            </a:extLst>
          </p:cNvPr>
          <p:cNvSpPr/>
          <p:nvPr/>
        </p:nvSpPr>
        <p:spPr>
          <a:xfrm>
            <a:off x="6783096" y="2133447"/>
            <a:ext cx="370766" cy="370766"/>
          </a:xfrm>
          <a:prstGeom prst="ellipse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88472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181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Segoe UI</vt:lpstr>
      <vt:lpstr>1_Office Theme</vt:lpstr>
      <vt:lpstr>Convert Font Symbols to Editable Shapes</vt:lpstr>
      <vt:lpstr>Convert Font Symbols to editable shapes</vt:lpstr>
      <vt:lpstr>Steps:</vt:lpstr>
      <vt:lpstr>Examples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109</cp:revision>
  <dcterms:created xsi:type="dcterms:W3CDTF">2015-10-28T10:09:18Z</dcterms:created>
  <dcterms:modified xsi:type="dcterms:W3CDTF">2019-02-05T08:55:13Z</dcterms:modified>
</cp:coreProperties>
</file>