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16D75-ACFB-427E-B618-FD60C869B4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18F3260-0711-4BD5-B7FB-0610BC7662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7BBC21F-CFD9-437C-8B18-E297228848EF}"/>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5" name="Footer Placeholder 4">
            <a:extLst>
              <a:ext uri="{FF2B5EF4-FFF2-40B4-BE49-F238E27FC236}">
                <a16:creationId xmlns:a16="http://schemas.microsoft.com/office/drawing/2014/main" id="{3AD50951-330D-4131-AAEB-C94418CF2A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6AC5F8-D1E2-467D-982F-88E56786F42C}"/>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11633960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0F0102-F3D1-4FFD-9836-C717137F13C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420E87-C806-49C8-BFA1-A4A381F122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D0271D-2BC8-461C-8AB5-247B36293384}"/>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5" name="Footer Placeholder 4">
            <a:extLst>
              <a:ext uri="{FF2B5EF4-FFF2-40B4-BE49-F238E27FC236}">
                <a16:creationId xmlns:a16="http://schemas.microsoft.com/office/drawing/2014/main" id="{9CDB1C0B-DD79-46BF-9BDF-FFB1630AA31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004878-DA7E-4A16-92E9-F57B523708C7}"/>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3124170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D276F4-4D53-4BBC-904E-02B98F71179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4CB3955-007A-4FD3-A844-D5DA7FCC3FB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426DAD-A78F-4BF0-BDDB-0F92C1354556}"/>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5" name="Footer Placeholder 4">
            <a:extLst>
              <a:ext uri="{FF2B5EF4-FFF2-40B4-BE49-F238E27FC236}">
                <a16:creationId xmlns:a16="http://schemas.microsoft.com/office/drawing/2014/main" id="{B786CBD2-6D7E-447E-AD6F-F3508DC052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56A994-89AC-4F79-B78A-CB6B824B1CFB}"/>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1000247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48030-BC51-408B-B2E3-9F768C424B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038BE8E-3C22-42F5-8D8C-CC8CFAE2557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98EE2C-306A-4396-965C-C56AF9373B88}"/>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5" name="Footer Placeholder 4">
            <a:extLst>
              <a:ext uri="{FF2B5EF4-FFF2-40B4-BE49-F238E27FC236}">
                <a16:creationId xmlns:a16="http://schemas.microsoft.com/office/drawing/2014/main" id="{A5388CB7-733E-401F-97B9-BC2F26617E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8419D85-C1DA-4316-8444-9AEB27225164}"/>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2416961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EF633-7652-4BBF-9F66-7D24AD06CD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B6C2897-30C1-4155-B642-C91FC60FBEB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053B4DB-8999-4175-AB92-2FAEC24F1AE7}"/>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5" name="Footer Placeholder 4">
            <a:extLst>
              <a:ext uri="{FF2B5EF4-FFF2-40B4-BE49-F238E27FC236}">
                <a16:creationId xmlns:a16="http://schemas.microsoft.com/office/drawing/2014/main" id="{260516C0-1716-4F96-9D92-95F8C88FE7E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F97375-E0F8-4642-962E-7CB08F687222}"/>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2621712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005C64-899E-4930-96A6-2B5F7DD281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B1AC61-2054-41E8-AC5C-09FE8EFC7F6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26390EF-D8D0-4A7F-8CC0-B59C02C9C8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E9E9D78-1B17-4F44-8190-4B3B6B3C582C}"/>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6" name="Footer Placeholder 5">
            <a:extLst>
              <a:ext uri="{FF2B5EF4-FFF2-40B4-BE49-F238E27FC236}">
                <a16:creationId xmlns:a16="http://schemas.microsoft.com/office/drawing/2014/main" id="{70C18829-E149-4D87-A0DA-26C8B2FEAA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3112C9-2955-42D7-87C3-1D7F5531B8EB}"/>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555538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212FD2-63B8-4C1B-A02F-8761FB4A847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15EE71F-8D2B-42C4-8FB3-C4F8CDD905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8AF2B2-5375-4880-AB73-E778FBE82CB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B2451DF-9517-4876-8F08-01084C07F6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307CA3C-CEB7-4531-A85A-C885FE6CB8F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1A0F94B-6A7C-4C63-A823-36B049E4E20C}"/>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8" name="Footer Placeholder 7">
            <a:extLst>
              <a:ext uri="{FF2B5EF4-FFF2-40B4-BE49-F238E27FC236}">
                <a16:creationId xmlns:a16="http://schemas.microsoft.com/office/drawing/2014/main" id="{3B1B3484-1E43-47DE-85FF-73811280BEB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826369B-9957-439C-81FD-AE9B20F58B70}"/>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429466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022F4-F16A-4F5D-9E84-893E151159D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F886AAB-F5D8-4B00-A240-D79E21BCB8B7}"/>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4" name="Footer Placeholder 3">
            <a:extLst>
              <a:ext uri="{FF2B5EF4-FFF2-40B4-BE49-F238E27FC236}">
                <a16:creationId xmlns:a16="http://schemas.microsoft.com/office/drawing/2014/main" id="{9272B7E3-0AC3-46E8-A169-4CD6560066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D4B2C1C-E319-4302-BD64-C81C80844175}"/>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3897315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2C21C3-46EE-4C57-A87B-A7587F72D60F}"/>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3" name="Footer Placeholder 2">
            <a:extLst>
              <a:ext uri="{FF2B5EF4-FFF2-40B4-BE49-F238E27FC236}">
                <a16:creationId xmlns:a16="http://schemas.microsoft.com/office/drawing/2014/main" id="{D9B9D495-FEB3-41AC-854C-A8D95030B8E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F14A82-E0E8-42D4-B338-C470887CEE57}"/>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2294886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4950E-52E8-4E0E-9028-D6C0138A39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D2C2E6D-381F-4D2F-8D44-AF37243E46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2873D4B-E1EB-4C37-9710-CAB5F30C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2BE2DC-8041-46FE-8CD6-3B0D21461952}"/>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6" name="Footer Placeholder 5">
            <a:extLst>
              <a:ext uri="{FF2B5EF4-FFF2-40B4-BE49-F238E27FC236}">
                <a16:creationId xmlns:a16="http://schemas.microsoft.com/office/drawing/2014/main" id="{8ACC380A-B244-4192-AFB3-75E071FA9E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7058B1-52F0-4E30-9ACB-F5A1721AE8DC}"/>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9703307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D97CD-AE7F-41F0-98BD-15798906F6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5E44058-59E0-4804-BF6D-034E483808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83B89C6-0F6F-45A4-8123-EEDF3BB5D5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D158AC3-2CE6-48E7-80C2-B9318F917C89}"/>
              </a:ext>
            </a:extLst>
          </p:cNvPr>
          <p:cNvSpPr>
            <a:spLocks noGrp="1"/>
          </p:cNvSpPr>
          <p:nvPr>
            <p:ph type="dt" sz="half" idx="10"/>
          </p:nvPr>
        </p:nvSpPr>
        <p:spPr/>
        <p:txBody>
          <a:bodyPr/>
          <a:lstStyle/>
          <a:p>
            <a:fld id="{99C3003D-25B9-4F47-9FAD-19A553004E5F}" type="datetimeFigureOut">
              <a:rPr lang="en-US" smtClean="0"/>
              <a:t>7/17/2019</a:t>
            </a:fld>
            <a:endParaRPr lang="en-US"/>
          </a:p>
        </p:txBody>
      </p:sp>
      <p:sp>
        <p:nvSpPr>
          <p:cNvPr id="6" name="Footer Placeholder 5">
            <a:extLst>
              <a:ext uri="{FF2B5EF4-FFF2-40B4-BE49-F238E27FC236}">
                <a16:creationId xmlns:a16="http://schemas.microsoft.com/office/drawing/2014/main" id="{2266387F-8166-4356-82FB-BB61815DE7F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699B4F-F502-4A27-B184-24F9D5458566}"/>
              </a:ext>
            </a:extLst>
          </p:cNvPr>
          <p:cNvSpPr>
            <a:spLocks noGrp="1"/>
          </p:cNvSpPr>
          <p:nvPr>
            <p:ph type="sldNum" sz="quarter" idx="12"/>
          </p:nvPr>
        </p:nvSpPr>
        <p:spPr/>
        <p:txBody>
          <a:bodyPr/>
          <a:lstStyle/>
          <a:p>
            <a:fld id="{67607BC3-8B06-4286-95C6-04A828E39326}" type="slidenum">
              <a:rPr lang="en-US" smtClean="0"/>
              <a:t>‹#›</a:t>
            </a:fld>
            <a:endParaRPr lang="en-US"/>
          </a:p>
        </p:txBody>
      </p:sp>
    </p:spTree>
    <p:extLst>
      <p:ext uri="{BB962C8B-B14F-4D97-AF65-F5344CB8AC3E}">
        <p14:creationId xmlns:p14="http://schemas.microsoft.com/office/powerpoint/2010/main" val="523676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39FD3C-A71D-4674-9D3B-9801FDF1F5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58CEC4-BD3B-4C29-ABBD-AD1FAE6007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092486-A3DD-4BDB-A143-9960F75764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C3003D-25B9-4F47-9FAD-19A553004E5F}" type="datetimeFigureOut">
              <a:rPr lang="en-US" smtClean="0"/>
              <a:t>7/17/2019</a:t>
            </a:fld>
            <a:endParaRPr lang="en-US"/>
          </a:p>
        </p:txBody>
      </p:sp>
      <p:sp>
        <p:nvSpPr>
          <p:cNvPr id="5" name="Footer Placeholder 4">
            <a:extLst>
              <a:ext uri="{FF2B5EF4-FFF2-40B4-BE49-F238E27FC236}">
                <a16:creationId xmlns:a16="http://schemas.microsoft.com/office/drawing/2014/main" id="{EB38248D-9605-4AD9-8FC7-24AF5B40C0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3F26373-3782-4F1A-84A8-FD7A3B3843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607BC3-8B06-4286-95C6-04A828E39326}" type="slidenum">
              <a:rPr lang="en-US" smtClean="0"/>
              <a:t>‹#›</a:t>
            </a:fld>
            <a:endParaRPr lang="en-US"/>
          </a:p>
        </p:txBody>
      </p:sp>
    </p:spTree>
    <p:extLst>
      <p:ext uri="{BB962C8B-B14F-4D97-AF65-F5344CB8AC3E}">
        <p14:creationId xmlns:p14="http://schemas.microsoft.com/office/powerpoint/2010/main" val="986712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09B0DB7-0E8A-4AFD-A0E4-581452D81F6A}"/>
              </a:ext>
            </a:extLst>
          </p:cNvPr>
          <p:cNvSpPr txBox="1"/>
          <p:nvPr/>
        </p:nvSpPr>
        <p:spPr>
          <a:xfrm>
            <a:off x="585808" y="416615"/>
            <a:ext cx="10532766" cy="1477328"/>
          </a:xfrm>
          <a:prstGeom prst="rect">
            <a:avLst/>
          </a:prstGeom>
          <a:noFill/>
        </p:spPr>
        <p:txBody>
          <a:bodyPr wrap="square" rtlCol="0">
            <a:spAutoFit/>
          </a:bodyPr>
          <a:lstStyle/>
          <a:p>
            <a:r>
              <a:rPr lang="en-US" b="1" dirty="0"/>
              <a:t>Project 1 </a:t>
            </a:r>
            <a:r>
              <a:rPr lang="en-US" dirty="0"/>
              <a:t>- Revenue chart (US$ in ‘000) - Data Chart Timeline: Nov 2014 to April 2016. The company implemented a new CRM software in December 2015. Prior to that, sales were sporadic, and mostly due to steep discount. After December 2015, sales picked up significantly despite withdrawal of all discount schemes. How do you present this information in 1 slide? Note – You can use the picture below. Do not re-create the chart. Use shapes, arrows, callouts </a:t>
            </a:r>
            <a:r>
              <a:rPr lang="en-US" dirty="0" err="1"/>
              <a:t>etc</a:t>
            </a:r>
            <a:r>
              <a:rPr lang="en-US" dirty="0"/>
              <a:t> to make the story as visually appealing as possible.</a:t>
            </a:r>
          </a:p>
        </p:txBody>
      </p:sp>
      <p:pic>
        <p:nvPicPr>
          <p:cNvPr id="4" name="Picture 3">
            <a:extLst>
              <a:ext uri="{FF2B5EF4-FFF2-40B4-BE49-F238E27FC236}">
                <a16:creationId xmlns:a16="http://schemas.microsoft.com/office/drawing/2014/main" id="{9F2F61F8-1CFC-45FD-B631-CB9CF16A7A23}"/>
              </a:ext>
            </a:extLst>
          </p:cNvPr>
          <p:cNvPicPr/>
          <p:nvPr/>
        </p:nvPicPr>
        <p:blipFill rotWithShape="1">
          <a:blip r:embed="rId2"/>
          <a:srcRect l="2731" t="3518" r="1170" b="8175"/>
          <a:stretch/>
        </p:blipFill>
        <p:spPr>
          <a:xfrm>
            <a:off x="585808" y="1893943"/>
            <a:ext cx="9846365" cy="4547442"/>
          </a:xfrm>
          <a:prstGeom prst="rect">
            <a:avLst/>
          </a:prstGeom>
        </p:spPr>
      </p:pic>
      <p:cxnSp>
        <p:nvCxnSpPr>
          <p:cNvPr id="6" name="Straight Arrow Connector 5">
            <a:extLst>
              <a:ext uri="{FF2B5EF4-FFF2-40B4-BE49-F238E27FC236}">
                <a16:creationId xmlns:a16="http://schemas.microsoft.com/office/drawing/2014/main" id="{879859F9-ACF1-4412-941D-57559570668E}"/>
              </a:ext>
            </a:extLst>
          </p:cNvPr>
          <p:cNvCxnSpPr>
            <a:cxnSpLocks/>
          </p:cNvCxnSpPr>
          <p:nvPr/>
        </p:nvCxnSpPr>
        <p:spPr>
          <a:xfrm flipH="1">
            <a:off x="7633252" y="5373612"/>
            <a:ext cx="185531" cy="404336"/>
          </a:xfrm>
          <a:prstGeom prst="straightConnector1">
            <a:avLst/>
          </a:prstGeom>
          <a:ln w="57150">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34326592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09B0DB7-0E8A-4AFD-A0E4-581452D81F6A}"/>
              </a:ext>
            </a:extLst>
          </p:cNvPr>
          <p:cNvSpPr txBox="1"/>
          <p:nvPr/>
        </p:nvSpPr>
        <p:spPr>
          <a:xfrm>
            <a:off x="585808" y="416615"/>
            <a:ext cx="10532766" cy="369332"/>
          </a:xfrm>
          <a:prstGeom prst="rect">
            <a:avLst/>
          </a:prstGeom>
          <a:noFill/>
        </p:spPr>
        <p:txBody>
          <a:bodyPr wrap="square" rtlCol="0">
            <a:spAutoFit/>
          </a:bodyPr>
          <a:lstStyle/>
          <a:p>
            <a:r>
              <a:rPr lang="en-US" b="1" dirty="0"/>
              <a:t>Project 2 </a:t>
            </a:r>
            <a:r>
              <a:rPr lang="en-US" dirty="0"/>
              <a:t>– Make a chart based on this data</a:t>
            </a:r>
          </a:p>
        </p:txBody>
      </p:sp>
      <p:graphicFrame>
        <p:nvGraphicFramePr>
          <p:cNvPr id="5" name="Table 4">
            <a:extLst>
              <a:ext uri="{FF2B5EF4-FFF2-40B4-BE49-F238E27FC236}">
                <a16:creationId xmlns:a16="http://schemas.microsoft.com/office/drawing/2014/main" id="{D1A1BF07-5DF8-4538-B236-49250BE6FB05}"/>
              </a:ext>
            </a:extLst>
          </p:cNvPr>
          <p:cNvGraphicFramePr>
            <a:graphicFrameLocks noGrp="1"/>
          </p:cNvGraphicFramePr>
          <p:nvPr>
            <p:extLst>
              <p:ext uri="{D42A27DB-BD31-4B8C-83A1-F6EECF244321}">
                <p14:modId xmlns:p14="http://schemas.microsoft.com/office/powerpoint/2010/main" val="569350548"/>
              </p:ext>
            </p:extLst>
          </p:nvPr>
        </p:nvGraphicFramePr>
        <p:xfrm>
          <a:off x="585808" y="1081157"/>
          <a:ext cx="3816623" cy="2584756"/>
        </p:xfrm>
        <a:graphic>
          <a:graphicData uri="http://schemas.openxmlformats.org/drawingml/2006/table">
            <a:tbl>
              <a:tblPr firstRow="1" firstCol="1" bandRow="1">
                <a:tableStyleId>{72833802-FEF1-4C79-8D5D-14CF1EAF98D9}</a:tableStyleId>
              </a:tblPr>
              <a:tblGrid>
                <a:gridCol w="1319767">
                  <a:extLst>
                    <a:ext uri="{9D8B030D-6E8A-4147-A177-3AD203B41FA5}">
                      <a16:colId xmlns:a16="http://schemas.microsoft.com/office/drawing/2014/main" val="4230335935"/>
                    </a:ext>
                  </a:extLst>
                </a:gridCol>
                <a:gridCol w="1248428">
                  <a:extLst>
                    <a:ext uri="{9D8B030D-6E8A-4147-A177-3AD203B41FA5}">
                      <a16:colId xmlns:a16="http://schemas.microsoft.com/office/drawing/2014/main" val="903947511"/>
                    </a:ext>
                  </a:extLst>
                </a:gridCol>
                <a:gridCol w="1248428">
                  <a:extLst>
                    <a:ext uri="{9D8B030D-6E8A-4147-A177-3AD203B41FA5}">
                      <a16:colId xmlns:a16="http://schemas.microsoft.com/office/drawing/2014/main" val="3221995929"/>
                    </a:ext>
                  </a:extLst>
                </a:gridCol>
              </a:tblGrid>
              <a:tr h="603044">
                <a:tc>
                  <a:txBody>
                    <a:bodyPr/>
                    <a:lstStyle/>
                    <a:p>
                      <a:pPr marL="0" marR="0">
                        <a:lnSpc>
                          <a:spcPct val="107000"/>
                        </a:lnSpc>
                        <a:spcBef>
                          <a:spcPts val="0"/>
                        </a:spcBef>
                        <a:spcAft>
                          <a:spcPts val="0"/>
                        </a:spcAft>
                      </a:pPr>
                      <a:r>
                        <a:rPr lang="en-US" sz="1600" dirty="0">
                          <a:effectLst/>
                        </a:rPr>
                        <a:t>Dept. Name</a:t>
                      </a:r>
                      <a:endParaRPr lang="en-US" sz="2000" dirty="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dirty="0">
                          <a:effectLst/>
                        </a:rPr>
                        <a:t>Actual Sales (US$ </a:t>
                      </a:r>
                      <a:r>
                        <a:rPr lang="en-US" sz="1600" dirty="0" err="1">
                          <a:effectLst/>
                        </a:rPr>
                        <a:t>mn</a:t>
                      </a:r>
                      <a:r>
                        <a:rPr lang="en-US" sz="1600" dirty="0">
                          <a:effectLst/>
                        </a:rPr>
                        <a:t>)</a:t>
                      </a:r>
                      <a:endParaRPr lang="en-US" sz="2000" dirty="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dirty="0">
                          <a:effectLst/>
                        </a:rPr>
                        <a:t>Target Sales (US$ </a:t>
                      </a:r>
                      <a:r>
                        <a:rPr lang="en-US" sz="1600" dirty="0" err="1">
                          <a:effectLst/>
                        </a:rPr>
                        <a:t>mn</a:t>
                      </a:r>
                      <a:r>
                        <a:rPr lang="en-US" sz="1600" dirty="0">
                          <a:effectLst/>
                        </a:rPr>
                        <a:t>)</a:t>
                      </a:r>
                      <a:endParaRPr lang="en-US" sz="2000" dirty="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3283433914"/>
                  </a:ext>
                </a:extLst>
              </a:tr>
              <a:tr h="244659">
                <a:tc>
                  <a:txBody>
                    <a:bodyPr/>
                    <a:lstStyle/>
                    <a:p>
                      <a:pPr marL="0" marR="0">
                        <a:lnSpc>
                          <a:spcPct val="107000"/>
                        </a:lnSpc>
                        <a:spcBef>
                          <a:spcPts val="0"/>
                        </a:spcBef>
                        <a:spcAft>
                          <a:spcPts val="0"/>
                        </a:spcAft>
                      </a:pPr>
                      <a:r>
                        <a:rPr lang="en-US" sz="1600">
                          <a:effectLst/>
                        </a:rPr>
                        <a:t>CDFD</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54</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60</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1483573934"/>
                  </a:ext>
                </a:extLst>
              </a:tr>
              <a:tr h="244659">
                <a:tc>
                  <a:txBody>
                    <a:bodyPr/>
                    <a:lstStyle/>
                    <a:p>
                      <a:pPr marL="0" marR="0">
                        <a:lnSpc>
                          <a:spcPct val="107000"/>
                        </a:lnSpc>
                        <a:spcBef>
                          <a:spcPts val="0"/>
                        </a:spcBef>
                        <a:spcAft>
                          <a:spcPts val="0"/>
                        </a:spcAft>
                      </a:pPr>
                      <a:r>
                        <a:rPr lang="en-US" sz="1600">
                          <a:effectLst/>
                        </a:rPr>
                        <a:t>RAD</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122</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96</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3614267432"/>
                  </a:ext>
                </a:extLst>
              </a:tr>
              <a:tr h="244659">
                <a:tc>
                  <a:txBody>
                    <a:bodyPr/>
                    <a:lstStyle/>
                    <a:p>
                      <a:pPr marL="0" marR="0">
                        <a:lnSpc>
                          <a:spcPct val="107000"/>
                        </a:lnSpc>
                        <a:spcBef>
                          <a:spcPts val="0"/>
                        </a:spcBef>
                        <a:spcAft>
                          <a:spcPts val="0"/>
                        </a:spcAft>
                      </a:pPr>
                      <a:r>
                        <a:rPr lang="en-US" sz="1600">
                          <a:effectLst/>
                        </a:rPr>
                        <a:t>RDD</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11</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16</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1055526853"/>
                  </a:ext>
                </a:extLst>
              </a:tr>
              <a:tr h="244659">
                <a:tc>
                  <a:txBody>
                    <a:bodyPr/>
                    <a:lstStyle/>
                    <a:p>
                      <a:pPr marL="0" marR="0">
                        <a:lnSpc>
                          <a:spcPct val="107000"/>
                        </a:lnSpc>
                        <a:spcBef>
                          <a:spcPts val="0"/>
                        </a:spcBef>
                        <a:spcAft>
                          <a:spcPts val="0"/>
                        </a:spcAft>
                      </a:pPr>
                      <a:r>
                        <a:rPr lang="en-US" sz="1600">
                          <a:effectLst/>
                        </a:rPr>
                        <a:t>AD</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38</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35</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954392858"/>
                  </a:ext>
                </a:extLst>
              </a:tr>
              <a:tr h="244659">
                <a:tc>
                  <a:txBody>
                    <a:bodyPr/>
                    <a:lstStyle/>
                    <a:p>
                      <a:pPr marL="0" marR="0">
                        <a:lnSpc>
                          <a:spcPct val="107000"/>
                        </a:lnSpc>
                        <a:spcBef>
                          <a:spcPts val="0"/>
                        </a:spcBef>
                        <a:spcAft>
                          <a:spcPts val="0"/>
                        </a:spcAft>
                      </a:pPr>
                      <a:r>
                        <a:rPr lang="en-US" sz="1600">
                          <a:effectLst/>
                        </a:rPr>
                        <a:t>HFD</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176</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240</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4079219802"/>
                  </a:ext>
                </a:extLst>
              </a:tr>
              <a:tr h="244659">
                <a:tc>
                  <a:txBody>
                    <a:bodyPr/>
                    <a:lstStyle/>
                    <a:p>
                      <a:pPr marL="0" marR="0">
                        <a:lnSpc>
                          <a:spcPct val="107000"/>
                        </a:lnSpc>
                        <a:spcBef>
                          <a:spcPts val="0"/>
                        </a:spcBef>
                        <a:spcAft>
                          <a:spcPts val="0"/>
                        </a:spcAft>
                      </a:pPr>
                      <a:r>
                        <a:rPr lang="en-US" sz="1600">
                          <a:effectLst/>
                        </a:rPr>
                        <a:t>ED</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33</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49</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3251120343"/>
                  </a:ext>
                </a:extLst>
              </a:tr>
              <a:tr h="244659">
                <a:tc>
                  <a:txBody>
                    <a:bodyPr/>
                    <a:lstStyle/>
                    <a:p>
                      <a:pPr marL="0" marR="0">
                        <a:lnSpc>
                          <a:spcPct val="107000"/>
                        </a:lnSpc>
                        <a:spcBef>
                          <a:spcPts val="0"/>
                        </a:spcBef>
                        <a:spcAft>
                          <a:spcPts val="0"/>
                        </a:spcAft>
                      </a:pPr>
                      <a:r>
                        <a:rPr lang="en-US" sz="1600">
                          <a:effectLst/>
                        </a:rPr>
                        <a:t>LGAD</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21</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29</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3235292219"/>
                  </a:ext>
                </a:extLst>
              </a:tr>
              <a:tr h="244659">
                <a:tc>
                  <a:txBody>
                    <a:bodyPr/>
                    <a:lstStyle/>
                    <a:p>
                      <a:pPr marL="0" marR="0">
                        <a:lnSpc>
                          <a:spcPct val="107000"/>
                        </a:lnSpc>
                        <a:spcBef>
                          <a:spcPts val="0"/>
                        </a:spcBef>
                        <a:spcAft>
                          <a:spcPts val="0"/>
                        </a:spcAft>
                      </a:pPr>
                      <a:r>
                        <a:rPr lang="en-US" sz="1600">
                          <a:effectLst/>
                        </a:rPr>
                        <a:t>PEMD</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a:effectLst/>
                        </a:rPr>
                        <a:t>22</a:t>
                      </a:r>
                      <a:endParaRPr lang="en-US" sz="200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tc>
                  <a:txBody>
                    <a:bodyPr/>
                    <a:lstStyle/>
                    <a:p>
                      <a:pPr marL="0" marR="0" algn="r">
                        <a:lnSpc>
                          <a:spcPct val="107000"/>
                        </a:lnSpc>
                        <a:spcBef>
                          <a:spcPts val="0"/>
                        </a:spcBef>
                        <a:spcAft>
                          <a:spcPts val="0"/>
                        </a:spcAft>
                      </a:pPr>
                      <a:r>
                        <a:rPr lang="en-US" sz="1600" dirty="0">
                          <a:effectLst/>
                        </a:rPr>
                        <a:t>12</a:t>
                      </a:r>
                      <a:endParaRPr lang="en-US" sz="2000" dirty="0">
                        <a:effectLst/>
                        <a:latin typeface="Arial" panose="020B0604020202020204" pitchFamily="34" charset="0"/>
                        <a:ea typeface="Calibri" panose="020F0502020204030204" pitchFamily="34" charset="0"/>
                        <a:cs typeface="Segoe UI" panose="020B0502040204020203" pitchFamily="34" charset="0"/>
                      </a:endParaRPr>
                    </a:p>
                  </a:txBody>
                  <a:tcPr marL="68580" marR="68580" marT="0" marB="0" anchor="b"/>
                </a:tc>
                <a:extLst>
                  <a:ext uri="{0D108BD9-81ED-4DB2-BD59-A6C34878D82A}">
                    <a16:rowId xmlns:a16="http://schemas.microsoft.com/office/drawing/2014/main" val="821729883"/>
                  </a:ext>
                </a:extLst>
              </a:tr>
            </a:tbl>
          </a:graphicData>
        </a:graphic>
      </p:graphicFrame>
    </p:spTree>
    <p:extLst>
      <p:ext uri="{BB962C8B-B14F-4D97-AF65-F5344CB8AC3E}">
        <p14:creationId xmlns:p14="http://schemas.microsoft.com/office/powerpoint/2010/main" val="40327955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09B0DB7-0E8A-4AFD-A0E4-581452D81F6A}"/>
              </a:ext>
            </a:extLst>
          </p:cNvPr>
          <p:cNvSpPr txBox="1"/>
          <p:nvPr/>
        </p:nvSpPr>
        <p:spPr>
          <a:xfrm>
            <a:off x="585808" y="416615"/>
            <a:ext cx="10532766" cy="369332"/>
          </a:xfrm>
          <a:prstGeom prst="rect">
            <a:avLst/>
          </a:prstGeom>
          <a:noFill/>
        </p:spPr>
        <p:txBody>
          <a:bodyPr wrap="square" rtlCol="0">
            <a:spAutoFit/>
          </a:bodyPr>
          <a:lstStyle/>
          <a:p>
            <a:r>
              <a:rPr lang="en-US" b="1" dirty="0"/>
              <a:t>Project 3 </a:t>
            </a:r>
            <a:r>
              <a:rPr lang="en-US" dirty="0"/>
              <a:t>– Make an infographics</a:t>
            </a:r>
          </a:p>
        </p:txBody>
      </p:sp>
      <p:sp>
        <p:nvSpPr>
          <p:cNvPr id="2" name="Rectangle 1">
            <a:extLst>
              <a:ext uri="{FF2B5EF4-FFF2-40B4-BE49-F238E27FC236}">
                <a16:creationId xmlns:a16="http://schemas.microsoft.com/office/drawing/2014/main" id="{C7259E4C-FC0D-44D5-BC2A-CADB3AC4FA43}"/>
              </a:ext>
            </a:extLst>
          </p:cNvPr>
          <p:cNvSpPr/>
          <p:nvPr/>
        </p:nvSpPr>
        <p:spPr>
          <a:xfrm>
            <a:off x="585807" y="1525555"/>
            <a:ext cx="9684627" cy="3840731"/>
          </a:xfrm>
          <a:prstGeom prst="rect">
            <a:avLst/>
          </a:prstGeom>
        </p:spPr>
        <p:txBody>
          <a:bodyPr wrap="square">
            <a:spAutoFit/>
          </a:bodyPr>
          <a:lstStyle/>
          <a:p>
            <a:pPr>
              <a:lnSpc>
                <a:spcPct val="107000"/>
              </a:lnSpc>
              <a:spcAft>
                <a:spcPts val="800"/>
              </a:spcAft>
            </a:pPr>
            <a:r>
              <a:rPr lang="en-US" b="1" dirty="0"/>
              <a:t>Due diligence process</a:t>
            </a:r>
          </a:p>
          <a:p>
            <a:pPr>
              <a:lnSpc>
                <a:spcPct val="107000"/>
              </a:lnSpc>
              <a:spcAft>
                <a:spcPts val="800"/>
              </a:spcAft>
            </a:pPr>
            <a:r>
              <a:rPr lang="en-US" dirty="0">
                <a:ea typeface="Calibri" panose="020F0502020204030204" pitchFamily="34" charset="0"/>
                <a:cs typeface="Segoe UI" panose="020B0502040204020203" pitchFamily="34" charset="0"/>
              </a:rPr>
              <a:t>While the length of time necessary for effective due diligence varies with every project, it is prudent to build it into every transaction. Our typical steps include:</a:t>
            </a:r>
          </a:p>
          <a:p>
            <a:pPr marL="342900" marR="0" lvl="0" indent="-342900">
              <a:lnSpc>
                <a:spcPct val="107000"/>
              </a:lnSpc>
              <a:spcBef>
                <a:spcPts val="0"/>
              </a:spcBef>
              <a:spcAft>
                <a:spcPts val="0"/>
              </a:spcAft>
              <a:buFont typeface="+mj-lt"/>
              <a:buAutoNum type="arabicPeriod"/>
            </a:pPr>
            <a:r>
              <a:rPr lang="en-US" dirty="0">
                <a:ea typeface="Calibri" panose="020F0502020204030204" pitchFamily="34" charset="0"/>
                <a:cs typeface="Segoe UI" panose="020B0502040204020203" pitchFamily="34" charset="0"/>
              </a:rPr>
              <a:t>Understand the </a:t>
            </a:r>
            <a:r>
              <a:rPr lang="en-US" b="1" dirty="0">
                <a:ea typeface="Calibri" panose="020F0502020204030204" pitchFamily="34" charset="0"/>
                <a:cs typeface="Segoe UI" panose="020B0502040204020203" pitchFamily="34" charset="0"/>
              </a:rPr>
              <a:t>essence</a:t>
            </a:r>
            <a:r>
              <a:rPr lang="en-US" dirty="0">
                <a:ea typeface="Calibri" panose="020F0502020204030204" pitchFamily="34" charset="0"/>
                <a:cs typeface="Segoe UI" panose="020B0502040204020203" pitchFamily="34" charset="0"/>
              </a:rPr>
              <a:t> of the potential transaction, including the </a:t>
            </a:r>
            <a:r>
              <a:rPr lang="en-US" b="1" dirty="0">
                <a:ea typeface="Calibri" panose="020F0502020204030204" pitchFamily="34" charset="0"/>
                <a:cs typeface="Segoe UI" panose="020B0502040204020203" pitchFamily="34" charset="0"/>
              </a:rPr>
              <a:t>investment thesis </a:t>
            </a:r>
            <a:r>
              <a:rPr lang="en-US" dirty="0">
                <a:ea typeface="Calibri" panose="020F0502020204030204" pitchFamily="34" charset="0"/>
                <a:cs typeface="Segoe UI" panose="020B0502040204020203" pitchFamily="34" charset="0"/>
              </a:rPr>
              <a:t>and </a:t>
            </a:r>
            <a:r>
              <a:rPr lang="en-US" b="1" dirty="0">
                <a:ea typeface="Calibri" panose="020F0502020204030204" pitchFamily="34" charset="0"/>
                <a:cs typeface="Segoe UI" panose="020B0502040204020203" pitchFamily="34" charset="0"/>
              </a:rPr>
              <a:t>key value drivers</a:t>
            </a:r>
            <a:r>
              <a:rPr lang="en-US" dirty="0">
                <a:ea typeface="Calibri" panose="020F0502020204030204" pitchFamily="34" charset="0"/>
                <a:cs typeface="Segoe UI" panose="020B0502040204020203" pitchFamily="34" charset="0"/>
              </a:rPr>
              <a:t> for the potential investor</a:t>
            </a:r>
          </a:p>
          <a:p>
            <a:pPr marL="342900" marR="0" lvl="0" indent="-342900">
              <a:lnSpc>
                <a:spcPct val="107000"/>
              </a:lnSpc>
              <a:spcBef>
                <a:spcPts val="0"/>
              </a:spcBef>
              <a:spcAft>
                <a:spcPts val="0"/>
              </a:spcAft>
              <a:buFont typeface="+mj-lt"/>
              <a:buAutoNum type="arabicPeriod"/>
            </a:pPr>
            <a:r>
              <a:rPr lang="en-US" dirty="0">
                <a:ea typeface="Calibri" panose="020F0502020204030204" pitchFamily="34" charset="0"/>
                <a:cs typeface="Segoe UI" panose="020B0502040204020203" pitchFamily="34" charset="0"/>
              </a:rPr>
              <a:t>Understand the specific </a:t>
            </a:r>
            <a:r>
              <a:rPr lang="en-US" b="1" dirty="0">
                <a:ea typeface="Calibri" panose="020F0502020204030204" pitchFamily="34" charset="0"/>
                <a:cs typeface="Segoe UI" panose="020B0502040204020203" pitchFamily="34" charset="0"/>
              </a:rPr>
              <a:t>risk</a:t>
            </a:r>
            <a:r>
              <a:rPr lang="en-US" dirty="0">
                <a:ea typeface="Calibri" panose="020F0502020204030204" pitchFamily="34" charset="0"/>
                <a:cs typeface="Segoe UI" panose="020B0502040204020203" pitchFamily="34" charset="0"/>
              </a:rPr>
              <a:t> areas that require focus, and tailor procedures to be performed.</a:t>
            </a:r>
          </a:p>
          <a:p>
            <a:pPr marL="342900" marR="0" lvl="0" indent="-342900">
              <a:lnSpc>
                <a:spcPct val="107000"/>
              </a:lnSpc>
              <a:spcBef>
                <a:spcPts val="0"/>
              </a:spcBef>
              <a:spcAft>
                <a:spcPts val="0"/>
              </a:spcAft>
              <a:buFont typeface="+mj-lt"/>
              <a:buAutoNum type="arabicPeriod"/>
            </a:pPr>
            <a:r>
              <a:rPr lang="en-US" dirty="0">
                <a:ea typeface="Calibri" panose="020F0502020204030204" pitchFamily="34" charset="0"/>
                <a:cs typeface="Segoe UI" panose="020B0502040204020203" pitchFamily="34" charset="0"/>
              </a:rPr>
              <a:t>Manage all requests for information, and work with management to establish an appropriate </a:t>
            </a:r>
            <a:r>
              <a:rPr lang="en-US" b="1" dirty="0">
                <a:ea typeface="Calibri" panose="020F0502020204030204" pitchFamily="34" charset="0"/>
                <a:cs typeface="Segoe UI" panose="020B0502040204020203" pitchFamily="34" charset="0"/>
              </a:rPr>
              <a:t>work-plan.</a:t>
            </a:r>
          </a:p>
          <a:p>
            <a:pPr marL="342900" marR="0" lvl="0" indent="-342900">
              <a:lnSpc>
                <a:spcPct val="107000"/>
              </a:lnSpc>
              <a:spcBef>
                <a:spcPts val="0"/>
              </a:spcBef>
              <a:spcAft>
                <a:spcPts val="0"/>
              </a:spcAft>
              <a:buFont typeface="+mj-lt"/>
              <a:buAutoNum type="arabicPeriod"/>
            </a:pPr>
            <a:r>
              <a:rPr lang="en-US" dirty="0">
                <a:ea typeface="Calibri" panose="020F0502020204030204" pitchFamily="34" charset="0"/>
                <a:cs typeface="Segoe UI" panose="020B0502040204020203" pitchFamily="34" charset="0"/>
              </a:rPr>
              <a:t>Perform detailed </a:t>
            </a:r>
            <a:r>
              <a:rPr lang="en-US" b="1" dirty="0">
                <a:ea typeface="Calibri" panose="020F0502020204030204" pitchFamily="34" charset="0"/>
                <a:cs typeface="Segoe UI" panose="020B0502040204020203" pitchFamily="34" charset="0"/>
              </a:rPr>
              <a:t>procedures</a:t>
            </a:r>
            <a:r>
              <a:rPr lang="en-US" dirty="0">
                <a:ea typeface="Calibri" panose="020F0502020204030204" pitchFamily="34" charset="0"/>
                <a:cs typeface="Segoe UI" panose="020B0502040204020203" pitchFamily="34" charset="0"/>
              </a:rPr>
              <a:t> including financial analysis, detailed discussions with management and site visits, when applicable.</a:t>
            </a:r>
          </a:p>
          <a:p>
            <a:pPr marL="342900" marR="0" lvl="0" indent="-342900">
              <a:lnSpc>
                <a:spcPct val="107000"/>
              </a:lnSpc>
              <a:spcBef>
                <a:spcPts val="0"/>
              </a:spcBef>
              <a:spcAft>
                <a:spcPts val="0"/>
              </a:spcAft>
              <a:buFont typeface="+mj-lt"/>
              <a:buAutoNum type="arabicPeriod"/>
            </a:pPr>
            <a:r>
              <a:rPr lang="en-US" dirty="0">
                <a:ea typeface="Calibri" panose="020F0502020204030204" pitchFamily="34" charset="0"/>
                <a:cs typeface="Segoe UI" panose="020B0502040204020203" pitchFamily="34" charset="0"/>
              </a:rPr>
              <a:t>Provide real-time </a:t>
            </a:r>
            <a:r>
              <a:rPr lang="en-US" b="1" dirty="0">
                <a:ea typeface="Calibri" panose="020F0502020204030204" pitchFamily="34" charset="0"/>
                <a:cs typeface="Segoe UI" panose="020B0502040204020203" pitchFamily="34" charset="0"/>
              </a:rPr>
              <a:t>updates</a:t>
            </a:r>
            <a:r>
              <a:rPr lang="en-US" dirty="0">
                <a:ea typeface="Calibri" panose="020F0502020204030204" pitchFamily="34" charset="0"/>
                <a:cs typeface="Segoe UI" panose="020B0502040204020203" pitchFamily="34" charset="0"/>
              </a:rPr>
              <a:t> and present draft findings and reports to ensure that the purchaser is aware of all issues, and to be confident that the </a:t>
            </a:r>
            <a:r>
              <a:rPr lang="en-US" b="1" dirty="0">
                <a:ea typeface="Calibri" panose="020F0502020204030204" pitchFamily="34" charset="0"/>
                <a:cs typeface="Segoe UI" panose="020B0502040204020203" pitchFamily="34" charset="0"/>
              </a:rPr>
              <a:t>final report </a:t>
            </a:r>
            <a:r>
              <a:rPr lang="en-US" dirty="0">
                <a:ea typeface="Calibri" panose="020F0502020204030204" pitchFamily="34" charset="0"/>
                <a:cs typeface="Segoe UI" panose="020B0502040204020203" pitchFamily="34" charset="0"/>
              </a:rPr>
              <a:t>will meet stakeholder needs.</a:t>
            </a:r>
            <a:endParaRPr lang="en-US" dirty="0">
              <a:effectLst/>
              <a:ea typeface="Calibri" panose="020F0502020204030204" pitchFamily="34" charset="0"/>
              <a:cs typeface="Segoe UI" panose="020B0502040204020203" pitchFamily="34" charset="0"/>
            </a:endParaRPr>
          </a:p>
        </p:txBody>
      </p:sp>
    </p:spTree>
    <p:extLst>
      <p:ext uri="{BB962C8B-B14F-4D97-AF65-F5344CB8AC3E}">
        <p14:creationId xmlns:p14="http://schemas.microsoft.com/office/powerpoint/2010/main" val="13021639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TotalTime>
  <Words>299</Words>
  <Application>Microsoft Office PowerPoint</Application>
  <PresentationFormat>Widescreen</PresentationFormat>
  <Paragraphs>37</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Rishabh Pugalia</dc:creator>
  <cp:lastModifiedBy>Rishabh Pugalia</cp:lastModifiedBy>
  <cp:revision>5</cp:revision>
  <dcterms:created xsi:type="dcterms:W3CDTF">2019-06-22T01:20:21Z</dcterms:created>
  <dcterms:modified xsi:type="dcterms:W3CDTF">2019-07-17T03:32:37Z</dcterms:modified>
</cp:coreProperties>
</file>