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2"/>
  </p:notesMasterIdLst>
  <p:sldIdLst>
    <p:sldId id="343" r:id="rId2"/>
    <p:sldId id="311" r:id="rId3"/>
    <p:sldId id="339" r:id="rId4"/>
    <p:sldId id="391" r:id="rId5"/>
    <p:sldId id="342" r:id="rId6"/>
    <p:sldId id="340" r:id="rId7"/>
    <p:sldId id="336" r:id="rId8"/>
    <p:sldId id="338" r:id="rId9"/>
    <p:sldId id="341" r:id="rId10"/>
    <p:sldId id="335" r:id="rId11"/>
    <p:sldId id="344" r:id="rId12"/>
    <p:sldId id="337" r:id="rId13"/>
    <p:sldId id="345" r:id="rId14"/>
    <p:sldId id="259" r:id="rId15"/>
    <p:sldId id="346" r:id="rId16"/>
    <p:sldId id="347" r:id="rId17"/>
    <p:sldId id="352" r:id="rId18"/>
    <p:sldId id="353" r:id="rId19"/>
    <p:sldId id="354" r:id="rId20"/>
    <p:sldId id="355" r:id="rId21"/>
    <p:sldId id="356" r:id="rId22"/>
    <p:sldId id="257" r:id="rId23"/>
    <p:sldId id="258" r:id="rId24"/>
    <p:sldId id="262" r:id="rId25"/>
    <p:sldId id="357" r:id="rId26"/>
    <p:sldId id="348" r:id="rId27"/>
    <p:sldId id="260" r:id="rId28"/>
    <p:sldId id="261" r:id="rId29"/>
    <p:sldId id="263" r:id="rId30"/>
    <p:sldId id="264" r:id="rId31"/>
    <p:sldId id="351" r:id="rId32"/>
    <p:sldId id="359" r:id="rId33"/>
    <p:sldId id="417" r:id="rId34"/>
    <p:sldId id="279" r:id="rId35"/>
    <p:sldId id="280" r:id="rId36"/>
    <p:sldId id="272" r:id="rId37"/>
    <p:sldId id="277" r:id="rId38"/>
    <p:sldId id="278" r:id="rId39"/>
    <p:sldId id="375" r:id="rId40"/>
    <p:sldId id="377" r:id="rId41"/>
    <p:sldId id="411" r:id="rId42"/>
    <p:sldId id="378" r:id="rId43"/>
    <p:sldId id="381" r:id="rId44"/>
    <p:sldId id="382" r:id="rId45"/>
    <p:sldId id="385" r:id="rId46"/>
    <p:sldId id="386" r:id="rId47"/>
    <p:sldId id="387" r:id="rId48"/>
    <p:sldId id="358" r:id="rId49"/>
    <p:sldId id="388" r:id="rId50"/>
    <p:sldId id="360" r:id="rId51"/>
    <p:sldId id="361" r:id="rId52"/>
    <p:sldId id="362" r:id="rId53"/>
    <p:sldId id="364" r:id="rId54"/>
    <p:sldId id="365" r:id="rId55"/>
    <p:sldId id="367" r:id="rId56"/>
    <p:sldId id="368" r:id="rId57"/>
    <p:sldId id="389" r:id="rId58"/>
    <p:sldId id="376" r:id="rId59"/>
    <p:sldId id="369" r:id="rId60"/>
    <p:sldId id="371" r:id="rId61"/>
    <p:sldId id="372" r:id="rId62"/>
    <p:sldId id="373" r:id="rId63"/>
    <p:sldId id="374" r:id="rId64"/>
    <p:sldId id="392" r:id="rId65"/>
    <p:sldId id="396" r:id="rId66"/>
    <p:sldId id="397" r:id="rId67"/>
    <p:sldId id="398" r:id="rId68"/>
    <p:sldId id="399" r:id="rId69"/>
    <p:sldId id="395" r:id="rId70"/>
    <p:sldId id="400" r:id="rId71"/>
    <p:sldId id="401" r:id="rId72"/>
    <p:sldId id="402" r:id="rId73"/>
    <p:sldId id="403" r:id="rId74"/>
    <p:sldId id="405" r:id="rId75"/>
    <p:sldId id="404" r:id="rId76"/>
    <p:sldId id="394" r:id="rId77"/>
    <p:sldId id="406" r:id="rId78"/>
    <p:sldId id="407" r:id="rId79"/>
    <p:sldId id="408" r:id="rId80"/>
    <p:sldId id="409" r:id="rId81"/>
    <p:sldId id="410" r:id="rId82"/>
    <p:sldId id="393" r:id="rId83"/>
    <p:sldId id="412" r:id="rId84"/>
    <p:sldId id="413" r:id="rId85"/>
    <p:sldId id="415" r:id="rId86"/>
    <p:sldId id="416" r:id="rId87"/>
    <p:sldId id="418" r:id="rId88"/>
    <p:sldId id="419" r:id="rId89"/>
    <p:sldId id="420" r:id="rId90"/>
    <p:sldId id="390" r:id="rId9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2" userDrawn="1">
          <p15:clr>
            <a:srgbClr val="A4A3A4"/>
          </p15:clr>
        </p15:guide>
        <p15:guide id="2" pos="3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3F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37" autoAdjust="0"/>
    <p:restoredTop sz="94374" autoAdjust="0"/>
  </p:normalViewPr>
  <p:slideViewPr>
    <p:cSldViewPr snapToGrid="0">
      <p:cViewPr varScale="1">
        <p:scale>
          <a:sx n="68" d="100"/>
          <a:sy n="68" d="100"/>
        </p:scale>
        <p:origin x="624" y="72"/>
      </p:cViewPr>
      <p:guideLst>
        <p:guide orient="horz" pos="552"/>
        <p:guide pos="312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B9C603-C40C-4A03-8C26-DB44C0AAA4C1}" type="datetimeFigureOut">
              <a:rPr lang="en-US" smtClean="0"/>
              <a:t>7/20/2019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1C701-8E54-470E-8DC8-388A425F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93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PowerPoint Ninja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(c) Yoda Learning Solutions / Excel Next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7D8280-AF67-4161-AA10-879A9DD89AC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232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PowerPoint Ninja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(c) Yoda Learning Solutions / Excel Next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7D8280-AF67-4161-AA10-879A9DD89AC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478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solidFill>
          <a:srgbClr val="91C7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PowerPoint Ninja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(c) Yoda Learning Solutions / Excel Next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35635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7D8280-AF67-4161-AA10-879A9DD89AC8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121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261100"/>
            <a:ext cx="12192000" cy="596900"/>
          </a:xfrm>
          <a:prstGeom prst="rect">
            <a:avLst/>
          </a:prstGeom>
          <a:solidFill>
            <a:srgbClr val="91C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491737"/>
            <a:ext cx="11042650" cy="866775"/>
          </a:xfrm>
        </p:spPr>
        <p:txBody>
          <a:bodyPr>
            <a:normAutofit/>
          </a:bodyPr>
          <a:lstStyle>
            <a:lvl1pPr>
              <a:defRPr sz="4400" b="1">
                <a:solidFill>
                  <a:srgbClr val="913F98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PowerPoint Ninja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(c) Yoda Learning Solutions / Excel Next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35635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7D8280-AF67-4161-AA10-879A9DD89AC8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3818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472462"/>
            <a:ext cx="12192000" cy="378279"/>
          </a:xfrm>
          <a:prstGeom prst="rect">
            <a:avLst/>
          </a:prstGeom>
          <a:solidFill>
            <a:srgbClr val="91C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01760" y="6466566"/>
            <a:ext cx="5931808" cy="39140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510562"/>
            <a:ext cx="2743200" cy="36512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6466566"/>
            <a:ext cx="2896960" cy="391434"/>
          </a:xfrm>
        </p:spPr>
        <p:txBody>
          <a:bodyPr vert="horz" lIns="91440" tIns="45720" rIns="91440" bIns="45720" rtlCol="0" anchor="ctr"/>
          <a:lstStyle>
            <a:lvl1pPr>
              <a:defRPr lang="en-US" sz="11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PowerPoint Ninja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EEAA19-9928-43A4-8D07-77F6B3755602}"/>
              </a:ext>
            </a:extLst>
          </p:cNvPr>
          <p:cNvSpPr/>
          <p:nvPr/>
        </p:nvSpPr>
        <p:spPr>
          <a:xfrm rot="5400000">
            <a:off x="11571848" y="2695707"/>
            <a:ext cx="965981" cy="2743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PwC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7C2D0B-B3B5-4F9D-AE15-39D1FA497210}"/>
              </a:ext>
            </a:extLst>
          </p:cNvPr>
          <p:cNvSpPr/>
          <p:nvPr/>
        </p:nvSpPr>
        <p:spPr>
          <a:xfrm rot="5400000">
            <a:off x="11571848" y="3887972"/>
            <a:ext cx="965981" cy="2743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Non-PwC</a:t>
            </a:r>
          </a:p>
        </p:txBody>
      </p:sp>
    </p:spTree>
    <p:extLst>
      <p:ext uri="{BB962C8B-B14F-4D97-AF65-F5344CB8AC3E}">
        <p14:creationId xmlns:p14="http://schemas.microsoft.com/office/powerpoint/2010/main" val="2133058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472462"/>
            <a:ext cx="12192000" cy="378279"/>
          </a:xfrm>
          <a:prstGeom prst="rect">
            <a:avLst/>
          </a:prstGeom>
          <a:solidFill>
            <a:srgbClr val="91C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01760" y="6466566"/>
            <a:ext cx="5931808" cy="39140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510562"/>
            <a:ext cx="2743200" cy="36512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6466566"/>
            <a:ext cx="2896960" cy="391434"/>
          </a:xfrm>
        </p:spPr>
        <p:txBody>
          <a:bodyPr vert="horz" lIns="91440" tIns="45720" rIns="91440" bIns="45720" rtlCol="0" anchor="ctr"/>
          <a:lstStyle>
            <a:lvl1pPr>
              <a:defRPr lang="en-US" sz="11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PowerPoint Ninja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EEAA19-9928-43A4-8D07-77F6B3755602}"/>
              </a:ext>
            </a:extLst>
          </p:cNvPr>
          <p:cNvSpPr/>
          <p:nvPr/>
        </p:nvSpPr>
        <p:spPr>
          <a:xfrm rot="5400000">
            <a:off x="11571849" y="2695707"/>
            <a:ext cx="965981" cy="2743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1400" dirty="0"/>
              <a:t>PwC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7C2D0B-B3B5-4F9D-AE15-39D1FA497210}"/>
              </a:ext>
            </a:extLst>
          </p:cNvPr>
          <p:cNvSpPr/>
          <p:nvPr/>
        </p:nvSpPr>
        <p:spPr>
          <a:xfrm rot="5400000">
            <a:off x="11571849" y="3887972"/>
            <a:ext cx="965981" cy="2743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Non-PwC</a:t>
            </a:r>
          </a:p>
        </p:txBody>
      </p:sp>
    </p:spTree>
    <p:extLst>
      <p:ext uri="{BB962C8B-B14F-4D97-AF65-F5344CB8AC3E}">
        <p14:creationId xmlns:p14="http://schemas.microsoft.com/office/powerpoint/2010/main" val="3232290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472462"/>
            <a:ext cx="12192000" cy="378279"/>
          </a:xfrm>
          <a:prstGeom prst="rect">
            <a:avLst/>
          </a:prstGeom>
          <a:solidFill>
            <a:srgbClr val="91C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01760" y="6466566"/>
            <a:ext cx="5931808" cy="39140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510562"/>
            <a:ext cx="2743200" cy="36512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6466566"/>
            <a:ext cx="2896960" cy="391434"/>
          </a:xfrm>
        </p:spPr>
        <p:txBody>
          <a:bodyPr vert="horz" lIns="91440" tIns="45720" rIns="91440" bIns="45720" rtlCol="0" anchor="ctr"/>
          <a:lstStyle>
            <a:lvl1pPr>
              <a:defRPr lang="en-US" sz="11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PowerPoint Ninja</a:t>
            </a:r>
          </a:p>
        </p:txBody>
      </p:sp>
    </p:spTree>
    <p:extLst>
      <p:ext uri="{BB962C8B-B14F-4D97-AF65-F5344CB8AC3E}">
        <p14:creationId xmlns:p14="http://schemas.microsoft.com/office/powerpoint/2010/main" val="4122563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472462"/>
            <a:ext cx="12192000" cy="378279"/>
          </a:xfrm>
          <a:prstGeom prst="rect">
            <a:avLst/>
          </a:prstGeom>
          <a:solidFill>
            <a:srgbClr val="91C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01760" y="6466566"/>
            <a:ext cx="5931808" cy="39140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510562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248231"/>
            <a:ext cx="1219200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8560" y="293154"/>
            <a:ext cx="11042650" cy="866775"/>
          </a:xfrm>
        </p:spPr>
        <p:txBody>
          <a:bodyPr>
            <a:normAutofit/>
          </a:bodyPr>
          <a:lstStyle>
            <a:lvl1pPr>
              <a:defRPr lang="en-US" sz="4000" b="1" i="0" kern="1200" dirty="0">
                <a:solidFill>
                  <a:srgbClr val="92D050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6466566"/>
            <a:ext cx="2896960" cy="391434"/>
          </a:xfrm>
        </p:spPr>
        <p:txBody>
          <a:bodyPr vert="horz" lIns="91440" tIns="45720" rIns="91440" bIns="45720" rtlCol="0" anchor="ctr"/>
          <a:lstStyle>
            <a:lvl1pPr>
              <a:defRPr lang="en-US" sz="18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PowerPoint Ninja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484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PowerPoint Ninja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(c) Yoda Learning Solutions / Excel Next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7D8280-AF67-4161-AA10-879A9DD89AC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889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67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png"/><Relationship Id="rId5" Type="http://schemas.microsoft.com/office/2007/relationships/hdphoto" Target="../media/hdphoto10.wdp"/><Relationship Id="rId4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65BC-E404-4A60-A41A-EBC37950A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</a:t>
            </a:r>
            <a:r>
              <a:rPr lang="en-US"/>
              <a:t>from multiple </a:t>
            </a:r>
            <a:r>
              <a:rPr lang="en-US" dirty="0"/>
              <a:t>Reports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3CFCC-7E0B-4A08-B0D1-9644DA8BD1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644CB-2CC4-49C6-8591-04BCB5DF3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PowerPoint Ninja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00971-A846-4B1E-B2B6-AED204556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(c) Yoda Learning Solutions / Excel Next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4B382-F726-46EF-AEB6-7FB19D752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7D8280-AF67-4161-AA10-879A9DD89AC8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666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511245" y="180882"/>
            <a:ext cx="11042650" cy="5057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Clustering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D22B0F-BF2F-457F-A75E-FC342D92A0BC}"/>
              </a:ext>
            </a:extLst>
          </p:cNvPr>
          <p:cNvSpPr txBox="1"/>
          <p:nvPr/>
        </p:nvSpPr>
        <p:spPr>
          <a:xfrm>
            <a:off x="4606088" y="2714824"/>
            <a:ext cx="50894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2019 - competing-in-a-new-age-of-insurance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886115-FB01-407F-9BD4-38F42C538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6" y="798859"/>
            <a:ext cx="3951542" cy="222374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887F6E-F03B-44BD-AB86-C87E6AC57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245" y="3315415"/>
            <a:ext cx="5332483" cy="290233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2ECCE54-18AF-4434-8953-E677EAD84BA6}"/>
              </a:ext>
            </a:extLst>
          </p:cNvPr>
          <p:cNvSpPr txBox="1"/>
          <p:nvPr/>
        </p:nvSpPr>
        <p:spPr>
          <a:xfrm>
            <a:off x="6167664" y="5723906"/>
            <a:ext cx="5719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2019 - advance-artificial-intelligence-for-growth-leveraging-ai-and-robotics-for-india-s-economic-transformation</a:t>
            </a:r>
          </a:p>
        </p:txBody>
      </p:sp>
    </p:spTree>
    <p:extLst>
      <p:ext uri="{BB962C8B-B14F-4D97-AF65-F5344CB8AC3E}">
        <p14:creationId xmlns:p14="http://schemas.microsoft.com/office/powerpoint/2010/main" val="2465708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538892A-0457-4DED-A3E5-A6407DFCCD88}"/>
              </a:ext>
            </a:extLst>
          </p:cNvPr>
          <p:cNvGrpSpPr/>
          <p:nvPr/>
        </p:nvGrpSpPr>
        <p:grpSpPr>
          <a:xfrm>
            <a:off x="495300" y="876300"/>
            <a:ext cx="5245777" cy="5680397"/>
            <a:chOff x="830978" y="750115"/>
            <a:chExt cx="4912999" cy="532004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9ACF61D-B57B-4E18-AD38-1B89CABDC0FF}"/>
                </a:ext>
              </a:extLst>
            </p:cNvPr>
            <p:cNvSpPr/>
            <p:nvPr/>
          </p:nvSpPr>
          <p:spPr>
            <a:xfrm>
              <a:off x="1860644" y="5808553"/>
              <a:ext cx="285366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Source: PwC Report – How smart are our cities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9152468-96E8-41F1-8F22-0DD4B9014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978" y="750115"/>
              <a:ext cx="4912999" cy="4995225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Title 13">
            <a:extLst>
              <a:ext uri="{FF2B5EF4-FFF2-40B4-BE49-F238E27FC236}">
                <a16:creationId xmlns:a16="http://schemas.microsoft.com/office/drawing/2014/main" id="{DE94934D-251D-4E68-AEDC-2DDCCF745F23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Speed &amp; Precision</a:t>
            </a:r>
          </a:p>
        </p:txBody>
      </p:sp>
    </p:spTree>
    <p:extLst>
      <p:ext uri="{BB962C8B-B14F-4D97-AF65-F5344CB8AC3E}">
        <p14:creationId xmlns:p14="http://schemas.microsoft.com/office/powerpoint/2010/main" val="4068384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CA67E32-6596-40DF-98E0-5B42634DB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43" y="876300"/>
            <a:ext cx="9360877" cy="501082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A95E6DB-C69C-4B39-854E-E0A4F5F86556}"/>
              </a:ext>
            </a:extLst>
          </p:cNvPr>
          <p:cNvSpPr/>
          <p:nvPr/>
        </p:nvSpPr>
        <p:spPr>
          <a:xfrm>
            <a:off x="4504860" y="5797505"/>
            <a:ext cx="31822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Source: PwC Report (pwc-2017-risk-in-review-study)</a:t>
            </a:r>
          </a:p>
        </p:txBody>
      </p:sp>
      <p:sp>
        <p:nvSpPr>
          <p:cNvPr id="12" name="Title 13">
            <a:extLst>
              <a:ext uri="{FF2B5EF4-FFF2-40B4-BE49-F238E27FC236}">
                <a16:creationId xmlns:a16="http://schemas.microsoft.com/office/drawing/2014/main" id="{A6B03D33-E1BA-45AC-B59C-3D83AA559EA3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Speed &amp; Precision</a:t>
            </a:r>
          </a:p>
        </p:txBody>
      </p:sp>
    </p:spTree>
    <p:extLst>
      <p:ext uri="{BB962C8B-B14F-4D97-AF65-F5344CB8AC3E}">
        <p14:creationId xmlns:p14="http://schemas.microsoft.com/office/powerpoint/2010/main" val="3176618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B307F93-F966-4FDF-8501-8EC578545DBD}"/>
              </a:ext>
            </a:extLst>
          </p:cNvPr>
          <p:cNvGrpSpPr/>
          <p:nvPr/>
        </p:nvGrpSpPr>
        <p:grpSpPr>
          <a:xfrm>
            <a:off x="511244" y="876300"/>
            <a:ext cx="10744977" cy="3977054"/>
            <a:chOff x="2189409" y="1175121"/>
            <a:chExt cx="7392473" cy="273618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B8A1210-AC23-423A-9B5D-0F90764F47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440" b="-1"/>
            <a:stretch/>
          </p:blipFill>
          <p:spPr>
            <a:xfrm>
              <a:off x="2189409" y="1175121"/>
              <a:ext cx="7392473" cy="2094078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A3BDC1B-4B7D-40C6-B7DB-6A05A209B5EA}"/>
                </a:ext>
              </a:extLst>
            </p:cNvPr>
            <p:cNvSpPr/>
            <p:nvPr/>
          </p:nvSpPr>
          <p:spPr>
            <a:xfrm>
              <a:off x="4414730" y="3649698"/>
              <a:ext cx="294183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Source: PwC IND AS Outlook Survey report 2016</a:t>
              </a:r>
            </a:p>
          </p:txBody>
        </p:sp>
      </p:grpSp>
      <p:sp>
        <p:nvSpPr>
          <p:cNvPr id="11" name="Title 13">
            <a:extLst>
              <a:ext uri="{FF2B5EF4-FFF2-40B4-BE49-F238E27FC236}">
                <a16:creationId xmlns:a16="http://schemas.microsoft.com/office/drawing/2014/main" id="{7F7BF3B5-61E3-43A8-8896-F76A50C44127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Infographics: Timeline</a:t>
            </a:r>
          </a:p>
        </p:txBody>
      </p:sp>
    </p:spTree>
    <p:extLst>
      <p:ext uri="{BB962C8B-B14F-4D97-AF65-F5344CB8AC3E}">
        <p14:creationId xmlns:p14="http://schemas.microsoft.com/office/powerpoint/2010/main" val="1071300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59D96B-7DEE-4612-9BBB-1DE0ABEF4B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3554"/>
          <a:stretch/>
        </p:blipFill>
        <p:spPr>
          <a:xfrm>
            <a:off x="495301" y="876301"/>
            <a:ext cx="5610620" cy="507392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648DD41-06D7-45FE-BC51-5CC38E94B382}"/>
              </a:ext>
            </a:extLst>
          </p:cNvPr>
          <p:cNvSpPr txBox="1"/>
          <p:nvPr/>
        </p:nvSpPr>
        <p:spPr>
          <a:xfrm>
            <a:off x="495300" y="6104971"/>
            <a:ext cx="5150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PwC India Website - automating-trust-in-citizen-services.pdf</a:t>
            </a:r>
          </a:p>
        </p:txBody>
      </p:sp>
      <p:sp>
        <p:nvSpPr>
          <p:cNvPr id="5" name="Title 13">
            <a:extLst>
              <a:ext uri="{FF2B5EF4-FFF2-40B4-BE49-F238E27FC236}">
                <a16:creationId xmlns:a16="http://schemas.microsoft.com/office/drawing/2014/main" id="{7D0316F4-9E9E-4141-B5C3-A1D92C7893B0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Infographics: Sequence</a:t>
            </a:r>
          </a:p>
        </p:txBody>
      </p:sp>
    </p:spTree>
    <p:extLst>
      <p:ext uri="{BB962C8B-B14F-4D97-AF65-F5344CB8AC3E}">
        <p14:creationId xmlns:p14="http://schemas.microsoft.com/office/powerpoint/2010/main" val="210464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D70490A-203D-494D-AFEE-EEF4677E7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A8D1C1-6144-4E56-8C94-89AFC0128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6417E-DADD-474C-9729-B4C565268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B7D08FF-8DE0-4C0B-A22A-5F7A1A2F9446}"/>
              </a:ext>
            </a:extLst>
          </p:cNvPr>
          <p:cNvGrpSpPr/>
          <p:nvPr/>
        </p:nvGrpSpPr>
        <p:grpSpPr>
          <a:xfrm>
            <a:off x="495300" y="876300"/>
            <a:ext cx="7800399" cy="5334201"/>
            <a:chOff x="1753176" y="448413"/>
            <a:chExt cx="7800399" cy="533420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BD06FDB-0382-44F3-9812-E0E48B1A2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53176" y="448413"/>
              <a:ext cx="7800399" cy="5039101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FF5B3A-E4E5-45F1-819A-E64018239BD2}"/>
                </a:ext>
              </a:extLst>
            </p:cNvPr>
            <p:cNvSpPr/>
            <p:nvPr/>
          </p:nvSpPr>
          <p:spPr>
            <a:xfrm>
              <a:off x="3590023" y="5487514"/>
              <a:ext cx="4126704" cy="2951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/>
                <a:t>Source: PwC Report (digital-</a:t>
              </a:r>
              <a:r>
                <a:rPr lang="en-US" sz="1100" dirty="0" err="1"/>
                <a:t>india</a:t>
              </a:r>
              <a:r>
                <a:rPr lang="en-US" sz="1100" dirty="0"/>
                <a:t>-targeting-inclusive-growth)</a:t>
              </a: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A7D3D923-8AC4-4451-B31B-0CB42FE4DC07}"/>
              </a:ext>
            </a:extLst>
          </p:cNvPr>
          <p:cNvSpPr/>
          <p:nvPr/>
        </p:nvSpPr>
        <p:spPr>
          <a:xfrm>
            <a:off x="495300" y="5167138"/>
            <a:ext cx="7800399" cy="75712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3">
            <a:extLst>
              <a:ext uri="{FF2B5EF4-FFF2-40B4-BE49-F238E27FC236}">
                <a16:creationId xmlns:a16="http://schemas.microsoft.com/office/drawing/2014/main" id="{ECA8EDEC-DFB8-4554-AC97-41C4A219B540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Infographics: Shapes &amp; Icons</a:t>
            </a:r>
          </a:p>
        </p:txBody>
      </p:sp>
    </p:spTree>
    <p:extLst>
      <p:ext uri="{BB962C8B-B14F-4D97-AF65-F5344CB8AC3E}">
        <p14:creationId xmlns:p14="http://schemas.microsoft.com/office/powerpoint/2010/main" val="1354567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617376F-B76D-4F1D-88C8-BD41C74413EC}"/>
              </a:ext>
            </a:extLst>
          </p:cNvPr>
          <p:cNvGrpSpPr/>
          <p:nvPr/>
        </p:nvGrpSpPr>
        <p:grpSpPr>
          <a:xfrm>
            <a:off x="495300" y="876300"/>
            <a:ext cx="5534025" cy="5462260"/>
            <a:chOff x="611545" y="339278"/>
            <a:chExt cx="5534025" cy="546226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269F474-A241-4F5F-81C8-378949A1B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45" y="339278"/>
              <a:ext cx="5534025" cy="5200650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665EFD0-40C4-440A-83AB-66596E113676}"/>
                </a:ext>
              </a:extLst>
            </p:cNvPr>
            <p:cNvSpPr/>
            <p:nvPr/>
          </p:nvSpPr>
          <p:spPr>
            <a:xfrm>
              <a:off x="1918863" y="5539928"/>
              <a:ext cx="291938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/>
                <a:t>Source: PwC Report (quality-systems-roadmap)</a:t>
              </a:r>
            </a:p>
          </p:txBody>
        </p:sp>
      </p:grpSp>
      <p:sp>
        <p:nvSpPr>
          <p:cNvPr id="9" name="Title 13">
            <a:extLst>
              <a:ext uri="{FF2B5EF4-FFF2-40B4-BE49-F238E27FC236}">
                <a16:creationId xmlns:a16="http://schemas.microsoft.com/office/drawing/2014/main" id="{323985CD-1DCB-49E4-9F8A-D9C6CF5BED2F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Infographics: Icons</a:t>
            </a:r>
          </a:p>
        </p:txBody>
      </p:sp>
    </p:spTree>
    <p:extLst>
      <p:ext uri="{BB962C8B-B14F-4D97-AF65-F5344CB8AC3E}">
        <p14:creationId xmlns:p14="http://schemas.microsoft.com/office/powerpoint/2010/main" val="3887756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B1DCCE5-0E2C-4F3E-8393-2F1744AF8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10223454" cy="471158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sp>
        <p:nvSpPr>
          <p:cNvPr id="7" name="Title 13">
            <a:extLst>
              <a:ext uri="{FF2B5EF4-FFF2-40B4-BE49-F238E27FC236}">
                <a16:creationId xmlns:a16="http://schemas.microsoft.com/office/drawing/2014/main" id="{F1A83217-86F3-4AF9-8B8D-0A7D1923EA42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Infographics: Icons and Symbols</a:t>
            </a:r>
          </a:p>
        </p:txBody>
      </p:sp>
    </p:spTree>
    <p:extLst>
      <p:ext uri="{BB962C8B-B14F-4D97-AF65-F5344CB8AC3E}">
        <p14:creationId xmlns:p14="http://schemas.microsoft.com/office/powerpoint/2010/main" val="33141569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468143-0FB8-43CC-A1EB-824FB2A55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67646"/>
            <a:ext cx="4773383" cy="468488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F510CC-8191-4EC4-8CD7-CF9E1F138CE4}"/>
              </a:ext>
            </a:extLst>
          </p:cNvPr>
          <p:cNvSpPr/>
          <p:nvPr/>
        </p:nvSpPr>
        <p:spPr>
          <a:xfrm>
            <a:off x="776579" y="5728743"/>
            <a:ext cx="4942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Source: PwC Report – Rethinking Distribution Smart Solutions for Smart Customers </a:t>
            </a:r>
          </a:p>
        </p:txBody>
      </p:sp>
      <p:sp>
        <p:nvSpPr>
          <p:cNvPr id="12" name="Title 13">
            <a:extLst>
              <a:ext uri="{FF2B5EF4-FFF2-40B4-BE49-F238E27FC236}">
                <a16:creationId xmlns:a16="http://schemas.microsoft.com/office/drawing/2014/main" id="{579ABC51-F870-4646-B2F7-299A96A70FCF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Infographics: Merge Shapes</a:t>
            </a:r>
          </a:p>
        </p:txBody>
      </p:sp>
    </p:spTree>
    <p:extLst>
      <p:ext uri="{BB962C8B-B14F-4D97-AF65-F5344CB8AC3E}">
        <p14:creationId xmlns:p14="http://schemas.microsoft.com/office/powerpoint/2010/main" val="2189028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3B9E7CF-D43E-458D-97AF-8C2AC543D0C9}"/>
              </a:ext>
            </a:extLst>
          </p:cNvPr>
          <p:cNvGrpSpPr/>
          <p:nvPr/>
        </p:nvGrpSpPr>
        <p:grpSpPr>
          <a:xfrm>
            <a:off x="495300" y="876300"/>
            <a:ext cx="9960333" cy="4955560"/>
            <a:chOff x="1115834" y="433185"/>
            <a:chExt cx="9960333" cy="495556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51623A5-9FA2-44FD-8EC4-3A0986575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5834" y="433185"/>
              <a:ext cx="9960333" cy="4693950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2582BD4-AF36-4043-998D-84EA1CA294D0}"/>
                </a:ext>
              </a:extLst>
            </p:cNvPr>
            <p:cNvSpPr/>
            <p:nvPr/>
          </p:nvSpPr>
          <p:spPr>
            <a:xfrm>
              <a:off x="4111322" y="5127135"/>
              <a:ext cx="396935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100" dirty="0"/>
                <a:t>Source: PwC Report (artificial-intelligence-in-</a:t>
              </a:r>
              <a:r>
                <a:rPr lang="en-US" sz="1100" dirty="0" err="1"/>
                <a:t>india</a:t>
              </a:r>
              <a:r>
                <a:rPr lang="en-US" sz="1100" dirty="0"/>
                <a:t>-hype-or-reality)</a:t>
              </a:r>
            </a:p>
          </p:txBody>
        </p:sp>
      </p:grpSp>
      <p:sp>
        <p:nvSpPr>
          <p:cNvPr id="9" name="Title 13">
            <a:extLst>
              <a:ext uri="{FF2B5EF4-FFF2-40B4-BE49-F238E27FC236}">
                <a16:creationId xmlns:a16="http://schemas.microsoft.com/office/drawing/2014/main" id="{69620992-FA26-4C45-B32C-45267CC0C3CD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Shapes and Alignment</a:t>
            </a:r>
          </a:p>
        </p:txBody>
      </p:sp>
    </p:spTree>
    <p:extLst>
      <p:ext uri="{BB962C8B-B14F-4D97-AF65-F5344CB8AC3E}">
        <p14:creationId xmlns:p14="http://schemas.microsoft.com/office/powerpoint/2010/main" val="1217973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511245" y="180882"/>
            <a:ext cx="11042650" cy="5057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Chart of Charts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D22B0F-BF2F-457F-A75E-FC342D92A0BC}"/>
              </a:ext>
            </a:extLst>
          </p:cNvPr>
          <p:cNvSpPr txBox="1"/>
          <p:nvPr/>
        </p:nvSpPr>
        <p:spPr>
          <a:xfrm>
            <a:off x="511245" y="6121391"/>
            <a:ext cx="10064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2019 - competing-in-a-new-age-of-insurance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0C9B40-8E41-48DC-AF52-FC4DEA352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798887"/>
            <a:ext cx="8099355" cy="526022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862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CF96BDF-3A7A-4D6F-91DA-8B7B8E74D486}"/>
              </a:ext>
            </a:extLst>
          </p:cNvPr>
          <p:cNvGrpSpPr/>
          <p:nvPr/>
        </p:nvGrpSpPr>
        <p:grpSpPr>
          <a:xfrm>
            <a:off x="511287" y="893585"/>
            <a:ext cx="8622281" cy="5594979"/>
            <a:chOff x="1784860" y="334851"/>
            <a:chExt cx="8622281" cy="559497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8837DCC-0E5F-48DB-A542-A9A26B0C4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4860" y="334851"/>
              <a:ext cx="8622281" cy="5333369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25370CD-FD12-449A-AB23-16E70FEFDEBB}"/>
                </a:ext>
              </a:extLst>
            </p:cNvPr>
            <p:cNvSpPr/>
            <p:nvPr/>
          </p:nvSpPr>
          <p:spPr>
            <a:xfrm>
              <a:off x="3684923" y="5668220"/>
              <a:ext cx="482215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/>
                <a:t>Source: PwC Report (</a:t>
              </a:r>
              <a:r>
                <a:rPr lang="en-US" sz="1100" dirty="0" err="1"/>
                <a:t>blockchain</a:t>
              </a:r>
              <a:r>
                <a:rPr lang="en-US" sz="1100" dirty="0"/>
                <a:t>-the-next-innovation-to-make-our-cities-smarter)</a:t>
              </a:r>
            </a:p>
          </p:txBody>
        </p:sp>
      </p:grpSp>
      <p:sp>
        <p:nvSpPr>
          <p:cNvPr id="9" name="Title 13">
            <a:extLst>
              <a:ext uri="{FF2B5EF4-FFF2-40B4-BE49-F238E27FC236}">
                <a16:creationId xmlns:a16="http://schemas.microsoft.com/office/drawing/2014/main" id="{8B44CAB5-BA3B-430F-8F35-4AAA8F7B1834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Illustration</a:t>
            </a:r>
          </a:p>
        </p:txBody>
      </p:sp>
    </p:spTree>
    <p:extLst>
      <p:ext uri="{BB962C8B-B14F-4D97-AF65-F5344CB8AC3E}">
        <p14:creationId xmlns:p14="http://schemas.microsoft.com/office/powerpoint/2010/main" val="31399100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D99044-A150-46B3-B078-2ACC7BE9F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39" y="876300"/>
            <a:ext cx="8361677" cy="547015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75551D93-D1DC-453F-AD04-188FFBF23399}"/>
              </a:ext>
            </a:extLst>
          </p:cNvPr>
          <p:cNvSpPr/>
          <p:nvPr/>
        </p:nvSpPr>
        <p:spPr>
          <a:xfrm>
            <a:off x="9243534" y="876300"/>
            <a:ext cx="2293257" cy="1728648"/>
          </a:xfrm>
          <a:prstGeom prst="wedgeRectCallout">
            <a:avLst>
              <a:gd name="adj1" fmla="val -377887"/>
              <a:gd name="adj2" fmla="val 57771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/>
              <a:t>Rank Movement Signs</a:t>
            </a:r>
          </a:p>
        </p:txBody>
      </p:sp>
      <p:sp>
        <p:nvSpPr>
          <p:cNvPr id="9" name="Title 13">
            <a:extLst>
              <a:ext uri="{FF2B5EF4-FFF2-40B4-BE49-F238E27FC236}">
                <a16:creationId xmlns:a16="http://schemas.microsoft.com/office/drawing/2014/main" id="{2AE570A7-F199-4488-8C56-9AFB568C60AE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Table</a:t>
            </a:r>
          </a:p>
        </p:txBody>
      </p:sp>
    </p:spTree>
    <p:extLst>
      <p:ext uri="{BB962C8B-B14F-4D97-AF65-F5344CB8AC3E}">
        <p14:creationId xmlns:p14="http://schemas.microsoft.com/office/powerpoint/2010/main" val="7393947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726817-BDDF-4A82-9C8C-C9B669BDF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048" y="1067006"/>
            <a:ext cx="2486025" cy="43529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EB1BE81-29D4-4E60-A413-84E3C57C1611}"/>
              </a:ext>
            </a:extLst>
          </p:cNvPr>
          <p:cNvSpPr txBox="1"/>
          <p:nvPr/>
        </p:nvSpPr>
        <p:spPr>
          <a:xfrm>
            <a:off x="808383" y="5950226"/>
            <a:ext cx="5150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PwC India Website - automating-trust-in-citizen-services.pdf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AA6583-D377-4142-A907-8CB9F56CD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787" y="932000"/>
            <a:ext cx="4924425" cy="2105025"/>
          </a:xfrm>
          <a:prstGeom prst="rect">
            <a:avLst/>
          </a:prstGeom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7AF03E9D-86E8-4852-A264-937C3099E651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Quoting someone</a:t>
            </a:r>
          </a:p>
        </p:txBody>
      </p:sp>
    </p:spTree>
    <p:extLst>
      <p:ext uri="{BB962C8B-B14F-4D97-AF65-F5344CB8AC3E}">
        <p14:creationId xmlns:p14="http://schemas.microsoft.com/office/powerpoint/2010/main" val="1217047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70D7F5B-82C5-4513-86F7-6A7E0615B71F}"/>
              </a:ext>
            </a:extLst>
          </p:cNvPr>
          <p:cNvGrpSpPr/>
          <p:nvPr/>
        </p:nvGrpSpPr>
        <p:grpSpPr>
          <a:xfrm>
            <a:off x="373959" y="810065"/>
            <a:ext cx="8614083" cy="4847162"/>
            <a:chOff x="373959" y="810065"/>
            <a:chExt cx="7744267" cy="435771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7C9D13C-84F3-4945-B5AF-24A380145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410" y="810065"/>
              <a:ext cx="7689816" cy="1616331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B5DB4BE-51E2-4C6B-8980-5834BEA9D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410" y="2154687"/>
              <a:ext cx="7677569" cy="148163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91B0F27-5F6A-438A-9560-9526B5B98D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3959" y="3429000"/>
              <a:ext cx="6293893" cy="1738780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1C261DC-B6B4-496D-99C3-0B7EE74E72CF}"/>
              </a:ext>
            </a:extLst>
          </p:cNvPr>
          <p:cNvSpPr txBox="1"/>
          <p:nvPr/>
        </p:nvSpPr>
        <p:spPr>
          <a:xfrm>
            <a:off x="434526" y="5894046"/>
            <a:ext cx="5150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PwC India Website - automating-trust-in-citizen-services.pdf</a:t>
            </a:r>
          </a:p>
        </p:txBody>
      </p:sp>
      <p:sp>
        <p:nvSpPr>
          <p:cNvPr id="8" name="Title 13">
            <a:extLst>
              <a:ext uri="{FF2B5EF4-FFF2-40B4-BE49-F238E27FC236}">
                <a16:creationId xmlns:a16="http://schemas.microsoft.com/office/drawing/2014/main" id="{74623DA0-29A8-4B45-8A04-C6E79897E8D6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KPI Card + Key Takeaway</a:t>
            </a:r>
          </a:p>
        </p:txBody>
      </p:sp>
    </p:spTree>
    <p:extLst>
      <p:ext uri="{BB962C8B-B14F-4D97-AF65-F5344CB8AC3E}">
        <p14:creationId xmlns:p14="http://schemas.microsoft.com/office/powerpoint/2010/main" val="32436337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60D530-1B62-4EF9-8A77-6B5417196145}"/>
              </a:ext>
            </a:extLst>
          </p:cNvPr>
          <p:cNvSpPr txBox="1"/>
          <p:nvPr/>
        </p:nvSpPr>
        <p:spPr>
          <a:xfrm>
            <a:off x="425677" y="4696433"/>
            <a:ext cx="3319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PwC India Website - flying-high.pdf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2DD932-4CE8-4791-AE78-FBB58FD7F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98978"/>
            <a:ext cx="9091863" cy="367302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E8510CE5-924E-49F6-AB6A-714F634E6A93}"/>
              </a:ext>
            </a:extLst>
          </p:cNvPr>
          <p:cNvSpPr/>
          <p:nvPr/>
        </p:nvSpPr>
        <p:spPr>
          <a:xfrm>
            <a:off x="8447018" y="4420420"/>
            <a:ext cx="2293257" cy="1167580"/>
          </a:xfrm>
          <a:prstGeom prst="wedgeRectCallout">
            <a:avLst>
              <a:gd name="adj1" fmla="val -83739"/>
              <a:gd name="adj2" fmla="val -46434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/>
              <a:t>Visualization</a:t>
            </a:r>
          </a:p>
        </p:txBody>
      </p:sp>
      <p:sp>
        <p:nvSpPr>
          <p:cNvPr id="5" name="Title 13">
            <a:extLst>
              <a:ext uri="{FF2B5EF4-FFF2-40B4-BE49-F238E27FC236}">
                <a16:creationId xmlns:a16="http://schemas.microsoft.com/office/drawing/2014/main" id="{3C6A1262-3C22-4A7A-B0F9-71EA92D70602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Infographics</a:t>
            </a:r>
          </a:p>
        </p:txBody>
      </p:sp>
    </p:spTree>
    <p:extLst>
      <p:ext uri="{BB962C8B-B14F-4D97-AF65-F5344CB8AC3E}">
        <p14:creationId xmlns:p14="http://schemas.microsoft.com/office/powerpoint/2010/main" val="2654465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440475-3584-4DCC-99C7-7067A3B17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178" y="877343"/>
            <a:ext cx="9460022" cy="486546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D75D1E7-AA1B-4D14-B2B5-A3A14B8A3E3D}"/>
              </a:ext>
            </a:extLst>
          </p:cNvPr>
          <p:cNvSpPr/>
          <p:nvPr/>
        </p:nvSpPr>
        <p:spPr>
          <a:xfrm>
            <a:off x="495300" y="5865074"/>
            <a:ext cx="31822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Source: PwC Report (pwc-2017-risk-in-review-study)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Speech Bubble: Rectangle 6">
                <a:extLst>
                  <a:ext uri="{FF2B5EF4-FFF2-40B4-BE49-F238E27FC236}">
                    <a16:creationId xmlns:a16="http://schemas.microsoft.com/office/drawing/2014/main" id="{E305F5E7-BEEB-4A75-9FB1-4600CAEEFCC8}"/>
                  </a:ext>
                </a:extLst>
              </p:cNvPr>
              <p:cNvSpPr/>
              <p:nvPr/>
            </p:nvSpPr>
            <p:spPr>
              <a:xfrm>
                <a:off x="8480395" y="877314"/>
                <a:ext cx="2743200" cy="846104"/>
              </a:xfrm>
              <a:prstGeom prst="wedgeRectCallout">
                <a:avLst>
                  <a:gd name="adj1" fmla="val -42047"/>
                  <a:gd name="adj2" fmla="val 121210"/>
                </a:avLst>
              </a:prstGeom>
              <a:solidFill>
                <a:srgbClr val="C0000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2800" dirty="0"/>
                  <a:t>Circle Size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l-GR" sz="2800" i="1" smtClean="0">
                        <a:latin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Speech Bubble: Rectangle 6">
                <a:extLst>
                  <a:ext uri="{FF2B5EF4-FFF2-40B4-BE49-F238E27FC236}">
                    <a16:creationId xmlns:a16="http://schemas.microsoft.com/office/drawing/2014/main" id="{E305F5E7-BEEB-4A75-9FB1-4600CAEEFC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0395" y="877314"/>
                <a:ext cx="2743200" cy="846104"/>
              </a:xfrm>
              <a:prstGeom prst="wedgeRectCallout">
                <a:avLst>
                  <a:gd name="adj1" fmla="val -42047"/>
                  <a:gd name="adj2" fmla="val 121210"/>
                </a:avLst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3">
            <a:extLst>
              <a:ext uri="{FF2B5EF4-FFF2-40B4-BE49-F238E27FC236}">
                <a16:creationId xmlns:a16="http://schemas.microsoft.com/office/drawing/2014/main" id="{CA5C03BD-3725-4FE9-8B69-5ACDD70E6068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De-assemble Bubble Chart</a:t>
            </a:r>
          </a:p>
        </p:txBody>
      </p:sp>
    </p:spTree>
    <p:extLst>
      <p:ext uri="{BB962C8B-B14F-4D97-AF65-F5344CB8AC3E}">
        <p14:creationId xmlns:p14="http://schemas.microsoft.com/office/powerpoint/2010/main" val="8215205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C8A4CA-572C-482A-8011-6908C08C1D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8" t="5149" r="13130" b="6679"/>
          <a:stretch/>
        </p:blipFill>
        <p:spPr>
          <a:xfrm>
            <a:off x="495300" y="886457"/>
            <a:ext cx="5036235" cy="278540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5E30349-9D7F-4B82-9994-7D92244878D8}"/>
              </a:ext>
            </a:extLst>
          </p:cNvPr>
          <p:cNvSpPr/>
          <p:nvPr/>
        </p:nvSpPr>
        <p:spPr>
          <a:xfrm>
            <a:off x="495300" y="3765088"/>
            <a:ext cx="35559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Source: PwC Report (Emerging Trends in Real Estate)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peech Bubble: Rectangle 11">
                <a:extLst>
                  <a:ext uri="{FF2B5EF4-FFF2-40B4-BE49-F238E27FC236}">
                    <a16:creationId xmlns:a16="http://schemas.microsoft.com/office/drawing/2014/main" id="{B1881F45-31AE-404B-8029-6A370D8C9D80}"/>
                  </a:ext>
                </a:extLst>
              </p:cNvPr>
              <p:cNvSpPr/>
              <p:nvPr/>
            </p:nvSpPr>
            <p:spPr>
              <a:xfrm>
                <a:off x="4304715" y="3759277"/>
                <a:ext cx="2743200" cy="846104"/>
              </a:xfrm>
              <a:prstGeom prst="wedgeRectCallout">
                <a:avLst>
                  <a:gd name="adj1" fmla="val -27175"/>
                  <a:gd name="adj2" fmla="val -78307"/>
                </a:avLst>
              </a:prstGeom>
              <a:solidFill>
                <a:srgbClr val="C0000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2800" dirty="0"/>
                  <a:t>Circle Size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l-GR" sz="2800" i="1" smtClean="0">
                        <a:latin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sz="28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Speech Bubble: Rectangle 11">
                <a:extLst>
                  <a:ext uri="{FF2B5EF4-FFF2-40B4-BE49-F238E27FC236}">
                    <a16:creationId xmlns:a16="http://schemas.microsoft.com/office/drawing/2014/main" id="{B1881F45-31AE-404B-8029-6A370D8C9D8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15" y="3759277"/>
                <a:ext cx="2743200" cy="846104"/>
              </a:xfrm>
              <a:prstGeom prst="wedgeRectCallout">
                <a:avLst>
                  <a:gd name="adj1" fmla="val -27175"/>
                  <a:gd name="adj2" fmla="val -78307"/>
                </a:avLst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EF4DF76C-1AF0-4339-A834-E18BBFDD4B54}"/>
              </a:ext>
            </a:extLst>
          </p:cNvPr>
          <p:cNvGrpSpPr/>
          <p:nvPr/>
        </p:nvGrpSpPr>
        <p:grpSpPr>
          <a:xfrm>
            <a:off x="8140774" y="886457"/>
            <a:ext cx="2763109" cy="3455141"/>
            <a:chOff x="7985761" y="1927274"/>
            <a:chExt cx="3061617" cy="382841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04B6102-1616-48A9-99D3-BA74FD43BCC4}"/>
                </a:ext>
              </a:extLst>
            </p:cNvPr>
            <p:cNvSpPr/>
            <p:nvPr/>
          </p:nvSpPr>
          <p:spPr>
            <a:xfrm>
              <a:off x="7985761" y="1927274"/>
              <a:ext cx="2743200" cy="2743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A8B1AA5-FC21-41FA-AF8F-8AA9D0089D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00161" y="3748829"/>
              <a:ext cx="914400" cy="9144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66F3862-B322-4F28-AA30-04A7C86FA7EC}"/>
                </a:ext>
              </a:extLst>
            </p:cNvPr>
            <p:cNvGrpSpPr/>
            <p:nvPr/>
          </p:nvGrpSpPr>
          <p:grpSpPr>
            <a:xfrm>
              <a:off x="8069943" y="5036538"/>
              <a:ext cx="2977435" cy="375129"/>
              <a:chOff x="8069943" y="4920426"/>
              <a:chExt cx="2977435" cy="375129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DA2D95C-FDE9-4E0D-8A8B-FD2857CCBB3E}"/>
                  </a:ext>
                </a:extLst>
              </p:cNvPr>
              <p:cNvSpPr/>
              <p:nvPr/>
            </p:nvSpPr>
            <p:spPr>
              <a:xfrm>
                <a:off x="8069943" y="4974287"/>
                <a:ext cx="435428" cy="26161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E5CDEAAD-E675-4021-8C18-44E8A3603B83}"/>
                  </a:ext>
                </a:extLst>
              </p:cNvPr>
              <p:cNvSpPr txBox="1"/>
              <p:nvPr/>
            </p:nvSpPr>
            <p:spPr>
              <a:xfrm>
                <a:off x="8610600" y="4920426"/>
                <a:ext cx="2436778" cy="3751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/>
                  <a:t>Market Cap before crisis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C7D2697-B1BF-47CB-9F99-0FE2FDCE8392}"/>
                </a:ext>
              </a:extLst>
            </p:cNvPr>
            <p:cNvGrpSpPr/>
            <p:nvPr/>
          </p:nvGrpSpPr>
          <p:grpSpPr>
            <a:xfrm>
              <a:off x="8069943" y="5380557"/>
              <a:ext cx="2814666" cy="375129"/>
              <a:chOff x="8069943" y="5264445"/>
              <a:chExt cx="2814666" cy="375129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86E216E2-44E5-4B55-8051-20BAE8F31C03}"/>
                  </a:ext>
                </a:extLst>
              </p:cNvPr>
              <p:cNvSpPr/>
              <p:nvPr/>
            </p:nvSpPr>
            <p:spPr>
              <a:xfrm>
                <a:off x="8069943" y="5318306"/>
                <a:ext cx="435428" cy="26161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BEA1330-D0A5-468D-B44F-EF3D7A55AFDC}"/>
                  </a:ext>
                </a:extLst>
              </p:cNvPr>
              <p:cNvSpPr txBox="1"/>
              <p:nvPr/>
            </p:nvSpPr>
            <p:spPr>
              <a:xfrm>
                <a:off x="8610600" y="5264445"/>
                <a:ext cx="2274009" cy="3751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/>
                  <a:t>Market Cap after crisis</a:t>
                </a:r>
              </a:p>
            </p:txBody>
          </p:sp>
        </p:grpSp>
      </p:grpSp>
      <p:sp>
        <p:nvSpPr>
          <p:cNvPr id="17" name="Title 13">
            <a:extLst>
              <a:ext uri="{FF2B5EF4-FFF2-40B4-BE49-F238E27FC236}">
                <a16:creationId xmlns:a16="http://schemas.microsoft.com/office/drawing/2014/main" id="{B79951C9-3F58-42D1-A22A-E1F4C8726BD6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De-assemble Bubble Chart</a:t>
            </a:r>
          </a:p>
        </p:txBody>
      </p:sp>
    </p:spTree>
    <p:extLst>
      <p:ext uri="{BB962C8B-B14F-4D97-AF65-F5344CB8AC3E}">
        <p14:creationId xmlns:p14="http://schemas.microsoft.com/office/powerpoint/2010/main" val="21103719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60D530-1B62-4EF9-8A77-6B5417196145}"/>
              </a:ext>
            </a:extLst>
          </p:cNvPr>
          <p:cNvSpPr txBox="1"/>
          <p:nvPr/>
        </p:nvSpPr>
        <p:spPr>
          <a:xfrm>
            <a:off x="495300" y="5268184"/>
            <a:ext cx="3537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PwC India Website - deals-in-india.pdf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07C9A4-FAD1-4608-9B7F-A8A2FD450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86125"/>
            <a:ext cx="8439150" cy="425767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7BFE5B3B-6F2F-4B25-BEA0-BDF6C12580AC}"/>
              </a:ext>
            </a:extLst>
          </p:cNvPr>
          <p:cNvSpPr/>
          <p:nvPr/>
        </p:nvSpPr>
        <p:spPr>
          <a:xfrm>
            <a:off x="8807185" y="4279476"/>
            <a:ext cx="2293257" cy="1728648"/>
          </a:xfrm>
          <a:prstGeom prst="wedgeRectCallout">
            <a:avLst>
              <a:gd name="adj1" fmla="val -91334"/>
              <a:gd name="adj2" fmla="val -42236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/>
              <a:t>No Axis</a:t>
            </a:r>
          </a:p>
          <a:p>
            <a:pPr algn="ctr"/>
            <a:r>
              <a:rPr lang="en-US" sz="2800" dirty="0"/>
              <a:t>Dashed Line</a:t>
            </a:r>
          </a:p>
        </p:txBody>
      </p:sp>
      <p:sp>
        <p:nvSpPr>
          <p:cNvPr id="5" name="Title 13">
            <a:extLst>
              <a:ext uri="{FF2B5EF4-FFF2-40B4-BE49-F238E27FC236}">
                <a16:creationId xmlns:a16="http://schemas.microsoft.com/office/drawing/2014/main" id="{936B7BBD-1C47-4C3A-B821-00C45B5495FD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highlighter</a:t>
            </a:r>
          </a:p>
        </p:txBody>
      </p:sp>
    </p:spTree>
    <p:extLst>
      <p:ext uri="{BB962C8B-B14F-4D97-AF65-F5344CB8AC3E}">
        <p14:creationId xmlns:p14="http://schemas.microsoft.com/office/powerpoint/2010/main" val="2312451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60D530-1B62-4EF9-8A77-6B5417196145}"/>
              </a:ext>
            </a:extLst>
          </p:cNvPr>
          <p:cNvSpPr txBox="1"/>
          <p:nvPr/>
        </p:nvSpPr>
        <p:spPr>
          <a:xfrm>
            <a:off x="495300" y="5598609"/>
            <a:ext cx="3537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PwC India Website - deals-in-india.pdf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CB259F-D24F-4B40-826A-9ABC5357C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7639979" cy="464240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2EE36140-6589-4223-B2EF-FF8DAE771966}"/>
              </a:ext>
            </a:extLst>
          </p:cNvPr>
          <p:cNvSpPr/>
          <p:nvPr/>
        </p:nvSpPr>
        <p:spPr>
          <a:xfrm>
            <a:off x="8850728" y="4279476"/>
            <a:ext cx="2293257" cy="1728648"/>
          </a:xfrm>
          <a:prstGeom prst="wedgeRectCallout">
            <a:avLst>
              <a:gd name="adj1" fmla="val -80575"/>
              <a:gd name="adj2" fmla="val -61548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/>
              <a:t>Thermometer Chart</a:t>
            </a:r>
          </a:p>
        </p:txBody>
      </p:sp>
      <p:sp>
        <p:nvSpPr>
          <p:cNvPr id="6" name="Title 13">
            <a:extLst>
              <a:ext uri="{FF2B5EF4-FFF2-40B4-BE49-F238E27FC236}">
                <a16:creationId xmlns:a16="http://schemas.microsoft.com/office/drawing/2014/main" id="{B8EBC47B-F1A8-479C-A42B-06688231E2CF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Thermometer Chart</a:t>
            </a:r>
          </a:p>
        </p:txBody>
      </p:sp>
    </p:spTree>
    <p:extLst>
      <p:ext uri="{BB962C8B-B14F-4D97-AF65-F5344CB8AC3E}">
        <p14:creationId xmlns:p14="http://schemas.microsoft.com/office/powerpoint/2010/main" val="22093249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60D530-1B62-4EF9-8A77-6B5417196145}"/>
              </a:ext>
            </a:extLst>
          </p:cNvPr>
          <p:cNvSpPr txBox="1"/>
          <p:nvPr/>
        </p:nvSpPr>
        <p:spPr>
          <a:xfrm>
            <a:off x="495300" y="5376815"/>
            <a:ext cx="6828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PwC India Website - the-changing-landscape-of-the-retail-food-service-industry.pdf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22461A-06CD-4C4B-BA32-50243D30F4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0"/>
          <a:stretch/>
        </p:blipFill>
        <p:spPr>
          <a:xfrm>
            <a:off x="495300" y="877987"/>
            <a:ext cx="9862382" cy="429404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85A17F0B-91A9-452E-BFC3-459DB13ED1BA}"/>
              </a:ext>
            </a:extLst>
          </p:cNvPr>
          <p:cNvSpPr/>
          <p:nvPr/>
        </p:nvSpPr>
        <p:spPr>
          <a:xfrm>
            <a:off x="8877981" y="824858"/>
            <a:ext cx="2293257" cy="1106659"/>
          </a:xfrm>
          <a:prstGeom prst="wedgeRectCallout">
            <a:avLst>
              <a:gd name="adj1" fmla="val -91334"/>
              <a:gd name="adj2" fmla="val 96303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/>
              <a:t>Waterfall Chart</a:t>
            </a:r>
          </a:p>
        </p:txBody>
      </p:sp>
      <p:sp>
        <p:nvSpPr>
          <p:cNvPr id="6" name="Title 13">
            <a:extLst>
              <a:ext uri="{FF2B5EF4-FFF2-40B4-BE49-F238E27FC236}">
                <a16:creationId xmlns:a16="http://schemas.microsoft.com/office/drawing/2014/main" id="{096CECE5-337C-4E71-A4E8-82DE616215EC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Waterfall Chart</a:t>
            </a:r>
          </a:p>
        </p:txBody>
      </p:sp>
    </p:spTree>
    <p:extLst>
      <p:ext uri="{BB962C8B-B14F-4D97-AF65-F5344CB8AC3E}">
        <p14:creationId xmlns:p14="http://schemas.microsoft.com/office/powerpoint/2010/main" val="995244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511245" y="180882"/>
            <a:ext cx="11042650" cy="5057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Clustering smaller values in “Others” Category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D22B0F-BF2F-457F-A75E-FC342D92A0BC}"/>
              </a:ext>
            </a:extLst>
          </p:cNvPr>
          <p:cNvSpPr txBox="1"/>
          <p:nvPr/>
        </p:nvSpPr>
        <p:spPr>
          <a:xfrm>
            <a:off x="511245" y="6121391"/>
            <a:ext cx="10064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2019 - through-the-looking-glass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D5D70C-7EB0-4962-97F2-DD90B7F2F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1104900"/>
            <a:ext cx="9010650" cy="450532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CB42666-4618-48E1-A6C8-C83101672874}"/>
              </a:ext>
            </a:extLst>
          </p:cNvPr>
          <p:cNvCxnSpPr>
            <a:cxnSpLocks/>
          </p:cNvCxnSpPr>
          <p:nvPr/>
        </p:nvCxnSpPr>
        <p:spPr>
          <a:xfrm flipH="1">
            <a:off x="9486829" y="2110154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417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60D530-1B62-4EF9-8A77-6B5417196145}"/>
              </a:ext>
            </a:extLst>
          </p:cNvPr>
          <p:cNvSpPr txBox="1"/>
          <p:nvPr/>
        </p:nvSpPr>
        <p:spPr>
          <a:xfrm>
            <a:off x="808383" y="5950226"/>
            <a:ext cx="3085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PwC India Website - nagarik.pdf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2C0F65-43EA-486C-B079-26C374D54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8232469" cy="493948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Title 13">
            <a:extLst>
              <a:ext uri="{FF2B5EF4-FFF2-40B4-BE49-F238E27FC236}">
                <a16:creationId xmlns:a16="http://schemas.microsoft.com/office/drawing/2014/main" id="{8839FEE6-D410-4ACA-92FD-ABB54F89DBF1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Bubble Chart</a:t>
            </a:r>
          </a:p>
        </p:txBody>
      </p:sp>
    </p:spTree>
    <p:extLst>
      <p:ext uri="{BB962C8B-B14F-4D97-AF65-F5344CB8AC3E}">
        <p14:creationId xmlns:p14="http://schemas.microsoft.com/office/powerpoint/2010/main" val="14712392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46B7B4C-389D-4329-815C-C7C113EDC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1" y="876300"/>
            <a:ext cx="7354472" cy="540632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1B40A6FD-1376-409A-A16F-4C10D4E0C452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Chart + Icon</a:t>
            </a:r>
          </a:p>
        </p:txBody>
      </p:sp>
    </p:spTree>
    <p:extLst>
      <p:ext uri="{BB962C8B-B14F-4D97-AF65-F5344CB8AC3E}">
        <p14:creationId xmlns:p14="http://schemas.microsoft.com/office/powerpoint/2010/main" val="4766786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2200D4-B667-4E81-B28E-BEBAA5502186}"/>
              </a:ext>
            </a:extLst>
          </p:cNvPr>
          <p:cNvGrpSpPr/>
          <p:nvPr/>
        </p:nvGrpSpPr>
        <p:grpSpPr>
          <a:xfrm>
            <a:off x="518359" y="876301"/>
            <a:ext cx="7595949" cy="5440094"/>
            <a:chOff x="1875754" y="242081"/>
            <a:chExt cx="7963705" cy="57034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C859E05-A1C9-40A9-A01F-ED53D771C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5754" y="242081"/>
              <a:ext cx="7963705" cy="5441865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E08C5F8-9A37-49C9-8E67-DFB0025D1A66}"/>
                </a:ext>
              </a:extLst>
            </p:cNvPr>
            <p:cNvSpPr/>
            <p:nvPr/>
          </p:nvSpPr>
          <p:spPr>
            <a:xfrm>
              <a:off x="4397911" y="5683946"/>
              <a:ext cx="291938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/>
                <a:t>Source: PwC Report (quality-systems-roadmap)</a:t>
              </a:r>
            </a:p>
          </p:txBody>
        </p:sp>
      </p:grpSp>
      <p:sp>
        <p:nvSpPr>
          <p:cNvPr id="9" name="Title 13">
            <a:extLst>
              <a:ext uri="{FF2B5EF4-FFF2-40B4-BE49-F238E27FC236}">
                <a16:creationId xmlns:a16="http://schemas.microsoft.com/office/drawing/2014/main" id="{B6B6EC4F-EB8A-417F-BB6B-B8FF28AB4F45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Table (Before)</a:t>
            </a:r>
          </a:p>
        </p:txBody>
      </p:sp>
    </p:spTree>
    <p:extLst>
      <p:ext uri="{BB962C8B-B14F-4D97-AF65-F5344CB8AC3E}">
        <p14:creationId xmlns:p14="http://schemas.microsoft.com/office/powerpoint/2010/main" val="4844430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1FC27-DA4D-4E80-ACA7-904CAE5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E5D61-3779-496F-B8B2-73A6F103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1359D-04EC-415F-9426-97E334528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PowerPoint Ninja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2200D4-B667-4E81-B28E-BEBAA5502186}"/>
              </a:ext>
            </a:extLst>
          </p:cNvPr>
          <p:cNvGrpSpPr/>
          <p:nvPr/>
        </p:nvGrpSpPr>
        <p:grpSpPr>
          <a:xfrm>
            <a:off x="518359" y="876301"/>
            <a:ext cx="7595949" cy="5440094"/>
            <a:chOff x="1875754" y="242081"/>
            <a:chExt cx="7963705" cy="57034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C859E05-A1C9-40A9-A01F-ED53D771C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5754" y="242081"/>
              <a:ext cx="7963705" cy="5441865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E08C5F8-9A37-49C9-8E67-DFB0025D1A66}"/>
                </a:ext>
              </a:extLst>
            </p:cNvPr>
            <p:cNvSpPr/>
            <p:nvPr/>
          </p:nvSpPr>
          <p:spPr>
            <a:xfrm>
              <a:off x="4397911" y="5683946"/>
              <a:ext cx="291938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/>
                <a:t>Source: PwC Report (quality-systems-roadmap)</a:t>
              </a:r>
            </a:p>
          </p:txBody>
        </p:sp>
      </p:grpSp>
      <p:sp>
        <p:nvSpPr>
          <p:cNvPr id="9" name="Title 13">
            <a:extLst>
              <a:ext uri="{FF2B5EF4-FFF2-40B4-BE49-F238E27FC236}">
                <a16:creationId xmlns:a16="http://schemas.microsoft.com/office/drawing/2014/main" id="{B6B6EC4F-EB8A-417F-BB6B-B8FF28AB4F45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Table (After)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0D954B-5A3F-4D91-8B7C-FD489B8207D8}"/>
              </a:ext>
            </a:extLst>
          </p:cNvPr>
          <p:cNvSpPr/>
          <p:nvPr/>
        </p:nvSpPr>
        <p:spPr>
          <a:xfrm>
            <a:off x="971843" y="2968283"/>
            <a:ext cx="3473548" cy="885618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7BF59B3-D422-458D-8FB0-2F8F46B52A34}"/>
              </a:ext>
            </a:extLst>
          </p:cNvPr>
          <p:cNvSpPr/>
          <p:nvPr/>
        </p:nvSpPr>
        <p:spPr>
          <a:xfrm>
            <a:off x="4445391" y="4938194"/>
            <a:ext cx="3473548" cy="802505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87B3439-719F-427E-B422-1C2268FAC6FF}"/>
              </a:ext>
            </a:extLst>
          </p:cNvPr>
          <p:cNvSpPr/>
          <p:nvPr/>
        </p:nvSpPr>
        <p:spPr>
          <a:xfrm>
            <a:off x="822767" y="2778568"/>
            <a:ext cx="298152" cy="29815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E1792A8-B1FF-4B0F-8211-D68E27F4C282}"/>
              </a:ext>
            </a:extLst>
          </p:cNvPr>
          <p:cNvSpPr/>
          <p:nvPr/>
        </p:nvSpPr>
        <p:spPr>
          <a:xfrm>
            <a:off x="7764765" y="4714033"/>
            <a:ext cx="298152" cy="29815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1E468C8-EC91-4DF9-A5B1-3D4449EFF5FF}"/>
              </a:ext>
            </a:extLst>
          </p:cNvPr>
          <p:cNvSpPr/>
          <p:nvPr/>
        </p:nvSpPr>
        <p:spPr>
          <a:xfrm>
            <a:off x="8461524" y="1412033"/>
            <a:ext cx="298152" cy="29815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539883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710" y="479660"/>
            <a:ext cx="7348581" cy="5187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 rot="16200000">
            <a:off x="1129078" y="2888611"/>
            <a:ext cx="1939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Organization Chart</a:t>
            </a:r>
          </a:p>
        </p:txBody>
      </p:sp>
    </p:spTree>
    <p:extLst>
      <p:ext uri="{BB962C8B-B14F-4D97-AF65-F5344CB8AC3E}">
        <p14:creationId xmlns:p14="http://schemas.microsoft.com/office/powerpoint/2010/main" val="38215383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21710" y="479660"/>
            <a:ext cx="7348581" cy="5187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6067" t="81972" r="10030"/>
          <a:stretch/>
        </p:blipFill>
        <p:spPr>
          <a:xfrm>
            <a:off x="772598" y="4248537"/>
            <a:ext cx="10801350" cy="1638300"/>
          </a:xfrm>
          <a:prstGeom prst="roundRect">
            <a:avLst>
              <a:gd name="adj" fmla="val 27132"/>
            </a:avLst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" name="Group 8"/>
          <p:cNvGrpSpPr/>
          <p:nvPr/>
        </p:nvGrpSpPr>
        <p:grpSpPr>
          <a:xfrm>
            <a:off x="1624058" y="5565229"/>
            <a:ext cx="8995345" cy="209552"/>
            <a:chOff x="1546785" y="6196294"/>
            <a:chExt cx="8995345" cy="209552"/>
          </a:xfrm>
        </p:grpSpPr>
        <p:sp>
          <p:nvSpPr>
            <p:cNvPr id="10" name="Right Arrow 9"/>
            <p:cNvSpPr/>
            <p:nvPr/>
          </p:nvSpPr>
          <p:spPr>
            <a:xfrm rot="16200000">
              <a:off x="1551829" y="6191250"/>
              <a:ext cx="209550" cy="219637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Arrow 10"/>
            <p:cNvSpPr/>
            <p:nvPr/>
          </p:nvSpPr>
          <p:spPr>
            <a:xfrm rot="16200000">
              <a:off x="2520763" y="6191250"/>
              <a:ext cx="209550" cy="219637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Arrow 11"/>
            <p:cNvSpPr/>
            <p:nvPr/>
          </p:nvSpPr>
          <p:spPr>
            <a:xfrm rot="16200000">
              <a:off x="3481904" y="6191251"/>
              <a:ext cx="209550" cy="219637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ight Arrow 12"/>
            <p:cNvSpPr/>
            <p:nvPr/>
          </p:nvSpPr>
          <p:spPr>
            <a:xfrm rot="16200000">
              <a:off x="4224060" y="6191252"/>
              <a:ext cx="209550" cy="219636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ight Arrow 13"/>
            <p:cNvSpPr/>
            <p:nvPr/>
          </p:nvSpPr>
          <p:spPr>
            <a:xfrm rot="16200000">
              <a:off x="5178292" y="6191251"/>
              <a:ext cx="209550" cy="219637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ight Arrow 14"/>
            <p:cNvSpPr/>
            <p:nvPr/>
          </p:nvSpPr>
          <p:spPr>
            <a:xfrm rot="16200000">
              <a:off x="6186536" y="6191251"/>
              <a:ext cx="209550" cy="219637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ight Arrow 15"/>
            <p:cNvSpPr/>
            <p:nvPr/>
          </p:nvSpPr>
          <p:spPr>
            <a:xfrm rot="16200000">
              <a:off x="7207480" y="6191251"/>
              <a:ext cx="209550" cy="219637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ight Arrow 16"/>
            <p:cNvSpPr/>
            <p:nvPr/>
          </p:nvSpPr>
          <p:spPr>
            <a:xfrm rot="16200000">
              <a:off x="8274930" y="6191253"/>
              <a:ext cx="209550" cy="219635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ight Arrow 17"/>
            <p:cNvSpPr/>
            <p:nvPr/>
          </p:nvSpPr>
          <p:spPr>
            <a:xfrm rot="16200000">
              <a:off x="9275834" y="6191252"/>
              <a:ext cx="209550" cy="219637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ight Arrow 18"/>
            <p:cNvSpPr/>
            <p:nvPr/>
          </p:nvSpPr>
          <p:spPr>
            <a:xfrm rot="16200000">
              <a:off x="10327537" y="6191252"/>
              <a:ext cx="209550" cy="219637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54049" y="5038659"/>
            <a:ext cx="9070545" cy="247710"/>
            <a:chOff x="1476776" y="5669724"/>
            <a:chExt cx="9070545" cy="247710"/>
          </a:xfrm>
        </p:grpSpPr>
        <p:grpSp>
          <p:nvGrpSpPr>
            <p:cNvPr id="21" name="Group 20"/>
            <p:cNvGrpSpPr/>
            <p:nvPr/>
          </p:nvGrpSpPr>
          <p:grpSpPr>
            <a:xfrm>
              <a:off x="1476776" y="5669724"/>
              <a:ext cx="310996" cy="247710"/>
              <a:chOff x="981477" y="1603574"/>
              <a:chExt cx="402353" cy="644326"/>
            </a:xfrm>
          </p:grpSpPr>
          <p:sp>
            <p:nvSpPr>
              <p:cNvPr id="49" name="Pentagon 48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Pentagon 49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2424361" y="5669724"/>
              <a:ext cx="310996" cy="247710"/>
              <a:chOff x="981477" y="1603574"/>
              <a:chExt cx="402353" cy="644326"/>
            </a:xfrm>
          </p:grpSpPr>
          <p:sp>
            <p:nvSpPr>
              <p:cNvPr id="47" name="Pentagon 46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Pentagon 47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385502" y="5669724"/>
              <a:ext cx="310996" cy="247710"/>
              <a:chOff x="981477" y="1603574"/>
              <a:chExt cx="402353" cy="644326"/>
            </a:xfrm>
          </p:grpSpPr>
          <p:sp>
            <p:nvSpPr>
              <p:cNvPr id="45" name="Pentagon 44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Pentagon 45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127657" y="5669724"/>
              <a:ext cx="310996" cy="247710"/>
              <a:chOff x="981477" y="1603574"/>
              <a:chExt cx="402353" cy="644326"/>
            </a:xfrm>
          </p:grpSpPr>
          <p:sp>
            <p:nvSpPr>
              <p:cNvPr id="43" name="Pentagon 42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Pentagon 43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5081890" y="5669724"/>
              <a:ext cx="310996" cy="247710"/>
              <a:chOff x="981477" y="1603574"/>
              <a:chExt cx="402353" cy="644326"/>
            </a:xfrm>
          </p:grpSpPr>
          <p:sp>
            <p:nvSpPr>
              <p:cNvPr id="41" name="Pentagon 40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Pentagon 41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6096000" y="5669724"/>
              <a:ext cx="310996" cy="247710"/>
              <a:chOff x="981477" y="1603574"/>
              <a:chExt cx="402353" cy="644326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Pentagon 39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7111078" y="5669724"/>
              <a:ext cx="310996" cy="247710"/>
              <a:chOff x="981477" y="1603574"/>
              <a:chExt cx="402353" cy="644326"/>
            </a:xfrm>
          </p:grpSpPr>
          <p:sp>
            <p:nvSpPr>
              <p:cNvPr id="37" name="Pentagon 36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Pentagon 37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8177630" y="5669724"/>
              <a:ext cx="310996" cy="247710"/>
              <a:chOff x="981477" y="1603574"/>
              <a:chExt cx="402353" cy="644326"/>
            </a:xfrm>
          </p:grpSpPr>
          <p:sp>
            <p:nvSpPr>
              <p:cNvPr id="35" name="Pentagon 34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Pentagon 35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9225111" y="5669724"/>
              <a:ext cx="310996" cy="247710"/>
              <a:chOff x="981477" y="1603574"/>
              <a:chExt cx="402353" cy="644326"/>
            </a:xfrm>
          </p:grpSpPr>
          <p:sp>
            <p:nvSpPr>
              <p:cNvPr id="33" name="Pentagon 32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Pentagon 33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10236325" y="5669724"/>
              <a:ext cx="310996" cy="247710"/>
              <a:chOff x="981477" y="1603574"/>
              <a:chExt cx="402353" cy="644326"/>
            </a:xfrm>
          </p:grpSpPr>
          <p:sp>
            <p:nvSpPr>
              <p:cNvPr id="31" name="Pentagon 30"/>
              <p:cNvSpPr/>
              <p:nvPr/>
            </p:nvSpPr>
            <p:spPr>
              <a:xfrm>
                <a:off x="1203960" y="1609859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Pentagon 31"/>
              <p:cNvSpPr/>
              <p:nvPr/>
            </p:nvSpPr>
            <p:spPr>
              <a:xfrm rot="10800000">
                <a:off x="981477" y="1603574"/>
                <a:ext cx="179870" cy="638041"/>
              </a:xfrm>
              <a:prstGeom prst="homePlate">
                <a:avLst>
                  <a:gd name="adj" fmla="val 10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2"/>
          <a:srcRect l="52574" t="31250" r="25736" b="37240"/>
          <a:stretch/>
        </p:blipFill>
        <p:spPr>
          <a:xfrm>
            <a:off x="6007003" y="1662211"/>
            <a:ext cx="2247900" cy="2305050"/>
          </a:xfrm>
          <a:prstGeom prst="ellips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2" name="Rectangular Callout 51"/>
          <p:cNvSpPr/>
          <p:nvPr/>
        </p:nvSpPr>
        <p:spPr>
          <a:xfrm>
            <a:off x="8647669" y="1450917"/>
            <a:ext cx="1880316" cy="422587"/>
          </a:xfrm>
          <a:prstGeom prst="wedgeRectCallout">
            <a:avLst>
              <a:gd name="adj1" fmla="val -88500"/>
              <a:gd name="adj2" fmla="val 18094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Magnifier effect</a:t>
            </a:r>
          </a:p>
        </p:txBody>
      </p:sp>
      <p:sp>
        <p:nvSpPr>
          <p:cNvPr id="53" name="Rectangle 52"/>
          <p:cNvSpPr/>
          <p:nvPr/>
        </p:nvSpPr>
        <p:spPr>
          <a:xfrm rot="16200000">
            <a:off x="1129078" y="2888611"/>
            <a:ext cx="1939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Organization Chart</a:t>
            </a:r>
          </a:p>
        </p:txBody>
      </p:sp>
    </p:spTree>
    <p:extLst>
      <p:ext uri="{BB962C8B-B14F-4D97-AF65-F5344CB8AC3E}">
        <p14:creationId xmlns:p14="http://schemas.microsoft.com/office/powerpoint/2010/main" val="352679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t>36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18041" y="876300"/>
            <a:ext cx="6126719" cy="5677027"/>
            <a:chOff x="3017749" y="437881"/>
            <a:chExt cx="5728141" cy="530770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17749" y="437881"/>
              <a:ext cx="5728141" cy="4939652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/>
            <p:cNvSpPr/>
            <p:nvPr/>
          </p:nvSpPr>
          <p:spPr>
            <a:xfrm>
              <a:off x="4962890" y="5483975"/>
              <a:ext cx="183785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Source: UNDP Report</a:t>
              </a:r>
            </a:p>
          </p:txBody>
        </p:sp>
      </p:grpSp>
      <p:sp>
        <p:nvSpPr>
          <p:cNvPr id="8" name="Title 13">
            <a:extLst>
              <a:ext uri="{FF2B5EF4-FFF2-40B4-BE49-F238E27FC236}">
                <a16:creationId xmlns:a16="http://schemas.microsoft.com/office/drawing/2014/main" id="{1BF24BB8-54BF-4FF6-BAA8-CDE1F59B661F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Process Flow</a:t>
            </a:r>
          </a:p>
        </p:txBody>
      </p:sp>
    </p:spTree>
    <p:extLst>
      <p:ext uri="{BB962C8B-B14F-4D97-AF65-F5344CB8AC3E}">
        <p14:creationId xmlns:p14="http://schemas.microsoft.com/office/powerpoint/2010/main" val="17436794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37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95300" y="876300"/>
            <a:ext cx="7115286" cy="5525966"/>
            <a:chOff x="2538356" y="344779"/>
            <a:chExt cx="7115286" cy="5525966"/>
          </a:xfrm>
        </p:grpSpPr>
        <p:sp>
          <p:nvSpPr>
            <p:cNvPr id="4" name="Rectangle 3"/>
            <p:cNvSpPr/>
            <p:nvPr/>
          </p:nvSpPr>
          <p:spPr>
            <a:xfrm>
              <a:off x="3508338" y="5609135"/>
              <a:ext cx="517532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Source: UNDP -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Blending_Climate_Finance_Through_National_Climate_Funds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38356" y="344779"/>
              <a:ext cx="7115286" cy="5021554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Title 13">
            <a:extLst>
              <a:ext uri="{FF2B5EF4-FFF2-40B4-BE49-F238E27FC236}">
                <a16:creationId xmlns:a16="http://schemas.microsoft.com/office/drawing/2014/main" id="{1E157B77-44C9-467A-9162-C225ABA56B0D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Process Flow</a:t>
            </a:r>
          </a:p>
        </p:txBody>
      </p:sp>
    </p:spTree>
    <p:extLst>
      <p:ext uri="{BB962C8B-B14F-4D97-AF65-F5344CB8AC3E}">
        <p14:creationId xmlns:p14="http://schemas.microsoft.com/office/powerpoint/2010/main" val="22028010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38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95300" y="876300"/>
            <a:ext cx="6716889" cy="5436089"/>
            <a:chOff x="2987898" y="361079"/>
            <a:chExt cx="6716889" cy="5436089"/>
          </a:xfrm>
        </p:grpSpPr>
        <p:sp>
          <p:nvSpPr>
            <p:cNvPr id="4" name="Rectangle 3"/>
            <p:cNvSpPr/>
            <p:nvPr/>
          </p:nvSpPr>
          <p:spPr>
            <a:xfrm>
              <a:off x="5494186" y="5535558"/>
              <a:ext cx="170431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Source: J.P Morgan Report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r="15355"/>
            <a:stretch/>
          </p:blipFill>
          <p:spPr>
            <a:xfrm>
              <a:off x="2987898" y="361079"/>
              <a:ext cx="6716889" cy="5073806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Title 13">
            <a:extLst>
              <a:ext uri="{FF2B5EF4-FFF2-40B4-BE49-F238E27FC236}">
                <a16:creationId xmlns:a16="http://schemas.microsoft.com/office/drawing/2014/main" id="{5ECC2331-5EE3-4CB2-B5B2-C5560396FF85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Alignment</a:t>
            </a:r>
          </a:p>
        </p:txBody>
      </p:sp>
    </p:spTree>
    <p:extLst>
      <p:ext uri="{BB962C8B-B14F-4D97-AF65-F5344CB8AC3E}">
        <p14:creationId xmlns:p14="http://schemas.microsoft.com/office/powerpoint/2010/main" val="29714664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3375E9-BE75-4099-A12E-3E14F9CA774C}"/>
              </a:ext>
            </a:extLst>
          </p:cNvPr>
          <p:cNvSpPr txBox="1"/>
          <p:nvPr/>
        </p:nvSpPr>
        <p:spPr>
          <a:xfrm>
            <a:off x="609918" y="5962887"/>
            <a:ext cx="4361771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McKinsey report - MGI-Artificial-Intelligence-Discussion-paper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0331F5-2732-42A5-A2AC-204B43A28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5399063" cy="499738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96D62C1B-0A36-4C99-B5C8-2D99945DA711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Alignment</a:t>
            </a:r>
          </a:p>
        </p:txBody>
      </p:sp>
    </p:spTree>
    <p:extLst>
      <p:ext uri="{BB962C8B-B14F-4D97-AF65-F5344CB8AC3E}">
        <p14:creationId xmlns:p14="http://schemas.microsoft.com/office/powerpoint/2010/main" val="4036864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511245" y="180882"/>
            <a:ext cx="11042650" cy="5057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Clustering smaller values in “Others” Category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D22B0F-BF2F-457F-A75E-FC342D92A0BC}"/>
              </a:ext>
            </a:extLst>
          </p:cNvPr>
          <p:cNvSpPr txBox="1"/>
          <p:nvPr/>
        </p:nvSpPr>
        <p:spPr>
          <a:xfrm>
            <a:off x="511245" y="6121391"/>
            <a:ext cx="10064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2018 - future-of-consumer-durables-and-electronics-in-india.pdf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FAE63F-A86E-4275-B0E8-A7378F5AF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1104871"/>
            <a:ext cx="8458200" cy="39528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CB42666-4618-48E1-A6C8-C83101672874}"/>
              </a:ext>
            </a:extLst>
          </p:cNvPr>
          <p:cNvCxnSpPr>
            <a:cxnSpLocks/>
          </p:cNvCxnSpPr>
          <p:nvPr/>
        </p:nvCxnSpPr>
        <p:spPr>
          <a:xfrm flipH="1">
            <a:off x="7985102" y="4389119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3939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3375E9-BE75-4099-A12E-3E14F9CA774C}"/>
              </a:ext>
            </a:extLst>
          </p:cNvPr>
          <p:cNvSpPr txBox="1"/>
          <p:nvPr/>
        </p:nvSpPr>
        <p:spPr>
          <a:xfrm>
            <a:off x="495300" y="6253540"/>
            <a:ext cx="6076279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McKinsey report - MGI-Skill-Shift-Automation-and-future-of-the-workforce-May-2018.pdf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EACBFD-F858-4D71-842B-E1F34C1388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61939"/>
            <a:ext cx="8010525" cy="52959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3">
            <a:extLst>
              <a:ext uri="{FF2B5EF4-FFF2-40B4-BE49-F238E27FC236}">
                <a16:creationId xmlns:a16="http://schemas.microsoft.com/office/drawing/2014/main" id="{AD9C0A4F-761E-477D-A9E2-6FDE1BA3FFD0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Harvey Balls</a:t>
            </a:r>
          </a:p>
        </p:txBody>
      </p:sp>
    </p:spTree>
    <p:extLst>
      <p:ext uri="{BB962C8B-B14F-4D97-AF65-F5344CB8AC3E}">
        <p14:creationId xmlns:p14="http://schemas.microsoft.com/office/powerpoint/2010/main" val="14934645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3375E9-BE75-4099-A12E-3E14F9CA774C}"/>
              </a:ext>
            </a:extLst>
          </p:cNvPr>
          <p:cNvSpPr txBox="1"/>
          <p:nvPr/>
        </p:nvSpPr>
        <p:spPr>
          <a:xfrm>
            <a:off x="609918" y="5962887"/>
            <a:ext cx="775212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D755EB-81D8-4BAB-8137-5D03A17FB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8265550" cy="464937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Title 13">
            <a:extLst>
              <a:ext uri="{FF2B5EF4-FFF2-40B4-BE49-F238E27FC236}">
                <a16:creationId xmlns:a16="http://schemas.microsoft.com/office/drawing/2014/main" id="{5C7E2BB4-DBCA-486B-8CFC-71DEF1137845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Harvey Balls</a:t>
            </a:r>
          </a:p>
        </p:txBody>
      </p:sp>
    </p:spTree>
    <p:extLst>
      <p:ext uri="{BB962C8B-B14F-4D97-AF65-F5344CB8AC3E}">
        <p14:creationId xmlns:p14="http://schemas.microsoft.com/office/powerpoint/2010/main" val="35695897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B95419A-F5BA-4EC1-A360-4F25C4381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18" y="935322"/>
            <a:ext cx="6897787" cy="512335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194FF08-FCB4-4694-9226-3C24C892EA92}"/>
              </a:ext>
            </a:extLst>
          </p:cNvPr>
          <p:cNvSpPr/>
          <p:nvPr/>
        </p:nvSpPr>
        <p:spPr>
          <a:xfrm>
            <a:off x="970671" y="1052578"/>
            <a:ext cx="370766" cy="370766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7459AD4-95C9-43B9-829B-4EFA4B53DA91}"/>
              </a:ext>
            </a:extLst>
          </p:cNvPr>
          <p:cNvSpPr/>
          <p:nvPr/>
        </p:nvSpPr>
        <p:spPr>
          <a:xfrm>
            <a:off x="4239188" y="1052578"/>
            <a:ext cx="370766" cy="370766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76A71B0-D0E7-4EB0-99C8-B9E2AB6FCEB5}"/>
              </a:ext>
            </a:extLst>
          </p:cNvPr>
          <p:cNvSpPr/>
          <p:nvPr/>
        </p:nvSpPr>
        <p:spPr>
          <a:xfrm>
            <a:off x="6783096" y="2133447"/>
            <a:ext cx="370766" cy="370766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Title 13">
            <a:extLst>
              <a:ext uri="{FF2B5EF4-FFF2-40B4-BE49-F238E27FC236}">
                <a16:creationId xmlns:a16="http://schemas.microsoft.com/office/drawing/2014/main" id="{BA3BAD0A-CA9C-4EE8-BBDA-06BD2E35F137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Harvey Balls</a:t>
            </a:r>
          </a:p>
        </p:txBody>
      </p:sp>
    </p:spTree>
    <p:extLst>
      <p:ext uri="{BB962C8B-B14F-4D97-AF65-F5344CB8AC3E}">
        <p14:creationId xmlns:p14="http://schemas.microsoft.com/office/powerpoint/2010/main" val="3588472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43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246C030-9EE3-4367-910E-BBFAACAC27B1}"/>
              </a:ext>
            </a:extLst>
          </p:cNvPr>
          <p:cNvGraphicFramePr>
            <a:graphicFrameLocks noGrp="1"/>
          </p:cNvGraphicFramePr>
          <p:nvPr/>
        </p:nvGraphicFramePr>
        <p:xfrm>
          <a:off x="1211242" y="1402941"/>
          <a:ext cx="3981035" cy="4864608"/>
        </p:xfrm>
        <a:graphic>
          <a:graphicData uri="http://schemas.openxmlformats.org/drawingml/2006/table">
            <a:tbl>
              <a:tblPr/>
              <a:tblGrid>
                <a:gridCol w="886466">
                  <a:extLst>
                    <a:ext uri="{9D8B030D-6E8A-4147-A177-3AD203B41FA5}">
                      <a16:colId xmlns:a16="http://schemas.microsoft.com/office/drawing/2014/main" val="1684562435"/>
                    </a:ext>
                  </a:extLst>
                </a:gridCol>
                <a:gridCol w="1031523">
                  <a:extLst>
                    <a:ext uri="{9D8B030D-6E8A-4147-A177-3AD203B41FA5}">
                      <a16:colId xmlns:a16="http://schemas.microsoft.com/office/drawing/2014/main" val="2769065232"/>
                    </a:ext>
                  </a:extLst>
                </a:gridCol>
                <a:gridCol w="1031523">
                  <a:extLst>
                    <a:ext uri="{9D8B030D-6E8A-4147-A177-3AD203B41FA5}">
                      <a16:colId xmlns:a16="http://schemas.microsoft.com/office/drawing/2014/main" val="903241947"/>
                    </a:ext>
                  </a:extLst>
                </a:gridCol>
                <a:gridCol w="1031523">
                  <a:extLst>
                    <a:ext uri="{9D8B030D-6E8A-4147-A177-3AD203B41FA5}">
                      <a16:colId xmlns:a16="http://schemas.microsoft.com/office/drawing/2014/main" val="942477312"/>
                    </a:ext>
                  </a:extLst>
                </a:gridCol>
              </a:tblGrid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Quarter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Inflow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Outflow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 Flow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677304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59518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682973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Q3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000094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Q4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33912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Q5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556338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69872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Q7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090083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Q8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61847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Q9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801555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Q10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76743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5211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9899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Q13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555266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Q14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243855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Q15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107437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364216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Q17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61831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Q18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03575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16E297E-756C-41DA-AB37-5C6466D6508B}"/>
              </a:ext>
            </a:extLst>
          </p:cNvPr>
          <p:cNvSpPr txBox="1"/>
          <p:nvPr/>
        </p:nvSpPr>
        <p:spPr>
          <a:xfrm rot="16200000">
            <a:off x="207111" y="3684820"/>
            <a:ext cx="1312154" cy="300852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2000" dirty="0"/>
              <a:t>Sample Data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C14DF5-85D7-4DD0-88D3-5E159FC95E9A}"/>
              </a:ext>
            </a:extLst>
          </p:cNvPr>
          <p:cNvSpPr txBox="1"/>
          <p:nvPr/>
        </p:nvSpPr>
        <p:spPr>
          <a:xfrm>
            <a:off x="7113320" y="2761227"/>
            <a:ext cx="3350549" cy="1732782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2800" b="1" dirty="0"/>
              <a:t>Elements: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Cash Inflow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Cash Outflow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Net Cash Flow</a:t>
            </a:r>
          </a:p>
        </p:txBody>
      </p:sp>
      <p:sp>
        <p:nvSpPr>
          <p:cNvPr id="17" name="Arrow: Pentagon 16">
            <a:extLst>
              <a:ext uri="{FF2B5EF4-FFF2-40B4-BE49-F238E27FC236}">
                <a16:creationId xmlns:a16="http://schemas.microsoft.com/office/drawing/2014/main" id="{53ED247A-9D20-4712-9B56-775CB37505E2}"/>
              </a:ext>
            </a:extLst>
          </p:cNvPr>
          <p:cNvSpPr/>
          <p:nvPr/>
        </p:nvSpPr>
        <p:spPr>
          <a:xfrm>
            <a:off x="5649216" y="2680088"/>
            <a:ext cx="1007165" cy="1895061"/>
          </a:xfrm>
          <a:prstGeom prst="homePlate">
            <a:avLst>
              <a:gd name="adj" fmla="val 100000"/>
            </a:avLst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2" name="Title 13">
            <a:extLst>
              <a:ext uri="{FF2B5EF4-FFF2-40B4-BE49-F238E27FC236}">
                <a16:creationId xmlns:a16="http://schemas.microsoft.com/office/drawing/2014/main" id="{7FE92922-12B8-48BC-88A2-E34BDF687556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Sporadic nature of Real Estate Project Cash Flows (Inflow &amp; Outflow with net cumulative effect)</a:t>
            </a:r>
          </a:p>
        </p:txBody>
      </p:sp>
    </p:spTree>
    <p:extLst>
      <p:ext uri="{BB962C8B-B14F-4D97-AF65-F5344CB8AC3E}">
        <p14:creationId xmlns:p14="http://schemas.microsoft.com/office/powerpoint/2010/main" val="21146842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44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548F253-221D-48E7-A09B-46D5BF90AED1}"/>
              </a:ext>
            </a:extLst>
          </p:cNvPr>
          <p:cNvGrpSpPr/>
          <p:nvPr/>
        </p:nvGrpSpPr>
        <p:grpSpPr>
          <a:xfrm>
            <a:off x="894681" y="1462605"/>
            <a:ext cx="10402638" cy="5062772"/>
            <a:chOff x="517153" y="1195314"/>
            <a:chExt cx="10402638" cy="506277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01F8F0F-4648-46B6-916D-93B181672E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l="982"/>
            <a:stretch/>
          </p:blipFill>
          <p:spPr>
            <a:xfrm>
              <a:off x="517153" y="1195314"/>
              <a:ext cx="10402638" cy="506277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DE0BF9F-7A48-4A37-B450-9C218D47EF1A}"/>
                </a:ext>
              </a:extLst>
            </p:cNvPr>
            <p:cNvSpPr txBox="1"/>
            <p:nvPr/>
          </p:nvSpPr>
          <p:spPr>
            <a:xfrm>
              <a:off x="609918" y="5962887"/>
              <a:ext cx="1581074" cy="195310"/>
            </a:xfrm>
            <a:prstGeom prst="rect">
              <a:avLst/>
            </a:prstGeom>
            <a:noFill/>
          </p:spPr>
          <p:txBody>
            <a:bodyPr wrap="none" lIns="0" tIns="36576" rIns="0" bIns="0" rtlCol="0">
              <a:spAutoFit/>
            </a:bodyPr>
            <a:lstStyle/>
            <a:p>
              <a:pPr>
                <a:lnSpc>
                  <a:spcPct val="85000"/>
                </a:lnSpc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US" sz="1200" dirty="0"/>
                <a:t>Source: Bain &amp; Co. report</a:t>
              </a:r>
            </a:p>
          </p:txBody>
        </p:sp>
      </p:grpSp>
      <p:sp>
        <p:nvSpPr>
          <p:cNvPr id="16" name="Arrow: Left 15">
            <a:extLst>
              <a:ext uri="{FF2B5EF4-FFF2-40B4-BE49-F238E27FC236}">
                <a16:creationId xmlns:a16="http://schemas.microsoft.com/office/drawing/2014/main" id="{9B4BC381-7F97-49EE-AA77-42F77B156056}"/>
              </a:ext>
            </a:extLst>
          </p:cNvPr>
          <p:cNvSpPr/>
          <p:nvPr/>
        </p:nvSpPr>
        <p:spPr>
          <a:xfrm rot="13500000">
            <a:off x="402682" y="1590182"/>
            <a:ext cx="522968" cy="391405"/>
          </a:xfrm>
          <a:prstGeom prst="leftArrow">
            <a:avLst/>
          </a:prstGeom>
          <a:solidFill>
            <a:srgbClr val="FF0000">
              <a:alpha val="22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378B566-8FEF-40E0-9A52-ACB8710D7426}"/>
              </a:ext>
            </a:extLst>
          </p:cNvPr>
          <p:cNvSpPr/>
          <p:nvPr/>
        </p:nvSpPr>
        <p:spPr>
          <a:xfrm>
            <a:off x="3868406" y="2990871"/>
            <a:ext cx="619188" cy="619188"/>
          </a:xfrm>
          <a:prstGeom prst="ellipse">
            <a:avLst/>
          </a:prstGeom>
          <a:solidFill>
            <a:srgbClr val="FF0000">
              <a:alpha val="22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319B159-15DC-4046-9E5F-6B12E544E533}"/>
              </a:ext>
            </a:extLst>
          </p:cNvPr>
          <p:cNvSpPr/>
          <p:nvPr/>
        </p:nvSpPr>
        <p:spPr>
          <a:xfrm>
            <a:off x="4597581" y="2410369"/>
            <a:ext cx="619188" cy="619188"/>
          </a:xfrm>
          <a:prstGeom prst="ellipse">
            <a:avLst/>
          </a:prstGeom>
          <a:solidFill>
            <a:srgbClr val="FF0000">
              <a:alpha val="22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F083634-FD91-46E3-82CB-7CBE81A01C96}"/>
              </a:ext>
            </a:extLst>
          </p:cNvPr>
          <p:cNvSpPr/>
          <p:nvPr/>
        </p:nvSpPr>
        <p:spPr>
          <a:xfrm>
            <a:off x="6842131" y="3101172"/>
            <a:ext cx="619188" cy="619188"/>
          </a:xfrm>
          <a:prstGeom prst="ellipse">
            <a:avLst/>
          </a:prstGeom>
          <a:solidFill>
            <a:srgbClr val="FF0000">
              <a:alpha val="22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8AA72DBE-6C15-47E1-91EF-DAAD1D1C8265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Sporadic nature of Real Estate Project Cash Flows (Inflow &amp; Outflow with net cumulative effect)</a:t>
            </a:r>
          </a:p>
        </p:txBody>
      </p:sp>
    </p:spTree>
    <p:extLst>
      <p:ext uri="{BB962C8B-B14F-4D97-AF65-F5344CB8AC3E}">
        <p14:creationId xmlns:p14="http://schemas.microsoft.com/office/powerpoint/2010/main" val="34458981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D4F537-7E1F-4EA1-8B39-95A97CBDB1AC}"/>
              </a:ext>
            </a:extLst>
          </p:cNvPr>
          <p:cNvSpPr txBox="1"/>
          <p:nvPr/>
        </p:nvSpPr>
        <p:spPr>
          <a:xfrm>
            <a:off x="458560" y="6254951"/>
            <a:ext cx="1581074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48C1A8-C2FD-42C6-9D0A-8605BA9C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8561" y="1417950"/>
            <a:ext cx="8859546" cy="478544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2A08ED4F-DDC9-43F5-9F6F-73C42F2C7981}"/>
              </a:ext>
            </a:extLst>
          </p:cNvPr>
          <p:cNvSpPr/>
          <p:nvPr/>
        </p:nvSpPr>
        <p:spPr>
          <a:xfrm>
            <a:off x="9566079" y="2990848"/>
            <a:ext cx="2309248" cy="1501257"/>
          </a:xfrm>
          <a:prstGeom prst="wedgeRectCallout">
            <a:avLst>
              <a:gd name="adj1" fmla="val -84224"/>
              <a:gd name="adj2" fmla="val 46377"/>
            </a:avLst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b="1" dirty="0" err="1">
                <a:solidFill>
                  <a:schemeClr val="bg1"/>
                </a:solidFill>
              </a:rPr>
              <a:t>Treemap</a:t>
            </a:r>
            <a:r>
              <a:rPr lang="en-US" b="1" dirty="0">
                <a:solidFill>
                  <a:schemeClr val="bg1"/>
                </a:solidFill>
              </a:rPr>
              <a:t> Chart: </a:t>
            </a:r>
            <a:r>
              <a:rPr lang="en-US" dirty="0">
                <a:solidFill>
                  <a:schemeClr val="bg1"/>
                </a:solidFill>
              </a:rPr>
              <a:t>displaying quantities for each category via area size</a:t>
            </a:r>
          </a:p>
        </p:txBody>
      </p:sp>
      <p:sp>
        <p:nvSpPr>
          <p:cNvPr id="8" name="Title 13">
            <a:extLst>
              <a:ext uri="{FF2B5EF4-FFF2-40B4-BE49-F238E27FC236}">
                <a16:creationId xmlns:a16="http://schemas.microsoft.com/office/drawing/2014/main" id="{F323BEE4-0F2C-437E-B1DE-6EA92022BDBC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Context: The land and materials price increases have eaten into the profit margins of developers</a:t>
            </a:r>
          </a:p>
        </p:txBody>
      </p:sp>
    </p:spTree>
    <p:extLst>
      <p:ext uri="{BB962C8B-B14F-4D97-AF65-F5344CB8AC3E}">
        <p14:creationId xmlns:p14="http://schemas.microsoft.com/office/powerpoint/2010/main" val="29754414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2048D4-2044-45ED-85CB-8DAA7941EFCB}"/>
              </a:ext>
            </a:extLst>
          </p:cNvPr>
          <p:cNvSpPr txBox="1"/>
          <p:nvPr/>
        </p:nvSpPr>
        <p:spPr>
          <a:xfrm>
            <a:off x="609918" y="5962887"/>
            <a:ext cx="1750479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bg1"/>
                </a:solidFill>
              </a:rPr>
              <a:t>Source: Bain &amp; Co. report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6134F5-2C91-4299-808B-D6EF2581C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918" y="1309041"/>
            <a:ext cx="8487587" cy="455790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DD39B9E7-305A-4148-B279-A3EB9FB4CF51}"/>
              </a:ext>
            </a:extLst>
          </p:cNvPr>
          <p:cNvSpPr/>
          <p:nvPr/>
        </p:nvSpPr>
        <p:spPr>
          <a:xfrm>
            <a:off x="8928201" y="3146389"/>
            <a:ext cx="2309248" cy="860400"/>
          </a:xfrm>
          <a:prstGeom prst="wedgeRectCallout">
            <a:avLst>
              <a:gd name="adj1" fmla="val -321137"/>
              <a:gd name="adj2" fmla="val 116428"/>
            </a:avLst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b="1" dirty="0">
                <a:solidFill>
                  <a:schemeClr val="bg1"/>
                </a:solidFill>
              </a:rPr>
              <a:t>Chart of a Chart using dashed lines</a:t>
            </a:r>
          </a:p>
        </p:txBody>
      </p:sp>
      <p:sp>
        <p:nvSpPr>
          <p:cNvPr id="12" name="Title 13">
            <a:extLst>
              <a:ext uri="{FF2B5EF4-FFF2-40B4-BE49-F238E27FC236}">
                <a16:creationId xmlns:a16="http://schemas.microsoft.com/office/drawing/2014/main" id="{47C4F0A4-9E6D-491C-87FC-F8FF02E7450A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Context: Like last year, sovereign wealth funds (SWFs) and pension funds participated in 20% of deal value in 2017</a:t>
            </a:r>
          </a:p>
        </p:txBody>
      </p:sp>
    </p:spTree>
    <p:extLst>
      <p:ext uri="{BB962C8B-B14F-4D97-AF65-F5344CB8AC3E}">
        <p14:creationId xmlns:p14="http://schemas.microsoft.com/office/powerpoint/2010/main" val="25390254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925C57-DBEB-43B5-91C1-5EFBE25F8546}"/>
              </a:ext>
            </a:extLst>
          </p:cNvPr>
          <p:cNvSpPr txBox="1"/>
          <p:nvPr/>
        </p:nvSpPr>
        <p:spPr>
          <a:xfrm>
            <a:off x="593366" y="6144006"/>
            <a:ext cx="1193147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JPM report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B9DD1B-568A-48BD-9BF7-1E719BE54330}"/>
              </a:ext>
            </a:extLst>
          </p:cNvPr>
          <p:cNvSpPr txBox="1"/>
          <p:nvPr/>
        </p:nvSpPr>
        <p:spPr>
          <a:xfrm>
            <a:off x="8538478" y="2498720"/>
            <a:ext cx="2815322" cy="849592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Chart of a Chart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Supporting Table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7FFF5F9-B21C-487F-9F2E-F7A308DE4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3365" y="1332586"/>
            <a:ext cx="7077241" cy="472195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BD7118D6-9B11-4C01-8A62-C1C60580F9A7}"/>
              </a:ext>
            </a:extLst>
          </p:cNvPr>
          <p:cNvSpPr/>
          <p:nvPr/>
        </p:nvSpPr>
        <p:spPr>
          <a:xfrm>
            <a:off x="9044552" y="4477239"/>
            <a:ext cx="2309248" cy="860400"/>
          </a:xfrm>
          <a:prstGeom prst="wedgeRectCallout">
            <a:avLst>
              <a:gd name="adj1" fmla="val -190265"/>
              <a:gd name="adj2" fmla="val -128548"/>
            </a:avLst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b="1" dirty="0">
                <a:solidFill>
                  <a:schemeClr val="bg1"/>
                </a:solidFill>
              </a:rPr>
              <a:t>Chart of a Chart using dashed lines</a:t>
            </a:r>
          </a:p>
        </p:txBody>
      </p:sp>
      <p:sp>
        <p:nvSpPr>
          <p:cNvPr id="9" name="Title 13">
            <a:extLst>
              <a:ext uri="{FF2B5EF4-FFF2-40B4-BE49-F238E27FC236}">
                <a16:creationId xmlns:a16="http://schemas.microsoft.com/office/drawing/2014/main" id="{25D716DB-7A1D-49B2-97BD-B29DBFC6A987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Context: 2015 flows positive but below historical levels</a:t>
            </a:r>
          </a:p>
        </p:txBody>
      </p:sp>
    </p:spTree>
    <p:extLst>
      <p:ext uri="{BB962C8B-B14F-4D97-AF65-F5344CB8AC3E}">
        <p14:creationId xmlns:p14="http://schemas.microsoft.com/office/powerpoint/2010/main" val="16106567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1939D76E-5BCB-4D5B-A789-E3E83E1870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96"/>
          <a:stretch/>
        </p:blipFill>
        <p:spPr bwMode="auto">
          <a:xfrm>
            <a:off x="2444171" y="1471021"/>
            <a:ext cx="9186465" cy="470240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AF8299-3254-438C-90D0-D15D92491937}"/>
              </a:ext>
            </a:extLst>
          </p:cNvPr>
          <p:cNvSpPr txBox="1"/>
          <p:nvPr/>
        </p:nvSpPr>
        <p:spPr>
          <a:xfrm>
            <a:off x="652121" y="6272667"/>
            <a:ext cx="1014317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Vedanta</a:t>
            </a: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43758658-3049-4AAC-9D29-49272754C3FA}"/>
              </a:ext>
            </a:extLst>
          </p:cNvPr>
          <p:cNvSpPr/>
          <p:nvPr/>
        </p:nvSpPr>
        <p:spPr>
          <a:xfrm>
            <a:off x="652120" y="2090864"/>
            <a:ext cx="1715875" cy="513643"/>
          </a:xfrm>
          <a:prstGeom prst="wedgeRectCallout">
            <a:avLst>
              <a:gd name="adj1" fmla="val 45540"/>
              <a:gd name="adj2" fmla="val 443523"/>
            </a:avLst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Ranking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4B75ACBF-98C3-4774-802E-CCA2B62B44A2}"/>
              </a:ext>
            </a:extLst>
          </p:cNvPr>
          <p:cNvSpPr/>
          <p:nvPr/>
        </p:nvSpPr>
        <p:spPr>
          <a:xfrm>
            <a:off x="652119" y="5327427"/>
            <a:ext cx="1715875" cy="513643"/>
          </a:xfrm>
          <a:prstGeom prst="wedgeRectCallout">
            <a:avLst>
              <a:gd name="adj1" fmla="val 313712"/>
              <a:gd name="adj2" fmla="val -84802"/>
            </a:avLst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EBITDA Mix</a:t>
            </a:r>
          </a:p>
        </p:txBody>
      </p:sp>
      <p:sp>
        <p:nvSpPr>
          <p:cNvPr id="12" name="Title 13">
            <a:extLst>
              <a:ext uri="{FF2B5EF4-FFF2-40B4-BE49-F238E27FC236}">
                <a16:creationId xmlns:a16="http://schemas.microsoft.com/office/drawing/2014/main" id="{1E2230AD-F8BB-45A2-A0D6-C7BFFE0BD2E8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Context: League Table – NRG (Natural resources group) companies</a:t>
            </a:r>
          </a:p>
        </p:txBody>
      </p:sp>
    </p:spTree>
    <p:extLst>
      <p:ext uri="{BB962C8B-B14F-4D97-AF65-F5344CB8AC3E}">
        <p14:creationId xmlns:p14="http://schemas.microsoft.com/office/powerpoint/2010/main" val="1949389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598D8F-FE83-47FE-8885-36E45BABB14A}"/>
              </a:ext>
            </a:extLst>
          </p:cNvPr>
          <p:cNvSpPr txBox="1"/>
          <p:nvPr/>
        </p:nvSpPr>
        <p:spPr>
          <a:xfrm>
            <a:off x="849069" y="6149476"/>
            <a:ext cx="1581074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58D558E-618A-4C74-ACDA-554EFB471F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4000"/>
                    </a14:imgEffect>
                  </a14:imgLayer>
                </a14:imgProps>
              </a:ext>
            </a:extLst>
          </a:blip>
          <a:srcRect t="11540"/>
          <a:stretch/>
        </p:blipFill>
        <p:spPr>
          <a:xfrm>
            <a:off x="734702" y="1444173"/>
            <a:ext cx="4645832" cy="461636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C5DEE77-42B6-4EBD-8A48-14C5F0CDBDFF}"/>
              </a:ext>
            </a:extLst>
          </p:cNvPr>
          <p:cNvSpPr txBox="1"/>
          <p:nvPr/>
        </p:nvSpPr>
        <p:spPr>
          <a:xfrm>
            <a:off x="6575555" y="1693012"/>
            <a:ext cx="4070089" cy="1735988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Descending Order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Highlighter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Callouts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Differential Coloring (red)</a:t>
            </a:r>
          </a:p>
        </p:txBody>
      </p:sp>
      <p:sp>
        <p:nvSpPr>
          <p:cNvPr id="8" name="Title 13">
            <a:extLst>
              <a:ext uri="{FF2B5EF4-FFF2-40B4-BE49-F238E27FC236}">
                <a16:creationId xmlns:a16="http://schemas.microsoft.com/office/drawing/2014/main" id="{D26CFFD0-C87D-4845-B60D-3A21CC4BEAEF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Context: Online retail spending in India is much lower compared with other countries</a:t>
            </a:r>
          </a:p>
        </p:txBody>
      </p:sp>
    </p:spTree>
    <p:extLst>
      <p:ext uri="{BB962C8B-B14F-4D97-AF65-F5344CB8AC3E}">
        <p14:creationId xmlns:p14="http://schemas.microsoft.com/office/powerpoint/2010/main" val="1575241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511245" y="180882"/>
            <a:ext cx="11042650" cy="5057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Creative use of Doughnut Chart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D22B0F-BF2F-457F-A75E-FC342D92A0BC}"/>
              </a:ext>
            </a:extLst>
          </p:cNvPr>
          <p:cNvSpPr txBox="1"/>
          <p:nvPr/>
        </p:nvSpPr>
        <p:spPr>
          <a:xfrm>
            <a:off x="511245" y="4101891"/>
            <a:ext cx="558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2019 - india-manufacturing-barometer-2019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712B4A-0B19-4336-858F-EA9C93D142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132"/>
          <a:stretch/>
        </p:blipFill>
        <p:spPr>
          <a:xfrm>
            <a:off x="511245" y="846937"/>
            <a:ext cx="5692607" cy="32068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A38EB9-4C29-46B4-96A6-8EC4DAEF2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243" y="846937"/>
            <a:ext cx="5200650" cy="47434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C93BC51-87E3-4138-8474-9EF4E88BC4D0}"/>
              </a:ext>
            </a:extLst>
          </p:cNvPr>
          <p:cNvSpPr/>
          <p:nvPr/>
        </p:nvSpPr>
        <p:spPr>
          <a:xfrm>
            <a:off x="6533243" y="5698701"/>
            <a:ext cx="39884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(pwc-2017-risk-in-review-study)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F13A6D4-50F6-4D62-85BE-BD0C1D778E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7152" y="4521362"/>
            <a:ext cx="2386700" cy="133122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F879507-47B2-465F-A339-689825C744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884"/>
          <a:stretch/>
        </p:blipFill>
        <p:spPr>
          <a:xfrm>
            <a:off x="511245" y="1254694"/>
            <a:ext cx="5692607" cy="271619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20547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5DEE77-42B6-4EBD-8A48-14C5F0CDBDFF}"/>
              </a:ext>
            </a:extLst>
          </p:cNvPr>
          <p:cNvSpPr txBox="1"/>
          <p:nvPr/>
        </p:nvSpPr>
        <p:spPr>
          <a:xfrm>
            <a:off x="6575555" y="1693012"/>
            <a:ext cx="4070089" cy="129279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Descending Order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Clustering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sz="2800" dirty="0"/>
              <a:t>Differential Coloring (red)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384E12-A0A3-4ED4-9D7B-FE0E3AB564FE}"/>
              </a:ext>
            </a:extLst>
          </p:cNvPr>
          <p:cNvSpPr txBox="1"/>
          <p:nvPr/>
        </p:nvSpPr>
        <p:spPr>
          <a:xfrm>
            <a:off x="609918" y="5962887"/>
            <a:ext cx="1750479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bg1"/>
                </a:solidFill>
              </a:rPr>
              <a:t>Source: Bain &amp; Co. report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6DBD2FD-D0E6-4CCF-B41C-75B515409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18" y="1410669"/>
            <a:ext cx="4473526" cy="442787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BE5CED-D2D0-4A7A-AC67-EDDF7099AD70}"/>
              </a:ext>
            </a:extLst>
          </p:cNvPr>
          <p:cNvSpPr txBox="1"/>
          <p:nvPr/>
        </p:nvSpPr>
        <p:spPr>
          <a:xfrm>
            <a:off x="849069" y="6149476"/>
            <a:ext cx="1581074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</a:t>
            </a:r>
          </a:p>
        </p:txBody>
      </p:sp>
      <p:sp>
        <p:nvSpPr>
          <p:cNvPr id="12" name="Title 13">
            <a:extLst>
              <a:ext uri="{FF2B5EF4-FFF2-40B4-BE49-F238E27FC236}">
                <a16:creationId xmlns:a16="http://schemas.microsoft.com/office/drawing/2014/main" id="{DE23BAC4-A846-438A-B122-FAB2C124B67E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Context: India lags behind comparable peers on key social development indexes</a:t>
            </a:r>
          </a:p>
        </p:txBody>
      </p:sp>
    </p:spTree>
    <p:extLst>
      <p:ext uri="{BB962C8B-B14F-4D97-AF65-F5344CB8AC3E}">
        <p14:creationId xmlns:p14="http://schemas.microsoft.com/office/powerpoint/2010/main" val="27166900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5DEE77-42B6-4EBD-8A48-14C5F0CDBDFF}"/>
              </a:ext>
            </a:extLst>
          </p:cNvPr>
          <p:cNvSpPr txBox="1"/>
          <p:nvPr/>
        </p:nvSpPr>
        <p:spPr>
          <a:xfrm>
            <a:off x="4552762" y="1582746"/>
            <a:ext cx="3073149" cy="586827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dirty="0"/>
              <a:t>Legends for Clustering (blue)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rgbClr val="C00000"/>
              </a:buClr>
              <a:buSzPct val="70000"/>
              <a:buFont typeface="Arial" pitchFamily="34" charset="0"/>
              <a:buChar char="►"/>
            </a:pPr>
            <a:r>
              <a:rPr lang="en-US" dirty="0"/>
              <a:t>Top items vs. Rest of &lt;Items&gt;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384E12-A0A3-4ED4-9D7B-FE0E3AB564FE}"/>
              </a:ext>
            </a:extLst>
          </p:cNvPr>
          <p:cNvSpPr txBox="1"/>
          <p:nvPr/>
        </p:nvSpPr>
        <p:spPr>
          <a:xfrm>
            <a:off x="609918" y="5962887"/>
            <a:ext cx="1750479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bg1"/>
                </a:solidFill>
              </a:rPr>
              <a:t>Source: Bain &amp; Co. report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F0DECC-3EBA-4C23-9025-EFA44854BDFF}"/>
              </a:ext>
            </a:extLst>
          </p:cNvPr>
          <p:cNvSpPr txBox="1"/>
          <p:nvPr/>
        </p:nvSpPr>
        <p:spPr>
          <a:xfrm>
            <a:off x="609918" y="6076743"/>
            <a:ext cx="4467698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McKinsey report - MGI India </a:t>
            </a:r>
            <a:r>
              <a:rPr lang="en-US" sz="1200" dirty="0" err="1"/>
              <a:t>parity_Full</a:t>
            </a:r>
            <a:r>
              <a:rPr lang="en-US" sz="1200" dirty="0"/>
              <a:t> </a:t>
            </a:r>
            <a:r>
              <a:rPr lang="en-US" sz="1200" dirty="0" err="1"/>
              <a:t>report_November</a:t>
            </a:r>
            <a:r>
              <a:rPr lang="en-US" sz="1200" dirty="0"/>
              <a:t> 2015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0A1C18-B4D9-4995-B2B3-13F573CD8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1245" y="908194"/>
            <a:ext cx="3853594" cy="439550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3">
            <a:extLst>
              <a:ext uri="{FF2B5EF4-FFF2-40B4-BE49-F238E27FC236}">
                <a16:creationId xmlns:a16="http://schemas.microsoft.com/office/drawing/2014/main" id="{6C3098E0-1E26-4ABA-97F1-7D5D9DA9B32F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Clustering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EFE336-B3DA-45F8-9D82-4B1BC100AC6E}"/>
              </a:ext>
            </a:extLst>
          </p:cNvPr>
          <p:cNvSpPr/>
          <p:nvPr/>
        </p:nvSpPr>
        <p:spPr>
          <a:xfrm>
            <a:off x="4482320" y="937159"/>
            <a:ext cx="7101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India could add 68 </a:t>
            </a:r>
            <a:r>
              <a:rPr lang="en-US" sz="2400" dirty="0" err="1"/>
              <a:t>mn</a:t>
            </a:r>
            <a:r>
              <a:rPr lang="en-US" sz="2400" dirty="0"/>
              <a:t> women to the workforce in 2025</a:t>
            </a:r>
          </a:p>
        </p:txBody>
      </p:sp>
    </p:spTree>
    <p:extLst>
      <p:ext uri="{BB962C8B-B14F-4D97-AF65-F5344CB8AC3E}">
        <p14:creationId xmlns:p14="http://schemas.microsoft.com/office/powerpoint/2010/main" val="27099539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CCE04D-E911-44A1-81BC-14F99D91CB61}"/>
              </a:ext>
            </a:extLst>
          </p:cNvPr>
          <p:cNvSpPr txBox="1"/>
          <p:nvPr/>
        </p:nvSpPr>
        <p:spPr>
          <a:xfrm>
            <a:off x="458560" y="6112945"/>
            <a:ext cx="1581074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57BD4E-A799-4A7B-9FB9-D89FDDA7E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1245" y="876300"/>
            <a:ext cx="9827599" cy="468971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itle 13">
            <a:extLst>
              <a:ext uri="{FF2B5EF4-FFF2-40B4-BE49-F238E27FC236}">
                <a16:creationId xmlns:a16="http://schemas.microsoft.com/office/drawing/2014/main" id="{3F852259-63F9-4FAD-A4DF-F179E730C16A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Context: Plugging the gaps can lead to an increase in the </a:t>
            </a:r>
            <a:r>
              <a:rPr lang="en-US" sz="3200" b="1" dirty="0" err="1">
                <a:solidFill>
                  <a:srgbClr val="C00000"/>
                </a:solidFill>
                <a:latin typeface="+mn-lt"/>
              </a:rPr>
              <a:t>transactor</a:t>
            </a:r>
            <a:r>
              <a:rPr lang="en-US" sz="3200" b="1" dirty="0">
                <a:solidFill>
                  <a:srgbClr val="C00000"/>
                </a:solidFill>
                <a:latin typeface="+mn-lt"/>
              </a:rPr>
              <a:t> base</a:t>
            </a:r>
          </a:p>
        </p:txBody>
      </p:sp>
    </p:spTree>
    <p:extLst>
      <p:ext uri="{BB962C8B-B14F-4D97-AF65-F5344CB8AC3E}">
        <p14:creationId xmlns:p14="http://schemas.microsoft.com/office/powerpoint/2010/main" val="2822672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1AB7A9-7CC3-4E61-9D57-E79B537183BB}"/>
              </a:ext>
            </a:extLst>
          </p:cNvPr>
          <p:cNvSpPr txBox="1"/>
          <p:nvPr/>
        </p:nvSpPr>
        <p:spPr>
          <a:xfrm>
            <a:off x="7029526" y="6214021"/>
            <a:ext cx="1581074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9409FD-BF80-4A0F-86DB-CB2404612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923566"/>
            <a:ext cx="5049807" cy="483214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7348156B-CF12-4110-904A-C13713F5F730}"/>
              </a:ext>
            </a:extLst>
          </p:cNvPr>
          <p:cNvSpPr/>
          <p:nvPr/>
        </p:nvSpPr>
        <p:spPr>
          <a:xfrm>
            <a:off x="5521325" y="1441120"/>
            <a:ext cx="5827363" cy="860400"/>
          </a:xfrm>
          <a:prstGeom prst="wedgeRectCallout">
            <a:avLst>
              <a:gd name="adj1" fmla="val -48906"/>
              <a:gd name="adj2" fmla="val 86881"/>
            </a:avLst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Normalizing start values to 100 (base) for easy comparison</a:t>
            </a:r>
          </a:p>
        </p:txBody>
      </p:sp>
      <p:sp>
        <p:nvSpPr>
          <p:cNvPr id="9" name="Title 13">
            <a:extLst>
              <a:ext uri="{FF2B5EF4-FFF2-40B4-BE49-F238E27FC236}">
                <a16:creationId xmlns:a16="http://schemas.microsoft.com/office/drawing/2014/main" id="{8E29BDDB-DCF2-4BBF-A720-55284D415BC7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Context: Indian rupee appreciated vs. US dollar due to expectations of higher fiscal deficits</a:t>
            </a:r>
          </a:p>
        </p:txBody>
      </p:sp>
    </p:spTree>
    <p:extLst>
      <p:ext uri="{BB962C8B-B14F-4D97-AF65-F5344CB8AC3E}">
        <p14:creationId xmlns:p14="http://schemas.microsoft.com/office/powerpoint/2010/main" val="39892968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EC92A4-035A-498B-A9AB-0A422755C221}"/>
              </a:ext>
            </a:extLst>
          </p:cNvPr>
          <p:cNvSpPr txBox="1"/>
          <p:nvPr/>
        </p:nvSpPr>
        <p:spPr>
          <a:xfrm>
            <a:off x="609918" y="5962887"/>
            <a:ext cx="5986126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McKinsey report - Coping-with-success-Managing-overcrowding-in-tourism-destinations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2F69264-76F1-4CA0-B656-679342214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2690" y="1335761"/>
            <a:ext cx="4799451" cy="418647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41B3FD-3B94-4066-8945-2FEB5DD0FC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80613" y="4772531"/>
            <a:ext cx="4752061" cy="86040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84FB486-15A7-4C0B-9BD1-09EC564FD8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" y="963572"/>
            <a:ext cx="4709374" cy="350284"/>
          </a:xfrm>
          <a:prstGeom prst="rect">
            <a:avLst/>
          </a:prstGeom>
        </p:spPr>
      </p:pic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F6425C22-A10E-461C-A3CA-577CCE659D52}"/>
              </a:ext>
            </a:extLst>
          </p:cNvPr>
          <p:cNvSpPr/>
          <p:nvPr/>
        </p:nvSpPr>
        <p:spPr>
          <a:xfrm>
            <a:off x="7678796" y="2780734"/>
            <a:ext cx="2289450" cy="860400"/>
          </a:xfrm>
          <a:prstGeom prst="wedgeRectCallout">
            <a:avLst>
              <a:gd name="adj1" fmla="val -161673"/>
              <a:gd name="adj2" fmla="val -20060"/>
            </a:avLst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Multi-layered Doughnut Chart</a:t>
            </a:r>
          </a:p>
        </p:txBody>
      </p:sp>
      <p:sp>
        <p:nvSpPr>
          <p:cNvPr id="10" name="Title 13">
            <a:extLst>
              <a:ext uri="{FF2B5EF4-FFF2-40B4-BE49-F238E27FC236}">
                <a16:creationId xmlns:a16="http://schemas.microsoft.com/office/drawing/2014/main" id="{564A3D35-875C-412F-A49E-945E7AA96EB5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Context: Risk of Overcrowding (Barcelona Tourism)</a:t>
            </a:r>
          </a:p>
        </p:txBody>
      </p:sp>
    </p:spTree>
    <p:extLst>
      <p:ext uri="{BB962C8B-B14F-4D97-AF65-F5344CB8AC3E}">
        <p14:creationId xmlns:p14="http://schemas.microsoft.com/office/powerpoint/2010/main" val="21132562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00FB50D3-B8D1-475E-81E4-59A51D476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299" y="876299"/>
            <a:ext cx="4838903" cy="506887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AE0DA84-0CC2-4526-B5E9-5FAF19CD98A0}"/>
              </a:ext>
            </a:extLst>
          </p:cNvPr>
          <p:cNvSpPr txBox="1"/>
          <p:nvPr/>
        </p:nvSpPr>
        <p:spPr>
          <a:xfrm>
            <a:off x="495300" y="6108213"/>
            <a:ext cx="1233799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BHP Billiton</a:t>
            </a:r>
          </a:p>
        </p:txBody>
      </p: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id="{B32A0881-FB78-4D87-B341-074FC153D39A}"/>
              </a:ext>
            </a:extLst>
          </p:cNvPr>
          <p:cNvSpPr/>
          <p:nvPr/>
        </p:nvSpPr>
        <p:spPr>
          <a:xfrm>
            <a:off x="5238062" y="2908635"/>
            <a:ext cx="1715875" cy="513643"/>
          </a:xfrm>
          <a:prstGeom prst="wedgeRectCallout">
            <a:avLst>
              <a:gd name="adj1" fmla="val -90848"/>
              <a:gd name="adj2" fmla="val 126703"/>
            </a:avLst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Divergence</a:t>
            </a:r>
          </a:p>
        </p:txBody>
      </p:sp>
      <p:sp>
        <p:nvSpPr>
          <p:cNvPr id="8" name="Title 13">
            <a:extLst>
              <a:ext uri="{FF2B5EF4-FFF2-40B4-BE49-F238E27FC236}">
                <a16:creationId xmlns:a16="http://schemas.microsoft.com/office/drawing/2014/main" id="{15E66711-5789-46F9-A356-B678255D910C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Showing Forecast divergence</a:t>
            </a:r>
          </a:p>
        </p:txBody>
      </p:sp>
    </p:spTree>
    <p:extLst>
      <p:ext uri="{BB962C8B-B14F-4D97-AF65-F5344CB8AC3E}">
        <p14:creationId xmlns:p14="http://schemas.microsoft.com/office/powerpoint/2010/main" val="74956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891080-62C0-4D93-A5CF-1CD657BE00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2520"/>
          <a:stretch/>
        </p:blipFill>
        <p:spPr>
          <a:xfrm>
            <a:off x="495300" y="876300"/>
            <a:ext cx="2602560" cy="485826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2874B9-70C3-4047-98E9-4384D25D2B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055" t="9502" r="1804" b="74423"/>
          <a:stretch/>
        </p:blipFill>
        <p:spPr>
          <a:xfrm>
            <a:off x="3201760" y="1008086"/>
            <a:ext cx="1279258" cy="696685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C3F1BE68-6A46-4B4F-B288-A27D752081DE}"/>
              </a:ext>
            </a:extLst>
          </p:cNvPr>
          <p:cNvSpPr/>
          <p:nvPr/>
        </p:nvSpPr>
        <p:spPr>
          <a:xfrm>
            <a:off x="3841389" y="2477571"/>
            <a:ext cx="4134072" cy="860400"/>
          </a:xfrm>
          <a:prstGeom prst="wedgeRectCallout">
            <a:avLst>
              <a:gd name="adj1" fmla="val -70412"/>
              <a:gd name="adj2" fmla="val -32127"/>
            </a:avLst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Reduce Clutter: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Showing Growth % + Period #2 numbers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B3003E-24D7-4EF8-86F9-18B3D1A71CFD}"/>
              </a:ext>
            </a:extLst>
          </p:cNvPr>
          <p:cNvSpPr txBox="1"/>
          <p:nvPr/>
        </p:nvSpPr>
        <p:spPr>
          <a:xfrm>
            <a:off x="511245" y="6103564"/>
            <a:ext cx="1453090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Novartis report</a:t>
            </a:r>
          </a:p>
        </p:txBody>
      </p:sp>
      <p:sp>
        <p:nvSpPr>
          <p:cNvPr id="13" name="Title 13">
            <a:extLst>
              <a:ext uri="{FF2B5EF4-FFF2-40B4-BE49-F238E27FC236}">
                <a16:creationId xmlns:a16="http://schemas.microsoft.com/office/drawing/2014/main" id="{D6F7FBB1-886E-46DF-A00F-10698A10B363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Period on Period Comparison - % change</a:t>
            </a:r>
          </a:p>
        </p:txBody>
      </p:sp>
    </p:spTree>
    <p:extLst>
      <p:ext uri="{BB962C8B-B14F-4D97-AF65-F5344CB8AC3E}">
        <p14:creationId xmlns:p14="http://schemas.microsoft.com/office/powerpoint/2010/main" val="29029702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8764A7-7C82-4975-8ADF-6B7C59C1C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144" y="876299"/>
            <a:ext cx="5795101" cy="52044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58D96B-A163-4D89-9372-80D7E48AA837}"/>
              </a:ext>
            </a:extLst>
          </p:cNvPr>
          <p:cNvSpPr txBox="1"/>
          <p:nvPr/>
        </p:nvSpPr>
        <p:spPr>
          <a:xfrm>
            <a:off x="609918" y="6243434"/>
            <a:ext cx="4238020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McKinsey report - MGI-Outperformers-Full-report-Sep-2018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5C7BC2-E87C-4A74-B1F1-1C2848C806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39" r="51660" b="84992"/>
          <a:stretch/>
        </p:blipFill>
        <p:spPr>
          <a:xfrm>
            <a:off x="6697074" y="876299"/>
            <a:ext cx="4543395" cy="8667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BA4124-88EE-4FF0-B862-92791AF6A6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053" t="4739" b="84992"/>
          <a:stretch/>
        </p:blipFill>
        <p:spPr>
          <a:xfrm>
            <a:off x="6598365" y="1787070"/>
            <a:ext cx="4318547" cy="866775"/>
          </a:xfrm>
          <a:prstGeom prst="rect">
            <a:avLst/>
          </a:prstGeom>
        </p:spPr>
      </p:pic>
      <p:sp>
        <p:nvSpPr>
          <p:cNvPr id="9" name="Right Brace 8">
            <a:extLst>
              <a:ext uri="{FF2B5EF4-FFF2-40B4-BE49-F238E27FC236}">
                <a16:creationId xmlns:a16="http://schemas.microsoft.com/office/drawing/2014/main" id="{5DBC4433-5873-414A-B19F-8919E781097F}"/>
              </a:ext>
            </a:extLst>
          </p:cNvPr>
          <p:cNvSpPr/>
          <p:nvPr/>
        </p:nvSpPr>
        <p:spPr>
          <a:xfrm>
            <a:off x="5858175" y="1033958"/>
            <a:ext cx="309489" cy="866775"/>
          </a:xfrm>
          <a:prstGeom prst="righ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3">
            <a:extLst>
              <a:ext uri="{FF2B5EF4-FFF2-40B4-BE49-F238E27FC236}">
                <a16:creationId xmlns:a16="http://schemas.microsoft.com/office/drawing/2014/main" id="{2216AE99-EDB9-47D2-A388-294EC1CBAD31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Bubble Chart</a:t>
            </a:r>
          </a:p>
        </p:txBody>
      </p:sp>
    </p:spTree>
    <p:extLst>
      <p:ext uri="{BB962C8B-B14F-4D97-AF65-F5344CB8AC3E}">
        <p14:creationId xmlns:p14="http://schemas.microsoft.com/office/powerpoint/2010/main" val="22231969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58D96B-A163-4D89-9372-80D7E48AA837}"/>
              </a:ext>
            </a:extLst>
          </p:cNvPr>
          <p:cNvSpPr txBox="1"/>
          <p:nvPr/>
        </p:nvSpPr>
        <p:spPr>
          <a:xfrm>
            <a:off x="609918" y="6243434"/>
            <a:ext cx="4710457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McKinsey report - MGI-A-future-that-works-Executive-summary.pdf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6DA77D-0054-4CE1-BB6E-CAD117F72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9771123" cy="522907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itle 13">
            <a:extLst>
              <a:ext uri="{FF2B5EF4-FFF2-40B4-BE49-F238E27FC236}">
                <a16:creationId xmlns:a16="http://schemas.microsoft.com/office/drawing/2014/main" id="{20EAC3F7-50AD-4B72-AA5C-E3F331BD3A3E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Multi-variable Illustration</a:t>
            </a:r>
          </a:p>
        </p:txBody>
      </p:sp>
    </p:spTree>
    <p:extLst>
      <p:ext uri="{BB962C8B-B14F-4D97-AF65-F5344CB8AC3E}">
        <p14:creationId xmlns:p14="http://schemas.microsoft.com/office/powerpoint/2010/main" val="16990127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B5D9BC-2C17-470F-BD7C-151CE94095C2}"/>
              </a:ext>
            </a:extLst>
          </p:cNvPr>
          <p:cNvSpPr txBox="1"/>
          <p:nvPr/>
        </p:nvSpPr>
        <p:spPr>
          <a:xfrm>
            <a:off x="567715" y="6100997"/>
            <a:ext cx="4361771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McKinsey report - MGI-Artificial-Intelligence-Discussion-paper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87E096C-46E2-4F8E-A9A9-80025750A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897070"/>
            <a:ext cx="7268189" cy="512295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itle 13">
            <a:extLst>
              <a:ext uri="{FF2B5EF4-FFF2-40B4-BE49-F238E27FC236}">
                <a16:creationId xmlns:a16="http://schemas.microsoft.com/office/drawing/2014/main" id="{41ECABEA-8232-4A52-8DFF-4BC563589BD4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Annotations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2DE7B6E-F18B-4887-861B-A8682D519B9D}"/>
              </a:ext>
            </a:extLst>
          </p:cNvPr>
          <p:cNvCxnSpPr>
            <a:cxnSpLocks/>
          </p:cNvCxnSpPr>
          <p:nvPr/>
        </p:nvCxnSpPr>
        <p:spPr>
          <a:xfrm flipH="1">
            <a:off x="7301133" y="3458546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2477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511245" y="180882"/>
            <a:ext cx="11042650" cy="5057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Multiple Shapes (Alignment, Size, Distance, Grouping)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D22B0F-BF2F-457F-A75E-FC342D92A0BC}"/>
              </a:ext>
            </a:extLst>
          </p:cNvPr>
          <p:cNvSpPr txBox="1"/>
          <p:nvPr/>
        </p:nvSpPr>
        <p:spPr>
          <a:xfrm>
            <a:off x="511245" y="6121391"/>
            <a:ext cx="10064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2019 - pwc-reportingperspectives-january-2019 (</a:t>
            </a:r>
            <a:r>
              <a:rPr lang="en-US" sz="1400" i="1" dirty="0"/>
              <a:t>KAM = Key Audit Matters</a:t>
            </a:r>
            <a:r>
              <a:rPr lang="en-US" sz="1400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9D6A43-1AF3-4B83-8731-00048300C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1104900"/>
            <a:ext cx="8591550" cy="452437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8724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DD6989-553F-4809-AE4D-3C8338425749}"/>
              </a:ext>
            </a:extLst>
          </p:cNvPr>
          <p:cNvSpPr txBox="1"/>
          <p:nvPr/>
        </p:nvSpPr>
        <p:spPr>
          <a:xfrm>
            <a:off x="458560" y="5938943"/>
            <a:ext cx="3967496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 - </a:t>
            </a:r>
            <a:r>
              <a:rPr lang="en-US" sz="1200" dirty="0" err="1"/>
              <a:t>report_unlocking_digital_for_bharat</a:t>
            </a:r>
            <a:endParaRPr lang="en-US" sz="1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F146278-7635-4739-8B2C-E9A980A3C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876300"/>
            <a:ext cx="5003290" cy="428968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itle 13">
            <a:extLst>
              <a:ext uri="{FF2B5EF4-FFF2-40B4-BE49-F238E27FC236}">
                <a16:creationId xmlns:a16="http://schemas.microsoft.com/office/drawing/2014/main" id="{AC75A766-0632-40DD-A6AC-D61FACBC56AC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Data Labels on the right for clarity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3D604A5-D011-4044-8EE9-874D17EEC977}"/>
              </a:ext>
            </a:extLst>
          </p:cNvPr>
          <p:cNvCxnSpPr>
            <a:cxnSpLocks/>
          </p:cNvCxnSpPr>
          <p:nvPr/>
        </p:nvCxnSpPr>
        <p:spPr>
          <a:xfrm flipH="1">
            <a:off x="5246355" y="3510651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F8EE597-B9C4-4947-810F-FCC83CEEF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3136" y="876300"/>
            <a:ext cx="5219434" cy="432874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9B1014-1B4C-4376-B8D3-EEB02CC1EE19}"/>
              </a:ext>
            </a:extLst>
          </p:cNvPr>
          <p:cNvCxnSpPr>
            <a:cxnSpLocks/>
          </p:cNvCxnSpPr>
          <p:nvPr/>
        </p:nvCxnSpPr>
        <p:spPr>
          <a:xfrm flipH="1">
            <a:off x="10805160" y="1943874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66148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47078C-AD60-4707-82D3-EF2DCAE97DC4}"/>
              </a:ext>
            </a:extLst>
          </p:cNvPr>
          <p:cNvSpPr txBox="1"/>
          <p:nvPr/>
        </p:nvSpPr>
        <p:spPr>
          <a:xfrm>
            <a:off x="511245" y="6155551"/>
            <a:ext cx="4832541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 - bain_brief_front_line_of_healthcare_report_2018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A33147-B8BF-485F-836D-10DB5814F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876300"/>
            <a:ext cx="7860204" cy="511827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3C07440C-A81A-4E34-ACE5-6CB3D0FF4DAB}"/>
              </a:ext>
            </a:extLst>
          </p:cNvPr>
          <p:cNvSpPr/>
          <p:nvPr/>
        </p:nvSpPr>
        <p:spPr>
          <a:xfrm>
            <a:off x="8597763" y="3534371"/>
            <a:ext cx="154745" cy="534573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A653FC9-22A6-4723-877B-0EC441F18707}"/>
              </a:ext>
            </a:extLst>
          </p:cNvPr>
          <p:cNvCxnSpPr>
            <a:cxnSpLocks/>
          </p:cNvCxnSpPr>
          <p:nvPr/>
        </p:nvCxnSpPr>
        <p:spPr>
          <a:xfrm flipH="1">
            <a:off x="8968390" y="3399834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3">
            <a:extLst>
              <a:ext uri="{FF2B5EF4-FFF2-40B4-BE49-F238E27FC236}">
                <a16:creationId xmlns:a16="http://schemas.microsoft.com/office/drawing/2014/main" id="{5DFFD6F7-25EC-4839-835B-C2DB0085AA25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Innovative use of Shapes with Charts</a:t>
            </a:r>
          </a:p>
        </p:txBody>
      </p:sp>
    </p:spTree>
    <p:extLst>
      <p:ext uri="{BB962C8B-B14F-4D97-AF65-F5344CB8AC3E}">
        <p14:creationId xmlns:p14="http://schemas.microsoft.com/office/powerpoint/2010/main" val="124236904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FA75B1-E5C9-4E0C-B7D3-EB58AB8032CF}"/>
              </a:ext>
            </a:extLst>
          </p:cNvPr>
          <p:cNvSpPr txBox="1"/>
          <p:nvPr/>
        </p:nvSpPr>
        <p:spPr>
          <a:xfrm>
            <a:off x="715032" y="6126661"/>
            <a:ext cx="4662238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 - bain_report_india_private_equity_report_2018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FB615D-6E7A-4B8C-BFD1-91AF08B6B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876300"/>
            <a:ext cx="7819208" cy="497586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itle 13">
            <a:extLst>
              <a:ext uri="{FF2B5EF4-FFF2-40B4-BE49-F238E27FC236}">
                <a16:creationId xmlns:a16="http://schemas.microsoft.com/office/drawing/2014/main" id="{1A57243E-8F59-4E4C-B1A0-062FF6AAF24B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Highlighting Growth using Arrow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4B4E55D-CF7A-4FFB-ADD1-9B72D1F51B4E}"/>
              </a:ext>
            </a:extLst>
          </p:cNvPr>
          <p:cNvCxnSpPr>
            <a:cxnSpLocks/>
          </p:cNvCxnSpPr>
          <p:nvPr/>
        </p:nvCxnSpPr>
        <p:spPr>
          <a:xfrm flipH="1">
            <a:off x="7895527" y="1995942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CD849E6-86BB-4523-9301-FB2A7F3ABFF2}"/>
              </a:ext>
            </a:extLst>
          </p:cNvPr>
          <p:cNvCxnSpPr>
            <a:cxnSpLocks/>
          </p:cNvCxnSpPr>
          <p:nvPr/>
        </p:nvCxnSpPr>
        <p:spPr>
          <a:xfrm flipH="1">
            <a:off x="8091302" y="5158829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4778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3736792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 - report_india_philanthropy_2017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5001C9C-A473-49B1-95C4-7BC9E376B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7791450" cy="467677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3">
            <a:extLst>
              <a:ext uri="{FF2B5EF4-FFF2-40B4-BE49-F238E27FC236}">
                <a16:creationId xmlns:a16="http://schemas.microsoft.com/office/drawing/2014/main" id="{38714888-5458-46AD-A7E0-340C63C6A67A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Clustering Scatter Plot</a:t>
            </a:r>
          </a:p>
        </p:txBody>
      </p:sp>
    </p:spTree>
    <p:extLst>
      <p:ext uri="{BB962C8B-B14F-4D97-AF65-F5344CB8AC3E}">
        <p14:creationId xmlns:p14="http://schemas.microsoft.com/office/powerpoint/2010/main" val="9119388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5239639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 2019 - the-future-of-retail-winning-models-for-a-new-era/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E75563-870F-4992-ACD6-CB5D0001C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299"/>
            <a:ext cx="7970651" cy="448349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3">
            <a:extLst>
              <a:ext uri="{FF2B5EF4-FFF2-40B4-BE49-F238E27FC236}">
                <a16:creationId xmlns:a16="http://schemas.microsoft.com/office/drawing/2014/main" id="{B5930856-E464-402D-9923-38154A18F227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Clustering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E538967-26DF-4049-8C45-E22A04BD9478}"/>
              </a:ext>
            </a:extLst>
          </p:cNvPr>
          <p:cNvCxnSpPr>
            <a:cxnSpLocks/>
          </p:cNvCxnSpPr>
          <p:nvPr/>
        </p:nvCxnSpPr>
        <p:spPr>
          <a:xfrm flipH="1">
            <a:off x="8371449" y="2502379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29150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5259004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mgi-the-future-of-work-in-america-report-july-2019/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475508-3CAE-47E9-87A7-681034BC9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10163175" cy="44958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0B9B29A1-18A4-45EF-8023-87AEAF14D9C8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Color Differentiated shapes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78967C4-AAC6-4E2A-BBC9-F5B775E41051}"/>
              </a:ext>
            </a:extLst>
          </p:cNvPr>
          <p:cNvCxnSpPr>
            <a:cxnSpLocks/>
          </p:cNvCxnSpPr>
          <p:nvPr/>
        </p:nvCxnSpPr>
        <p:spPr>
          <a:xfrm flipH="1">
            <a:off x="2307925" y="1222219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40167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5259004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mgi-the-future-of-work-in-america-report-july-2019/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60DF38-9DF7-42C9-AF8F-7E999A087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299"/>
            <a:ext cx="10689248" cy="475077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9CFD98EF-E509-4FDB-AE64-BC580534604B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Dumbbell Chart</a:t>
            </a:r>
          </a:p>
        </p:txBody>
      </p:sp>
    </p:spTree>
    <p:extLst>
      <p:ext uri="{BB962C8B-B14F-4D97-AF65-F5344CB8AC3E}">
        <p14:creationId xmlns:p14="http://schemas.microsoft.com/office/powerpoint/2010/main" val="180789205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5259004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mgi-the-future-of-work-in-america-report-july-2019/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4B6DA6-0CB2-49F8-B4DD-A18CE3304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7562850" cy="52197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B322C503-B48A-4E56-9A3F-A2840BDB0C1E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Horizontal Bar + Extra Info. Column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B404BA8-CF8B-491E-85CE-24B617F20D92}"/>
              </a:ext>
            </a:extLst>
          </p:cNvPr>
          <p:cNvCxnSpPr>
            <a:cxnSpLocks/>
          </p:cNvCxnSpPr>
          <p:nvPr/>
        </p:nvCxnSpPr>
        <p:spPr>
          <a:xfrm flipH="1">
            <a:off x="6322408" y="1670228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48B66D1-BFE7-4A9D-9079-3D907B37C687}"/>
              </a:ext>
            </a:extLst>
          </p:cNvPr>
          <p:cNvCxnSpPr>
            <a:cxnSpLocks/>
          </p:cNvCxnSpPr>
          <p:nvPr/>
        </p:nvCxnSpPr>
        <p:spPr>
          <a:xfrm flipH="1">
            <a:off x="7380193" y="1360739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06217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5259004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mgi-the-future-of-work-in-america-report-july-2019/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E78CEF-38AD-4E36-9AA0-D79811128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8522914" cy="517280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50E8DE37-A80F-4FB8-9AD2-433B9E139BEC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Stacked Horizontal Bar (%) + Extra Info. Column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3096CAE-06B8-4C24-89DA-C4F6B84392D5}"/>
              </a:ext>
            </a:extLst>
          </p:cNvPr>
          <p:cNvCxnSpPr>
            <a:cxnSpLocks/>
          </p:cNvCxnSpPr>
          <p:nvPr/>
        </p:nvCxnSpPr>
        <p:spPr>
          <a:xfrm flipH="1">
            <a:off x="8779063" y="699558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97559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5259004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mgi-the-future-of-work-in-america-report-july-2019/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E33C90-61F2-449F-A32A-DB4A36FE1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10065580" cy="452569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BCD5D895-13EE-4C30-9724-4532A56E41D8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Horizontal Bar + Extra Info. Column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0560E44-9E78-4501-9517-564A4D58DB00}"/>
              </a:ext>
            </a:extLst>
          </p:cNvPr>
          <p:cNvCxnSpPr>
            <a:cxnSpLocks/>
          </p:cNvCxnSpPr>
          <p:nvPr/>
        </p:nvCxnSpPr>
        <p:spPr>
          <a:xfrm flipH="1">
            <a:off x="10082579" y="1394225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655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511245" y="180882"/>
            <a:ext cx="11042650" cy="5057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Multiple Shapes (Alignment, Size, Distance, Grouping)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D22B0F-BF2F-457F-A75E-FC342D92A0BC}"/>
              </a:ext>
            </a:extLst>
          </p:cNvPr>
          <p:cNvSpPr txBox="1"/>
          <p:nvPr/>
        </p:nvSpPr>
        <p:spPr>
          <a:xfrm>
            <a:off x="6541477" y="6114289"/>
            <a:ext cx="5345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2019 - competing-in-a-new-age-of-insurance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A9D87C-6CBC-4494-9768-1DEC3993C035}"/>
              </a:ext>
            </a:extLst>
          </p:cNvPr>
          <p:cNvGrpSpPr/>
          <p:nvPr/>
        </p:nvGrpSpPr>
        <p:grpSpPr>
          <a:xfrm>
            <a:off x="548640" y="753535"/>
            <a:ext cx="5547360" cy="5641620"/>
            <a:chOff x="548640" y="781671"/>
            <a:chExt cx="5120640" cy="520764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7092D98-3CE1-4CF5-983C-E2063AE9A5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17" t="5835" r="1145" b="1035"/>
            <a:stretch/>
          </p:blipFill>
          <p:spPr>
            <a:xfrm>
              <a:off x="548640" y="1104900"/>
              <a:ext cx="5120640" cy="4884420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56ECF87-D99A-4AE7-B930-B405C3E255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17" r="1145" b="95096"/>
            <a:stretch/>
          </p:blipFill>
          <p:spPr>
            <a:xfrm>
              <a:off x="548640" y="781671"/>
              <a:ext cx="5120640" cy="257193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682B6C2-F49B-4997-A398-7C0591EFFA59}"/>
              </a:ext>
            </a:extLst>
          </p:cNvPr>
          <p:cNvSpPr txBox="1"/>
          <p:nvPr/>
        </p:nvSpPr>
        <p:spPr>
          <a:xfrm>
            <a:off x="9661998" y="910267"/>
            <a:ext cx="168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Part 1 of 2</a:t>
            </a:r>
          </a:p>
        </p:txBody>
      </p:sp>
    </p:spTree>
    <p:extLst>
      <p:ext uri="{BB962C8B-B14F-4D97-AF65-F5344CB8AC3E}">
        <p14:creationId xmlns:p14="http://schemas.microsoft.com/office/powerpoint/2010/main" val="109221128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5259004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mgi-the-future-of-work-in-america-report-july-2019/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C85E8E-198B-4968-92E1-EF0221782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90019"/>
            <a:ext cx="10254997" cy="353406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BC7E31D1-C603-46F7-BB3E-BF752DE0C824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Cell Shading</a:t>
            </a:r>
          </a:p>
        </p:txBody>
      </p:sp>
    </p:spTree>
    <p:extLst>
      <p:ext uri="{BB962C8B-B14F-4D97-AF65-F5344CB8AC3E}">
        <p14:creationId xmlns:p14="http://schemas.microsoft.com/office/powerpoint/2010/main" val="190520361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2835263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Asia's future is now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F034FD-E3C1-4968-9113-6CDA16111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8638268" cy="517471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9BA4423D-EE50-42C8-BF3C-F5D03AA18AC3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De-assemble Bubble Chart</a:t>
            </a:r>
          </a:p>
        </p:txBody>
      </p:sp>
    </p:spTree>
    <p:extLst>
      <p:ext uri="{BB962C8B-B14F-4D97-AF65-F5344CB8AC3E}">
        <p14:creationId xmlns:p14="http://schemas.microsoft.com/office/powerpoint/2010/main" val="82190549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2835263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Asia's future is now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8269D3-0278-49A8-A980-8B6FD01DF38B}"/>
              </a:ext>
            </a:extLst>
          </p:cNvPr>
          <p:cNvGrpSpPr/>
          <p:nvPr/>
        </p:nvGrpSpPr>
        <p:grpSpPr>
          <a:xfrm>
            <a:off x="503584" y="876300"/>
            <a:ext cx="9273462" cy="5200943"/>
            <a:chOff x="503584" y="1232676"/>
            <a:chExt cx="8010525" cy="450853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ADC44E4-7A03-460A-8167-E7FF41A2E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3584" y="1264459"/>
              <a:ext cx="8010525" cy="4476750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492D579-ECF2-4640-B271-6B6472C54112}"/>
                </a:ext>
              </a:extLst>
            </p:cNvPr>
            <p:cNvSpPr/>
            <p:nvPr/>
          </p:nvSpPr>
          <p:spPr>
            <a:xfrm>
              <a:off x="1230822" y="1232676"/>
              <a:ext cx="18525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Industry breakdown</a:t>
              </a:r>
            </a:p>
          </p:txBody>
        </p:sp>
      </p:grpSp>
      <p:sp>
        <p:nvSpPr>
          <p:cNvPr id="8" name="Title 13">
            <a:extLst>
              <a:ext uri="{FF2B5EF4-FFF2-40B4-BE49-F238E27FC236}">
                <a16:creationId xmlns:a16="http://schemas.microsoft.com/office/drawing/2014/main" id="{21F3BAE3-C523-4229-8C61-1D8FB0F25E75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err="1">
                <a:solidFill>
                  <a:srgbClr val="C00000"/>
                </a:solidFill>
                <a:latin typeface="+mn-lt"/>
              </a:rPr>
              <a:t>Treemap</a:t>
            </a:r>
            <a:r>
              <a:rPr lang="en-US" sz="3200" b="1" dirty="0">
                <a:solidFill>
                  <a:srgbClr val="C00000"/>
                </a:solidFill>
                <a:latin typeface="+mn-lt"/>
              </a:rPr>
              <a:t> Chart</a:t>
            </a:r>
          </a:p>
        </p:txBody>
      </p:sp>
    </p:spTree>
    <p:extLst>
      <p:ext uri="{BB962C8B-B14F-4D97-AF65-F5344CB8AC3E}">
        <p14:creationId xmlns:p14="http://schemas.microsoft.com/office/powerpoint/2010/main" val="198665677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5" y="6227186"/>
            <a:ext cx="2835263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Asia's future is now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1F5DE7-E1EA-4C4D-BD64-0EC973059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876300"/>
            <a:ext cx="9683794" cy="531910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386C91B-C6CD-4634-B3B1-D85FB5CEF0A8}"/>
              </a:ext>
            </a:extLst>
          </p:cNvPr>
          <p:cNvCxnSpPr>
            <a:cxnSpLocks/>
          </p:cNvCxnSpPr>
          <p:nvPr/>
        </p:nvCxnSpPr>
        <p:spPr>
          <a:xfrm flipH="1">
            <a:off x="10195039" y="4935004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3">
            <a:extLst>
              <a:ext uri="{FF2B5EF4-FFF2-40B4-BE49-F238E27FC236}">
                <a16:creationId xmlns:a16="http://schemas.microsoft.com/office/drawing/2014/main" id="{1B982E20-D0F3-4BED-BD04-E46FD5ACEBB5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De-assemble Bubble Chart + Grouping + Alignment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093A727-DCFC-42D3-9FDA-B9BE805CB7FF}"/>
              </a:ext>
            </a:extLst>
          </p:cNvPr>
          <p:cNvCxnSpPr>
            <a:cxnSpLocks/>
          </p:cNvCxnSpPr>
          <p:nvPr/>
        </p:nvCxnSpPr>
        <p:spPr>
          <a:xfrm flipH="1">
            <a:off x="1757810" y="2343805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15934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5" y="4618839"/>
            <a:ext cx="6412718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Fine-tuning the growth engine M&amp;A in engineering and construction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1E2315-C7CC-4EA7-9C91-06F8AEB28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10239375" cy="355282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ECD0BFF-356C-4FDA-B4A7-E3D2998824CA}"/>
              </a:ext>
            </a:extLst>
          </p:cNvPr>
          <p:cNvCxnSpPr>
            <a:cxnSpLocks/>
          </p:cNvCxnSpPr>
          <p:nvPr/>
        </p:nvCxnSpPr>
        <p:spPr>
          <a:xfrm flipH="1">
            <a:off x="9869847" y="3289084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3">
            <a:extLst>
              <a:ext uri="{FF2B5EF4-FFF2-40B4-BE49-F238E27FC236}">
                <a16:creationId xmlns:a16="http://schemas.microsoft.com/office/drawing/2014/main" id="{2490DBFC-2F40-4F2F-B436-3D600AC83CEC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Table rows shading + Text Message</a:t>
            </a:r>
          </a:p>
        </p:txBody>
      </p:sp>
    </p:spTree>
    <p:extLst>
      <p:ext uri="{BB962C8B-B14F-4D97-AF65-F5344CB8AC3E}">
        <p14:creationId xmlns:p14="http://schemas.microsoft.com/office/powerpoint/2010/main" val="143198803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5" y="6172099"/>
            <a:ext cx="3831433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Asia-Pacific Banking Review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CCD86E-BEFB-4A9A-998A-12A6AE567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876299"/>
            <a:ext cx="9997321" cy="521691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1AFB1D25-6E50-40E2-9349-568A61B5BC90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Clustering using De-highlighter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DC875E9-A5C3-484D-99FD-677C3FC72DF3}"/>
              </a:ext>
            </a:extLst>
          </p:cNvPr>
          <p:cNvCxnSpPr>
            <a:cxnSpLocks/>
          </p:cNvCxnSpPr>
          <p:nvPr/>
        </p:nvCxnSpPr>
        <p:spPr>
          <a:xfrm flipH="1">
            <a:off x="7492407" y="1474352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77C8B6E-4F97-46E6-A543-7F62964AA36B}"/>
              </a:ext>
            </a:extLst>
          </p:cNvPr>
          <p:cNvCxnSpPr>
            <a:cxnSpLocks/>
          </p:cNvCxnSpPr>
          <p:nvPr/>
        </p:nvCxnSpPr>
        <p:spPr>
          <a:xfrm flipH="1">
            <a:off x="9133568" y="1474352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6291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4" y="5881372"/>
            <a:ext cx="5892575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 2019 - beyond-the-downturn-recession-strategies-to-take-the-lead/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2545D5-D468-494C-B593-09814B0CAE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4" y="927234"/>
            <a:ext cx="8379537" cy="471349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3">
            <a:extLst>
              <a:ext uri="{FF2B5EF4-FFF2-40B4-BE49-F238E27FC236}">
                <a16:creationId xmlns:a16="http://schemas.microsoft.com/office/drawing/2014/main" id="{D4D81561-9903-42EF-8677-B1D7BEDD70D1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C00000"/>
                </a:solidFill>
                <a:latin typeface="+mn-lt"/>
              </a:rPr>
              <a:t>Winning companies accelerated profitability during and after the recession, while losers stalled</a:t>
            </a:r>
          </a:p>
        </p:txBody>
      </p:sp>
    </p:spTree>
    <p:extLst>
      <p:ext uri="{BB962C8B-B14F-4D97-AF65-F5344CB8AC3E}">
        <p14:creationId xmlns:p14="http://schemas.microsoft.com/office/powerpoint/2010/main" val="92202642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4741426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Bain - making-the-most-of-</a:t>
            </a:r>
            <a:r>
              <a:rPr lang="en-US" sz="1400" dirty="0" err="1"/>
              <a:t>asia</a:t>
            </a:r>
            <a:r>
              <a:rPr lang="en-US" sz="1400" dirty="0"/>
              <a:t>-</a:t>
            </a:r>
            <a:r>
              <a:rPr lang="en-US" sz="1400" dirty="0" err="1"/>
              <a:t>pacifics</a:t>
            </a:r>
            <a:r>
              <a:rPr lang="en-US" sz="1400" dirty="0"/>
              <a:t>-insurance-boom/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7DBFE1-A902-4036-A11E-CB241259D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299"/>
            <a:ext cx="8291529" cy="513060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3">
            <a:extLst>
              <a:ext uri="{FF2B5EF4-FFF2-40B4-BE49-F238E27FC236}">
                <a16:creationId xmlns:a16="http://schemas.microsoft.com/office/drawing/2014/main" id="{CEC075F1-DA77-49E4-B120-52B5784966BA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Clustering using De-highlighter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E8B1626-C677-4ED1-BC18-8A04E939A2E9}"/>
              </a:ext>
            </a:extLst>
          </p:cNvPr>
          <p:cNvCxnSpPr>
            <a:cxnSpLocks/>
          </p:cNvCxnSpPr>
          <p:nvPr/>
        </p:nvCxnSpPr>
        <p:spPr>
          <a:xfrm flipH="1">
            <a:off x="7351731" y="2515537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66552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4741426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Bain - making-the-most-of-</a:t>
            </a:r>
            <a:r>
              <a:rPr lang="en-US" sz="1400" dirty="0" err="1"/>
              <a:t>asia</a:t>
            </a:r>
            <a:r>
              <a:rPr lang="en-US" sz="1400" dirty="0"/>
              <a:t>-</a:t>
            </a:r>
            <a:r>
              <a:rPr lang="en-US" sz="1400" dirty="0" err="1"/>
              <a:t>pacifics</a:t>
            </a:r>
            <a:r>
              <a:rPr lang="en-US" sz="1400" dirty="0"/>
              <a:t>-insurance-boom/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3133D7-3B93-4FC3-9E09-FB05F6289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9215902" cy="518394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EE6C49AA-C09B-451D-9C9C-BC441BEB1899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Clustering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6202A97-6D3B-4FD8-A58A-A65EBFA47933}"/>
              </a:ext>
            </a:extLst>
          </p:cNvPr>
          <p:cNvCxnSpPr>
            <a:cxnSpLocks/>
          </p:cNvCxnSpPr>
          <p:nvPr/>
        </p:nvCxnSpPr>
        <p:spPr>
          <a:xfrm flipH="1">
            <a:off x="8266130" y="1136903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43116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95300" y="6056019"/>
            <a:ext cx="999248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Bain -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AB8156-CDEB-4490-9BC0-188754CDD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8872597" cy="499083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B4E087B1-5D16-4991-9B4E-40CE6AF728BB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Doughnut – De-assemble &amp; Alignment (Center and Middle)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D3D1DA0-7B91-4BB0-B518-13766989EBE6}"/>
              </a:ext>
            </a:extLst>
          </p:cNvPr>
          <p:cNvCxnSpPr>
            <a:cxnSpLocks/>
          </p:cNvCxnSpPr>
          <p:nvPr/>
        </p:nvCxnSpPr>
        <p:spPr>
          <a:xfrm flipH="1">
            <a:off x="7830031" y="1596413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47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511245" y="180882"/>
            <a:ext cx="11042650" cy="5057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Multiple Shapes (Alignment, Size, Distance, Grouping)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DC7ADB2-A5BA-4B60-886A-4088F16A28AF}"/>
              </a:ext>
            </a:extLst>
          </p:cNvPr>
          <p:cNvGrpSpPr/>
          <p:nvPr/>
        </p:nvGrpSpPr>
        <p:grpSpPr>
          <a:xfrm>
            <a:off x="548640" y="781670"/>
            <a:ext cx="5547360" cy="5634559"/>
            <a:chOff x="548640" y="781671"/>
            <a:chExt cx="5127556" cy="520815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EBC502-66C3-4C0F-9FCB-D26F2CDF4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8640" y="1104900"/>
              <a:ext cx="5127556" cy="4884927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56ECF87-D99A-4AE7-B930-B405C3E255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17" r="1145" b="95096"/>
            <a:stretch/>
          </p:blipFill>
          <p:spPr>
            <a:xfrm>
              <a:off x="548640" y="781671"/>
              <a:ext cx="5120640" cy="257193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40FAD64-EA1A-4F46-A25F-E60D02C398AF}"/>
              </a:ext>
            </a:extLst>
          </p:cNvPr>
          <p:cNvSpPr txBox="1"/>
          <p:nvPr/>
        </p:nvSpPr>
        <p:spPr>
          <a:xfrm>
            <a:off x="9661998" y="910267"/>
            <a:ext cx="168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Part 2 of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EC31BD-4A52-4006-BD31-F15DAF620328}"/>
              </a:ext>
            </a:extLst>
          </p:cNvPr>
          <p:cNvSpPr txBox="1"/>
          <p:nvPr/>
        </p:nvSpPr>
        <p:spPr>
          <a:xfrm>
            <a:off x="6541477" y="6114289"/>
            <a:ext cx="5345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2019 - competing-in-a-new-age-of-insurance </a:t>
            </a:r>
          </a:p>
        </p:txBody>
      </p:sp>
    </p:spTree>
    <p:extLst>
      <p:ext uri="{BB962C8B-B14F-4D97-AF65-F5344CB8AC3E}">
        <p14:creationId xmlns:p14="http://schemas.microsoft.com/office/powerpoint/2010/main" val="76572472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4" y="5853293"/>
            <a:ext cx="999248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Bain -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81804A-48BB-4909-A93D-27F2F4095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4" y="876300"/>
            <a:ext cx="8545863" cy="480704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252D94C9-815E-4269-81B5-229670924138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Scale breaker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62EED0E-C38F-4999-9E9D-98F1724D4DDF}"/>
              </a:ext>
            </a:extLst>
          </p:cNvPr>
          <p:cNvCxnSpPr>
            <a:cxnSpLocks/>
          </p:cNvCxnSpPr>
          <p:nvPr/>
        </p:nvCxnSpPr>
        <p:spPr>
          <a:xfrm flipH="1">
            <a:off x="3201760" y="1315059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8890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95300" y="6091246"/>
            <a:ext cx="999248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Bain -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3EC02B-EDFD-475A-9E8B-F8A33D7E5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299" y="900918"/>
            <a:ext cx="9195755" cy="517261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E900CFE9-9DD2-4825-8E34-15C9BCE3DEF6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3 Area Charts – side-by-side for comparison (scales different)</a:t>
            </a:r>
          </a:p>
        </p:txBody>
      </p:sp>
    </p:spTree>
    <p:extLst>
      <p:ext uri="{BB962C8B-B14F-4D97-AF65-F5344CB8AC3E}">
        <p14:creationId xmlns:p14="http://schemas.microsoft.com/office/powerpoint/2010/main" val="96471370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58560" y="6213119"/>
            <a:ext cx="5239639" cy="195310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Source: Bain &amp; Co. report 2019 - the-future-of-retail-winning-models-for-a-new-era/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F66B28-DD5C-4CEB-8E45-D65FC0C70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9046048" cy="508840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3">
            <a:extLst>
              <a:ext uri="{FF2B5EF4-FFF2-40B4-BE49-F238E27FC236}">
                <a16:creationId xmlns:a16="http://schemas.microsoft.com/office/drawing/2014/main" id="{B7BB63F3-9781-4796-B52B-DFCAE5DC620B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Retail has been largely immune to labor innovation and automation</a:t>
            </a:r>
          </a:p>
        </p:txBody>
      </p:sp>
    </p:spTree>
    <p:extLst>
      <p:ext uri="{BB962C8B-B14F-4D97-AF65-F5344CB8AC3E}">
        <p14:creationId xmlns:p14="http://schemas.microsoft.com/office/powerpoint/2010/main" val="167633236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95300" y="6114785"/>
            <a:ext cx="999248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Bain -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4BBAE1-6F73-4E65-98E7-7B7EE70BE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876300"/>
            <a:ext cx="8115300" cy="510836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67036497-FE90-476B-B10F-83C3715CDD4B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Charts on Maps with No. Pointers</a:t>
            </a:r>
          </a:p>
        </p:txBody>
      </p:sp>
    </p:spTree>
    <p:extLst>
      <p:ext uri="{BB962C8B-B14F-4D97-AF65-F5344CB8AC3E}">
        <p14:creationId xmlns:p14="http://schemas.microsoft.com/office/powerpoint/2010/main" val="53934297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495300" y="6101203"/>
            <a:ext cx="904671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Bain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352274-AE00-4966-AFEA-D26715449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900495"/>
            <a:ext cx="8990240" cy="505701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6854FBAC-9379-4FD6-9087-490C12F580BB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Highlighter (World Map)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C66BC16-ECFA-4CE0-B8EB-17D6318E178D}"/>
              </a:ext>
            </a:extLst>
          </p:cNvPr>
          <p:cNvCxnSpPr>
            <a:cxnSpLocks/>
          </p:cNvCxnSpPr>
          <p:nvPr/>
        </p:nvCxnSpPr>
        <p:spPr>
          <a:xfrm flipH="1">
            <a:off x="9246389" y="1361049"/>
            <a:ext cx="478301" cy="309489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13208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5" y="6143875"/>
            <a:ext cx="1283428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EA1657-1BBA-466D-8666-E6CCC6794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903521"/>
            <a:ext cx="6836899" cy="509266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1B73865D-7AC3-46A6-974C-5D16A4E9BFD6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Shapes Replicas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1D76DE-F366-47D7-8D20-4FF426A36BCD}"/>
              </a:ext>
            </a:extLst>
          </p:cNvPr>
          <p:cNvCxnSpPr>
            <a:cxnSpLocks/>
          </p:cNvCxnSpPr>
          <p:nvPr/>
        </p:nvCxnSpPr>
        <p:spPr>
          <a:xfrm flipH="1">
            <a:off x="7108993" y="4459459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490259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BCEEE96-3D83-49C6-8992-F09DF51BF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903521"/>
            <a:ext cx="7535475" cy="504045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5" y="6143875"/>
            <a:ext cx="1283428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</a:t>
            </a:r>
          </a:p>
        </p:txBody>
      </p:sp>
      <p:sp>
        <p:nvSpPr>
          <p:cNvPr id="6" name="Title 13">
            <a:extLst>
              <a:ext uri="{FF2B5EF4-FFF2-40B4-BE49-F238E27FC236}">
                <a16:creationId xmlns:a16="http://schemas.microsoft.com/office/drawing/2014/main" id="{1B73865D-7AC3-46A6-974C-5D16A4E9BFD6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Shapes Replicas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1D76DE-F366-47D7-8D20-4FF426A36BCD}"/>
              </a:ext>
            </a:extLst>
          </p:cNvPr>
          <p:cNvCxnSpPr>
            <a:cxnSpLocks/>
          </p:cNvCxnSpPr>
          <p:nvPr/>
        </p:nvCxnSpPr>
        <p:spPr>
          <a:xfrm flipH="1">
            <a:off x="7807569" y="3274255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0105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5" y="6143875"/>
            <a:ext cx="6415089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Industrial-robotics-Insights-into-the-sectors-future-growth-dynamics</a:t>
            </a:r>
          </a:p>
        </p:txBody>
      </p:sp>
      <p:sp>
        <p:nvSpPr>
          <p:cNvPr id="6" name="Title 13">
            <a:extLst>
              <a:ext uri="{FF2B5EF4-FFF2-40B4-BE49-F238E27FC236}">
                <a16:creationId xmlns:a16="http://schemas.microsoft.com/office/drawing/2014/main" id="{1B73865D-7AC3-46A6-974C-5D16A4E9BFD6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Growth % in Clusters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7286E0-8E0A-4965-997D-37DCB668A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911933"/>
            <a:ext cx="6269383" cy="519809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1D76DE-F366-47D7-8D20-4FF426A36BCD}"/>
              </a:ext>
            </a:extLst>
          </p:cNvPr>
          <p:cNvCxnSpPr>
            <a:cxnSpLocks/>
          </p:cNvCxnSpPr>
          <p:nvPr/>
        </p:nvCxnSpPr>
        <p:spPr>
          <a:xfrm flipH="1">
            <a:off x="3167635" y="4047978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70FE4ED-646D-459C-93D4-A8BFE38004D0}"/>
              </a:ext>
            </a:extLst>
          </p:cNvPr>
          <p:cNvCxnSpPr>
            <a:cxnSpLocks/>
          </p:cNvCxnSpPr>
          <p:nvPr/>
        </p:nvCxnSpPr>
        <p:spPr>
          <a:xfrm flipH="1">
            <a:off x="4839345" y="2498187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2D6DD41-934B-48C7-8DEF-ADA51B491489}"/>
              </a:ext>
            </a:extLst>
          </p:cNvPr>
          <p:cNvCxnSpPr>
            <a:cxnSpLocks/>
          </p:cNvCxnSpPr>
          <p:nvPr/>
        </p:nvCxnSpPr>
        <p:spPr>
          <a:xfrm flipH="1">
            <a:off x="6167664" y="1043127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327981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C9D553-2BC1-488D-8BC0-A5A02A98C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1" y="870773"/>
            <a:ext cx="6214988" cy="512099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5" y="6143875"/>
            <a:ext cx="6415089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Industrial-robotics-Insights-into-the-sectors-future-growth-dynamics</a:t>
            </a:r>
          </a:p>
        </p:txBody>
      </p:sp>
      <p:sp>
        <p:nvSpPr>
          <p:cNvPr id="6" name="Title 13">
            <a:extLst>
              <a:ext uri="{FF2B5EF4-FFF2-40B4-BE49-F238E27FC236}">
                <a16:creationId xmlns:a16="http://schemas.microsoft.com/office/drawing/2014/main" id="{1B73865D-7AC3-46A6-974C-5D16A4E9BFD6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Bar Chart if the Axis values are lengthy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2D6DD41-934B-48C7-8DEF-ADA51B491489}"/>
              </a:ext>
            </a:extLst>
          </p:cNvPr>
          <p:cNvCxnSpPr>
            <a:cxnSpLocks/>
          </p:cNvCxnSpPr>
          <p:nvPr/>
        </p:nvCxnSpPr>
        <p:spPr>
          <a:xfrm flipH="1">
            <a:off x="2228711" y="1507360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03741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A6C525A-99A3-4AAE-A159-D39E0B2E6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5" y="889195"/>
            <a:ext cx="6881585" cy="516654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CE92-6BC1-4C9D-AAC0-356D5A38B014}"/>
              </a:ext>
            </a:extLst>
          </p:cNvPr>
          <p:cNvSpPr txBox="1"/>
          <p:nvPr/>
        </p:nvSpPr>
        <p:spPr>
          <a:xfrm>
            <a:off x="511245" y="6143875"/>
            <a:ext cx="4962897" cy="221664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400" dirty="0"/>
              <a:t>Source: McKinsey - modular-construction-from-projects-to-products</a:t>
            </a:r>
          </a:p>
        </p:txBody>
      </p:sp>
      <p:sp>
        <p:nvSpPr>
          <p:cNvPr id="6" name="Title 13">
            <a:extLst>
              <a:ext uri="{FF2B5EF4-FFF2-40B4-BE49-F238E27FC236}">
                <a16:creationId xmlns:a16="http://schemas.microsoft.com/office/drawing/2014/main" id="{1B73865D-7AC3-46A6-974C-5D16A4E9BFD6}"/>
              </a:ext>
            </a:extLst>
          </p:cNvPr>
          <p:cNvSpPr txBox="1">
            <a:spLocks/>
          </p:cNvSpPr>
          <p:nvPr/>
        </p:nvSpPr>
        <p:spPr>
          <a:xfrm>
            <a:off x="511245" y="180882"/>
            <a:ext cx="11042650" cy="50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Gantt Chart with a Comparison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2D6DD41-934B-48C7-8DEF-ADA51B491489}"/>
              </a:ext>
            </a:extLst>
          </p:cNvPr>
          <p:cNvCxnSpPr>
            <a:cxnSpLocks/>
          </p:cNvCxnSpPr>
          <p:nvPr/>
        </p:nvCxnSpPr>
        <p:spPr>
          <a:xfrm flipH="1">
            <a:off x="3201760" y="3429000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6CDD796-7823-4A47-B474-47FDDA32EE61}"/>
              </a:ext>
            </a:extLst>
          </p:cNvPr>
          <p:cNvCxnSpPr>
            <a:cxnSpLocks/>
          </p:cNvCxnSpPr>
          <p:nvPr/>
        </p:nvCxnSpPr>
        <p:spPr>
          <a:xfrm flipH="1">
            <a:off x="4578049" y="4875628"/>
            <a:ext cx="478301" cy="3094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DC08D50-1C5C-402E-96B1-747221A6D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6350" y="1533378"/>
            <a:ext cx="5505274" cy="81064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0054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24930-4576-49CC-8629-0EE5006F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Yoda Learning Solutions / Excel Next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7E8B68-5DDA-4206-A428-5D7A99F4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8280-AF67-4161-AA10-879A9DD89AC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511245" y="180882"/>
            <a:ext cx="11042650" cy="5057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</a:rPr>
              <a:t>Comparison using Harvey Balls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PowerPoint Ninja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D22B0F-BF2F-457F-A75E-FC342D92A0BC}"/>
              </a:ext>
            </a:extLst>
          </p:cNvPr>
          <p:cNvSpPr txBox="1"/>
          <p:nvPr/>
        </p:nvSpPr>
        <p:spPr>
          <a:xfrm>
            <a:off x="511245" y="6121391"/>
            <a:ext cx="10064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Source: </a:t>
            </a:r>
            <a:r>
              <a:rPr lang="en-US" sz="1400" dirty="0"/>
              <a:t>PwC Report 2019 - robotic-process-automation-in-a-virtual-environment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404286-30F7-4AD6-ABD6-590FE6710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6" y="846967"/>
            <a:ext cx="8975584" cy="454340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851768-9474-4E94-AC4C-0F6DA9DEA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66" y="5498537"/>
            <a:ext cx="6924675" cy="5238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2F470D0-3E73-41AE-A053-ADC6B9B2BAAC}"/>
              </a:ext>
            </a:extLst>
          </p:cNvPr>
          <p:cNvSpPr/>
          <p:nvPr/>
        </p:nvSpPr>
        <p:spPr>
          <a:xfrm rot="5400000">
            <a:off x="8131276" y="3647614"/>
            <a:ext cx="33632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Arial Unicode MS (Geometric Shapes)</a:t>
            </a:r>
            <a:endParaRPr lang="en-US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50521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Compilation by Yoda Learning Solutions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E333-33F9-406B-BD30-512FDD95A54A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26D4735-7371-4C18-A111-1BDBCD2DAEF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93688"/>
            <a:ext cx="11042650" cy="866775"/>
          </a:xfrm>
        </p:spPr>
        <p:txBody>
          <a:bodyPr>
            <a:normAutofit/>
          </a:bodyPr>
          <a:lstStyle/>
          <a:p>
            <a:r>
              <a:rPr lang="en-US" sz="2800" dirty="0"/>
              <a:t>Context: </a:t>
            </a:r>
            <a:r>
              <a:rPr lang="en-US" sz="2800" b="0" dirty="0"/>
              <a:t>Layering of Certificates &amp; Awards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3A6436-83CB-4B6C-88FA-C1BA357F4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8560" y="1775108"/>
            <a:ext cx="3480394" cy="41536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67B917-31F0-4085-A057-1EE6913B06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5357" y="1332748"/>
            <a:ext cx="7785547" cy="500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0322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2018</Words>
  <Application>Microsoft Office PowerPoint</Application>
  <PresentationFormat>Widescreen</PresentationFormat>
  <Paragraphs>485</Paragraphs>
  <Slides>90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6" baseType="lpstr">
      <vt:lpstr>Arial</vt:lpstr>
      <vt:lpstr>Calibri</vt:lpstr>
      <vt:lpstr>Calibri Light</vt:lpstr>
      <vt:lpstr>Cambria Math</vt:lpstr>
      <vt:lpstr>Segoe UI</vt:lpstr>
      <vt:lpstr>1_Office Theme</vt:lpstr>
      <vt:lpstr>Examples from multiple Reports</vt:lpstr>
      <vt:lpstr>Chart of Charts</vt:lpstr>
      <vt:lpstr>Clustering smaller values in “Others” Category</vt:lpstr>
      <vt:lpstr>Clustering smaller values in “Others” Category</vt:lpstr>
      <vt:lpstr>Creative use of Doughnut Chart</vt:lpstr>
      <vt:lpstr>Multiple Shapes (Alignment, Size, Distance, Grouping)</vt:lpstr>
      <vt:lpstr>Multiple Shapes (Alignment, Size, Distance, Grouping)</vt:lpstr>
      <vt:lpstr>Multiple Shapes (Alignment, Size, Distance, Grouping)</vt:lpstr>
      <vt:lpstr>Comparison using Harvey Balls</vt:lpstr>
      <vt:lpstr>Clustering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Context: Layering of Certificates &amp; Awards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Yoda Learning</dc:creator>
  <cp:lastModifiedBy>Rishabh Pugalia</cp:lastModifiedBy>
  <cp:revision>174</cp:revision>
  <dcterms:created xsi:type="dcterms:W3CDTF">2015-10-28T10:09:18Z</dcterms:created>
  <dcterms:modified xsi:type="dcterms:W3CDTF">2019-07-20T08:57:01Z</dcterms:modified>
</cp:coreProperties>
</file>