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Proxima Nova"/>
      <p:regular r:id="rId28"/>
      <p:bold r:id="rId29"/>
      <p:italic r:id="rId30"/>
      <p:boldItalic r:id="rId31"/>
    </p:embeddedFont>
    <p:embeddedFont>
      <p:font typeface="Roboto"/>
      <p:regular r:id="rId32"/>
      <p:bold r:id="rId33"/>
      <p:italic r:id="rId34"/>
      <p:boldItalic r:id="rId35"/>
    </p:embeddedFont>
    <p:embeddedFont>
      <p:font typeface="Montserrat"/>
      <p:regular r:id="rId36"/>
      <p:bold r:id="rId37"/>
      <p:italic r:id="rId38"/>
      <p:boldItalic r:id="rId39"/>
    </p:embeddedFont>
    <p:embeddedFont>
      <p:font typeface="Montserrat Medium"/>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4" roundtripDataSignature="AMtx7mjA6kUGGxWeur86Z7l3yct1rWZR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regular.fntdata"/><Relationship Id="rId20" Type="http://schemas.openxmlformats.org/officeDocument/2006/relationships/slide" Target="slides/slide14.xml"/><Relationship Id="rId42" Type="http://schemas.openxmlformats.org/officeDocument/2006/relationships/font" Target="fonts/MontserratMedium-italic.fntdata"/><Relationship Id="rId41" Type="http://schemas.openxmlformats.org/officeDocument/2006/relationships/font" Target="fonts/MontserratMedium-bold.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MontserratMedium-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roximaNova-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roximaNova-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boldItalic.fntdata"/><Relationship Id="rId30" Type="http://schemas.openxmlformats.org/officeDocument/2006/relationships/font" Target="fonts/ProximaNova-italic.fntdata"/><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37" Type="http://schemas.openxmlformats.org/officeDocument/2006/relationships/font" Target="fonts/Montserrat-bold.fntdata"/><Relationship Id="rId14" Type="http://schemas.openxmlformats.org/officeDocument/2006/relationships/slide" Target="slides/slide8.xml"/><Relationship Id="rId36" Type="http://schemas.openxmlformats.org/officeDocument/2006/relationships/font" Target="fonts/Montserrat-regular.fntdata"/><Relationship Id="rId17" Type="http://schemas.openxmlformats.org/officeDocument/2006/relationships/slide" Target="slides/slide11.xml"/><Relationship Id="rId39" Type="http://schemas.openxmlformats.org/officeDocument/2006/relationships/font" Target="fonts/Montserrat-boldItalic.fntdata"/><Relationship Id="rId16" Type="http://schemas.openxmlformats.org/officeDocument/2006/relationships/slide" Target="slides/slide10.xml"/><Relationship Id="rId38" Type="http://schemas.openxmlformats.org/officeDocument/2006/relationships/font" Target="fonts/Montserra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fdc99.com/2013/05/09/what-is-a-salesforce-trigger/" TargetMode="External"/><Relationship Id="rId3" Type="http://schemas.openxmlformats.org/officeDocument/2006/relationships/hyperlink" Target="http://www.sfdc99.com/2013/05/09/what-is-a-salesforce-trigger/" TargetMode="External"/><Relationship Id="rId4" Type="http://schemas.openxmlformats.org/officeDocument/2006/relationships/hyperlink" Target="https://developer.salesforce.com/page/Apex_Code_Best_Practice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ilhead.salesforce.com/content/learn/modules/success-cloud-coding-conventions/implement-frameworks-sc"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ilhead.salesforce.com/content/learn/modules/success-cloud-coding-conventions/implement-frameworks-sc"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fr"/>
              <a:t>Ce bootcamp de 4 jours est une occasion unique pour vous d'apprendre ce que la plateforme Salesforce peut offrir aux développeurs.</a:t>
            </a:r>
            <a:endParaRPr/>
          </a:p>
          <a:p>
            <a:pPr indent="0" lvl="0" marL="0" rtl="0" algn="l">
              <a:lnSpc>
                <a:spcPct val="100000"/>
              </a:lnSpc>
              <a:spcBef>
                <a:spcPts val="0"/>
              </a:spcBef>
              <a:spcAft>
                <a:spcPts val="0"/>
              </a:spcAft>
              <a:buSzPts val="1100"/>
              <a:buNone/>
            </a:pPr>
            <a:r>
              <a:rPr lang="fr"/>
              <a:t>Vous verrez un grand nombre de fonctionnalités et d'outils différents, ce qui vous donnera une certaine perspective et vous aidera à aborder votre projet Salesforce actuel et futur.</a:t>
            </a:r>
            <a:endParaRPr/>
          </a:p>
          <a:p>
            <a:pPr indent="0" lvl="0" marL="0" rtl="0" algn="l">
              <a:lnSpc>
                <a:spcPct val="100000"/>
              </a:lnSpc>
              <a:spcBef>
                <a:spcPts val="0"/>
              </a:spcBef>
              <a:spcAft>
                <a:spcPts val="0"/>
              </a:spcAft>
              <a:buSzPts val="1100"/>
              <a:buNone/>
            </a:pPr>
            <a:r>
              <a:rPr lang="fr"/>
              <a:t>Il a été réalisé avec passion et dévouement par une personne accro à Salesforce : moi !</a:t>
            </a:r>
            <a:endParaRPr/>
          </a:p>
        </p:txBody>
      </p:sp>
      <p:sp>
        <p:nvSpPr>
          <p:cNvPr id="162" name="Google Shape;162;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fr" sz="1150">
                <a:highlight>
                  <a:srgbClr val="FFFFFF"/>
                </a:highlight>
              </a:rPr>
              <a:t>Le principal avantage de la massification de notre Trigger apex est qu'il peut traiter efficacement un grand nombre d'enregistrements.</a:t>
            </a:r>
            <a:endParaRPr sz="1150">
              <a:highlight>
                <a:srgbClr val="FFFFFF"/>
              </a:highlight>
            </a:endParaRPr>
          </a:p>
          <a:p>
            <a:pPr indent="0" lvl="0" marL="0" marR="0" rtl="0" algn="l">
              <a:lnSpc>
                <a:spcPct val="100000"/>
              </a:lnSpc>
              <a:spcBef>
                <a:spcPts val="0"/>
              </a:spcBef>
              <a:spcAft>
                <a:spcPts val="0"/>
              </a:spcAft>
              <a:buClr>
                <a:schemeClr val="dk1"/>
              </a:buClr>
              <a:buSzPts val="1100"/>
              <a:buFont typeface="Arial"/>
              <a:buNone/>
            </a:pPr>
            <a:r>
              <a:rPr lang="fr" sz="1150">
                <a:highlight>
                  <a:srgbClr val="FFFFFF"/>
                </a:highlight>
              </a:rPr>
              <a:t>Lorsque nous concevons des Triggers, nous devons toujours nous assurer que notre Trigger est capable de traiter plusieurs enregistrements à la fois, au lieu de concevoir un Trigger qui traite un seul enregistrement.</a:t>
            </a:r>
            <a:endParaRPr sz="1150">
              <a:highlight>
                <a:srgbClr val="FFFFFF"/>
              </a:highlight>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fr"/>
              <a:t>Avant que le Trigger puisse accéder</a:t>
            </a:r>
            <a:endParaRPr/>
          </a:p>
          <a:p>
            <a:pPr indent="0" lvl="0" marL="0" rtl="0" algn="l">
              <a:lnSpc>
                <a:spcPct val="100000"/>
              </a:lnSpc>
              <a:spcBef>
                <a:spcPts val="0"/>
              </a:spcBef>
              <a:spcAft>
                <a:spcPts val="0"/>
              </a:spcAft>
              <a:buSzPts val="1400"/>
              <a:buNone/>
            </a:pPr>
            <a:r>
              <a:t/>
            </a:r>
            <a:endParaRPr u="sng">
              <a:solidFill>
                <a:schemeClr val="hlink"/>
              </a:solidFill>
              <a:hlinkClick r:id="rId2"/>
            </a:endParaRPr>
          </a:p>
          <a:p>
            <a:pPr indent="0" lvl="0" marL="0" rtl="0" algn="l">
              <a:lnSpc>
                <a:spcPct val="100000"/>
              </a:lnSpc>
              <a:spcBef>
                <a:spcPts val="0"/>
              </a:spcBef>
              <a:spcAft>
                <a:spcPts val="0"/>
              </a:spcAft>
              <a:buSzPts val="1400"/>
              <a:buNone/>
            </a:pPr>
            <a:r>
              <a:rPr lang="fr" u="sng">
                <a:solidFill>
                  <a:schemeClr val="hlink"/>
                </a:solidFill>
                <a:hlinkClick r:id="rId3"/>
              </a:rPr>
              <a:t>http://www.sfdc99.com/2013/05/09/what-is-a-salesforce-trigger/</a:t>
            </a:r>
            <a:endParaRPr/>
          </a:p>
          <a:p>
            <a:pPr indent="0" lvl="0" marL="0" rtl="0" algn="l">
              <a:lnSpc>
                <a:spcPct val="100000"/>
              </a:lnSpc>
              <a:spcBef>
                <a:spcPts val="0"/>
              </a:spcBef>
              <a:spcAft>
                <a:spcPts val="0"/>
              </a:spcAft>
              <a:buSzPts val="1400"/>
              <a:buNone/>
            </a:pPr>
            <a:r>
              <a:rPr lang="fr" u="sng">
                <a:solidFill>
                  <a:schemeClr val="hlink"/>
                </a:solidFill>
                <a:hlinkClick r:id="rId4"/>
              </a:rPr>
              <a:t>https://developer.salesforce.com/page/Apex_Code_Best_Practices</a:t>
            </a:r>
            <a:endParaRPr/>
          </a:p>
        </p:txBody>
      </p:sp>
      <p:sp>
        <p:nvSpPr>
          <p:cNvPr id="322" name="Google Shape;322;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1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5" name="Google Shape;365;p1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fr" u="sng">
                <a:solidFill>
                  <a:schemeClr val="hlink"/>
                </a:solidFill>
                <a:hlinkClick r:id="rId2"/>
              </a:rPr>
              <a:t>https://trailhead.salesforce.com/content/learn/modules/success-cloud-coding-conventions/implement-frameworks-sc</a:t>
            </a:r>
            <a:endParaRPr/>
          </a:p>
        </p:txBody>
      </p:sp>
      <p:sp>
        <p:nvSpPr>
          <p:cNvPr id="375" name="Google Shape;375;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fr" u="sng">
                <a:solidFill>
                  <a:schemeClr val="hlink"/>
                </a:solidFill>
                <a:hlinkClick r:id="rId2"/>
              </a:rPr>
              <a:t>https://trailhead.salesforce.com/content/learn/modules/success-cloud-coding-conventions/implement-frameworks-sc</a:t>
            </a:r>
            <a:endParaRPr/>
          </a:p>
        </p:txBody>
      </p:sp>
      <p:sp>
        <p:nvSpPr>
          <p:cNvPr id="386" name="Google Shape;386;p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4" name="Google Shape;41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000">
                <a:solidFill>
                  <a:schemeClr val="dk1"/>
                </a:solidFill>
                <a:latin typeface="Arial"/>
                <a:ea typeface="Arial"/>
                <a:cs typeface="Arial"/>
                <a:sym typeface="Arial"/>
              </a:rPr>
              <a:t>Définissons d'abord ce qu'est un Trigger... il s'agit en fait d'un bout de code qui déclenche d'autres processus... plus de code... lorsque nous modifions des données dans Salesforce.</a:t>
            </a:r>
            <a:endParaRPr sz="1000">
              <a:latin typeface="Arial"/>
              <a:ea typeface="Arial"/>
              <a:cs typeface="Arial"/>
              <a:sym typeface="Arial"/>
            </a:endParaRPr>
          </a:p>
          <a:p>
            <a:pPr indent="0" lvl="0" marL="0" rtl="0" algn="l">
              <a:lnSpc>
                <a:spcPct val="100000"/>
              </a:lnSpc>
              <a:spcBef>
                <a:spcPts val="0"/>
              </a:spcBef>
              <a:spcAft>
                <a:spcPts val="0"/>
              </a:spcAft>
              <a:buSzPts val="1400"/>
              <a:buNone/>
            </a:pPr>
            <a:r>
              <a:t/>
            </a:r>
            <a:endParaRPr b="0" i="0"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fr" sz="1000">
                <a:solidFill>
                  <a:schemeClr val="dk1"/>
                </a:solidFill>
                <a:latin typeface="Arial"/>
                <a:ea typeface="Arial"/>
                <a:cs typeface="Arial"/>
                <a:sym typeface="Arial"/>
              </a:rPr>
              <a:t>Le but d'un Trigger est d'attendre que des choses amusantes se produisent. Lorsqu'une personne ou un processus apporte un changement à vos données, il se lève et dit : "Ohh, ohh ! Vous venez de mettre à jour un enregistrement de compte !  Je sais ce qu'il faut faire... Je vais exécuter ce bout de code Apex sur tous les enregistrements qui viennent d'être modifiés !". </a:t>
            </a:r>
            <a:endParaRPr/>
          </a:p>
          <a:p>
            <a:pPr indent="0" lvl="0" marL="0" rtl="0" algn="l">
              <a:lnSpc>
                <a:spcPct val="100000"/>
              </a:lnSpc>
              <a:spcBef>
                <a:spcPts val="0"/>
              </a:spcBef>
              <a:spcAft>
                <a:spcPts val="0"/>
              </a:spcAft>
              <a:buSzPts val="1400"/>
              <a:buNone/>
            </a:pPr>
            <a:r>
              <a:t/>
            </a:r>
            <a:endParaRPr b="0" i="0"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fr" sz="1000">
                <a:solidFill>
                  <a:schemeClr val="dk1"/>
                </a:solidFill>
                <a:latin typeface="Arial"/>
                <a:ea typeface="Arial"/>
                <a:cs typeface="Arial"/>
                <a:sym typeface="Arial"/>
              </a:rPr>
              <a:t>La raison pour laquelle on les appelle des Triggers, c'est qu'ils sont "déclenchés" par un événement quelconque de la base de données. </a:t>
            </a:r>
            <a:endParaRPr b="0" i="0" sz="1200">
              <a:solidFill>
                <a:schemeClr val="dk1"/>
              </a:solidFill>
              <a:latin typeface="Calibri"/>
              <a:ea typeface="Calibri"/>
              <a:cs typeface="Calibri"/>
              <a:sym typeface="Calibri"/>
            </a:endParaRPr>
          </a:p>
          <a:p>
            <a:pPr indent="0" lvl="1" marL="45720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fr" sz="1200">
                <a:solidFill>
                  <a:schemeClr val="dk1"/>
                </a:solidFill>
                <a:latin typeface="Calibri"/>
                <a:ea typeface="Calibri"/>
                <a:cs typeface="Calibri"/>
                <a:sym typeface="Calibri"/>
              </a:rPr>
              <a:t>TRANSITION </a:t>
            </a:r>
            <a:r>
              <a:rPr b="0" i="0" lang="fr" sz="1000">
                <a:solidFill>
                  <a:schemeClr val="dk1"/>
                </a:solidFill>
                <a:latin typeface="Calibri"/>
                <a:ea typeface="Calibri"/>
                <a:cs typeface="Calibri"/>
                <a:sym typeface="Calibri"/>
              </a:rPr>
              <a:t>: Super, maintenant nous savons ce que les Triggers font généralement, mais qu'en est-il des cas d'utilisation spécifiques...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Vous pouvez utiliser les Triggers pour faire toutes sortes de choses.</a:t>
            </a:r>
            <a:endParaRPr/>
          </a:p>
          <a:p>
            <a:pPr indent="0" lvl="0" marL="0" rtl="0" algn="l">
              <a:lnSpc>
                <a:spcPct val="100000"/>
              </a:lnSpc>
              <a:spcBef>
                <a:spcPts val="0"/>
              </a:spcBef>
              <a:spcAft>
                <a:spcPts val="0"/>
              </a:spcAft>
              <a:buSzPts val="1400"/>
              <a:buNone/>
            </a:pPr>
            <a:r>
              <a:t/>
            </a:r>
            <a:endParaRPr/>
          </a:p>
          <a:p>
            <a:pPr indent="-228600" lvl="0" marL="228600" rtl="0" algn="l">
              <a:lnSpc>
                <a:spcPct val="100000"/>
              </a:lnSpc>
              <a:spcBef>
                <a:spcPts val="0"/>
              </a:spcBef>
              <a:spcAft>
                <a:spcPts val="0"/>
              </a:spcAft>
              <a:buClr>
                <a:schemeClr val="dk1"/>
              </a:buClr>
              <a:buSzPts val="1200"/>
              <a:buFont typeface="Calibri"/>
              <a:buAutoNum type="arabicPeriod"/>
            </a:pPr>
            <a:r>
              <a:rPr lang="fr"/>
              <a:t>Vous pouvez les utiliser pour comparer les données d'un enregistrement avant que vous ne fassiez une modification, et après que vous ayez fait une modification. Et en fonction des résultats, appliquer une série d'actions. </a:t>
            </a:r>
            <a:br>
              <a:rPr lang="fr"/>
            </a:br>
            <a:endParaRPr/>
          </a:p>
          <a:p>
            <a:pPr indent="-228600" lvl="0" marL="228600" rtl="0" algn="l">
              <a:lnSpc>
                <a:spcPct val="100000"/>
              </a:lnSpc>
              <a:spcBef>
                <a:spcPts val="0"/>
              </a:spcBef>
              <a:spcAft>
                <a:spcPts val="0"/>
              </a:spcAft>
              <a:buClr>
                <a:schemeClr val="dk1"/>
              </a:buClr>
              <a:buSzPts val="1200"/>
              <a:buFont typeface="Calibri"/>
              <a:buAutoNum type="arabicPeriod"/>
            </a:pPr>
            <a:r>
              <a:rPr lang="fr"/>
              <a:t>Vous pouvez les utiliser pour créer de nouveaux enregistrements ou mettre à jour des enregistrements existants, en fonction d'un enregistrement qui est mis à jour ou inséré dans votre org. Vous pouvez également les utiliser pour créer ou mettre à jour des enregistrements non liés.</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228600" lvl="0" marL="228600" rtl="0" algn="l">
              <a:lnSpc>
                <a:spcPct val="100000"/>
              </a:lnSpc>
              <a:spcBef>
                <a:spcPts val="0"/>
              </a:spcBef>
              <a:spcAft>
                <a:spcPts val="0"/>
              </a:spcAft>
              <a:buClr>
                <a:schemeClr val="dk1"/>
              </a:buClr>
              <a:buSzPts val="1200"/>
              <a:buFont typeface="Calibri"/>
              <a:buAutoNum type="arabicPeriod"/>
            </a:pPr>
            <a:r>
              <a:rPr lang="fr"/>
              <a:t>Vous pouvez les utiliser pour nettoyer vos données en supprimant des enregistrements.</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228600" lvl="0" marL="228600" rtl="0" algn="l">
              <a:lnSpc>
                <a:spcPct val="100000"/>
              </a:lnSpc>
              <a:spcBef>
                <a:spcPts val="0"/>
              </a:spcBef>
              <a:spcAft>
                <a:spcPts val="0"/>
              </a:spcAft>
              <a:buClr>
                <a:schemeClr val="dk1"/>
              </a:buClr>
              <a:buSzPts val="1200"/>
              <a:buFont typeface="Calibri"/>
              <a:buAutoNum type="arabicPeriod"/>
            </a:pPr>
            <a:r>
              <a:rPr lang="fr"/>
              <a:t>Enfin, vous pouvez utiliser des Triggers pour interagir avec une base de données externe ou un service Web. Ainsi, par exemple, vous pouvez utiliser un Trigger pour synchroniser des données entre des systèmes, ou envoyer des messages texte, ou toutes sortes d'autres choses.</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fr"/>
              <a:t>TRANSITION : Maintenant que vous avez eu un aperçu de ce que vous pouvez faire avec les Triggers, vérifions quelques détails de leur fonctionnement...</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152400" lvl="0" marL="22860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Un Trigger peut se déclencher à deux moments différents, soit avant que les données soient enregistrées dans votre organisation, soit après.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Ainsi, dans votre Trigger, vous pouvez avoir une section pour les actions avant "sauvegarde" et une autre pour les actions après "sauvegarde".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Les Triggers </a:t>
            </a:r>
            <a:r>
              <a:rPr b="1" lang="fr"/>
              <a:t>avant </a:t>
            </a:r>
            <a:r>
              <a:rPr lang="fr"/>
              <a:t>sont parfaits pour s'assurer que les données que vous êtes sur le point d'entrer ne vont pas perturber quelque chose... en fait, pour valider que les données fonctionneront. En effet, contrairement aux formules des règles de validation, qui ont des limites, votre Trigger peut valider sur la base de n'importe quelle donnée de votre organisation (ou même des données de systèmes externes).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Les Triggers </a:t>
            </a:r>
            <a:r>
              <a:rPr b="1" lang="fr"/>
              <a:t>avant </a:t>
            </a:r>
            <a:r>
              <a:rPr lang="fr"/>
              <a:t>sont également très utiles pour définir les données de manière programmatique avant de sauvegarder l'enregistrement.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Les Triggers </a:t>
            </a:r>
            <a:r>
              <a:rPr b="1" lang="fr"/>
              <a:t>après coup </a:t>
            </a:r>
            <a:r>
              <a:rPr lang="fr"/>
              <a:t>sont parfaits pour effectuer une action liée à un enregistrement que vous venez d'insérer ou de mettre à jour dans votre organisation Salesforce. Par exemple, si vous essayez de créer une série d'enregistrements liés, vous aurez besoin de l'ID des enregistrements que vous venez d'ajouter. Vous pouvez le faire très facilement grâce à un Trigger.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Plus tard, nous verrons une démo qui inclut un Trigger après.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TRANSITION : Mais regardons cela d'une manière différente...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Voyons une façon plus visuelle de voir cela. </a:t>
            </a:r>
            <a:r>
              <a:rPr lang="fr" sz="1400">
                <a:solidFill>
                  <a:srgbClr val="69A243"/>
                </a:solidFill>
                <a:latin typeface="Calibri"/>
                <a:ea typeface="Calibri"/>
                <a:cs typeface="Calibri"/>
                <a:sym typeface="Calibri"/>
              </a:rPr>
              <a:t>savedData to </a:t>
            </a:r>
            <a:r>
              <a:rPr lang="fr" sz="1400">
                <a:solidFill>
                  <a:srgbClr val="69A243"/>
                </a:solidFill>
              </a:rPr>
              <a:t>org</a:t>
            </a:r>
            <a:endParaRPr>
              <a:solidFill>
                <a:schemeClr val="dk1"/>
              </a:solidFil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Nous allons commencer par des modifications apportées aux enregistrements dans votre organisation Salesforce.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Les Triggers sont toujours liés à un seul objet, donc si, par exemple, vous avez créé un nouvel enregistrement de contact et qu'un Trigger est associé à l'objet Contact, ce Trigger se déclenchera. [CLIQUEZ]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Dans le cadre de ce Trigger (la meilleure pratique consiste à n'avoir qu'un seul Trigger par objet), il y aura probablement quelques sections relatives à ce qu'il faut faire avant et après l'enregistrement qui a déclenché le Trigger. [CLICK]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D'abord les actions de déclenchement avant se déclencheront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Ils feront leur travail, par exemple, en validant les données, en comparant les valeurs avant et après la modification, en mettant à jour les données qui vont être enregistrées. [CLIQUEZ]</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Ensuite, les données sont sauvegardées dans votre org.  [CLIQUEZ]</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Ensuite, les actions du Trigger suivant se déclenchent, et font des choses comme créer des enregistrements liés, ou trouver des enregistrements liés et faire quelque chose avec eux. Tout cela est basé sur l'ID de l'enregistrement qui vient d'être sauvegardé.  [CLIQUEZ]</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Ensuite, le Trigger reste en retrait et attend que quelque chose d'autre se passe avec l'objet Contact.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
              <a:t>Parlons donc de la structure d'un trigger. Le Trigger de base a une structure très simple :</a:t>
            </a:r>
            <a:endParaRPr/>
          </a:p>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Clr>
                <a:schemeClr val="dk1"/>
              </a:buClr>
              <a:buSzPts val="1200"/>
              <a:buFont typeface="Arial"/>
              <a:buChar char="•"/>
            </a:pPr>
            <a:r>
              <a:rPr lang="fr"/>
              <a:t>Vous utilisez le mot clé Trigger pour dire que ce fichier est un Trigger.</a:t>
            </a:r>
            <a:endParaRPr/>
          </a:p>
          <a:p>
            <a:pPr indent="-171450" lvl="0" marL="171450" rtl="0" algn="l">
              <a:lnSpc>
                <a:spcPct val="100000"/>
              </a:lnSpc>
              <a:spcBef>
                <a:spcPts val="0"/>
              </a:spcBef>
              <a:spcAft>
                <a:spcPts val="0"/>
              </a:spcAft>
              <a:buClr>
                <a:schemeClr val="dk1"/>
              </a:buClr>
              <a:buSzPts val="1200"/>
              <a:buFont typeface="Arial"/>
              <a:buChar char="•"/>
            </a:pPr>
            <a:r>
              <a:rPr lang="fr"/>
              <a:t>Vous nommez le Trigger</a:t>
            </a:r>
            <a:endParaRPr/>
          </a:p>
          <a:p>
            <a:pPr indent="-171450" lvl="0" marL="171450" rtl="0" algn="l">
              <a:lnSpc>
                <a:spcPct val="100000"/>
              </a:lnSpc>
              <a:spcBef>
                <a:spcPts val="0"/>
              </a:spcBef>
              <a:spcAft>
                <a:spcPts val="0"/>
              </a:spcAft>
              <a:buClr>
                <a:schemeClr val="dk1"/>
              </a:buClr>
              <a:buSzPts val="1200"/>
              <a:buFont typeface="Arial"/>
              <a:buChar char="•"/>
            </a:pPr>
            <a:r>
              <a:rPr lang="fr"/>
              <a:t>Vous dites quel objet le Trigger écoute</a:t>
            </a:r>
            <a:endParaRPr/>
          </a:p>
          <a:p>
            <a:pPr indent="-171450" lvl="0" marL="171450" rtl="0" algn="l">
              <a:lnSpc>
                <a:spcPct val="100000"/>
              </a:lnSpc>
              <a:spcBef>
                <a:spcPts val="0"/>
              </a:spcBef>
              <a:spcAft>
                <a:spcPts val="0"/>
              </a:spcAft>
              <a:buClr>
                <a:schemeClr val="dk1"/>
              </a:buClr>
              <a:buSzPts val="1200"/>
              <a:buFont typeface="Arial"/>
              <a:buChar char="•"/>
            </a:pPr>
            <a:r>
              <a:rPr lang="fr"/>
              <a:t>Vous dites quand vous voulez que cette partie du Trigger soit exécutée.</a:t>
            </a:r>
            <a:endParaRPr/>
          </a:p>
          <a:p>
            <a:pPr indent="-171450" lvl="0" marL="171450" rtl="0" algn="l">
              <a:lnSpc>
                <a:spcPct val="100000"/>
              </a:lnSpc>
              <a:spcBef>
                <a:spcPts val="0"/>
              </a:spcBef>
              <a:spcAft>
                <a:spcPts val="0"/>
              </a:spcAft>
              <a:buClr>
                <a:schemeClr val="dk1"/>
              </a:buClr>
              <a:buSzPts val="1200"/>
              <a:buFont typeface="Arial"/>
              <a:buChar char="•"/>
            </a:pPr>
            <a:r>
              <a:rPr lang="fr"/>
              <a:t>Puis vous ajoutez du code qui renvoie à du code qui vit ailleurs. Le code qui fait toute la magie.</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fr"/>
              <a:t>Voyons un Trigger avec un peu plus de détails :</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fr"/>
              <a:t>Nous avons notre trigger appelé "recipe" qui écoute un objet personnalisé appelé recipe__c. Il va fonctionner après qu'une nouvelle recette soit insérée dans notre org, ou après qu'une recette existante soit mise à jour. [CLIQUEZ]</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fr"/>
              <a:t>Avec quels autres contextes pouvons-nous travailler ?</a:t>
            </a:r>
            <a:endParaRPr/>
          </a:p>
          <a:p>
            <a:pPr indent="-171450" lvl="0" marL="171450" rtl="0" algn="l">
              <a:lnSpc>
                <a:spcPct val="100000"/>
              </a:lnSpc>
              <a:spcBef>
                <a:spcPts val="0"/>
              </a:spcBef>
              <a:spcAft>
                <a:spcPts val="0"/>
              </a:spcAft>
              <a:buClr>
                <a:schemeClr val="dk1"/>
              </a:buClr>
              <a:buSzPts val="1200"/>
              <a:buFont typeface="Arial"/>
              <a:buChar char="•"/>
            </a:pPr>
            <a:r>
              <a:rPr lang="fr"/>
              <a:t>Les Triggers Before vous permettent de travailler avec des enregistrements </a:t>
            </a:r>
            <a:r>
              <a:rPr b="1" i="1" lang="fr"/>
              <a:t>avant qu'</a:t>
            </a:r>
            <a:r>
              <a:rPr lang="fr"/>
              <a:t>ils </a:t>
            </a:r>
            <a:r>
              <a:rPr b="1" i="1" lang="fr"/>
              <a:t>n'aient </a:t>
            </a:r>
            <a:r>
              <a:rPr lang="fr"/>
              <a:t>été insérés, mis à jour et supprimés.</a:t>
            </a:r>
            <a:endParaRPr/>
          </a:p>
          <a:p>
            <a:pPr indent="-171450" lvl="0" marL="171450" rtl="0" algn="l">
              <a:lnSpc>
                <a:spcPct val="100000"/>
              </a:lnSpc>
              <a:spcBef>
                <a:spcPts val="0"/>
              </a:spcBef>
              <a:spcAft>
                <a:spcPts val="0"/>
              </a:spcAft>
              <a:buClr>
                <a:schemeClr val="dk1"/>
              </a:buClr>
              <a:buSzPts val="1200"/>
              <a:buFont typeface="Arial"/>
              <a:buChar char="•"/>
            </a:pPr>
            <a:r>
              <a:rPr lang="fr"/>
              <a:t>Les Triggers After vous permettent de travailler avec des enregistrements </a:t>
            </a:r>
            <a:r>
              <a:rPr b="1" i="1" lang="fr"/>
              <a:t>après qu'</a:t>
            </a:r>
            <a:r>
              <a:rPr lang="fr"/>
              <a:t>ils aient été insérés, mis à jour, supprimés ou annulés.</a:t>
            </a:r>
            <a:endParaRPr/>
          </a:p>
          <a:p>
            <a:pPr indent="0" lvl="0" marL="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fr" sz="1000">
                <a:solidFill>
                  <a:schemeClr val="dk1"/>
                </a:solidFill>
                <a:latin typeface="Arial"/>
                <a:ea typeface="Arial"/>
                <a:cs typeface="Arial"/>
                <a:sym typeface="Arial"/>
              </a:rPr>
              <a:t>Jusqu'à présent, je vous ai parlé d'une seule option pour l'emplacement de votre code, à savoir dans un fichier séparé, appelé classe, et non dans le fichier trigger lui-même. Mais vous avez une autre option. [CLIQUEZ]</a:t>
            </a:r>
            <a:endParaRPr/>
          </a:p>
          <a:p>
            <a:pPr indent="0" lvl="0" marL="0" rtl="0" algn="l">
              <a:lnSpc>
                <a:spcPct val="100000"/>
              </a:lnSpc>
              <a:spcBef>
                <a:spcPts val="0"/>
              </a:spcBef>
              <a:spcAft>
                <a:spcPts val="0"/>
              </a:spcAft>
              <a:buSzPts val="1400"/>
              <a:buNone/>
            </a:pPr>
            <a:r>
              <a:t/>
            </a:r>
            <a:endParaRPr b="0" i="0"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fr" sz="1000">
                <a:solidFill>
                  <a:schemeClr val="dk1"/>
                </a:solidFill>
                <a:latin typeface="Arial"/>
                <a:ea typeface="Arial"/>
                <a:cs typeface="Arial"/>
                <a:sym typeface="Arial"/>
              </a:rPr>
              <a:t>Vous pourriez placer tout le code de processus d'affaires dans le Trigger réel. Cela semble plus simple, non ? Il n'y a qu'un seul Trigger par objet et il peut contenir toutes les choses ?</a:t>
            </a:r>
            <a:endParaRPr/>
          </a:p>
          <a:p>
            <a:pPr indent="0" lvl="0" marL="0" rtl="0" algn="l">
              <a:lnSpc>
                <a:spcPct val="100000"/>
              </a:lnSpc>
              <a:spcBef>
                <a:spcPts val="0"/>
              </a:spcBef>
              <a:spcAft>
                <a:spcPts val="0"/>
              </a:spcAft>
              <a:buSzPts val="1400"/>
              <a:buNone/>
            </a:pPr>
            <a:r>
              <a:t/>
            </a:r>
            <a:endParaRPr b="0" i="0"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rPr lang="fr"/>
              <a:t>Mais pour de nombreuses raisons, ce n'est pas la meilleure pratique. Pourquoi ? [CLIQUEZ]</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
              <a:t>Parce que lorsque vous créez plus de morceaux de code atomique, alors : </a:t>
            </a:r>
            <a:endParaRPr/>
          </a:p>
          <a:p>
            <a:pPr indent="0" lvl="0" marL="0" rtl="0" algn="l">
              <a:lnSpc>
                <a:spcPct val="100000"/>
              </a:lnSpc>
              <a:spcBef>
                <a:spcPts val="0"/>
              </a:spcBef>
              <a:spcAft>
                <a:spcPts val="0"/>
              </a:spcAft>
              <a:buSzPts val="1400"/>
              <a:buNone/>
            </a:pPr>
            <a:r>
              <a:t/>
            </a:r>
            <a:endParaRPr b="1" i="0" sz="1000">
              <a:solidFill>
                <a:schemeClr val="dk1"/>
              </a:solidFill>
              <a:latin typeface="Arial"/>
              <a:ea typeface="Arial"/>
              <a:cs typeface="Arial"/>
              <a:sym typeface="Arial"/>
            </a:endParaRPr>
          </a:p>
          <a:p>
            <a:pPr indent="-171450" lvl="0" marL="171450" rtl="0" algn="l">
              <a:lnSpc>
                <a:spcPct val="100000"/>
              </a:lnSpc>
              <a:spcBef>
                <a:spcPts val="0"/>
              </a:spcBef>
              <a:spcAft>
                <a:spcPts val="0"/>
              </a:spcAft>
              <a:buClr>
                <a:schemeClr val="dk1"/>
              </a:buClr>
              <a:buSzPts val="1000"/>
              <a:buFont typeface="Arial"/>
              <a:buChar char="•"/>
            </a:pPr>
            <a:r>
              <a:rPr b="1" i="0" lang="fr" sz="1000">
                <a:solidFill>
                  <a:schemeClr val="dk1"/>
                </a:solidFill>
                <a:latin typeface="Arial"/>
                <a:ea typeface="Arial"/>
                <a:cs typeface="Arial"/>
                <a:sym typeface="Arial"/>
              </a:rPr>
              <a:t>Il est plus facile de réutiliser le code</a:t>
            </a:r>
            <a:r>
              <a:rPr b="0" i="0" lang="fr" sz="1000">
                <a:solidFill>
                  <a:schemeClr val="dk1"/>
                </a:solidFill>
                <a:latin typeface="Arial"/>
                <a:ea typeface="Arial"/>
                <a:cs typeface="Arial"/>
                <a:sym typeface="Arial"/>
              </a:rPr>
              <a:t>. C'est GROS ! Si vous voulez utiliser le même morceau de code dans plusieurs parties de votre Trigger (ou dans d'autres Triggers), vous devez alors dupliquer votre code à tous les endroits où vous devez l'utiliser. Comme nous le savons, la duplication est mauvaise, car si vous voulez modifier le code, vous devez le modifier à tous les endroits où il est utilisé.  Et cela représenterait une quantité de travail bien trop importante.</a:t>
            </a:r>
            <a:br>
              <a:rPr b="0" i="0" lang="fr" sz="1000">
                <a:solidFill>
                  <a:schemeClr val="dk1"/>
                </a:solidFill>
                <a:latin typeface="Arial"/>
                <a:ea typeface="Arial"/>
                <a:cs typeface="Arial"/>
                <a:sym typeface="Arial"/>
              </a:rPr>
            </a:br>
            <a:endParaRPr b="0" i="0" sz="1000">
              <a:solidFill>
                <a:schemeClr val="dk1"/>
              </a:solidFill>
              <a:latin typeface="Arial"/>
              <a:ea typeface="Arial"/>
              <a:cs typeface="Arial"/>
              <a:sym typeface="Arial"/>
            </a:endParaRPr>
          </a:p>
          <a:p>
            <a:pPr indent="-171450" lvl="0" marL="171450" rtl="0" algn="l">
              <a:lnSpc>
                <a:spcPct val="100000"/>
              </a:lnSpc>
              <a:spcBef>
                <a:spcPts val="0"/>
              </a:spcBef>
              <a:spcAft>
                <a:spcPts val="0"/>
              </a:spcAft>
              <a:buClr>
                <a:schemeClr val="dk1"/>
              </a:buClr>
              <a:buSzPts val="1000"/>
              <a:buFont typeface="Arial"/>
              <a:buChar char="•"/>
            </a:pPr>
            <a:r>
              <a:rPr b="1" i="0" lang="fr" sz="1000">
                <a:solidFill>
                  <a:schemeClr val="dk1"/>
                </a:solidFill>
                <a:latin typeface="Arial"/>
                <a:ea typeface="Arial"/>
                <a:cs typeface="Arial"/>
                <a:sym typeface="Arial"/>
              </a:rPr>
              <a:t>Il est également plus facile de lire le code et de comprendre ce qui se passe s'il est divisé en petits morceaux.</a:t>
            </a:r>
            <a:r>
              <a:rPr b="0" i="0" lang="fr" sz="1000">
                <a:solidFill>
                  <a:schemeClr val="dk1"/>
                </a:solidFill>
                <a:latin typeface="Arial"/>
                <a:ea typeface="Arial"/>
                <a:cs typeface="Arial"/>
                <a:sym typeface="Arial"/>
              </a:rPr>
              <a:t> C'est une part importante de la maintenance efficace du code. Il n'y a rien de plus frustrant que de revenir sur une partie de votre code et de constater qu'il est si long et alambiqué que vous devez passer du temps à essayer de comprendre ce qu'il fait ! </a:t>
            </a:r>
            <a:br>
              <a:rPr b="0" i="0" lang="fr" sz="1000">
                <a:solidFill>
                  <a:schemeClr val="dk1"/>
                </a:solidFill>
                <a:latin typeface="Arial"/>
                <a:ea typeface="Arial"/>
                <a:cs typeface="Arial"/>
                <a:sym typeface="Arial"/>
              </a:rPr>
            </a:br>
            <a:endParaRPr b="0" i="0" sz="1000">
              <a:solidFill>
                <a:schemeClr val="dk1"/>
              </a:solidFill>
              <a:latin typeface="Arial"/>
              <a:ea typeface="Arial"/>
              <a:cs typeface="Arial"/>
              <a:sym typeface="Arial"/>
            </a:endParaRPr>
          </a:p>
          <a:p>
            <a:pPr indent="-171450" lvl="0" marL="171450" rtl="0" algn="l">
              <a:lnSpc>
                <a:spcPct val="100000"/>
              </a:lnSpc>
              <a:spcBef>
                <a:spcPts val="0"/>
              </a:spcBef>
              <a:spcAft>
                <a:spcPts val="0"/>
              </a:spcAft>
              <a:buClr>
                <a:schemeClr val="dk1"/>
              </a:buClr>
              <a:buSzPts val="1000"/>
              <a:buFont typeface="Arial"/>
              <a:buChar char="•"/>
            </a:pPr>
            <a:r>
              <a:rPr b="1" i="0" lang="fr" sz="1000">
                <a:solidFill>
                  <a:schemeClr val="dk1"/>
                </a:solidFill>
                <a:latin typeface="Arial"/>
                <a:ea typeface="Arial"/>
                <a:cs typeface="Arial"/>
                <a:sym typeface="Arial"/>
              </a:rPr>
              <a:t>Vous avez peut-être déjà entendu parler des tests unitaires. Il s'agit du code que vous écrivez pour vous assurer que tout fonctionne comme vous le souhaitez. Les tests unitaires sont nécessaires avant que vous puissiez déployer votre code en production, et il est plus facile d'écrire des tests unitaires distincts </a:t>
            </a:r>
            <a:r>
              <a:rPr b="0" i="0" lang="fr" sz="1000">
                <a:solidFill>
                  <a:schemeClr val="dk1"/>
                </a:solidFill>
                <a:latin typeface="Arial"/>
                <a:ea typeface="Arial"/>
                <a:cs typeface="Arial"/>
                <a:sym typeface="Arial"/>
              </a:rPr>
              <a:t>lorsque vous traitez de petites sections de votre code.</a:t>
            </a:r>
            <a:endParaRPr/>
          </a:p>
          <a:p>
            <a:pPr indent="-107950" lvl="0" marL="171450" rtl="0" algn="l">
              <a:lnSpc>
                <a:spcPct val="100000"/>
              </a:lnSpc>
              <a:spcBef>
                <a:spcPts val="0"/>
              </a:spcBef>
              <a:spcAft>
                <a:spcPts val="0"/>
              </a:spcAft>
              <a:buClr>
                <a:schemeClr val="dk1"/>
              </a:buClr>
              <a:buSzPts val="1000"/>
              <a:buFont typeface="Arial"/>
              <a:buNone/>
            </a:pPr>
            <a:r>
              <a:t/>
            </a:r>
            <a:endParaRPr b="0" i="0" sz="10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000"/>
              <a:buFont typeface="Arial"/>
              <a:buNone/>
            </a:pPr>
            <a:r>
              <a:rPr b="0" i="0" lang="fr" sz="1000">
                <a:solidFill>
                  <a:schemeClr val="dk1"/>
                </a:solidFill>
                <a:latin typeface="Arial"/>
                <a:ea typeface="Arial"/>
                <a:cs typeface="Arial"/>
                <a:sym typeface="Arial"/>
              </a:rPr>
              <a:t>En parlant des meilleures pratiques, j'ai mentionné qu'il ne devrait y avoir qu'un seul trigger par objet. Pourquoi ? Parce qu'il est </a:t>
            </a:r>
            <a:r>
              <a:rPr b="1" i="0" lang="fr" sz="1000">
                <a:solidFill>
                  <a:schemeClr val="dk1"/>
                </a:solidFill>
                <a:latin typeface="Arial"/>
                <a:ea typeface="Arial"/>
                <a:cs typeface="Arial"/>
                <a:sym typeface="Arial"/>
              </a:rPr>
              <a:t>plus facile de contrôler l'ordre d'exécution du code </a:t>
            </a:r>
            <a:r>
              <a:rPr b="0" i="0" lang="fr" sz="1000">
                <a:solidFill>
                  <a:schemeClr val="dk1"/>
                </a:solidFill>
                <a:latin typeface="Arial"/>
                <a:ea typeface="Arial"/>
                <a:cs typeface="Arial"/>
                <a:sym typeface="Arial"/>
              </a:rPr>
              <a:t>si vous n'avez qu'un seul trigger pour chaque objet. </a:t>
            </a:r>
            <a:endParaRPr/>
          </a:p>
          <a:p>
            <a:pPr indent="-107950" lvl="0" marL="171450" rtl="0" algn="l">
              <a:lnSpc>
                <a:spcPct val="100000"/>
              </a:lnSpc>
              <a:spcBef>
                <a:spcPts val="0"/>
              </a:spcBef>
              <a:spcAft>
                <a:spcPts val="0"/>
              </a:spcAft>
              <a:buClr>
                <a:schemeClr val="dk1"/>
              </a:buClr>
              <a:buSzPts val="1000"/>
              <a:buFont typeface="Arial"/>
              <a:buNone/>
            </a:pPr>
            <a:r>
              <a:t/>
            </a:r>
            <a:endParaRPr b="0" i="0" sz="10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000"/>
              <a:buFont typeface="Arial"/>
              <a:buNone/>
            </a:pPr>
            <a:r>
              <a:rPr b="0" i="0" lang="fr" sz="1000">
                <a:solidFill>
                  <a:schemeClr val="dk1"/>
                </a:solidFill>
                <a:latin typeface="Arial"/>
                <a:ea typeface="Arial"/>
                <a:cs typeface="Arial"/>
                <a:sym typeface="Arial"/>
              </a:rPr>
              <a:t>TRANSITION : C'est beaucoup de théorie, regardons un exemple concret...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7.jp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1" name="Shape 61"/>
        <p:cNvGrpSpPr/>
        <p:nvPr/>
      </p:nvGrpSpPr>
      <p:grpSpPr>
        <a:xfrm>
          <a:off x="0" y="0"/>
          <a:ext cx="0" cy="0"/>
          <a:chOff x="0" y="0"/>
          <a:chExt cx="0" cy="0"/>
        </a:xfrm>
      </p:grpSpPr>
      <p:sp>
        <p:nvSpPr>
          <p:cNvPr id="62" name="Google Shape;62;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3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4" name="Google Shape;64;p3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5" name="Google Shape;6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 name="Google Shape;6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9" name="Shape 69"/>
        <p:cNvGrpSpPr/>
        <p:nvPr/>
      </p:nvGrpSpPr>
      <p:grpSpPr>
        <a:xfrm>
          <a:off x="0" y="0"/>
          <a:ext cx="0" cy="0"/>
          <a:chOff x="0" y="0"/>
          <a:chExt cx="0" cy="0"/>
        </a:xfrm>
      </p:grpSpPr>
      <p:sp>
        <p:nvSpPr>
          <p:cNvPr id="70" name="Google Shape;70;p3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1" name="Google Shape;71;p3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2" name="Google Shape;7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3" name="Shape 73"/>
        <p:cNvGrpSpPr/>
        <p:nvPr/>
      </p:nvGrpSpPr>
      <p:grpSpPr>
        <a:xfrm>
          <a:off x="0" y="0"/>
          <a:ext cx="0" cy="0"/>
          <a:chOff x="0" y="0"/>
          <a:chExt cx="0" cy="0"/>
        </a:xfrm>
      </p:grpSpPr>
      <p:sp>
        <p:nvSpPr>
          <p:cNvPr id="74" name="Google Shape;74;p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5" name="Google Shape;75;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6" name="Shape 76"/>
        <p:cNvGrpSpPr/>
        <p:nvPr/>
      </p:nvGrpSpPr>
      <p:grpSpPr>
        <a:xfrm>
          <a:off x="0" y="0"/>
          <a:ext cx="0" cy="0"/>
          <a:chOff x="0" y="0"/>
          <a:chExt cx="0" cy="0"/>
        </a:xfrm>
      </p:grpSpPr>
      <p:sp>
        <p:nvSpPr>
          <p:cNvPr id="77" name="Google Shape;77;p3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9" name="Google Shape;79;p3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0" name="Google Shape;80;p3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1" name="Google Shape;81;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2" name="Shape 82"/>
        <p:cNvGrpSpPr/>
        <p:nvPr/>
      </p:nvGrpSpPr>
      <p:grpSpPr>
        <a:xfrm>
          <a:off x="0" y="0"/>
          <a:ext cx="0" cy="0"/>
          <a:chOff x="0" y="0"/>
          <a:chExt cx="0" cy="0"/>
        </a:xfrm>
      </p:grpSpPr>
      <p:sp>
        <p:nvSpPr>
          <p:cNvPr id="83" name="Google Shape;83;p3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84" name="Google Shape;8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5" name="Shape 85"/>
        <p:cNvGrpSpPr/>
        <p:nvPr/>
      </p:nvGrpSpPr>
      <p:grpSpPr>
        <a:xfrm>
          <a:off x="0" y="0"/>
          <a:ext cx="0" cy="0"/>
          <a:chOff x="0" y="0"/>
          <a:chExt cx="0" cy="0"/>
        </a:xfrm>
      </p:grpSpPr>
      <p:sp>
        <p:nvSpPr>
          <p:cNvPr id="86" name="Google Shape;86;p4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87" name="Google Shape;87;p4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88" name="Google Shape;88;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 - Title Slide A" showMasterSp="0">
  <p:cSld name="A - Title Slide A">
    <p:bg>
      <p:bgPr>
        <a:solidFill>
          <a:srgbClr val="178BD1"/>
        </a:solidFill>
      </p:bgPr>
    </p:bg>
    <p:spTree>
      <p:nvGrpSpPr>
        <p:cNvPr id="89" name="Shape 89"/>
        <p:cNvGrpSpPr/>
        <p:nvPr/>
      </p:nvGrpSpPr>
      <p:grpSpPr>
        <a:xfrm>
          <a:off x="0" y="0"/>
          <a:ext cx="0" cy="0"/>
          <a:chOff x="0" y="0"/>
          <a:chExt cx="0" cy="0"/>
        </a:xfrm>
      </p:grpSpPr>
      <p:pic>
        <p:nvPicPr>
          <p:cNvPr id="90" name="Google Shape;90;p41"/>
          <p:cNvPicPr preferRelativeResize="0"/>
          <p:nvPr/>
        </p:nvPicPr>
        <p:blipFill rotWithShape="1">
          <a:blip r:embed="rId2">
            <a:alphaModFix/>
          </a:blip>
          <a:srcRect b="0" l="39" r="38" t="0"/>
          <a:stretch/>
        </p:blipFill>
        <p:spPr>
          <a:xfrm>
            <a:off x="-8" y="-10228"/>
            <a:ext cx="9179025" cy="5163955"/>
          </a:xfrm>
          <a:prstGeom prst="rect">
            <a:avLst/>
          </a:prstGeom>
          <a:noFill/>
          <a:ln>
            <a:noFill/>
          </a:ln>
        </p:spPr>
      </p:pic>
      <p:sp>
        <p:nvSpPr>
          <p:cNvPr id="91" name="Google Shape;91;p41"/>
          <p:cNvSpPr txBox="1"/>
          <p:nvPr>
            <p:ph type="ctrTitle"/>
          </p:nvPr>
        </p:nvSpPr>
        <p:spPr>
          <a:xfrm>
            <a:off x="811903" y="89483"/>
            <a:ext cx="3889200" cy="973800"/>
          </a:xfrm>
          <a:prstGeom prst="rect">
            <a:avLst/>
          </a:prstGeom>
          <a:noFill/>
          <a:ln>
            <a:noFill/>
          </a:ln>
        </p:spPr>
        <p:txBody>
          <a:bodyPr anchorCtr="0" anchor="b" bIns="51425" lIns="51425" spcFirstLastPara="1" rIns="51425" wrap="square" tIns="51425">
            <a:noAutofit/>
          </a:bodyPr>
          <a:lstStyle>
            <a:lvl1pPr lvl="0" marR="0" algn="l">
              <a:lnSpc>
                <a:spcPct val="90000"/>
              </a:lnSpc>
              <a:spcBef>
                <a:spcPts val="0"/>
              </a:spcBef>
              <a:spcAft>
                <a:spcPts val="0"/>
              </a:spcAft>
              <a:buClr>
                <a:schemeClr val="lt1"/>
              </a:buClr>
              <a:buSzPts val="1500"/>
              <a:buFont typeface="Proxima Nova"/>
              <a:buNone/>
              <a:defRPr i="0" sz="2000" u="none" cap="none" strike="noStrike">
                <a:solidFill>
                  <a:schemeClr val="lt1"/>
                </a:solidFill>
                <a:latin typeface="Proxima Nova"/>
                <a:ea typeface="Proxima Nova"/>
                <a:cs typeface="Proxima Nova"/>
                <a:sym typeface="Proxima Nova"/>
              </a:defRPr>
            </a:lvl1pPr>
            <a:lvl2pPr lvl="1" marR="0" algn="l">
              <a:lnSpc>
                <a:spcPct val="100000"/>
              </a:lnSpc>
              <a:spcBef>
                <a:spcPts val="0"/>
              </a:spcBef>
              <a:spcAft>
                <a:spcPts val="0"/>
              </a:spcAft>
              <a:buClr>
                <a:schemeClr val="accent1"/>
              </a:buClr>
              <a:buSzPts val="800"/>
              <a:buFont typeface="Proxima Nova"/>
              <a:buNone/>
              <a:defRPr i="0" sz="2400" u="none" cap="none" strike="noStrike">
                <a:solidFill>
                  <a:schemeClr val="accent1"/>
                </a:solidFill>
                <a:latin typeface="Proxima Nova"/>
                <a:ea typeface="Proxima Nova"/>
                <a:cs typeface="Proxima Nova"/>
                <a:sym typeface="Proxima Nova"/>
              </a:defRPr>
            </a:lvl2pPr>
            <a:lvl3pPr lvl="2" marR="0" algn="l">
              <a:lnSpc>
                <a:spcPct val="100000"/>
              </a:lnSpc>
              <a:spcBef>
                <a:spcPts val="0"/>
              </a:spcBef>
              <a:spcAft>
                <a:spcPts val="0"/>
              </a:spcAft>
              <a:buClr>
                <a:schemeClr val="accent1"/>
              </a:buClr>
              <a:buSzPts val="800"/>
              <a:buFont typeface="Proxima Nova"/>
              <a:buNone/>
              <a:defRPr i="0" sz="2400" u="none" cap="none" strike="noStrike">
                <a:solidFill>
                  <a:schemeClr val="accent1"/>
                </a:solidFill>
                <a:latin typeface="Proxima Nova"/>
                <a:ea typeface="Proxima Nova"/>
                <a:cs typeface="Proxima Nova"/>
                <a:sym typeface="Proxima Nova"/>
              </a:defRPr>
            </a:lvl3pPr>
            <a:lvl4pPr lvl="3" marR="0" algn="l">
              <a:lnSpc>
                <a:spcPct val="100000"/>
              </a:lnSpc>
              <a:spcBef>
                <a:spcPts val="0"/>
              </a:spcBef>
              <a:spcAft>
                <a:spcPts val="0"/>
              </a:spcAft>
              <a:buClr>
                <a:schemeClr val="accent1"/>
              </a:buClr>
              <a:buSzPts val="800"/>
              <a:buFont typeface="Proxima Nova"/>
              <a:buNone/>
              <a:defRPr i="0" sz="2400" u="none" cap="none" strike="noStrike">
                <a:solidFill>
                  <a:schemeClr val="accent1"/>
                </a:solidFill>
                <a:latin typeface="Proxima Nova"/>
                <a:ea typeface="Proxima Nova"/>
                <a:cs typeface="Proxima Nova"/>
                <a:sym typeface="Proxima Nova"/>
              </a:defRPr>
            </a:lvl4pPr>
            <a:lvl5pPr lvl="4" marR="0" algn="l">
              <a:lnSpc>
                <a:spcPct val="100000"/>
              </a:lnSpc>
              <a:spcBef>
                <a:spcPts val="0"/>
              </a:spcBef>
              <a:spcAft>
                <a:spcPts val="0"/>
              </a:spcAft>
              <a:buClr>
                <a:schemeClr val="accent1"/>
              </a:buClr>
              <a:buSzPts val="800"/>
              <a:buFont typeface="Proxima Nova"/>
              <a:buNone/>
              <a:defRPr i="0" sz="2400" u="none" cap="none" strike="noStrike">
                <a:solidFill>
                  <a:schemeClr val="accent1"/>
                </a:solidFill>
                <a:latin typeface="Proxima Nova"/>
                <a:ea typeface="Proxima Nova"/>
                <a:cs typeface="Proxima Nova"/>
                <a:sym typeface="Proxima Nova"/>
              </a:defRPr>
            </a:lvl5pPr>
            <a:lvl6pPr lvl="5" marR="0" algn="l">
              <a:lnSpc>
                <a:spcPct val="100000"/>
              </a:lnSpc>
              <a:spcBef>
                <a:spcPts val="0"/>
              </a:spcBef>
              <a:spcAft>
                <a:spcPts val="0"/>
              </a:spcAft>
              <a:buClr>
                <a:schemeClr val="accent1"/>
              </a:buClr>
              <a:buSzPts val="800"/>
              <a:buFont typeface="Proxima Nova"/>
              <a:buNone/>
              <a:defRPr i="0" sz="2400" u="none" cap="none" strike="noStrike">
                <a:solidFill>
                  <a:schemeClr val="accent1"/>
                </a:solidFill>
                <a:latin typeface="Proxima Nova"/>
                <a:ea typeface="Proxima Nova"/>
                <a:cs typeface="Proxima Nova"/>
                <a:sym typeface="Proxima Nova"/>
              </a:defRPr>
            </a:lvl6pPr>
            <a:lvl7pPr lvl="6" marR="0" algn="l">
              <a:lnSpc>
                <a:spcPct val="100000"/>
              </a:lnSpc>
              <a:spcBef>
                <a:spcPts val="0"/>
              </a:spcBef>
              <a:spcAft>
                <a:spcPts val="0"/>
              </a:spcAft>
              <a:buClr>
                <a:schemeClr val="accent1"/>
              </a:buClr>
              <a:buSzPts val="800"/>
              <a:buFont typeface="Proxima Nova"/>
              <a:buNone/>
              <a:defRPr i="0" sz="2400" u="none" cap="none" strike="noStrike">
                <a:solidFill>
                  <a:schemeClr val="accent1"/>
                </a:solidFill>
                <a:latin typeface="Proxima Nova"/>
                <a:ea typeface="Proxima Nova"/>
                <a:cs typeface="Proxima Nova"/>
                <a:sym typeface="Proxima Nova"/>
              </a:defRPr>
            </a:lvl7pPr>
            <a:lvl8pPr lvl="7" marR="0" algn="l">
              <a:lnSpc>
                <a:spcPct val="100000"/>
              </a:lnSpc>
              <a:spcBef>
                <a:spcPts val="0"/>
              </a:spcBef>
              <a:spcAft>
                <a:spcPts val="0"/>
              </a:spcAft>
              <a:buClr>
                <a:schemeClr val="accent1"/>
              </a:buClr>
              <a:buSzPts val="800"/>
              <a:buFont typeface="Proxima Nova"/>
              <a:buNone/>
              <a:defRPr i="0" sz="2400" u="none" cap="none" strike="noStrike">
                <a:solidFill>
                  <a:schemeClr val="accent1"/>
                </a:solidFill>
                <a:latin typeface="Proxima Nova"/>
                <a:ea typeface="Proxima Nova"/>
                <a:cs typeface="Proxima Nova"/>
                <a:sym typeface="Proxima Nova"/>
              </a:defRPr>
            </a:lvl8pPr>
            <a:lvl9pPr lvl="8" marR="0" algn="l">
              <a:lnSpc>
                <a:spcPct val="100000"/>
              </a:lnSpc>
              <a:spcBef>
                <a:spcPts val="0"/>
              </a:spcBef>
              <a:spcAft>
                <a:spcPts val="0"/>
              </a:spcAft>
              <a:buClr>
                <a:schemeClr val="accent1"/>
              </a:buClr>
              <a:buSzPts val="800"/>
              <a:buFont typeface="Proxima Nova"/>
              <a:buNone/>
              <a:defRPr i="0" sz="2400" u="none" cap="none" strike="noStrike">
                <a:solidFill>
                  <a:schemeClr val="accent1"/>
                </a:solidFill>
                <a:latin typeface="Proxima Nova"/>
                <a:ea typeface="Proxima Nova"/>
                <a:cs typeface="Proxima Nova"/>
                <a:sym typeface="Proxima Nova"/>
              </a:defRPr>
            </a:lvl9pPr>
          </a:lstStyle>
          <a:p/>
        </p:txBody>
      </p:sp>
      <p:sp>
        <p:nvSpPr>
          <p:cNvPr id="92" name="Google Shape;92;p41"/>
          <p:cNvSpPr txBox="1"/>
          <p:nvPr>
            <p:ph idx="1" type="subTitle"/>
          </p:nvPr>
        </p:nvSpPr>
        <p:spPr>
          <a:xfrm>
            <a:off x="811903" y="1076407"/>
            <a:ext cx="5773500" cy="357600"/>
          </a:xfrm>
          <a:prstGeom prst="rect">
            <a:avLst/>
          </a:prstGeom>
          <a:noFill/>
          <a:ln>
            <a:noFill/>
          </a:ln>
        </p:spPr>
        <p:txBody>
          <a:bodyPr anchorCtr="0" anchor="t" bIns="51425" lIns="51425" spcFirstLastPara="1" rIns="51425" wrap="square" tIns="51425">
            <a:noAutofit/>
          </a:bodyPr>
          <a:lstStyle>
            <a:lvl1pPr lvl="0" marR="0" algn="l">
              <a:lnSpc>
                <a:spcPct val="95000"/>
              </a:lnSpc>
              <a:spcBef>
                <a:spcPts val="0"/>
              </a:spcBef>
              <a:spcAft>
                <a:spcPts val="0"/>
              </a:spcAft>
              <a:buClr>
                <a:srgbClr val="7F7F7F"/>
              </a:buClr>
              <a:buSzPts val="1100"/>
              <a:buFont typeface="Proxima Nova"/>
              <a:buNone/>
              <a:defRPr i="0" sz="1400" u="none" cap="none" strike="noStrike">
                <a:solidFill>
                  <a:schemeClr val="lt1"/>
                </a:solidFill>
                <a:latin typeface="Proxima Nova"/>
                <a:ea typeface="Proxima Nova"/>
                <a:cs typeface="Proxima Nova"/>
                <a:sym typeface="Proxima Nova"/>
              </a:defRPr>
            </a:lvl1pPr>
            <a:lvl2pPr lvl="1" marR="0" algn="ctr">
              <a:lnSpc>
                <a:spcPct val="100000"/>
              </a:lnSpc>
              <a:spcBef>
                <a:spcPts val="200"/>
              </a:spcBef>
              <a:spcAft>
                <a:spcPts val="0"/>
              </a:spcAft>
              <a:buClr>
                <a:schemeClr val="lt2"/>
              </a:buClr>
              <a:buSzPts val="1100"/>
              <a:buFont typeface="Proxima Nova"/>
              <a:buNone/>
              <a:defRPr i="0" sz="1400" u="none" cap="none" strike="noStrike">
                <a:solidFill>
                  <a:srgbClr val="8A9ABD"/>
                </a:solidFill>
                <a:latin typeface="Proxima Nova"/>
                <a:ea typeface="Proxima Nova"/>
                <a:cs typeface="Proxima Nova"/>
                <a:sym typeface="Proxima Nova"/>
              </a:defRPr>
            </a:lvl2pPr>
            <a:lvl3pPr lvl="2" marR="0" algn="ctr">
              <a:lnSpc>
                <a:spcPct val="100000"/>
              </a:lnSpc>
              <a:spcBef>
                <a:spcPts val="500"/>
              </a:spcBef>
              <a:spcAft>
                <a:spcPts val="0"/>
              </a:spcAft>
              <a:buClr>
                <a:schemeClr val="lt2"/>
              </a:buClr>
              <a:buSzPts val="900"/>
              <a:buFont typeface="Proxima Nova"/>
              <a:buNone/>
              <a:defRPr i="0" sz="1200" u="none" cap="none" strike="noStrike">
                <a:solidFill>
                  <a:srgbClr val="8A9ABD"/>
                </a:solidFill>
                <a:latin typeface="Proxima Nova"/>
                <a:ea typeface="Proxima Nova"/>
                <a:cs typeface="Proxima Nova"/>
                <a:sym typeface="Proxima Nova"/>
              </a:defRPr>
            </a:lvl3pPr>
            <a:lvl4pPr lvl="3" marR="0" algn="ctr">
              <a:lnSpc>
                <a:spcPct val="100000"/>
              </a:lnSpc>
              <a:spcBef>
                <a:spcPts val="500"/>
              </a:spcBef>
              <a:spcAft>
                <a:spcPts val="0"/>
              </a:spcAft>
              <a:buClr>
                <a:schemeClr val="lt2"/>
              </a:buClr>
              <a:buSzPts val="800"/>
              <a:buFont typeface="Proxima Nova"/>
              <a:buNone/>
              <a:defRPr b="1" i="0" sz="1100" u="none" cap="none" strike="noStrike">
                <a:solidFill>
                  <a:srgbClr val="8A9ABD"/>
                </a:solidFill>
                <a:latin typeface="Proxima Nova"/>
                <a:ea typeface="Proxima Nova"/>
                <a:cs typeface="Proxima Nova"/>
                <a:sym typeface="Proxima Nova"/>
              </a:defRPr>
            </a:lvl4pPr>
            <a:lvl5pPr lvl="4" marR="0" algn="ctr">
              <a:lnSpc>
                <a:spcPct val="100000"/>
              </a:lnSpc>
              <a:spcBef>
                <a:spcPts val="500"/>
              </a:spcBef>
              <a:spcAft>
                <a:spcPts val="0"/>
              </a:spcAft>
              <a:buClr>
                <a:srgbClr val="7F7F7F"/>
              </a:buClr>
              <a:buSzPts val="1100"/>
              <a:buFont typeface="Proxima Nova"/>
              <a:buNone/>
              <a:defRPr i="0" sz="1500" u="none" cap="none" strike="noStrike">
                <a:solidFill>
                  <a:srgbClr val="8A9ABD"/>
                </a:solidFill>
                <a:latin typeface="Proxima Nova"/>
                <a:ea typeface="Proxima Nova"/>
                <a:cs typeface="Proxima Nova"/>
                <a:sym typeface="Proxima Nova"/>
              </a:defRPr>
            </a:lvl5pPr>
            <a:lvl6pPr lvl="5" marR="0" algn="ctr">
              <a:lnSpc>
                <a:spcPct val="100000"/>
              </a:lnSpc>
              <a:spcBef>
                <a:spcPts val="500"/>
              </a:spcBef>
              <a:spcAft>
                <a:spcPts val="0"/>
              </a:spcAft>
              <a:buClr>
                <a:srgbClr val="8A9ABD"/>
              </a:buClr>
              <a:buSzPts val="1100"/>
              <a:buFont typeface="Proxima Nova"/>
              <a:buNone/>
              <a:defRPr i="0" sz="1500" u="none" cap="none" strike="noStrike">
                <a:solidFill>
                  <a:srgbClr val="8A9ABD"/>
                </a:solidFill>
                <a:latin typeface="Proxima Nova"/>
                <a:ea typeface="Proxima Nova"/>
                <a:cs typeface="Proxima Nova"/>
                <a:sym typeface="Proxima Nova"/>
              </a:defRPr>
            </a:lvl6pPr>
            <a:lvl7pPr lvl="6" marR="0" algn="ctr">
              <a:lnSpc>
                <a:spcPct val="100000"/>
              </a:lnSpc>
              <a:spcBef>
                <a:spcPts val="300"/>
              </a:spcBef>
              <a:spcAft>
                <a:spcPts val="0"/>
              </a:spcAft>
              <a:buClr>
                <a:srgbClr val="8A9ABD"/>
              </a:buClr>
              <a:buSzPts val="1100"/>
              <a:buFont typeface="Proxima Nova"/>
              <a:buNone/>
              <a:defRPr i="0" sz="1500" u="none" cap="none" strike="noStrike">
                <a:solidFill>
                  <a:srgbClr val="8A9ABD"/>
                </a:solidFill>
                <a:latin typeface="Proxima Nova"/>
                <a:ea typeface="Proxima Nova"/>
                <a:cs typeface="Proxima Nova"/>
                <a:sym typeface="Proxima Nova"/>
              </a:defRPr>
            </a:lvl7pPr>
            <a:lvl8pPr lvl="7" marR="0" algn="ctr">
              <a:lnSpc>
                <a:spcPct val="100000"/>
              </a:lnSpc>
              <a:spcBef>
                <a:spcPts val="300"/>
              </a:spcBef>
              <a:spcAft>
                <a:spcPts val="0"/>
              </a:spcAft>
              <a:buClr>
                <a:srgbClr val="8A9ABD"/>
              </a:buClr>
              <a:buSzPts val="1100"/>
              <a:buFont typeface="Proxima Nova"/>
              <a:buNone/>
              <a:defRPr i="0" sz="1500" u="none" cap="none" strike="noStrike">
                <a:solidFill>
                  <a:srgbClr val="8A9ABD"/>
                </a:solidFill>
                <a:latin typeface="Proxima Nova"/>
                <a:ea typeface="Proxima Nova"/>
                <a:cs typeface="Proxima Nova"/>
                <a:sym typeface="Proxima Nova"/>
              </a:defRPr>
            </a:lvl8pPr>
            <a:lvl9pPr lvl="8" marR="0" algn="ctr">
              <a:lnSpc>
                <a:spcPct val="100000"/>
              </a:lnSpc>
              <a:spcBef>
                <a:spcPts val="300"/>
              </a:spcBef>
              <a:spcAft>
                <a:spcPts val="0"/>
              </a:spcAft>
              <a:buClr>
                <a:srgbClr val="8A9ABD"/>
              </a:buClr>
              <a:buSzPts val="1100"/>
              <a:buFont typeface="Proxima Nova"/>
              <a:buNone/>
              <a:defRPr i="0" sz="1500" u="none" cap="none" strike="noStrike">
                <a:solidFill>
                  <a:srgbClr val="8A9ABD"/>
                </a:solidFill>
                <a:latin typeface="Proxima Nova"/>
                <a:ea typeface="Proxima Nova"/>
                <a:cs typeface="Proxima Nova"/>
                <a:sym typeface="Proxima Nova"/>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ub_normal">
  <p:cSld name="Title_Sub_normal">
    <p:bg>
      <p:bgPr>
        <a:solidFill>
          <a:schemeClr val="lt1"/>
        </a:solidFill>
      </p:bgPr>
    </p:bg>
    <p:spTree>
      <p:nvGrpSpPr>
        <p:cNvPr id="93" name="Shape 93"/>
        <p:cNvGrpSpPr/>
        <p:nvPr/>
      </p:nvGrpSpPr>
      <p:grpSpPr>
        <a:xfrm>
          <a:off x="0" y="0"/>
          <a:ext cx="0" cy="0"/>
          <a:chOff x="0" y="0"/>
          <a:chExt cx="0" cy="0"/>
        </a:xfrm>
      </p:grpSpPr>
      <p:sp>
        <p:nvSpPr>
          <p:cNvPr id="94" name="Google Shape;94;p42"/>
          <p:cNvSpPr txBox="1"/>
          <p:nvPr>
            <p:ph idx="1" type="body"/>
          </p:nvPr>
        </p:nvSpPr>
        <p:spPr>
          <a:xfrm>
            <a:off x="411587" y="618332"/>
            <a:ext cx="8232000" cy="3426300"/>
          </a:xfrm>
          <a:prstGeom prst="rect">
            <a:avLst/>
          </a:prstGeom>
          <a:noFill/>
          <a:ln>
            <a:noFill/>
          </a:ln>
        </p:spPr>
        <p:txBody>
          <a:bodyPr anchorCtr="0" anchor="t" bIns="0" lIns="0" spcFirstLastPara="1" rIns="0" wrap="square" tIns="0">
            <a:normAutofit/>
          </a:bodyPr>
          <a:lstStyle>
            <a:lvl1pPr indent="-317500" lvl="0" marL="457200" marR="0" algn="l">
              <a:lnSpc>
                <a:spcPct val="100000"/>
              </a:lnSpc>
              <a:spcBef>
                <a:spcPts val="900"/>
              </a:spcBef>
              <a:spcAft>
                <a:spcPts val="0"/>
              </a:spcAft>
              <a:buClr>
                <a:srgbClr val="7F7F7F"/>
              </a:buClr>
              <a:buSzPts val="1400"/>
              <a:buFont typeface="Arial"/>
              <a:buChar char="​"/>
              <a:defRPr b="0" i="0" sz="1400" u="none" cap="none" strike="noStrike">
                <a:solidFill>
                  <a:srgbClr val="2C383F"/>
                </a:solidFill>
                <a:latin typeface="Montserrat Medium"/>
                <a:ea typeface="Montserrat Medium"/>
                <a:cs typeface="Montserrat Medium"/>
                <a:sym typeface="Montserrat Medium"/>
              </a:defRPr>
            </a:lvl1pPr>
            <a:lvl2pPr indent="-298450" lvl="1" marL="914400" marR="0" algn="l">
              <a:lnSpc>
                <a:spcPct val="100000"/>
              </a:lnSpc>
              <a:spcBef>
                <a:spcPts val="200"/>
              </a:spcBef>
              <a:spcAft>
                <a:spcPts val="0"/>
              </a:spcAft>
              <a:buClr>
                <a:schemeClr val="dk2"/>
              </a:buClr>
              <a:buSzPts val="1100"/>
              <a:buFont typeface="Arimo"/>
              <a:buChar char=""/>
              <a:defRPr b="0" i="0" sz="1100" u="none" cap="none" strike="noStrike">
                <a:solidFill>
                  <a:srgbClr val="2C383F"/>
                </a:solidFill>
                <a:latin typeface="Montserrat Medium"/>
                <a:ea typeface="Montserrat Medium"/>
                <a:cs typeface="Montserrat Medium"/>
                <a:sym typeface="Montserrat Medium"/>
              </a:defRPr>
            </a:lvl2pPr>
            <a:lvl3pPr indent="-285750" lvl="2" marL="1371600" marR="0" algn="l">
              <a:lnSpc>
                <a:spcPct val="100000"/>
              </a:lnSpc>
              <a:spcBef>
                <a:spcPts val="500"/>
              </a:spcBef>
              <a:spcAft>
                <a:spcPts val="0"/>
              </a:spcAft>
              <a:buClr>
                <a:schemeClr val="dk2"/>
              </a:buClr>
              <a:buSzPts val="900"/>
              <a:buFont typeface="Arial"/>
              <a:buChar char="•"/>
              <a:defRPr b="0" i="0" sz="900" u="none" cap="none" strike="noStrike">
                <a:solidFill>
                  <a:srgbClr val="2C383F"/>
                </a:solidFill>
                <a:latin typeface="Montserrat Medium"/>
                <a:ea typeface="Montserrat Medium"/>
                <a:cs typeface="Montserrat Medium"/>
                <a:sym typeface="Montserrat Medium"/>
              </a:defRPr>
            </a:lvl3pPr>
            <a:lvl4pPr indent="-279400" lvl="3" marL="1828800" marR="0" algn="l">
              <a:lnSpc>
                <a:spcPct val="100000"/>
              </a:lnSpc>
              <a:spcBef>
                <a:spcPts val="500"/>
              </a:spcBef>
              <a:spcAft>
                <a:spcPts val="0"/>
              </a:spcAft>
              <a:buClr>
                <a:schemeClr val="dk2"/>
              </a:buClr>
              <a:buSzPts val="800"/>
              <a:buFont typeface="Arial"/>
              <a:buChar char="•"/>
              <a:defRPr b="0" i="0" sz="800" u="none" cap="none" strike="noStrike">
                <a:solidFill>
                  <a:srgbClr val="2C383F"/>
                </a:solidFill>
                <a:latin typeface="Montserrat Medium"/>
                <a:ea typeface="Montserrat Medium"/>
                <a:cs typeface="Montserrat Medium"/>
                <a:sym typeface="Montserrat Medium"/>
              </a:defRPr>
            </a:lvl4pPr>
            <a:lvl5pPr indent="-228600" lvl="4" marL="2286000" marR="0" algn="l">
              <a:lnSpc>
                <a:spcPct val="100000"/>
              </a:lnSpc>
              <a:spcBef>
                <a:spcPts val="500"/>
              </a:spcBef>
              <a:spcAft>
                <a:spcPts val="0"/>
              </a:spcAft>
              <a:buSzPts val="1100"/>
              <a:buNone/>
              <a:defRPr b="0" i="0" sz="1200" u="none" cap="none" strike="noStrike">
                <a:solidFill>
                  <a:srgbClr val="2C383F"/>
                </a:solidFill>
                <a:latin typeface="Montserrat Medium"/>
                <a:ea typeface="Montserrat Medium"/>
                <a:cs typeface="Montserrat Medium"/>
                <a:sym typeface="Montserrat Medium"/>
              </a:defRPr>
            </a:lvl5pPr>
            <a:lvl6pPr indent="-323850" lvl="5" marL="2743200" marR="0" algn="l">
              <a:lnSpc>
                <a:spcPct val="100000"/>
              </a:lnSpc>
              <a:spcBef>
                <a:spcPts val="500"/>
              </a:spcBef>
              <a:spcAft>
                <a:spcPts val="0"/>
              </a:spcAft>
              <a:buClr>
                <a:schemeClr val="dk1"/>
              </a:buClr>
              <a:buSzPts val="1500"/>
              <a:buFont typeface="Arial"/>
              <a:buChar char="•"/>
              <a:defRPr b="0" i="0" sz="1500" u="none" cap="none" strike="noStrike">
                <a:solidFill>
                  <a:schemeClr val="dk1"/>
                </a:solidFill>
                <a:latin typeface="Montserrat Medium"/>
                <a:ea typeface="Montserrat Medium"/>
                <a:cs typeface="Montserrat Medium"/>
                <a:sym typeface="Montserrat Medium"/>
              </a:defRPr>
            </a:lvl6pPr>
            <a:lvl7pPr indent="-323850" lvl="6" marL="32004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Montserrat Medium"/>
                <a:ea typeface="Montserrat Medium"/>
                <a:cs typeface="Montserrat Medium"/>
                <a:sym typeface="Montserrat Medium"/>
              </a:defRPr>
            </a:lvl7pPr>
            <a:lvl8pPr indent="-323850" lvl="7" marL="36576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Montserrat Medium"/>
                <a:ea typeface="Montserrat Medium"/>
                <a:cs typeface="Montserrat Medium"/>
                <a:sym typeface="Montserrat Medium"/>
              </a:defRPr>
            </a:lvl8pPr>
            <a:lvl9pPr indent="-323850" lvl="8" marL="41148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Montserrat Medium"/>
                <a:ea typeface="Montserrat Medium"/>
                <a:cs typeface="Montserrat Medium"/>
                <a:sym typeface="Montserrat Medium"/>
              </a:defRPr>
            </a:lvl9pPr>
          </a:lstStyle>
          <a:p/>
        </p:txBody>
      </p:sp>
      <p:sp>
        <p:nvSpPr>
          <p:cNvPr id="95" name="Google Shape;95;p42"/>
          <p:cNvSpPr txBox="1"/>
          <p:nvPr>
            <p:ph type="title"/>
          </p:nvPr>
        </p:nvSpPr>
        <p:spPr>
          <a:xfrm>
            <a:off x="305481" y="137160"/>
            <a:ext cx="8232000" cy="411600"/>
          </a:xfrm>
          <a:prstGeom prst="rect">
            <a:avLst/>
          </a:prstGeom>
          <a:noFill/>
          <a:ln>
            <a:noFill/>
          </a:ln>
        </p:spPr>
        <p:txBody>
          <a:bodyPr anchorCtr="0" anchor="ctr" bIns="0" lIns="0" spcFirstLastPara="1" rIns="0" wrap="square" tIns="0">
            <a:normAutofit/>
          </a:bodyPr>
          <a:lstStyle>
            <a:lvl1pPr lvl="0" marR="0" algn="l">
              <a:lnSpc>
                <a:spcPct val="95000"/>
              </a:lnSpc>
              <a:spcBef>
                <a:spcPts val="0"/>
              </a:spcBef>
              <a:spcAft>
                <a:spcPts val="0"/>
              </a:spcAft>
              <a:buSzPts val="1100"/>
              <a:buNone/>
              <a:defRPr b="1" i="0" sz="2400" u="none" cap="none" strike="noStrike">
                <a:latin typeface="Arial"/>
                <a:ea typeface="Arial"/>
                <a:cs typeface="Arial"/>
                <a:sym typeface="Arial"/>
              </a:defRPr>
            </a:lvl1pPr>
            <a:lvl2pPr lvl="1"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2pPr>
            <a:lvl3pPr lvl="2"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3pPr>
            <a:lvl4pPr lvl="3"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4pPr>
            <a:lvl5pPr lvl="4"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5pPr>
            <a:lvl6pPr lvl="5"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6pPr>
            <a:lvl7pPr lvl="6"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7pPr>
            <a:lvl8pPr lvl="7"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8pPr>
            <a:lvl9pPr lvl="8"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9pPr>
          </a:lstStyle>
          <a:p/>
        </p:txBody>
      </p:sp>
      <p:sp>
        <p:nvSpPr>
          <p:cNvPr id="96" name="Google Shape;96;p42"/>
          <p:cNvSpPr txBox="1"/>
          <p:nvPr>
            <p:ph idx="12" type="sldNum"/>
          </p:nvPr>
        </p:nvSpPr>
        <p:spPr>
          <a:xfrm>
            <a:off x="8879447" y="4950338"/>
            <a:ext cx="232500" cy="133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fr"/>
              <a:t>‹#›</a:t>
            </a:fld>
            <a:endParaRPr/>
          </a:p>
        </p:txBody>
      </p:sp>
      <p:sp>
        <p:nvSpPr>
          <p:cNvPr id="97" name="Google Shape;97;p42"/>
          <p:cNvSpPr txBox="1"/>
          <p:nvPr>
            <p:ph idx="10" type="dt"/>
          </p:nvPr>
        </p:nvSpPr>
        <p:spPr>
          <a:xfrm rot="-5400000">
            <a:off x="8585381" y="3697499"/>
            <a:ext cx="820500" cy="166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600" u="none" cap="none" strike="noStrike">
                <a:solidFill>
                  <a:schemeClr val="accent2"/>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9pPr>
          </a:lstStyle>
          <a:p/>
        </p:txBody>
      </p:sp>
      <p:sp>
        <p:nvSpPr>
          <p:cNvPr id="98" name="Google Shape;98;p42"/>
          <p:cNvSpPr txBox="1"/>
          <p:nvPr>
            <p:ph idx="11" type="ftr"/>
          </p:nvPr>
        </p:nvSpPr>
        <p:spPr>
          <a:xfrm rot="-5400000">
            <a:off x="7325074" y="1743930"/>
            <a:ext cx="3341100" cy="166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500" u="none" cap="none" strike="noStrike">
                <a:solidFill>
                  <a:schemeClr val="accent2"/>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s - Right - Small">
  <p:cSld name="Plains - Right - Small">
    <p:spTree>
      <p:nvGrpSpPr>
        <p:cNvPr id="103" name="Shape 103"/>
        <p:cNvGrpSpPr/>
        <p:nvPr/>
      </p:nvGrpSpPr>
      <p:grpSpPr>
        <a:xfrm>
          <a:off x="0" y="0"/>
          <a:ext cx="0" cy="0"/>
          <a:chOff x="0" y="0"/>
          <a:chExt cx="0" cy="0"/>
        </a:xfrm>
      </p:grpSpPr>
      <p:grpSp>
        <p:nvGrpSpPr>
          <p:cNvPr id="104" name="Google Shape;104;p32"/>
          <p:cNvGrpSpPr/>
          <p:nvPr/>
        </p:nvGrpSpPr>
        <p:grpSpPr>
          <a:xfrm>
            <a:off x="1" y="1"/>
            <a:ext cx="9146436" cy="5143499"/>
            <a:chOff x="1" y="0"/>
            <a:chExt cx="12191997" cy="6857998"/>
          </a:xfrm>
        </p:grpSpPr>
        <p:pic>
          <p:nvPicPr>
            <p:cNvPr id="105" name="Google Shape;105;p32"/>
            <p:cNvPicPr preferRelativeResize="0"/>
            <p:nvPr/>
          </p:nvPicPr>
          <p:blipFill rotWithShape="1">
            <a:blip r:embed="rId2">
              <a:alphaModFix/>
            </a:blip>
            <a:srcRect b="0" l="-29" r="87220" t="-856"/>
            <a:stretch/>
          </p:blipFill>
          <p:spPr>
            <a:xfrm flipH="1">
              <a:off x="1" y="0"/>
              <a:ext cx="1402079" cy="6857998"/>
            </a:xfrm>
            <a:prstGeom prst="rect">
              <a:avLst/>
            </a:prstGeom>
            <a:noFill/>
            <a:ln>
              <a:noFill/>
            </a:ln>
          </p:spPr>
        </p:pic>
        <p:pic>
          <p:nvPicPr>
            <p:cNvPr id="106" name="Google Shape;106;p32"/>
            <p:cNvPicPr preferRelativeResize="0"/>
            <p:nvPr/>
          </p:nvPicPr>
          <p:blipFill rotWithShape="1">
            <a:blip r:embed="rId2">
              <a:alphaModFix/>
            </a:blip>
            <a:srcRect b="0" l="-30" r="0" t="-856"/>
            <a:stretch/>
          </p:blipFill>
          <p:spPr>
            <a:xfrm>
              <a:off x="1243584" y="0"/>
              <a:ext cx="10948414" cy="6857998"/>
            </a:xfrm>
            <a:prstGeom prst="rect">
              <a:avLst/>
            </a:prstGeom>
            <a:noFill/>
            <a:ln>
              <a:noFill/>
            </a:ln>
          </p:spPr>
        </p:pic>
      </p:grpSp>
      <p:sp>
        <p:nvSpPr>
          <p:cNvPr id="107" name="Google Shape;107;p32"/>
          <p:cNvSpPr txBox="1"/>
          <p:nvPr>
            <p:ph type="title"/>
          </p:nvPr>
        </p:nvSpPr>
        <p:spPr>
          <a:xfrm>
            <a:off x="428737" y="43878"/>
            <a:ext cx="8286600" cy="7425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32"/>
          <p:cNvSpPr txBox="1"/>
          <p:nvPr>
            <p:ph idx="1" type="body"/>
          </p:nvPr>
        </p:nvSpPr>
        <p:spPr>
          <a:xfrm>
            <a:off x="428737" y="1323215"/>
            <a:ext cx="8286600" cy="28347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dk1"/>
              </a:buClr>
              <a:buSzPts val="2100"/>
              <a:buChar char="•"/>
              <a:defRPr/>
            </a:lvl1pPr>
            <a:lvl2pPr indent="-342900" lvl="1" marL="914400" algn="l">
              <a:lnSpc>
                <a:spcPct val="100000"/>
              </a:lnSpc>
              <a:spcBef>
                <a:spcPts val="400"/>
              </a:spcBef>
              <a:spcAft>
                <a:spcPts val="0"/>
              </a:spcAft>
              <a:buClr>
                <a:schemeClr val="lt2"/>
              </a:buClr>
              <a:buSzPts val="1800"/>
              <a:buChar char="•"/>
              <a:defRPr>
                <a:solidFill>
                  <a:schemeClr val="lt2"/>
                </a:solidFill>
              </a:defRPr>
            </a:lvl2pPr>
            <a:lvl3pPr indent="-323850" lvl="2" marL="1371600" algn="l">
              <a:lnSpc>
                <a:spcPct val="100000"/>
              </a:lnSpc>
              <a:spcBef>
                <a:spcPts val="500"/>
              </a:spcBef>
              <a:spcAft>
                <a:spcPts val="0"/>
              </a:spcAft>
              <a:buClr>
                <a:schemeClr val="lt2"/>
              </a:buClr>
              <a:buSzPts val="1500"/>
              <a:buChar char="•"/>
              <a:defRPr>
                <a:solidFill>
                  <a:schemeClr val="lt2"/>
                </a:solidFill>
              </a:defRPr>
            </a:lvl3pPr>
            <a:lvl4pPr indent="-317500" lvl="3" marL="1828800" algn="l">
              <a:lnSpc>
                <a:spcPct val="100000"/>
              </a:lnSpc>
              <a:spcBef>
                <a:spcPts val="400"/>
              </a:spcBef>
              <a:spcAft>
                <a:spcPts val="0"/>
              </a:spcAft>
              <a:buClr>
                <a:schemeClr val="lt2"/>
              </a:buClr>
              <a:buSzPts val="1400"/>
              <a:buChar char="•"/>
              <a:defRPr>
                <a:solidFill>
                  <a:schemeClr val="lt2"/>
                </a:solidFill>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9" name="Google Shape;109;p32"/>
          <p:cNvSpPr txBox="1"/>
          <p:nvPr>
            <p:ph idx="2" type="body"/>
          </p:nvPr>
        </p:nvSpPr>
        <p:spPr>
          <a:xfrm>
            <a:off x="428737" y="822884"/>
            <a:ext cx="8286600" cy="254100"/>
          </a:xfrm>
          <a:prstGeom prst="rect">
            <a:avLst/>
          </a:prstGeom>
          <a:noFill/>
          <a:ln>
            <a:noFill/>
          </a:ln>
        </p:spPr>
        <p:txBody>
          <a:bodyPr anchorCtr="0" anchor="t" bIns="0" lIns="0" spcFirstLastPara="1" rIns="0" wrap="square" tIns="0">
            <a:spAutoFit/>
          </a:bodyPr>
          <a:lstStyle>
            <a:lvl1pPr indent="-336550" lvl="0" marL="457200" algn="l">
              <a:lnSpc>
                <a:spcPct val="90000"/>
              </a:lnSpc>
              <a:spcBef>
                <a:spcPts val="800"/>
              </a:spcBef>
              <a:spcAft>
                <a:spcPts val="0"/>
              </a:spcAft>
              <a:buClr>
                <a:srgbClr val="C55A11"/>
              </a:buClr>
              <a:buSzPts val="1700"/>
              <a:buChar char="•"/>
              <a:defRPr b="0" i="0" sz="1700">
                <a:solidFill>
                  <a:srgbClr val="C55A1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32"/>
          <p:cNvSpPr txBox="1"/>
          <p:nvPr>
            <p:ph idx="11" type="ftr"/>
          </p:nvPr>
        </p:nvSpPr>
        <p:spPr>
          <a:xfrm>
            <a:off x="433501" y="4807847"/>
            <a:ext cx="3712800" cy="2094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pic>
        <p:nvPicPr>
          <p:cNvPr descr="pasted-image.pdf" id="111" name="Google Shape;111;p32"/>
          <p:cNvPicPr preferRelativeResize="0"/>
          <p:nvPr/>
        </p:nvPicPr>
        <p:blipFill rotWithShape="1">
          <a:blip r:embed="rId3">
            <a:alphaModFix/>
          </a:blip>
          <a:srcRect b="0" l="0" r="0" t="0"/>
          <a:stretch/>
        </p:blipFill>
        <p:spPr>
          <a:xfrm>
            <a:off x="8275085" y="424095"/>
            <a:ext cx="476925" cy="333821"/>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h - Hill Left">
  <p:cSld name="Path - Hill Left">
    <p:spTree>
      <p:nvGrpSpPr>
        <p:cNvPr id="13" name="Shape 13"/>
        <p:cNvGrpSpPr/>
        <p:nvPr/>
      </p:nvGrpSpPr>
      <p:grpSpPr>
        <a:xfrm>
          <a:off x="0" y="0"/>
          <a:ext cx="0" cy="0"/>
          <a:chOff x="0" y="0"/>
          <a:chExt cx="0" cy="0"/>
        </a:xfrm>
      </p:grpSpPr>
      <p:pic>
        <p:nvPicPr>
          <p:cNvPr id="14" name="Google Shape;14;p24"/>
          <p:cNvPicPr preferRelativeResize="0"/>
          <p:nvPr/>
        </p:nvPicPr>
        <p:blipFill rotWithShape="1">
          <a:blip r:embed="rId2">
            <a:alphaModFix/>
          </a:blip>
          <a:srcRect b="0" l="0" r="0" t="0"/>
          <a:stretch/>
        </p:blipFill>
        <p:spPr>
          <a:xfrm>
            <a:off x="1" y="0"/>
            <a:ext cx="9143994" cy="5142158"/>
          </a:xfrm>
          <a:prstGeom prst="rect">
            <a:avLst/>
          </a:prstGeom>
          <a:noFill/>
          <a:ln>
            <a:noFill/>
          </a:ln>
        </p:spPr>
      </p:pic>
      <p:sp>
        <p:nvSpPr>
          <p:cNvPr id="15" name="Google Shape;15;p24"/>
          <p:cNvSpPr txBox="1"/>
          <p:nvPr>
            <p:ph type="title"/>
          </p:nvPr>
        </p:nvSpPr>
        <p:spPr>
          <a:xfrm>
            <a:off x="428737" y="42973"/>
            <a:ext cx="8286600" cy="7425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24"/>
          <p:cNvSpPr txBox="1"/>
          <p:nvPr>
            <p:ph idx="1" type="body"/>
          </p:nvPr>
        </p:nvSpPr>
        <p:spPr>
          <a:xfrm>
            <a:off x="428737" y="1323215"/>
            <a:ext cx="8286600" cy="24066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dk1"/>
              </a:buClr>
              <a:buSzPts val="2100"/>
              <a:buChar char="●"/>
              <a:defRPr/>
            </a:lvl1pPr>
            <a:lvl2pPr indent="-342900" lvl="1" marL="914400" algn="l">
              <a:lnSpc>
                <a:spcPct val="100000"/>
              </a:lnSpc>
              <a:spcBef>
                <a:spcPts val="400"/>
              </a:spcBef>
              <a:spcAft>
                <a:spcPts val="0"/>
              </a:spcAft>
              <a:buClr>
                <a:schemeClr val="lt2"/>
              </a:buClr>
              <a:buSzPts val="1800"/>
              <a:buChar char="○"/>
              <a:defRPr>
                <a:solidFill>
                  <a:schemeClr val="lt2"/>
                </a:solidFill>
              </a:defRPr>
            </a:lvl2pPr>
            <a:lvl3pPr indent="-323850" lvl="2" marL="1371600" algn="l">
              <a:lnSpc>
                <a:spcPct val="100000"/>
              </a:lnSpc>
              <a:spcBef>
                <a:spcPts val="500"/>
              </a:spcBef>
              <a:spcAft>
                <a:spcPts val="0"/>
              </a:spcAft>
              <a:buClr>
                <a:schemeClr val="lt2"/>
              </a:buClr>
              <a:buSzPts val="1500"/>
              <a:buChar char="■"/>
              <a:defRPr>
                <a:solidFill>
                  <a:schemeClr val="lt2"/>
                </a:solidFill>
              </a:defRPr>
            </a:lvl3pPr>
            <a:lvl4pPr indent="-317500" lvl="3" marL="1828800" algn="l">
              <a:lnSpc>
                <a:spcPct val="100000"/>
              </a:lnSpc>
              <a:spcBef>
                <a:spcPts val="1200"/>
              </a:spcBef>
              <a:spcAft>
                <a:spcPts val="0"/>
              </a:spcAft>
              <a:buClr>
                <a:schemeClr val="lt2"/>
              </a:buClr>
              <a:buSzPts val="1400"/>
              <a:buChar char="●"/>
              <a:defRPr>
                <a:solidFill>
                  <a:schemeClr val="lt2"/>
                </a:solidFill>
              </a:defRPr>
            </a:lvl4pPr>
            <a:lvl5pPr indent="-317500" lvl="4" marL="2286000" algn="l">
              <a:lnSpc>
                <a:spcPct val="10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7" name="Google Shape;17;p24"/>
          <p:cNvSpPr txBox="1"/>
          <p:nvPr>
            <p:ph idx="2" type="body"/>
          </p:nvPr>
        </p:nvSpPr>
        <p:spPr>
          <a:xfrm>
            <a:off x="428737" y="822884"/>
            <a:ext cx="8286600" cy="254100"/>
          </a:xfrm>
          <a:prstGeom prst="rect">
            <a:avLst/>
          </a:prstGeom>
          <a:noFill/>
          <a:ln>
            <a:noFill/>
          </a:ln>
        </p:spPr>
        <p:txBody>
          <a:bodyPr anchorCtr="0" anchor="t" bIns="0" lIns="0" spcFirstLastPara="1" rIns="0" wrap="square" tIns="0">
            <a:spAutoFit/>
          </a:bodyPr>
          <a:lstStyle>
            <a:lvl1pPr indent="-336550" lvl="0" marL="457200" algn="l">
              <a:lnSpc>
                <a:spcPct val="90000"/>
              </a:lnSpc>
              <a:spcBef>
                <a:spcPts val="800"/>
              </a:spcBef>
              <a:spcAft>
                <a:spcPts val="0"/>
              </a:spcAft>
              <a:buClr>
                <a:srgbClr val="C55A11"/>
              </a:buClr>
              <a:buSzPts val="1700"/>
              <a:buChar char="●"/>
              <a:defRPr b="0" i="0" sz="1700">
                <a:solidFill>
                  <a:srgbClr val="C55A11"/>
                </a:solidFill>
                <a:latin typeface="Arial"/>
                <a:ea typeface="Arial"/>
                <a:cs typeface="Arial"/>
                <a:sym typeface="Arial"/>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8" name="Google Shape;18;p24"/>
          <p:cNvSpPr txBox="1"/>
          <p:nvPr>
            <p:ph idx="11" type="ftr"/>
          </p:nvPr>
        </p:nvSpPr>
        <p:spPr>
          <a:xfrm>
            <a:off x="433501" y="4807847"/>
            <a:ext cx="6655200" cy="1605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pasted-image.pdf" id="19" name="Google Shape;19;p24"/>
          <p:cNvPicPr preferRelativeResize="0"/>
          <p:nvPr/>
        </p:nvPicPr>
        <p:blipFill rotWithShape="1">
          <a:blip r:embed="rId3">
            <a:alphaModFix/>
          </a:blip>
          <a:srcRect b="0" l="0" r="0" t="0"/>
          <a:stretch/>
        </p:blipFill>
        <p:spPr>
          <a:xfrm>
            <a:off x="8275085" y="424095"/>
            <a:ext cx="476925" cy="333821"/>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2" name="Shape 112"/>
        <p:cNvGrpSpPr/>
        <p:nvPr/>
      </p:nvGrpSpPr>
      <p:grpSpPr>
        <a:xfrm>
          <a:off x="0" y="0"/>
          <a:ext cx="0" cy="0"/>
          <a:chOff x="0" y="0"/>
          <a:chExt cx="0" cy="0"/>
        </a:xfrm>
      </p:grpSpPr>
      <p:sp>
        <p:nvSpPr>
          <p:cNvPr id="113" name="Google Shape;113;p4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4" name="Google Shape;114;p4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5" name="Google Shape;115;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 name="Shape 116"/>
        <p:cNvGrpSpPr/>
        <p:nvPr/>
      </p:nvGrpSpPr>
      <p:grpSpPr>
        <a:xfrm>
          <a:off x="0" y="0"/>
          <a:ext cx="0" cy="0"/>
          <a:chOff x="0" y="0"/>
          <a:chExt cx="0" cy="0"/>
        </a:xfrm>
      </p:grpSpPr>
      <p:sp>
        <p:nvSpPr>
          <p:cNvPr id="117" name="Google Shape;117;p4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8" name="Google Shape;11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9" name="Shape 119"/>
        <p:cNvGrpSpPr/>
        <p:nvPr/>
      </p:nvGrpSpPr>
      <p:grpSpPr>
        <a:xfrm>
          <a:off x="0" y="0"/>
          <a:ext cx="0" cy="0"/>
          <a:chOff x="0" y="0"/>
          <a:chExt cx="0" cy="0"/>
        </a:xfrm>
      </p:grpSpPr>
      <p:sp>
        <p:nvSpPr>
          <p:cNvPr id="120" name="Google Shape;120;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1" name="Google Shape;121;p4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2" name="Google Shape;122;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3" name="Shape 123"/>
        <p:cNvGrpSpPr/>
        <p:nvPr/>
      </p:nvGrpSpPr>
      <p:grpSpPr>
        <a:xfrm>
          <a:off x="0" y="0"/>
          <a:ext cx="0" cy="0"/>
          <a:chOff x="0" y="0"/>
          <a:chExt cx="0" cy="0"/>
        </a:xfrm>
      </p:grpSpPr>
      <p:sp>
        <p:nvSpPr>
          <p:cNvPr id="124" name="Google Shape;124;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5" name="Google Shape;125;p4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6" name="Google Shape;126;p4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7" name="Google Shape;127;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0" name="Google Shape;130;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1" name="Shape 131"/>
        <p:cNvGrpSpPr/>
        <p:nvPr/>
      </p:nvGrpSpPr>
      <p:grpSpPr>
        <a:xfrm>
          <a:off x="0" y="0"/>
          <a:ext cx="0" cy="0"/>
          <a:chOff x="0" y="0"/>
          <a:chExt cx="0" cy="0"/>
        </a:xfrm>
      </p:grpSpPr>
      <p:sp>
        <p:nvSpPr>
          <p:cNvPr id="132" name="Google Shape;132;p4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3" name="Google Shape;133;p4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4" name="Google Shape;134;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5" name="Shape 135"/>
        <p:cNvGrpSpPr/>
        <p:nvPr/>
      </p:nvGrpSpPr>
      <p:grpSpPr>
        <a:xfrm>
          <a:off x="0" y="0"/>
          <a:ext cx="0" cy="0"/>
          <a:chOff x="0" y="0"/>
          <a:chExt cx="0" cy="0"/>
        </a:xfrm>
      </p:grpSpPr>
      <p:sp>
        <p:nvSpPr>
          <p:cNvPr id="136" name="Google Shape;136;p4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7" name="Google Shape;137;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8" name="Shape 138"/>
        <p:cNvGrpSpPr/>
        <p:nvPr/>
      </p:nvGrpSpPr>
      <p:grpSpPr>
        <a:xfrm>
          <a:off x="0" y="0"/>
          <a:ext cx="0" cy="0"/>
          <a:chOff x="0" y="0"/>
          <a:chExt cx="0" cy="0"/>
        </a:xfrm>
      </p:grpSpPr>
      <p:sp>
        <p:nvSpPr>
          <p:cNvPr id="139" name="Google Shape;139;p5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41" name="Google Shape;141;p5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2" name="Google Shape;142;p5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3" name="Google Shape;14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4" name="Shape 144"/>
        <p:cNvGrpSpPr/>
        <p:nvPr/>
      </p:nvGrpSpPr>
      <p:grpSpPr>
        <a:xfrm>
          <a:off x="0" y="0"/>
          <a:ext cx="0" cy="0"/>
          <a:chOff x="0" y="0"/>
          <a:chExt cx="0" cy="0"/>
        </a:xfrm>
      </p:grpSpPr>
      <p:sp>
        <p:nvSpPr>
          <p:cNvPr id="145" name="Google Shape;145;p5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46" name="Google Shape;146;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7" name="Shape 147"/>
        <p:cNvGrpSpPr/>
        <p:nvPr/>
      </p:nvGrpSpPr>
      <p:grpSpPr>
        <a:xfrm>
          <a:off x="0" y="0"/>
          <a:ext cx="0" cy="0"/>
          <a:chOff x="0" y="0"/>
          <a:chExt cx="0" cy="0"/>
        </a:xfrm>
      </p:grpSpPr>
      <p:sp>
        <p:nvSpPr>
          <p:cNvPr id="148" name="Google Shape;148;p5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9" name="Google Shape;149;p5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50" name="Google Shape;150;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ub_normal">
  <p:cSld name="Title_Sub_normal">
    <p:bg>
      <p:bgPr>
        <a:solidFill>
          <a:schemeClr val="lt1"/>
        </a:solidFill>
      </p:bgPr>
    </p:bg>
    <p:spTree>
      <p:nvGrpSpPr>
        <p:cNvPr id="153" name="Shape 153"/>
        <p:cNvGrpSpPr/>
        <p:nvPr/>
      </p:nvGrpSpPr>
      <p:grpSpPr>
        <a:xfrm>
          <a:off x="0" y="0"/>
          <a:ext cx="0" cy="0"/>
          <a:chOff x="0" y="0"/>
          <a:chExt cx="0" cy="0"/>
        </a:xfrm>
      </p:grpSpPr>
      <p:sp>
        <p:nvSpPr>
          <p:cNvPr id="154" name="Google Shape;154;p54"/>
          <p:cNvSpPr txBox="1"/>
          <p:nvPr>
            <p:ph idx="1" type="body"/>
          </p:nvPr>
        </p:nvSpPr>
        <p:spPr>
          <a:xfrm>
            <a:off x="411587" y="618332"/>
            <a:ext cx="8232000" cy="3426300"/>
          </a:xfrm>
          <a:prstGeom prst="rect">
            <a:avLst/>
          </a:prstGeom>
          <a:noFill/>
          <a:ln>
            <a:noFill/>
          </a:ln>
        </p:spPr>
        <p:txBody>
          <a:bodyPr anchorCtr="0" anchor="t" bIns="0" lIns="0" spcFirstLastPara="1" rIns="0" wrap="square" tIns="0">
            <a:normAutofit/>
          </a:bodyPr>
          <a:lstStyle>
            <a:lvl1pPr indent="-317500" lvl="0" marL="457200" marR="0" algn="l">
              <a:lnSpc>
                <a:spcPct val="100000"/>
              </a:lnSpc>
              <a:spcBef>
                <a:spcPts val="900"/>
              </a:spcBef>
              <a:spcAft>
                <a:spcPts val="0"/>
              </a:spcAft>
              <a:buClr>
                <a:srgbClr val="7F7F7F"/>
              </a:buClr>
              <a:buSzPts val="1400"/>
              <a:buFont typeface="Arial"/>
              <a:buChar char="​"/>
              <a:defRPr b="0" i="0" sz="1400" u="none" cap="none" strike="noStrike">
                <a:solidFill>
                  <a:srgbClr val="2C383F"/>
                </a:solidFill>
                <a:latin typeface="Montserrat Medium"/>
                <a:ea typeface="Montserrat Medium"/>
                <a:cs typeface="Montserrat Medium"/>
                <a:sym typeface="Montserrat Medium"/>
              </a:defRPr>
            </a:lvl1pPr>
            <a:lvl2pPr indent="-298450" lvl="1" marL="914400" marR="0" algn="l">
              <a:lnSpc>
                <a:spcPct val="100000"/>
              </a:lnSpc>
              <a:spcBef>
                <a:spcPts val="200"/>
              </a:spcBef>
              <a:spcAft>
                <a:spcPts val="0"/>
              </a:spcAft>
              <a:buClr>
                <a:schemeClr val="dk2"/>
              </a:buClr>
              <a:buSzPts val="1100"/>
              <a:buFont typeface="Arimo"/>
              <a:buChar char=""/>
              <a:defRPr b="0" i="0" sz="1100" u="none" cap="none" strike="noStrike">
                <a:solidFill>
                  <a:srgbClr val="2C383F"/>
                </a:solidFill>
                <a:latin typeface="Montserrat Medium"/>
                <a:ea typeface="Montserrat Medium"/>
                <a:cs typeface="Montserrat Medium"/>
                <a:sym typeface="Montserrat Medium"/>
              </a:defRPr>
            </a:lvl2pPr>
            <a:lvl3pPr indent="-285750" lvl="2" marL="1371600" marR="0" algn="l">
              <a:lnSpc>
                <a:spcPct val="100000"/>
              </a:lnSpc>
              <a:spcBef>
                <a:spcPts val="500"/>
              </a:spcBef>
              <a:spcAft>
                <a:spcPts val="0"/>
              </a:spcAft>
              <a:buClr>
                <a:schemeClr val="dk2"/>
              </a:buClr>
              <a:buSzPts val="900"/>
              <a:buFont typeface="Arial"/>
              <a:buChar char="•"/>
              <a:defRPr b="0" i="0" sz="900" u="none" cap="none" strike="noStrike">
                <a:solidFill>
                  <a:srgbClr val="2C383F"/>
                </a:solidFill>
                <a:latin typeface="Montserrat Medium"/>
                <a:ea typeface="Montserrat Medium"/>
                <a:cs typeface="Montserrat Medium"/>
                <a:sym typeface="Montserrat Medium"/>
              </a:defRPr>
            </a:lvl3pPr>
            <a:lvl4pPr indent="-279400" lvl="3" marL="1828800" marR="0" algn="l">
              <a:lnSpc>
                <a:spcPct val="100000"/>
              </a:lnSpc>
              <a:spcBef>
                <a:spcPts val="500"/>
              </a:spcBef>
              <a:spcAft>
                <a:spcPts val="0"/>
              </a:spcAft>
              <a:buClr>
                <a:schemeClr val="dk2"/>
              </a:buClr>
              <a:buSzPts val="800"/>
              <a:buFont typeface="Arial"/>
              <a:buChar char="•"/>
              <a:defRPr b="0" i="0" sz="800" u="none" cap="none" strike="noStrike">
                <a:solidFill>
                  <a:srgbClr val="2C383F"/>
                </a:solidFill>
                <a:latin typeface="Montserrat Medium"/>
                <a:ea typeface="Montserrat Medium"/>
                <a:cs typeface="Montserrat Medium"/>
                <a:sym typeface="Montserrat Medium"/>
              </a:defRPr>
            </a:lvl4pPr>
            <a:lvl5pPr indent="-228600" lvl="4" marL="2286000" marR="0" algn="l">
              <a:lnSpc>
                <a:spcPct val="100000"/>
              </a:lnSpc>
              <a:spcBef>
                <a:spcPts val="500"/>
              </a:spcBef>
              <a:spcAft>
                <a:spcPts val="0"/>
              </a:spcAft>
              <a:buSzPts val="1100"/>
              <a:buNone/>
              <a:defRPr b="0" i="0" sz="1200" u="none" cap="none" strike="noStrike">
                <a:solidFill>
                  <a:srgbClr val="2C383F"/>
                </a:solidFill>
                <a:latin typeface="Montserrat Medium"/>
                <a:ea typeface="Montserrat Medium"/>
                <a:cs typeface="Montserrat Medium"/>
                <a:sym typeface="Montserrat Medium"/>
              </a:defRPr>
            </a:lvl5pPr>
            <a:lvl6pPr indent="-323850" lvl="5" marL="2743200" marR="0" algn="l">
              <a:lnSpc>
                <a:spcPct val="100000"/>
              </a:lnSpc>
              <a:spcBef>
                <a:spcPts val="500"/>
              </a:spcBef>
              <a:spcAft>
                <a:spcPts val="0"/>
              </a:spcAft>
              <a:buClr>
                <a:schemeClr val="dk1"/>
              </a:buClr>
              <a:buSzPts val="1500"/>
              <a:buFont typeface="Arial"/>
              <a:buChar char="•"/>
              <a:defRPr b="0" i="0" sz="1500" u="none" cap="none" strike="noStrike">
                <a:solidFill>
                  <a:schemeClr val="dk1"/>
                </a:solidFill>
                <a:latin typeface="Montserrat Medium"/>
                <a:ea typeface="Montserrat Medium"/>
                <a:cs typeface="Montserrat Medium"/>
                <a:sym typeface="Montserrat Medium"/>
              </a:defRPr>
            </a:lvl6pPr>
            <a:lvl7pPr indent="-323850" lvl="6" marL="32004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Montserrat Medium"/>
                <a:ea typeface="Montserrat Medium"/>
                <a:cs typeface="Montserrat Medium"/>
                <a:sym typeface="Montserrat Medium"/>
              </a:defRPr>
            </a:lvl7pPr>
            <a:lvl8pPr indent="-323850" lvl="7" marL="36576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Montserrat Medium"/>
                <a:ea typeface="Montserrat Medium"/>
                <a:cs typeface="Montserrat Medium"/>
                <a:sym typeface="Montserrat Medium"/>
              </a:defRPr>
            </a:lvl8pPr>
            <a:lvl9pPr indent="-323850" lvl="8" marL="4114800" marR="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Montserrat Medium"/>
                <a:ea typeface="Montserrat Medium"/>
                <a:cs typeface="Montserrat Medium"/>
                <a:sym typeface="Montserrat Medium"/>
              </a:defRPr>
            </a:lvl9pPr>
          </a:lstStyle>
          <a:p/>
        </p:txBody>
      </p:sp>
      <p:sp>
        <p:nvSpPr>
          <p:cNvPr id="155" name="Google Shape;155;p54"/>
          <p:cNvSpPr txBox="1"/>
          <p:nvPr>
            <p:ph type="title"/>
          </p:nvPr>
        </p:nvSpPr>
        <p:spPr>
          <a:xfrm>
            <a:off x="305481" y="137160"/>
            <a:ext cx="8232000" cy="411600"/>
          </a:xfrm>
          <a:prstGeom prst="rect">
            <a:avLst/>
          </a:prstGeom>
          <a:noFill/>
          <a:ln>
            <a:noFill/>
          </a:ln>
        </p:spPr>
        <p:txBody>
          <a:bodyPr anchorCtr="0" anchor="ctr" bIns="0" lIns="0" spcFirstLastPara="1" rIns="0" wrap="square" tIns="0">
            <a:normAutofit/>
          </a:bodyPr>
          <a:lstStyle>
            <a:lvl1pPr lvl="0" marR="0" algn="l">
              <a:lnSpc>
                <a:spcPct val="95000"/>
              </a:lnSpc>
              <a:spcBef>
                <a:spcPts val="0"/>
              </a:spcBef>
              <a:spcAft>
                <a:spcPts val="0"/>
              </a:spcAft>
              <a:buSzPts val="1100"/>
              <a:buNone/>
              <a:defRPr b="1" i="0" sz="2400" u="none" cap="none" strike="noStrike">
                <a:latin typeface="Arial"/>
                <a:ea typeface="Arial"/>
                <a:cs typeface="Arial"/>
                <a:sym typeface="Arial"/>
              </a:defRPr>
            </a:lvl1pPr>
            <a:lvl2pPr lvl="1"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2pPr>
            <a:lvl3pPr lvl="2"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3pPr>
            <a:lvl4pPr lvl="3"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4pPr>
            <a:lvl5pPr lvl="4"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5pPr>
            <a:lvl6pPr lvl="5"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6pPr>
            <a:lvl7pPr lvl="6"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7pPr>
            <a:lvl8pPr lvl="7"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8pPr>
            <a:lvl9pPr lvl="8" marR="0" algn="l">
              <a:lnSpc>
                <a:spcPct val="100000"/>
              </a:lnSpc>
              <a:spcBef>
                <a:spcPts val="0"/>
              </a:spcBef>
              <a:spcAft>
                <a:spcPts val="0"/>
              </a:spcAft>
              <a:buClr>
                <a:srgbClr val="0B5394"/>
              </a:buClr>
              <a:buSzPts val="1100"/>
              <a:buNone/>
              <a:defRPr b="0" i="0" sz="2400" u="none" cap="none" strike="noStrike">
                <a:solidFill>
                  <a:srgbClr val="0B5394"/>
                </a:solidFill>
                <a:latin typeface="Arial"/>
                <a:ea typeface="Arial"/>
                <a:cs typeface="Arial"/>
                <a:sym typeface="Arial"/>
              </a:defRPr>
            </a:lvl9pPr>
          </a:lstStyle>
          <a:p/>
        </p:txBody>
      </p:sp>
      <p:sp>
        <p:nvSpPr>
          <p:cNvPr id="156" name="Google Shape;156;p54"/>
          <p:cNvSpPr txBox="1"/>
          <p:nvPr>
            <p:ph idx="12" type="sldNum"/>
          </p:nvPr>
        </p:nvSpPr>
        <p:spPr>
          <a:xfrm>
            <a:off x="8879447" y="4950338"/>
            <a:ext cx="232500" cy="1332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700"/>
              <a:buFont typeface="Arial"/>
              <a:buNone/>
              <a:defRPr b="0" i="0" sz="7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fr"/>
              <a:t>‹#›</a:t>
            </a:fld>
            <a:endParaRPr/>
          </a:p>
        </p:txBody>
      </p:sp>
      <p:sp>
        <p:nvSpPr>
          <p:cNvPr id="157" name="Google Shape;157;p54"/>
          <p:cNvSpPr txBox="1"/>
          <p:nvPr>
            <p:ph idx="10" type="dt"/>
          </p:nvPr>
        </p:nvSpPr>
        <p:spPr>
          <a:xfrm rot="-5400000">
            <a:off x="8585381" y="3697499"/>
            <a:ext cx="820500" cy="166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600" u="none" cap="none" strike="noStrike">
                <a:solidFill>
                  <a:schemeClr val="accent2"/>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9pPr>
          </a:lstStyle>
          <a:p/>
        </p:txBody>
      </p:sp>
      <p:sp>
        <p:nvSpPr>
          <p:cNvPr id="158" name="Google Shape;158;p54"/>
          <p:cNvSpPr txBox="1"/>
          <p:nvPr>
            <p:ph idx="11" type="ftr"/>
          </p:nvPr>
        </p:nvSpPr>
        <p:spPr>
          <a:xfrm rot="-5400000">
            <a:off x="7325074" y="1743930"/>
            <a:ext cx="3341100" cy="166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500" u="none" cap="none" strike="noStrike">
                <a:solidFill>
                  <a:schemeClr val="accent2"/>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Montserrat Medium"/>
                <a:ea typeface="Montserrat Medium"/>
                <a:cs typeface="Montserrat Medium"/>
                <a:sym typeface="Montserrat Medium"/>
              </a:defRPr>
            </a:lvl9pPr>
          </a:lstStyl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w Plains" showMasterSp="0">
  <p:cSld name="Low Plains">
    <p:spTree>
      <p:nvGrpSpPr>
        <p:cNvPr id="22" name="Shape 22"/>
        <p:cNvGrpSpPr/>
        <p:nvPr/>
      </p:nvGrpSpPr>
      <p:grpSpPr>
        <a:xfrm>
          <a:off x="0" y="0"/>
          <a:ext cx="0" cy="0"/>
          <a:chOff x="0" y="0"/>
          <a:chExt cx="0" cy="0"/>
        </a:xfrm>
      </p:grpSpPr>
      <p:pic>
        <p:nvPicPr>
          <p:cNvPr id="23" name="Google Shape;23;p26"/>
          <p:cNvPicPr preferRelativeResize="0"/>
          <p:nvPr/>
        </p:nvPicPr>
        <p:blipFill rotWithShape="1">
          <a:blip r:embed="rId2">
            <a:alphaModFix/>
          </a:blip>
          <a:srcRect b="0" l="0" r="0" t="0"/>
          <a:stretch/>
        </p:blipFill>
        <p:spPr>
          <a:xfrm>
            <a:off x="3" y="12583"/>
            <a:ext cx="9143990" cy="5142158"/>
          </a:xfrm>
          <a:prstGeom prst="rect">
            <a:avLst/>
          </a:prstGeom>
          <a:noFill/>
          <a:ln>
            <a:noFill/>
          </a:ln>
        </p:spPr>
      </p:pic>
      <p:sp>
        <p:nvSpPr>
          <p:cNvPr id="24" name="Google Shape;24;p26"/>
          <p:cNvSpPr txBox="1"/>
          <p:nvPr>
            <p:ph idx="1" type="body"/>
          </p:nvPr>
        </p:nvSpPr>
        <p:spPr>
          <a:xfrm>
            <a:off x="428737" y="1323213"/>
            <a:ext cx="8286600" cy="17172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dk1"/>
              </a:buClr>
              <a:buSzPts val="2100"/>
              <a:buChar char="•"/>
              <a:defRPr/>
            </a:lvl1pPr>
            <a:lvl2pPr indent="-342900" lvl="1" marL="914400" algn="l">
              <a:lnSpc>
                <a:spcPct val="100000"/>
              </a:lnSpc>
              <a:spcBef>
                <a:spcPts val="400"/>
              </a:spcBef>
              <a:spcAft>
                <a:spcPts val="0"/>
              </a:spcAft>
              <a:buClr>
                <a:schemeClr val="lt2"/>
              </a:buClr>
              <a:buSzPts val="1800"/>
              <a:buChar char="•"/>
              <a:defRPr>
                <a:solidFill>
                  <a:schemeClr val="lt2"/>
                </a:solidFill>
              </a:defRPr>
            </a:lvl2pPr>
            <a:lvl3pPr indent="-323850" lvl="2" marL="1371600" algn="l">
              <a:lnSpc>
                <a:spcPct val="100000"/>
              </a:lnSpc>
              <a:spcBef>
                <a:spcPts val="500"/>
              </a:spcBef>
              <a:spcAft>
                <a:spcPts val="0"/>
              </a:spcAft>
              <a:buClr>
                <a:schemeClr val="lt2"/>
              </a:buClr>
              <a:buSzPts val="1500"/>
              <a:buChar char="•"/>
              <a:defRPr>
                <a:solidFill>
                  <a:schemeClr val="lt2"/>
                </a:solidFill>
              </a:defRPr>
            </a:lvl3pPr>
            <a:lvl4pPr indent="-317500" lvl="3" marL="1828800" algn="l">
              <a:lnSpc>
                <a:spcPct val="100000"/>
              </a:lnSpc>
              <a:spcBef>
                <a:spcPts val="400"/>
              </a:spcBef>
              <a:spcAft>
                <a:spcPts val="0"/>
              </a:spcAft>
              <a:buClr>
                <a:schemeClr val="lt2"/>
              </a:buClr>
              <a:buSzPts val="1400"/>
              <a:buChar char="•"/>
              <a:defRPr>
                <a:solidFill>
                  <a:schemeClr val="lt2"/>
                </a:solidFill>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 name="Google Shape;25;p26"/>
          <p:cNvSpPr txBox="1"/>
          <p:nvPr>
            <p:ph idx="2" type="body"/>
          </p:nvPr>
        </p:nvSpPr>
        <p:spPr>
          <a:xfrm>
            <a:off x="428737" y="822884"/>
            <a:ext cx="8287500" cy="254100"/>
          </a:xfrm>
          <a:prstGeom prst="rect">
            <a:avLst/>
          </a:prstGeom>
          <a:noFill/>
          <a:ln>
            <a:noFill/>
          </a:ln>
        </p:spPr>
        <p:txBody>
          <a:bodyPr anchorCtr="0" anchor="t" bIns="0" lIns="0" spcFirstLastPara="1" rIns="0" wrap="square" tIns="0">
            <a:spAutoFit/>
          </a:bodyPr>
          <a:lstStyle>
            <a:lvl1pPr indent="-336550" lvl="0" marL="457200" algn="l">
              <a:lnSpc>
                <a:spcPct val="90000"/>
              </a:lnSpc>
              <a:spcBef>
                <a:spcPts val="800"/>
              </a:spcBef>
              <a:spcAft>
                <a:spcPts val="0"/>
              </a:spcAft>
              <a:buClr>
                <a:srgbClr val="C55A11"/>
              </a:buClr>
              <a:buSzPts val="1700"/>
              <a:buChar char="•"/>
              <a:defRPr b="0" i="0" sz="1700">
                <a:solidFill>
                  <a:srgbClr val="C55A1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 name="Google Shape;26;p26"/>
          <p:cNvSpPr txBox="1"/>
          <p:nvPr>
            <p:ph type="title"/>
          </p:nvPr>
        </p:nvSpPr>
        <p:spPr>
          <a:xfrm>
            <a:off x="428737" y="47628"/>
            <a:ext cx="8286600" cy="742500"/>
          </a:xfrm>
          <a:prstGeom prst="rect">
            <a:avLst/>
          </a:prstGeom>
          <a:noFill/>
          <a:ln>
            <a:noFill/>
          </a:ln>
        </p:spPr>
        <p:txBody>
          <a:bodyPr anchorCtr="0" anchor="ctr" bIns="34275" lIns="68575" spcFirstLastPara="1" rIns="68575" wrap="square" tIns="34275">
            <a:normAutofit/>
          </a:bodyPr>
          <a:lstStyle>
            <a:lvl1pPr lvl="0" algn="l">
              <a:lnSpc>
                <a:spcPct val="95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 name="Google Shape;27;p26"/>
          <p:cNvSpPr txBox="1"/>
          <p:nvPr>
            <p:ph idx="11" type="ftr"/>
          </p:nvPr>
        </p:nvSpPr>
        <p:spPr>
          <a:xfrm>
            <a:off x="433501" y="4807847"/>
            <a:ext cx="6655200" cy="1605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pic>
        <p:nvPicPr>
          <p:cNvPr descr="pasted-image.pdf" id="28" name="Google Shape;28;p26"/>
          <p:cNvPicPr preferRelativeResize="0"/>
          <p:nvPr/>
        </p:nvPicPr>
        <p:blipFill rotWithShape="1">
          <a:blip r:embed="rId3">
            <a:alphaModFix/>
          </a:blip>
          <a:srcRect b="0" l="0" r="0" t="0"/>
          <a:stretch/>
        </p:blipFill>
        <p:spPr>
          <a:xfrm>
            <a:off x="8275085" y="424095"/>
            <a:ext cx="476925" cy="333821"/>
          </a:xfrm>
          <a:prstGeom prst="rect">
            <a:avLst/>
          </a:prstGeom>
          <a:noFill/>
          <a:ln>
            <a:noFill/>
          </a:ln>
        </p:spPr>
      </p:pic>
      <p:pic>
        <p:nvPicPr>
          <p:cNvPr descr="3-Trees-2.png" id="29" name="Google Shape;29;p26"/>
          <p:cNvPicPr preferRelativeResize="0"/>
          <p:nvPr/>
        </p:nvPicPr>
        <p:blipFill rotWithShape="1">
          <a:blip r:embed="rId4">
            <a:alphaModFix/>
          </a:blip>
          <a:srcRect b="1389" l="0" r="41304" t="1399"/>
          <a:stretch/>
        </p:blipFill>
        <p:spPr>
          <a:xfrm>
            <a:off x="8741922" y="3922592"/>
            <a:ext cx="399805" cy="1094993"/>
          </a:xfrm>
          <a:prstGeom prst="rect">
            <a:avLst/>
          </a:prstGeom>
          <a:noFill/>
          <a:ln>
            <a:noFill/>
          </a:ln>
        </p:spPr>
      </p:pic>
      <p:pic>
        <p:nvPicPr>
          <p:cNvPr descr="Golden-Tree.png" id="30" name="Google Shape;30;p26"/>
          <p:cNvPicPr preferRelativeResize="0"/>
          <p:nvPr/>
        </p:nvPicPr>
        <p:blipFill rotWithShape="1">
          <a:blip r:embed="rId5">
            <a:alphaModFix/>
          </a:blip>
          <a:srcRect b="1170" l="31379" r="0" t="1181"/>
          <a:stretch/>
        </p:blipFill>
        <p:spPr>
          <a:xfrm>
            <a:off x="3" y="4060162"/>
            <a:ext cx="287667" cy="673944"/>
          </a:xfrm>
          <a:prstGeom prst="rect">
            <a:avLst/>
          </a:prstGeom>
          <a:noFill/>
          <a:ln>
            <a:noFill/>
          </a:ln>
        </p:spPr>
      </p:pic>
      <p:pic>
        <p:nvPicPr>
          <p:cNvPr descr="Drk Green Tree.png" id="31" name="Google Shape;31;p26"/>
          <p:cNvPicPr preferRelativeResize="0"/>
          <p:nvPr/>
        </p:nvPicPr>
        <p:blipFill rotWithShape="1">
          <a:blip r:embed="rId6">
            <a:alphaModFix/>
          </a:blip>
          <a:srcRect b="0" l="0" r="0" t="0"/>
          <a:stretch/>
        </p:blipFill>
        <p:spPr>
          <a:xfrm>
            <a:off x="191788" y="4211053"/>
            <a:ext cx="244350" cy="436935"/>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 Mountain Footer Left">
  <p:cSld name="Basic - Mountain Footer Left">
    <p:spTree>
      <p:nvGrpSpPr>
        <p:cNvPr id="32" name="Shape 32"/>
        <p:cNvGrpSpPr/>
        <p:nvPr/>
      </p:nvGrpSpPr>
      <p:grpSpPr>
        <a:xfrm>
          <a:off x="0" y="0"/>
          <a:ext cx="0" cy="0"/>
          <a:chOff x="0" y="0"/>
          <a:chExt cx="0" cy="0"/>
        </a:xfrm>
      </p:grpSpPr>
      <p:pic>
        <p:nvPicPr>
          <p:cNvPr id="33" name="Google Shape;33;p27"/>
          <p:cNvPicPr preferRelativeResize="0"/>
          <p:nvPr/>
        </p:nvPicPr>
        <p:blipFill rotWithShape="1">
          <a:blip r:embed="rId2">
            <a:alphaModFix/>
          </a:blip>
          <a:srcRect b="0" l="0" r="0" t="0"/>
          <a:stretch/>
        </p:blipFill>
        <p:spPr>
          <a:xfrm>
            <a:off x="0" y="28"/>
            <a:ext cx="9146386" cy="5143500"/>
          </a:xfrm>
          <a:prstGeom prst="rect">
            <a:avLst/>
          </a:prstGeom>
          <a:noFill/>
          <a:ln>
            <a:noFill/>
          </a:ln>
        </p:spPr>
      </p:pic>
      <p:sp>
        <p:nvSpPr>
          <p:cNvPr id="34" name="Google Shape;34;p27"/>
          <p:cNvSpPr txBox="1"/>
          <p:nvPr>
            <p:ph type="title"/>
          </p:nvPr>
        </p:nvSpPr>
        <p:spPr>
          <a:xfrm>
            <a:off x="428737" y="47628"/>
            <a:ext cx="8286600" cy="742500"/>
          </a:xfrm>
          <a:prstGeom prst="rect">
            <a:avLst/>
          </a:prstGeom>
          <a:noFill/>
          <a:ln>
            <a:noFill/>
          </a:ln>
        </p:spPr>
        <p:txBody>
          <a:bodyPr anchorCtr="0" anchor="ctr" bIns="34275" lIns="68575" spcFirstLastPara="1" rIns="68575" wrap="square" tIns="34275">
            <a:noAutofit/>
          </a:bodyPr>
          <a:lstStyle>
            <a:lvl1pPr lvl="0" algn="l">
              <a:lnSpc>
                <a:spcPct val="95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27"/>
          <p:cNvSpPr txBox="1"/>
          <p:nvPr>
            <p:ph idx="1" type="body"/>
          </p:nvPr>
        </p:nvSpPr>
        <p:spPr>
          <a:xfrm>
            <a:off x="428737" y="1323214"/>
            <a:ext cx="8286600" cy="31677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dk1"/>
              </a:buClr>
              <a:buSzPts val="2100"/>
              <a:buChar char="•"/>
              <a:defRPr/>
            </a:lvl1pPr>
            <a:lvl2pPr indent="-342900" lvl="1" marL="914400" algn="l">
              <a:lnSpc>
                <a:spcPct val="100000"/>
              </a:lnSpc>
              <a:spcBef>
                <a:spcPts val="400"/>
              </a:spcBef>
              <a:spcAft>
                <a:spcPts val="0"/>
              </a:spcAft>
              <a:buClr>
                <a:schemeClr val="lt2"/>
              </a:buClr>
              <a:buSzPts val="1800"/>
              <a:buChar char="•"/>
              <a:defRPr>
                <a:solidFill>
                  <a:schemeClr val="lt2"/>
                </a:solidFill>
              </a:defRPr>
            </a:lvl2pPr>
            <a:lvl3pPr indent="-323850" lvl="2" marL="1371600" algn="l">
              <a:lnSpc>
                <a:spcPct val="100000"/>
              </a:lnSpc>
              <a:spcBef>
                <a:spcPts val="400"/>
              </a:spcBef>
              <a:spcAft>
                <a:spcPts val="0"/>
              </a:spcAft>
              <a:buClr>
                <a:schemeClr val="lt2"/>
              </a:buClr>
              <a:buSzPts val="1500"/>
              <a:buChar char="•"/>
              <a:defRPr>
                <a:solidFill>
                  <a:schemeClr val="lt2"/>
                </a:solidFill>
              </a:defRPr>
            </a:lvl3pPr>
            <a:lvl4pPr indent="-317500" lvl="3" marL="1828800" algn="l">
              <a:lnSpc>
                <a:spcPct val="100000"/>
              </a:lnSpc>
              <a:spcBef>
                <a:spcPts val="400"/>
              </a:spcBef>
              <a:spcAft>
                <a:spcPts val="0"/>
              </a:spcAft>
              <a:buClr>
                <a:schemeClr val="lt2"/>
              </a:buClr>
              <a:buSzPts val="1400"/>
              <a:buChar char="•"/>
              <a:defRPr>
                <a:solidFill>
                  <a:schemeClr val="lt2"/>
                </a:solidFill>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 name="Google Shape;36;p27"/>
          <p:cNvSpPr txBox="1"/>
          <p:nvPr>
            <p:ph idx="2" type="body"/>
          </p:nvPr>
        </p:nvSpPr>
        <p:spPr>
          <a:xfrm>
            <a:off x="428740" y="822884"/>
            <a:ext cx="8286900" cy="254100"/>
          </a:xfrm>
          <a:prstGeom prst="rect">
            <a:avLst/>
          </a:prstGeom>
          <a:noFill/>
          <a:ln>
            <a:noFill/>
          </a:ln>
        </p:spPr>
        <p:txBody>
          <a:bodyPr anchorCtr="0" anchor="t" bIns="0" lIns="0" spcFirstLastPara="1" rIns="0" wrap="square" tIns="0">
            <a:spAutoFit/>
          </a:bodyPr>
          <a:lstStyle>
            <a:lvl1pPr indent="-336550" lvl="0" marL="457200" algn="l">
              <a:lnSpc>
                <a:spcPct val="90000"/>
              </a:lnSpc>
              <a:spcBef>
                <a:spcPts val="800"/>
              </a:spcBef>
              <a:spcAft>
                <a:spcPts val="0"/>
              </a:spcAft>
              <a:buClr>
                <a:srgbClr val="C55A11"/>
              </a:buClr>
              <a:buSzPts val="1700"/>
              <a:buChar char="•"/>
              <a:defRPr b="0" i="0" sz="1700">
                <a:solidFill>
                  <a:srgbClr val="C55A1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27"/>
          <p:cNvSpPr txBox="1"/>
          <p:nvPr>
            <p:ph idx="11" type="ftr"/>
          </p:nvPr>
        </p:nvSpPr>
        <p:spPr>
          <a:xfrm>
            <a:off x="433501" y="4807847"/>
            <a:ext cx="6655200" cy="1605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pic>
        <p:nvPicPr>
          <p:cNvPr descr="pasted-image.pdf" id="38" name="Google Shape;38;p27"/>
          <p:cNvPicPr preferRelativeResize="0"/>
          <p:nvPr/>
        </p:nvPicPr>
        <p:blipFill rotWithShape="1">
          <a:blip r:embed="rId3">
            <a:alphaModFix/>
          </a:blip>
          <a:srcRect b="0" l="0" r="0" t="0"/>
          <a:stretch/>
        </p:blipFill>
        <p:spPr>
          <a:xfrm>
            <a:off x="8275085" y="424095"/>
            <a:ext cx="476925" cy="333821"/>
          </a:xfrm>
          <a:prstGeom prst="rect">
            <a:avLst/>
          </a:prstGeom>
          <a:no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s - Right - Small">
  <p:cSld name="Plains - Right - Small">
    <p:spTree>
      <p:nvGrpSpPr>
        <p:cNvPr id="39" name="Shape 39"/>
        <p:cNvGrpSpPr/>
        <p:nvPr/>
      </p:nvGrpSpPr>
      <p:grpSpPr>
        <a:xfrm>
          <a:off x="0" y="0"/>
          <a:ext cx="0" cy="0"/>
          <a:chOff x="0" y="0"/>
          <a:chExt cx="0" cy="0"/>
        </a:xfrm>
      </p:grpSpPr>
      <p:grpSp>
        <p:nvGrpSpPr>
          <p:cNvPr id="40" name="Google Shape;40;p28"/>
          <p:cNvGrpSpPr/>
          <p:nvPr/>
        </p:nvGrpSpPr>
        <p:grpSpPr>
          <a:xfrm>
            <a:off x="1" y="1"/>
            <a:ext cx="9146436" cy="5143499"/>
            <a:chOff x="1" y="0"/>
            <a:chExt cx="12191997" cy="6857998"/>
          </a:xfrm>
        </p:grpSpPr>
        <p:pic>
          <p:nvPicPr>
            <p:cNvPr id="41" name="Google Shape;41;p28"/>
            <p:cNvPicPr preferRelativeResize="0"/>
            <p:nvPr/>
          </p:nvPicPr>
          <p:blipFill rotWithShape="1">
            <a:blip r:embed="rId2">
              <a:alphaModFix/>
            </a:blip>
            <a:srcRect b="0" l="-29" r="87220" t="-856"/>
            <a:stretch/>
          </p:blipFill>
          <p:spPr>
            <a:xfrm flipH="1">
              <a:off x="1" y="0"/>
              <a:ext cx="1402079" cy="6857998"/>
            </a:xfrm>
            <a:prstGeom prst="rect">
              <a:avLst/>
            </a:prstGeom>
            <a:noFill/>
            <a:ln>
              <a:noFill/>
            </a:ln>
          </p:spPr>
        </p:pic>
        <p:pic>
          <p:nvPicPr>
            <p:cNvPr id="42" name="Google Shape;42;p28"/>
            <p:cNvPicPr preferRelativeResize="0"/>
            <p:nvPr/>
          </p:nvPicPr>
          <p:blipFill rotWithShape="1">
            <a:blip r:embed="rId3">
              <a:alphaModFix/>
            </a:blip>
            <a:srcRect b="0" l="-30" r="0" t="-856"/>
            <a:stretch/>
          </p:blipFill>
          <p:spPr>
            <a:xfrm>
              <a:off x="1243584" y="0"/>
              <a:ext cx="10948414" cy="6857998"/>
            </a:xfrm>
            <a:prstGeom prst="rect">
              <a:avLst/>
            </a:prstGeom>
            <a:noFill/>
            <a:ln>
              <a:noFill/>
            </a:ln>
          </p:spPr>
        </p:pic>
      </p:grpSp>
      <p:sp>
        <p:nvSpPr>
          <p:cNvPr id="43" name="Google Shape;43;p28"/>
          <p:cNvSpPr txBox="1"/>
          <p:nvPr>
            <p:ph type="title"/>
          </p:nvPr>
        </p:nvSpPr>
        <p:spPr>
          <a:xfrm>
            <a:off x="428737" y="43878"/>
            <a:ext cx="8286600" cy="7425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28"/>
          <p:cNvSpPr txBox="1"/>
          <p:nvPr>
            <p:ph idx="1" type="body"/>
          </p:nvPr>
        </p:nvSpPr>
        <p:spPr>
          <a:xfrm>
            <a:off x="428737" y="1323215"/>
            <a:ext cx="8286600" cy="28347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800"/>
              </a:spcBef>
              <a:spcAft>
                <a:spcPts val="0"/>
              </a:spcAft>
              <a:buClr>
                <a:schemeClr val="dk1"/>
              </a:buClr>
              <a:buSzPts val="2100"/>
              <a:buChar char="•"/>
              <a:defRPr/>
            </a:lvl1pPr>
            <a:lvl2pPr indent="-342900" lvl="1" marL="914400" algn="l">
              <a:lnSpc>
                <a:spcPct val="100000"/>
              </a:lnSpc>
              <a:spcBef>
                <a:spcPts val="400"/>
              </a:spcBef>
              <a:spcAft>
                <a:spcPts val="0"/>
              </a:spcAft>
              <a:buClr>
                <a:schemeClr val="lt2"/>
              </a:buClr>
              <a:buSzPts val="1800"/>
              <a:buChar char="•"/>
              <a:defRPr>
                <a:solidFill>
                  <a:schemeClr val="lt2"/>
                </a:solidFill>
              </a:defRPr>
            </a:lvl2pPr>
            <a:lvl3pPr indent="-323850" lvl="2" marL="1371600" algn="l">
              <a:lnSpc>
                <a:spcPct val="100000"/>
              </a:lnSpc>
              <a:spcBef>
                <a:spcPts val="500"/>
              </a:spcBef>
              <a:spcAft>
                <a:spcPts val="0"/>
              </a:spcAft>
              <a:buClr>
                <a:schemeClr val="lt2"/>
              </a:buClr>
              <a:buSzPts val="1500"/>
              <a:buChar char="•"/>
              <a:defRPr>
                <a:solidFill>
                  <a:schemeClr val="lt2"/>
                </a:solidFill>
              </a:defRPr>
            </a:lvl3pPr>
            <a:lvl4pPr indent="-317500" lvl="3" marL="1828800" algn="l">
              <a:lnSpc>
                <a:spcPct val="100000"/>
              </a:lnSpc>
              <a:spcBef>
                <a:spcPts val="400"/>
              </a:spcBef>
              <a:spcAft>
                <a:spcPts val="0"/>
              </a:spcAft>
              <a:buClr>
                <a:schemeClr val="lt2"/>
              </a:buClr>
              <a:buSzPts val="1400"/>
              <a:buChar char="•"/>
              <a:defRPr>
                <a:solidFill>
                  <a:schemeClr val="lt2"/>
                </a:solidFill>
              </a:defRPr>
            </a:lvl4pPr>
            <a:lvl5pPr indent="-317500" lvl="4" marL="2286000" algn="l">
              <a:lnSpc>
                <a:spcPct val="10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 name="Google Shape;45;p28"/>
          <p:cNvSpPr txBox="1"/>
          <p:nvPr>
            <p:ph idx="2" type="body"/>
          </p:nvPr>
        </p:nvSpPr>
        <p:spPr>
          <a:xfrm>
            <a:off x="428737" y="822884"/>
            <a:ext cx="8286600" cy="254100"/>
          </a:xfrm>
          <a:prstGeom prst="rect">
            <a:avLst/>
          </a:prstGeom>
          <a:noFill/>
          <a:ln>
            <a:noFill/>
          </a:ln>
        </p:spPr>
        <p:txBody>
          <a:bodyPr anchorCtr="0" anchor="t" bIns="0" lIns="0" spcFirstLastPara="1" rIns="0" wrap="square" tIns="0">
            <a:spAutoFit/>
          </a:bodyPr>
          <a:lstStyle>
            <a:lvl1pPr indent="-336550" lvl="0" marL="457200" algn="l">
              <a:lnSpc>
                <a:spcPct val="90000"/>
              </a:lnSpc>
              <a:spcBef>
                <a:spcPts val="800"/>
              </a:spcBef>
              <a:spcAft>
                <a:spcPts val="0"/>
              </a:spcAft>
              <a:buClr>
                <a:srgbClr val="C55A11"/>
              </a:buClr>
              <a:buSzPts val="1700"/>
              <a:buChar char="•"/>
              <a:defRPr b="0" i="0" sz="1700">
                <a:solidFill>
                  <a:srgbClr val="C55A1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 name="Google Shape;46;p28"/>
          <p:cNvSpPr txBox="1"/>
          <p:nvPr>
            <p:ph idx="11" type="ftr"/>
          </p:nvPr>
        </p:nvSpPr>
        <p:spPr>
          <a:xfrm>
            <a:off x="433501" y="4807847"/>
            <a:ext cx="3712800" cy="2094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pic>
        <p:nvPicPr>
          <p:cNvPr descr="pasted-image.pdf" id="47" name="Google Shape;47;p28"/>
          <p:cNvPicPr preferRelativeResize="0"/>
          <p:nvPr/>
        </p:nvPicPr>
        <p:blipFill rotWithShape="1">
          <a:blip r:embed="rId4">
            <a:alphaModFix/>
          </a:blip>
          <a:srcRect b="0" l="0" r="0" t="0"/>
          <a:stretch/>
        </p:blipFill>
        <p:spPr>
          <a:xfrm>
            <a:off x="8275085" y="424095"/>
            <a:ext cx="476925" cy="333821"/>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 name="Shape 48"/>
        <p:cNvGrpSpPr/>
        <p:nvPr/>
      </p:nvGrpSpPr>
      <p:grpSpPr>
        <a:xfrm>
          <a:off x="0" y="0"/>
          <a:ext cx="0" cy="0"/>
          <a:chOff x="0" y="0"/>
          <a:chExt cx="0" cy="0"/>
        </a:xfrm>
      </p:grpSpPr>
      <p:sp>
        <p:nvSpPr>
          <p:cNvPr id="49" name="Google Shape;49;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2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1" name="Google Shape;51;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3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6" name="Google Shape;5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 name="Shape 57"/>
        <p:cNvGrpSpPr/>
        <p:nvPr/>
      </p:nvGrpSpPr>
      <p:grpSpPr>
        <a:xfrm>
          <a:off x="0" y="0"/>
          <a:ext cx="0" cy="0"/>
          <a:chOff x="0" y="0"/>
          <a:chExt cx="0" cy="0"/>
        </a:xfrm>
      </p:grpSpPr>
      <p:sp>
        <p:nvSpPr>
          <p:cNvPr id="58" name="Google Shape;58;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9" name="Google Shape;59;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0" name="Google Shape;60;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9" name="Shape 99"/>
        <p:cNvGrpSpPr/>
        <p:nvPr/>
      </p:nvGrpSpPr>
      <p:grpSpPr>
        <a:xfrm>
          <a:off x="0" y="0"/>
          <a:ext cx="0" cy="0"/>
          <a:chOff x="0" y="0"/>
          <a:chExt cx="0" cy="0"/>
        </a:xfrm>
      </p:grpSpPr>
      <p:sp>
        <p:nvSpPr>
          <p:cNvPr id="100" name="Google Shape;100;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1" name="Google Shape;101;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02" name="Google Shape;10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3.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11.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11.png"/><Relationship Id="rId6"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11.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8.jpg"/><Relationship Id="rId4" Type="http://schemas.openxmlformats.org/officeDocument/2006/relationships/image" Target="../media/image11.png"/><Relationship Id="rId5"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11.pn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11.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11.png"/><Relationship Id="rId5"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hyperlink" Target="http://www.apsynergy.com" TargetMode="External"/><Relationship Id="rId4" Type="http://schemas.openxmlformats.org/officeDocument/2006/relationships/hyperlink" Target="https://learn.salesforce.apsynergy.com/" TargetMode="External"/><Relationship Id="rId5" Type="http://schemas.openxmlformats.org/officeDocument/2006/relationships/hyperlink" Target="https://calendly.com/raphael-apsynergy" TargetMode="External"/><Relationship Id="rId6" Type="http://schemas.openxmlformats.org/officeDocument/2006/relationships/image" Target="../media/image27.jpg"/><Relationship Id="rId7" Type="http://schemas.openxmlformats.org/officeDocument/2006/relationships/image" Target="../media/image17.pn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image" Target="../media/image11.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1.png"/><Relationship Id="rId6"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1"/>
          <p:cNvSpPr/>
          <p:nvPr/>
        </p:nvSpPr>
        <p:spPr>
          <a:xfrm>
            <a:off x="4572" y="-3518"/>
            <a:ext cx="4085100" cy="5143500"/>
          </a:xfrm>
          <a:prstGeom prst="rect">
            <a:avLst/>
          </a:prstGeom>
          <a:gradFill>
            <a:gsLst>
              <a:gs pos="0">
                <a:srgbClr val="3865B4"/>
              </a:gs>
              <a:gs pos="25000">
                <a:srgbClr val="3865B4"/>
              </a:gs>
              <a:gs pos="94000">
                <a:srgbClr val="3A3838"/>
              </a:gs>
              <a:gs pos="100000">
                <a:srgbClr val="3A3838"/>
              </a:gs>
            </a:gsLst>
            <a:lin ang="4199895" scaled="0"/>
          </a:gra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65" name="Google Shape;165;p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66" name="Google Shape;166;p1"/>
          <p:cNvSpPr txBox="1"/>
          <p:nvPr>
            <p:ph idx="1" type="subTitle"/>
          </p:nvPr>
        </p:nvSpPr>
        <p:spPr>
          <a:xfrm>
            <a:off x="333206" y="1355338"/>
            <a:ext cx="2743800" cy="2643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FFFFFF"/>
              </a:buClr>
              <a:buSzPts val="1800"/>
              <a:buNone/>
            </a:pPr>
            <a:r>
              <a:rPr b="1" lang="fr" sz="2300">
                <a:solidFill>
                  <a:srgbClr val="FFFFFF"/>
                </a:solidFill>
                <a:latin typeface="Arial"/>
                <a:ea typeface="Arial"/>
                <a:cs typeface="Arial"/>
                <a:sym typeface="Arial"/>
              </a:rPr>
              <a:t>Formation: </a:t>
            </a:r>
            <a:r>
              <a:rPr b="1" lang="fr" sz="1600">
                <a:solidFill>
                  <a:schemeClr val="lt1"/>
                </a:solidFill>
              </a:rPr>
              <a:t>Meilleures pratiques: T</a:t>
            </a:r>
            <a:r>
              <a:rPr b="1" lang="fr" sz="1600">
                <a:solidFill>
                  <a:schemeClr val="lt1"/>
                </a:solidFill>
              </a:rPr>
              <a:t>riggers et ordre d'exécution. </a:t>
            </a:r>
            <a:endParaRPr b="1" sz="2100">
              <a:solidFill>
                <a:schemeClr val="lt1"/>
              </a:solidFill>
              <a:latin typeface="Arial"/>
              <a:ea typeface="Arial"/>
              <a:cs typeface="Arial"/>
              <a:sym typeface="Arial"/>
            </a:endParaRPr>
          </a:p>
          <a:p>
            <a:pPr indent="0" lvl="0" marL="0" rtl="0" algn="l">
              <a:lnSpc>
                <a:spcPct val="100000"/>
              </a:lnSpc>
              <a:spcBef>
                <a:spcPts val="0"/>
              </a:spcBef>
              <a:spcAft>
                <a:spcPts val="0"/>
              </a:spcAft>
              <a:buClr>
                <a:schemeClr val="dk1"/>
              </a:buClr>
              <a:buSzPts val="2800"/>
              <a:buNone/>
            </a:pPr>
            <a:r>
              <a:t/>
            </a:r>
            <a:endParaRPr sz="9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t/>
            </a:r>
            <a:endParaRPr b="1" sz="9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t/>
            </a:r>
            <a:endParaRPr b="1" sz="9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t/>
            </a:r>
            <a:endParaRPr b="1" sz="9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t/>
            </a:r>
            <a:endParaRPr b="1" sz="9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FFFFFF"/>
              </a:buClr>
              <a:buSzPts val="1800"/>
              <a:buNone/>
            </a:pPr>
            <a:r>
              <a:t/>
            </a:r>
            <a:endParaRPr b="1" sz="900">
              <a:solidFill>
                <a:schemeClr val="lt1"/>
              </a:solidFill>
              <a:latin typeface="Arial"/>
              <a:ea typeface="Arial"/>
              <a:cs typeface="Arial"/>
              <a:sym typeface="Arial"/>
            </a:endParaRPr>
          </a:p>
        </p:txBody>
      </p:sp>
      <p:sp>
        <p:nvSpPr>
          <p:cNvPr id="167" name="Google Shape;167;p1"/>
          <p:cNvSpPr txBox="1"/>
          <p:nvPr/>
        </p:nvSpPr>
        <p:spPr>
          <a:xfrm>
            <a:off x="7487175" y="73400"/>
            <a:ext cx="604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
          <p:cNvSpPr txBox="1"/>
          <p:nvPr/>
        </p:nvSpPr>
        <p:spPr>
          <a:xfrm>
            <a:off x="4954675" y="4147475"/>
            <a:ext cx="3541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fr" sz="1400" u="none" cap="none" strike="noStrike">
                <a:solidFill>
                  <a:srgbClr val="3865B4"/>
                </a:solidFill>
                <a:latin typeface="Arial"/>
                <a:ea typeface="Arial"/>
                <a:cs typeface="Arial"/>
                <a:sym typeface="Arial"/>
              </a:rPr>
              <a:t>Contenu éducatif gratuit sur Salesforce </a:t>
            </a:r>
            <a:endParaRPr b="1" i="0" sz="1400" u="none" cap="none" strike="noStrike">
              <a:solidFill>
                <a:srgbClr val="3865B4"/>
              </a:solidFill>
              <a:latin typeface="Arial"/>
              <a:ea typeface="Arial"/>
              <a:cs typeface="Arial"/>
              <a:sym typeface="Arial"/>
            </a:endParaRPr>
          </a:p>
        </p:txBody>
      </p:sp>
      <p:pic>
        <p:nvPicPr>
          <p:cNvPr id="169" name="Google Shape;169;p1"/>
          <p:cNvPicPr preferRelativeResize="0"/>
          <p:nvPr/>
        </p:nvPicPr>
        <p:blipFill rotWithShape="1">
          <a:blip r:embed="rId4">
            <a:alphaModFix/>
          </a:blip>
          <a:srcRect b="0" l="0" r="0" t="0"/>
          <a:stretch/>
        </p:blipFill>
        <p:spPr>
          <a:xfrm>
            <a:off x="4860675" y="570375"/>
            <a:ext cx="3254927" cy="2851227"/>
          </a:xfrm>
          <a:prstGeom prst="rect">
            <a:avLst/>
          </a:prstGeom>
          <a:noFill/>
          <a:ln>
            <a:noFill/>
          </a:ln>
        </p:spPr>
      </p:pic>
      <p:pic>
        <p:nvPicPr>
          <p:cNvPr id="170" name="Google Shape;170;p1"/>
          <p:cNvPicPr preferRelativeResize="0"/>
          <p:nvPr/>
        </p:nvPicPr>
        <p:blipFill rotWithShape="1">
          <a:blip r:embed="rId5">
            <a:alphaModFix/>
          </a:blip>
          <a:srcRect b="0" l="0" r="0" t="0"/>
          <a:stretch/>
        </p:blipFill>
        <p:spPr>
          <a:xfrm>
            <a:off x="0" y="4700099"/>
            <a:ext cx="666300" cy="443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0"/>
          <p:cNvSpPr txBox="1"/>
          <p:nvPr>
            <p:ph type="title"/>
          </p:nvPr>
        </p:nvSpPr>
        <p:spPr>
          <a:xfrm>
            <a:off x="428700" y="-197897"/>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fr">
                <a:solidFill>
                  <a:schemeClr val="accent1"/>
                </a:solidFill>
              </a:rPr>
              <a:t>Triggers : Meilleures pratiques</a:t>
            </a:r>
            <a:endParaRPr b="1">
              <a:solidFill>
                <a:schemeClr val="accent1"/>
              </a:solidFill>
            </a:endParaRPr>
          </a:p>
        </p:txBody>
      </p:sp>
      <p:sp>
        <p:nvSpPr>
          <p:cNvPr id="316" name="Google Shape;316;p10"/>
          <p:cNvSpPr txBox="1"/>
          <p:nvPr>
            <p:ph idx="1" type="body"/>
          </p:nvPr>
        </p:nvSpPr>
        <p:spPr>
          <a:xfrm>
            <a:off x="428700" y="725686"/>
            <a:ext cx="8286600" cy="3410400"/>
          </a:xfrm>
          <a:prstGeom prst="rect">
            <a:avLst/>
          </a:prstGeom>
          <a:noFill/>
          <a:ln>
            <a:noFill/>
          </a:ln>
        </p:spPr>
        <p:txBody>
          <a:bodyPr anchorCtr="0" anchor="t" bIns="34275" lIns="68575" spcFirstLastPara="1" rIns="68575" wrap="square" tIns="34275">
            <a:normAutofit/>
          </a:bodyPr>
          <a:lstStyle/>
          <a:p>
            <a:pPr indent="-247650" lvl="0" marL="342900" marR="0" rtl="0" algn="l">
              <a:lnSpc>
                <a:spcPct val="100000"/>
              </a:lnSpc>
              <a:spcBef>
                <a:spcPts val="90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Les Triggers peuvent être utilisés pour exécuter du code Apex. Il est absolument nécessaire de suivre les meilleures pratiques ci-dessous lors de l'écriture d'un Trigger Apex.</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Nous utilisons les meilleures pratiques afin d'éviter la complexité et la dette technique.</a:t>
            </a:r>
            <a:endParaRPr sz="1700">
              <a:latin typeface="Calibri"/>
              <a:ea typeface="Calibri"/>
              <a:cs typeface="Calibri"/>
              <a:sym typeface="Calibri"/>
            </a:endParaRPr>
          </a:p>
          <a:p>
            <a:pPr indent="0" lvl="0" marL="0" rtl="0" algn="l">
              <a:lnSpc>
                <a:spcPct val="100000"/>
              </a:lnSpc>
              <a:spcBef>
                <a:spcPts val="800"/>
              </a:spcBef>
              <a:spcAft>
                <a:spcPts val="0"/>
              </a:spcAft>
              <a:buSzPts val="2100"/>
              <a:buNone/>
            </a:pPr>
            <a:r>
              <a:t/>
            </a:r>
            <a:endParaRPr>
              <a:latin typeface="Calibri"/>
              <a:ea typeface="Calibri"/>
              <a:cs typeface="Calibri"/>
              <a:sym typeface="Calibri"/>
            </a:endParaRPr>
          </a:p>
          <a:p>
            <a:pPr indent="0" lvl="0" marL="0" rtl="0" algn="l">
              <a:lnSpc>
                <a:spcPct val="100000"/>
              </a:lnSpc>
              <a:spcBef>
                <a:spcPts val="800"/>
              </a:spcBef>
              <a:spcAft>
                <a:spcPts val="0"/>
              </a:spcAft>
              <a:buSzPts val="2100"/>
              <a:buNone/>
            </a:pPr>
            <a:r>
              <a:t/>
            </a:r>
            <a:endParaRPr>
              <a:latin typeface="Calibri"/>
              <a:ea typeface="Calibri"/>
              <a:cs typeface="Calibri"/>
              <a:sym typeface="Calibri"/>
            </a:endParaRPr>
          </a:p>
          <a:p>
            <a:pPr indent="0" lvl="0" marL="457200" rtl="0" algn="l">
              <a:lnSpc>
                <a:spcPct val="100000"/>
              </a:lnSpc>
              <a:spcBef>
                <a:spcPts val="800"/>
              </a:spcBef>
              <a:spcAft>
                <a:spcPts val="0"/>
              </a:spcAft>
              <a:buSzPts val="2100"/>
              <a:buNone/>
            </a:pPr>
            <a:r>
              <a:t/>
            </a:r>
            <a:endParaRPr>
              <a:latin typeface="Calibri"/>
              <a:ea typeface="Calibri"/>
              <a:cs typeface="Calibri"/>
              <a:sym typeface="Calibri"/>
            </a:endParaRPr>
          </a:p>
          <a:p>
            <a:pPr indent="0" lvl="0" marL="457200" rtl="0" algn="l">
              <a:lnSpc>
                <a:spcPct val="100000"/>
              </a:lnSpc>
              <a:spcBef>
                <a:spcPts val="800"/>
              </a:spcBef>
              <a:spcAft>
                <a:spcPts val="0"/>
              </a:spcAft>
              <a:buSzPts val="2100"/>
              <a:buNone/>
            </a:pPr>
            <a:r>
              <a:t/>
            </a:r>
            <a:endParaRPr>
              <a:latin typeface="Calibri"/>
              <a:ea typeface="Calibri"/>
              <a:cs typeface="Calibri"/>
              <a:sym typeface="Calibri"/>
            </a:endParaRPr>
          </a:p>
        </p:txBody>
      </p:sp>
      <p:pic>
        <p:nvPicPr>
          <p:cNvPr id="317" name="Google Shape;317;p10"/>
          <p:cNvPicPr preferRelativeResize="0"/>
          <p:nvPr/>
        </p:nvPicPr>
        <p:blipFill rotWithShape="1">
          <a:blip r:embed="rId3">
            <a:alphaModFix/>
          </a:blip>
          <a:srcRect b="23409" l="1431" r="13331" t="16688"/>
          <a:stretch/>
        </p:blipFill>
        <p:spPr>
          <a:xfrm>
            <a:off x="1362825" y="1960925"/>
            <a:ext cx="5920123" cy="2360474"/>
          </a:xfrm>
          <a:prstGeom prst="rect">
            <a:avLst/>
          </a:prstGeom>
          <a:noFill/>
          <a:ln>
            <a:noFill/>
          </a:ln>
        </p:spPr>
      </p:pic>
      <p:pic>
        <p:nvPicPr>
          <p:cNvPr id="318" name="Google Shape;318;p10"/>
          <p:cNvPicPr preferRelativeResize="0"/>
          <p:nvPr/>
        </p:nvPicPr>
        <p:blipFill rotWithShape="1">
          <a:blip r:embed="rId4">
            <a:alphaModFix/>
          </a:blip>
          <a:srcRect b="0" l="0" r="0" t="0"/>
          <a:stretch/>
        </p:blipFill>
        <p:spPr>
          <a:xfrm>
            <a:off x="0" y="4700099"/>
            <a:ext cx="666300" cy="443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1"/>
          <p:cNvSpPr txBox="1"/>
          <p:nvPr>
            <p:ph type="title"/>
          </p:nvPr>
        </p:nvSpPr>
        <p:spPr>
          <a:xfrm>
            <a:off x="628650" y="273844"/>
            <a:ext cx="7886700" cy="4554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30952"/>
              <a:buFont typeface="Calibri"/>
              <a:buNone/>
            </a:pPr>
            <a:r>
              <a:rPr b="1" lang="fr">
                <a:solidFill>
                  <a:schemeClr val="accent1"/>
                </a:solidFill>
              </a:rPr>
              <a:t>Meilleure pratique pour les Triggers : Bulkifier votre code</a:t>
            </a:r>
            <a:endParaRPr>
              <a:solidFill>
                <a:schemeClr val="accent1"/>
              </a:solidFill>
            </a:endParaRPr>
          </a:p>
        </p:txBody>
      </p:sp>
      <p:sp>
        <p:nvSpPr>
          <p:cNvPr id="325" name="Google Shape;325;p11"/>
          <p:cNvSpPr txBox="1"/>
          <p:nvPr>
            <p:ph idx="1" type="body"/>
          </p:nvPr>
        </p:nvSpPr>
        <p:spPr>
          <a:xfrm>
            <a:off x="714300" y="1251125"/>
            <a:ext cx="5653200" cy="2995800"/>
          </a:xfrm>
          <a:prstGeom prst="rect">
            <a:avLst/>
          </a:prstGeom>
          <a:noFill/>
          <a:ln>
            <a:noFill/>
          </a:ln>
        </p:spPr>
        <p:txBody>
          <a:bodyPr anchorCtr="0" anchor="t" bIns="34275" lIns="68575" spcFirstLastPara="1" rIns="68575" wrap="square" tIns="34275">
            <a:noAutofit/>
          </a:bodyPr>
          <a:lstStyle/>
          <a:p>
            <a:pPr indent="-247650" lvl="0" marL="342900" marR="0" rtl="0" algn="l">
              <a:lnSpc>
                <a:spcPct val="100000"/>
              </a:lnSpc>
              <a:spcBef>
                <a:spcPts val="90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La bulkification consiste à traiter plus d'un enregistrement à la fois à partir d’un bulk, via dataloader par exemple ou via une API ou un Web Service </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Gardez toujours à l'esprit les informations suivantes lorsque vous traitez des requêtes SOQL, des instructions DML</a:t>
            </a:r>
            <a:endParaRPr b="1" sz="1300">
              <a:latin typeface="Calibri"/>
              <a:ea typeface="Calibri"/>
              <a:cs typeface="Calibri"/>
              <a:sym typeface="Calibri"/>
            </a:endParaRPr>
          </a:p>
          <a:p>
            <a:pPr indent="0" lvl="0" marL="457200" rtl="0" algn="l">
              <a:lnSpc>
                <a:spcPct val="70000"/>
              </a:lnSpc>
              <a:spcBef>
                <a:spcPts val="800"/>
              </a:spcBef>
              <a:spcAft>
                <a:spcPts val="0"/>
              </a:spcAft>
              <a:buSzPts val="1400"/>
              <a:buNone/>
            </a:pPr>
            <a:r>
              <a:t/>
            </a:r>
            <a:endParaRPr sz="1300">
              <a:latin typeface="Calibri"/>
              <a:ea typeface="Calibri"/>
              <a:cs typeface="Calibri"/>
              <a:sym typeface="Calibri"/>
            </a:endParaRPr>
          </a:p>
          <a:p>
            <a:pPr indent="0" lvl="0" marL="0" rtl="0" algn="l">
              <a:lnSpc>
                <a:spcPct val="100000"/>
              </a:lnSpc>
              <a:spcBef>
                <a:spcPts val="800"/>
              </a:spcBef>
              <a:spcAft>
                <a:spcPts val="0"/>
              </a:spcAft>
              <a:buClr>
                <a:schemeClr val="dk1"/>
              </a:buClr>
              <a:buSzPts val="400"/>
              <a:buNone/>
            </a:pPr>
            <a:r>
              <a:rPr b="1" lang="fr" sz="1300">
                <a:latin typeface="Montserrat"/>
                <a:ea typeface="Montserrat"/>
                <a:cs typeface="Montserrat"/>
                <a:sym typeface="Montserrat"/>
              </a:rPr>
              <a:t>1) Évitez d'utiliser des requêtes SOQL à l'intérieur de la boucle ‘for’ comme indiqué ci-dessous car :     </a:t>
            </a:r>
            <a:endParaRPr sz="1300">
              <a:latin typeface="Montserrat"/>
              <a:ea typeface="Montserrat"/>
              <a:cs typeface="Montserrat"/>
              <a:sym typeface="Montserrat"/>
            </a:endParaRPr>
          </a:p>
          <a:p>
            <a:pPr indent="0" lvl="0" marL="0" rtl="0" algn="l">
              <a:lnSpc>
                <a:spcPct val="100000"/>
              </a:lnSpc>
              <a:spcBef>
                <a:spcPts val="800"/>
              </a:spcBef>
              <a:spcAft>
                <a:spcPts val="0"/>
              </a:spcAft>
              <a:buClr>
                <a:schemeClr val="dk1"/>
              </a:buClr>
              <a:buSzPts val="400"/>
              <a:buFont typeface="Arial"/>
              <a:buNone/>
            </a:pPr>
            <a:r>
              <a:t/>
            </a:r>
            <a:endParaRPr sz="1300">
              <a:latin typeface="Calibri"/>
              <a:ea typeface="Calibri"/>
              <a:cs typeface="Calibri"/>
              <a:sym typeface="Calibri"/>
            </a:endParaRPr>
          </a:p>
          <a:p>
            <a:pPr indent="0" lvl="0" marL="0" rtl="0" algn="l">
              <a:lnSpc>
                <a:spcPct val="70000"/>
              </a:lnSpc>
              <a:spcBef>
                <a:spcPts val="800"/>
              </a:spcBef>
              <a:spcAft>
                <a:spcPts val="0"/>
              </a:spcAft>
              <a:buClr>
                <a:schemeClr val="dk1"/>
              </a:buClr>
              <a:buSzPts val="400"/>
              <a:buFont typeface="Arial"/>
              <a:buNone/>
            </a:pPr>
            <a:r>
              <a:rPr lang="fr" sz="1300">
                <a:latin typeface="Calibri"/>
                <a:ea typeface="Calibri"/>
                <a:cs typeface="Calibri"/>
                <a:sym typeface="Calibri"/>
              </a:rPr>
              <a:t>Au lieu d'utiliser </a:t>
            </a:r>
            <a:r>
              <a:rPr i="1" lang="fr" sz="1300">
                <a:latin typeface="Calibri"/>
                <a:ea typeface="Calibri"/>
                <a:cs typeface="Calibri"/>
                <a:sym typeface="Calibri"/>
              </a:rPr>
              <a:t>ce :</a:t>
            </a:r>
            <a:endParaRPr i="1" sz="1300">
              <a:latin typeface="Calibri"/>
              <a:ea typeface="Calibri"/>
              <a:cs typeface="Calibri"/>
              <a:sym typeface="Calibri"/>
            </a:endParaRPr>
          </a:p>
          <a:p>
            <a:pPr indent="0" lvl="0" marL="0" rtl="0" algn="l">
              <a:lnSpc>
                <a:spcPct val="70000"/>
              </a:lnSpc>
              <a:spcBef>
                <a:spcPts val="800"/>
              </a:spcBef>
              <a:spcAft>
                <a:spcPts val="0"/>
              </a:spcAft>
              <a:buClr>
                <a:schemeClr val="dk1"/>
              </a:buClr>
              <a:buSzPts val="400"/>
              <a:buFont typeface="Arial"/>
              <a:buNone/>
            </a:pPr>
            <a:r>
              <a:rPr lang="fr" sz="1300">
                <a:latin typeface="Calibri"/>
                <a:ea typeface="Calibri"/>
                <a:cs typeface="Calibri"/>
                <a:sym typeface="Calibri"/>
              </a:rPr>
              <a:t>For(){// SOQL QUERIES}</a:t>
            </a:r>
            <a:endParaRPr sz="1300">
              <a:latin typeface="Calibri"/>
              <a:ea typeface="Calibri"/>
              <a:cs typeface="Calibri"/>
              <a:sym typeface="Calibri"/>
            </a:endParaRPr>
          </a:p>
          <a:p>
            <a:pPr indent="0" lvl="0" marL="0" rtl="0" algn="l">
              <a:lnSpc>
                <a:spcPct val="70000"/>
              </a:lnSpc>
              <a:spcBef>
                <a:spcPts val="800"/>
              </a:spcBef>
              <a:spcAft>
                <a:spcPts val="0"/>
              </a:spcAft>
              <a:buClr>
                <a:schemeClr val="dk1"/>
              </a:buClr>
              <a:buSzPts val="400"/>
              <a:buNone/>
            </a:pPr>
            <a:r>
              <a:rPr lang="fr" sz="1300">
                <a:latin typeface="Calibri"/>
                <a:ea typeface="Calibri"/>
                <a:cs typeface="Calibri"/>
                <a:sym typeface="Calibri"/>
              </a:rPr>
              <a:t>nous utiliserons le "SOQL for loop" </a:t>
            </a:r>
            <a:r>
              <a:rPr i="1" lang="fr" sz="1300">
                <a:latin typeface="Calibri"/>
                <a:ea typeface="Calibri"/>
                <a:cs typeface="Calibri"/>
                <a:sym typeface="Calibri"/>
              </a:rPr>
              <a:t>comme indiqué dans l'exemple ci-dessous :</a:t>
            </a:r>
            <a:endParaRPr i="1" sz="1300">
              <a:latin typeface="Calibri"/>
              <a:ea typeface="Calibri"/>
              <a:cs typeface="Calibri"/>
              <a:sym typeface="Calibri"/>
            </a:endParaRPr>
          </a:p>
          <a:p>
            <a:pPr indent="0" lvl="0" marL="0" rtl="0" algn="l">
              <a:lnSpc>
                <a:spcPct val="70000"/>
              </a:lnSpc>
              <a:spcBef>
                <a:spcPts val="800"/>
              </a:spcBef>
              <a:spcAft>
                <a:spcPts val="0"/>
              </a:spcAft>
              <a:buClr>
                <a:schemeClr val="dk1"/>
              </a:buClr>
              <a:buSzPts val="400"/>
              <a:buNone/>
            </a:pPr>
            <a:r>
              <a:rPr lang="fr" sz="1300">
                <a:latin typeface="Calibri"/>
                <a:ea typeface="Calibri"/>
                <a:cs typeface="Calibri"/>
                <a:sym typeface="Calibri"/>
              </a:rPr>
              <a:t>Pour (Opportunité opp :</a:t>
            </a:r>
            <a:endParaRPr sz="1300">
              <a:latin typeface="Calibri"/>
              <a:ea typeface="Calibri"/>
              <a:cs typeface="Calibri"/>
              <a:sym typeface="Calibri"/>
            </a:endParaRPr>
          </a:p>
          <a:p>
            <a:pPr indent="0" lvl="0" marL="0" rtl="0" algn="l">
              <a:lnSpc>
                <a:spcPct val="70000"/>
              </a:lnSpc>
              <a:spcBef>
                <a:spcPts val="800"/>
              </a:spcBef>
              <a:spcAft>
                <a:spcPts val="0"/>
              </a:spcAft>
              <a:buClr>
                <a:schemeClr val="dk1"/>
              </a:buClr>
              <a:buSzPts val="400"/>
              <a:buNone/>
            </a:pPr>
            <a:r>
              <a:rPr lang="fr" sz="1300">
                <a:latin typeface="Calibri"/>
                <a:ea typeface="Calibri"/>
                <a:cs typeface="Calibri"/>
                <a:sym typeface="Calibri"/>
              </a:rPr>
              <a:t>[SELECT id,name from opportunity where accounted in:accountIDSet]){// Operations}</a:t>
            </a:r>
            <a:endParaRPr sz="1300">
              <a:latin typeface="Calibri"/>
              <a:ea typeface="Calibri"/>
              <a:cs typeface="Calibri"/>
              <a:sym typeface="Calibri"/>
            </a:endParaRPr>
          </a:p>
          <a:p>
            <a:pPr indent="0" lvl="0" marL="0" rtl="0" algn="l">
              <a:lnSpc>
                <a:spcPct val="70000"/>
              </a:lnSpc>
              <a:spcBef>
                <a:spcPts val="800"/>
              </a:spcBef>
              <a:spcAft>
                <a:spcPts val="0"/>
              </a:spcAft>
              <a:buClr>
                <a:schemeClr val="dk1"/>
              </a:buClr>
              <a:buSzPts val="400"/>
              <a:buFont typeface="Arial"/>
              <a:buNone/>
            </a:pPr>
            <a:r>
              <a:t/>
            </a:r>
            <a:endParaRPr sz="1000">
              <a:latin typeface="Calibri"/>
              <a:ea typeface="Calibri"/>
              <a:cs typeface="Calibri"/>
              <a:sym typeface="Calibri"/>
            </a:endParaRPr>
          </a:p>
          <a:p>
            <a:pPr indent="0" lvl="0" marL="0" rtl="0" algn="l">
              <a:lnSpc>
                <a:spcPct val="70000"/>
              </a:lnSpc>
              <a:spcBef>
                <a:spcPts val="800"/>
              </a:spcBef>
              <a:spcAft>
                <a:spcPts val="0"/>
              </a:spcAft>
              <a:buClr>
                <a:schemeClr val="dk1"/>
              </a:buClr>
              <a:buSzPts val="1000"/>
              <a:buNone/>
            </a:pPr>
            <a:r>
              <a:t/>
            </a:r>
            <a:endParaRPr b="1" sz="800"/>
          </a:p>
        </p:txBody>
      </p:sp>
      <p:sp>
        <p:nvSpPr>
          <p:cNvPr id="326" name="Google Shape;326;p11"/>
          <p:cNvSpPr/>
          <p:nvPr/>
        </p:nvSpPr>
        <p:spPr>
          <a:xfrm>
            <a:off x="7702700" y="3377625"/>
            <a:ext cx="1347000" cy="70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Calibri"/>
                <a:ea typeface="Calibri"/>
                <a:cs typeface="Calibri"/>
                <a:sym typeface="Calibri"/>
              </a:rPr>
              <a:t>100 SOQL </a:t>
            </a:r>
            <a:r>
              <a:rPr b="0" i="0" lang="fr" sz="1400" u="none" cap="none" strike="noStrike">
                <a:solidFill>
                  <a:schemeClr val="dk1"/>
                </a:solidFill>
                <a:latin typeface="Calibri"/>
                <a:ea typeface="Calibri"/>
                <a:cs typeface="Calibri"/>
                <a:sym typeface="Calibri"/>
              </a:rPr>
              <a:t>pour Apex synchrone</a:t>
            </a:r>
            <a:endParaRPr b="0" i="0" sz="1400" u="none" cap="none" strike="noStrike">
              <a:solidFill>
                <a:srgbClr val="000000"/>
              </a:solidFill>
              <a:latin typeface="Calibri"/>
              <a:ea typeface="Calibri"/>
              <a:cs typeface="Calibri"/>
              <a:sym typeface="Calibri"/>
            </a:endParaRPr>
          </a:p>
        </p:txBody>
      </p:sp>
      <p:sp>
        <p:nvSpPr>
          <p:cNvPr id="327" name="Google Shape;327;p11"/>
          <p:cNvSpPr/>
          <p:nvPr/>
        </p:nvSpPr>
        <p:spPr>
          <a:xfrm>
            <a:off x="6056250" y="3377625"/>
            <a:ext cx="1347000" cy="70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Calibri"/>
                <a:ea typeface="Calibri"/>
                <a:cs typeface="Calibri"/>
                <a:sym typeface="Calibri"/>
              </a:rPr>
              <a:t>200 SOQL pour Apex Asynchrone</a:t>
            </a:r>
            <a:endParaRPr b="0" i="0" sz="1400" u="none" cap="none" strike="noStrike">
              <a:solidFill>
                <a:srgbClr val="000000"/>
              </a:solidFill>
              <a:latin typeface="Calibri"/>
              <a:ea typeface="Calibri"/>
              <a:cs typeface="Calibri"/>
              <a:sym typeface="Calibri"/>
            </a:endParaRPr>
          </a:p>
        </p:txBody>
      </p:sp>
      <p:sp>
        <p:nvSpPr>
          <p:cNvPr id="328" name="Google Shape;328;p11"/>
          <p:cNvSpPr/>
          <p:nvPr/>
        </p:nvSpPr>
        <p:spPr>
          <a:xfrm>
            <a:off x="6853150" y="2418825"/>
            <a:ext cx="1195500" cy="631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Calibri"/>
                <a:ea typeface="Calibri"/>
                <a:cs typeface="Calibri"/>
                <a:sym typeface="Calibri"/>
              </a:rPr>
              <a:t>Governor Limits</a:t>
            </a:r>
            <a:endParaRPr b="0" i="0" sz="1400" u="none" cap="none" strike="noStrike">
              <a:solidFill>
                <a:srgbClr val="000000"/>
              </a:solidFill>
              <a:latin typeface="Calibri"/>
              <a:ea typeface="Calibri"/>
              <a:cs typeface="Calibri"/>
              <a:sym typeface="Calibri"/>
            </a:endParaRPr>
          </a:p>
        </p:txBody>
      </p:sp>
      <p:sp>
        <p:nvSpPr>
          <p:cNvPr id="329" name="Google Shape;329;p11"/>
          <p:cNvSpPr/>
          <p:nvPr/>
        </p:nvSpPr>
        <p:spPr>
          <a:xfrm>
            <a:off x="7020175" y="3086100"/>
            <a:ext cx="125100" cy="29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1"/>
          <p:cNvSpPr/>
          <p:nvPr/>
        </p:nvSpPr>
        <p:spPr>
          <a:xfrm>
            <a:off x="7798150" y="3086100"/>
            <a:ext cx="125100" cy="29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1" name="Google Shape;331;p11"/>
          <p:cNvPicPr preferRelativeResize="0"/>
          <p:nvPr/>
        </p:nvPicPr>
        <p:blipFill rotWithShape="1">
          <a:blip r:embed="rId3">
            <a:alphaModFix/>
          </a:blip>
          <a:srcRect b="0" l="0" r="0" t="0"/>
          <a:stretch/>
        </p:blipFill>
        <p:spPr>
          <a:xfrm>
            <a:off x="0" y="4700099"/>
            <a:ext cx="666300" cy="443400"/>
          </a:xfrm>
          <a:prstGeom prst="rect">
            <a:avLst/>
          </a:prstGeom>
          <a:noFill/>
          <a:ln>
            <a:noFill/>
          </a:ln>
        </p:spPr>
      </p:pic>
      <p:pic>
        <p:nvPicPr>
          <p:cNvPr id="332" name="Google Shape;332;p11"/>
          <p:cNvPicPr preferRelativeResize="0"/>
          <p:nvPr/>
        </p:nvPicPr>
        <p:blipFill rotWithShape="1">
          <a:blip r:embed="rId4">
            <a:alphaModFix/>
          </a:blip>
          <a:srcRect b="0" l="0" r="0" t="0"/>
          <a:stretch/>
        </p:blipFill>
        <p:spPr>
          <a:xfrm>
            <a:off x="8239168" y="4350900"/>
            <a:ext cx="904832" cy="7925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2"/>
          <p:cNvSpPr txBox="1"/>
          <p:nvPr>
            <p:ph idx="1" type="body"/>
          </p:nvPr>
        </p:nvSpPr>
        <p:spPr>
          <a:xfrm>
            <a:off x="628650" y="1018275"/>
            <a:ext cx="7886700" cy="38505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Clr>
                <a:schemeClr val="dk1"/>
              </a:buClr>
              <a:buSzPts val="800"/>
              <a:buFont typeface="Arial"/>
              <a:buNone/>
            </a:pPr>
            <a:r>
              <a:rPr b="1" lang="fr" sz="1300">
                <a:latin typeface="Montserrat"/>
                <a:ea typeface="Montserrat"/>
                <a:cs typeface="Montserrat"/>
                <a:sym typeface="Montserrat"/>
              </a:rPr>
              <a:t>2) Appliquez toujours les opérations DML sur une collection d'enregistrements au lieu de les effectuer sur chaque enregistrement individuellement car la limite est de 150 appels DML.</a:t>
            </a:r>
            <a:endParaRPr b="1" sz="1300">
              <a:latin typeface="Montserrat"/>
              <a:ea typeface="Montserrat"/>
              <a:cs typeface="Montserrat"/>
              <a:sym typeface="Montserrat"/>
            </a:endParaRPr>
          </a:p>
          <a:p>
            <a:pPr indent="0" lvl="0" marL="0" rtl="0" algn="l">
              <a:lnSpc>
                <a:spcPct val="90000"/>
              </a:lnSpc>
              <a:spcBef>
                <a:spcPts val="800"/>
              </a:spcBef>
              <a:spcAft>
                <a:spcPts val="0"/>
              </a:spcAft>
              <a:buClr>
                <a:schemeClr val="dk1"/>
              </a:buClr>
              <a:buSzPts val="800"/>
              <a:buFont typeface="Arial"/>
              <a:buNone/>
            </a:pPr>
            <a:r>
              <a:t/>
            </a:r>
            <a:endParaRPr sz="1400">
              <a:latin typeface="Calibri"/>
              <a:ea typeface="Calibri"/>
              <a:cs typeface="Calibri"/>
              <a:sym typeface="Calibri"/>
            </a:endParaRPr>
          </a:p>
          <a:p>
            <a:pPr indent="0" lvl="0" marL="0" rtl="0" algn="l">
              <a:lnSpc>
                <a:spcPct val="90000"/>
              </a:lnSpc>
              <a:spcBef>
                <a:spcPts val="800"/>
              </a:spcBef>
              <a:spcAft>
                <a:spcPts val="0"/>
              </a:spcAft>
              <a:buClr>
                <a:schemeClr val="dk1"/>
              </a:buClr>
              <a:buSzPts val="900"/>
              <a:buNone/>
            </a:pPr>
            <a:r>
              <a:rPr lang="fr" sz="900"/>
              <a:t>List&lt;Account&gt; updatedAccountList=new List&lt;Account&gt;();</a:t>
            </a:r>
            <a:endParaRPr/>
          </a:p>
          <a:p>
            <a:pPr indent="0" lvl="0" marL="0" rtl="0" algn="l">
              <a:lnSpc>
                <a:spcPct val="90000"/>
              </a:lnSpc>
              <a:spcBef>
                <a:spcPts val="800"/>
              </a:spcBef>
              <a:spcAft>
                <a:spcPts val="0"/>
              </a:spcAft>
              <a:buClr>
                <a:schemeClr val="dk1"/>
              </a:buClr>
              <a:buSzPts val="900"/>
              <a:buNone/>
            </a:pPr>
            <a:r>
              <a:rPr lang="fr" sz="900"/>
              <a:t>For(Account obj:[ SELECT id,name from Account where id in: trigger.newMap.keySet()]){</a:t>
            </a:r>
            <a:endParaRPr/>
          </a:p>
          <a:p>
            <a:pPr indent="0" lvl="0" marL="0" rtl="0" algn="l">
              <a:lnSpc>
                <a:spcPct val="90000"/>
              </a:lnSpc>
              <a:spcBef>
                <a:spcPts val="800"/>
              </a:spcBef>
              <a:spcAft>
                <a:spcPts val="0"/>
              </a:spcAft>
              <a:buClr>
                <a:schemeClr val="dk1"/>
              </a:buClr>
              <a:buSzPts val="900"/>
              <a:buNone/>
            </a:pPr>
            <a:r>
              <a:rPr lang="fr" sz="900"/>
              <a:t>obj.description=’Default Description’;</a:t>
            </a:r>
            <a:endParaRPr/>
          </a:p>
          <a:p>
            <a:pPr indent="0" lvl="0" marL="0" rtl="0" algn="l">
              <a:lnSpc>
                <a:spcPct val="90000"/>
              </a:lnSpc>
              <a:spcBef>
                <a:spcPts val="800"/>
              </a:spcBef>
              <a:spcAft>
                <a:spcPts val="0"/>
              </a:spcAft>
              <a:buClr>
                <a:schemeClr val="dk1"/>
              </a:buClr>
              <a:buSzPts val="900"/>
              <a:buNone/>
            </a:pPr>
            <a:r>
              <a:rPr lang="fr" sz="900"/>
              <a:t>updatedAccountList.add(obj);</a:t>
            </a:r>
            <a:endParaRPr/>
          </a:p>
          <a:p>
            <a:pPr indent="0" lvl="0" marL="0" rtl="0" algn="l">
              <a:lnSpc>
                <a:spcPct val="90000"/>
              </a:lnSpc>
              <a:spcBef>
                <a:spcPts val="800"/>
              </a:spcBef>
              <a:spcAft>
                <a:spcPts val="0"/>
              </a:spcAft>
              <a:buClr>
                <a:schemeClr val="dk1"/>
              </a:buClr>
              <a:buSzPts val="900"/>
              <a:buNone/>
            </a:pPr>
            <a:r>
              <a:rPr lang="fr" sz="900"/>
              <a:t>}</a:t>
            </a:r>
            <a:endParaRPr/>
          </a:p>
          <a:p>
            <a:pPr indent="0" lvl="0" marL="0" rtl="0" algn="l">
              <a:lnSpc>
                <a:spcPct val="90000"/>
              </a:lnSpc>
              <a:spcBef>
                <a:spcPts val="800"/>
              </a:spcBef>
              <a:spcAft>
                <a:spcPts val="0"/>
              </a:spcAft>
              <a:buClr>
                <a:schemeClr val="dk1"/>
              </a:buClr>
              <a:buSzPts val="900"/>
              <a:buNone/>
            </a:pPr>
            <a:r>
              <a:rPr lang="fr" sz="900"/>
              <a:t>If(updatedAccountList.size() &gt; 0){</a:t>
            </a:r>
            <a:endParaRPr/>
          </a:p>
          <a:p>
            <a:pPr indent="0" lvl="0" marL="0" rtl="0" algn="l">
              <a:lnSpc>
                <a:spcPct val="90000"/>
              </a:lnSpc>
              <a:spcBef>
                <a:spcPts val="800"/>
              </a:spcBef>
              <a:spcAft>
                <a:spcPts val="0"/>
              </a:spcAft>
              <a:buClr>
                <a:schemeClr val="dk1"/>
              </a:buClr>
              <a:buSzPts val="900"/>
              <a:buNone/>
            </a:pPr>
            <a:r>
              <a:rPr lang="fr" sz="900"/>
              <a:t>Update updatedAccountList;</a:t>
            </a:r>
            <a:endParaRPr/>
          </a:p>
          <a:p>
            <a:pPr indent="0" lvl="0" marL="0" rtl="0" algn="l">
              <a:lnSpc>
                <a:spcPct val="90000"/>
              </a:lnSpc>
              <a:spcBef>
                <a:spcPts val="800"/>
              </a:spcBef>
              <a:spcAft>
                <a:spcPts val="0"/>
              </a:spcAft>
              <a:buClr>
                <a:schemeClr val="dk1"/>
              </a:buClr>
              <a:buSzPts val="900"/>
              <a:buNone/>
            </a:pPr>
            <a:r>
              <a:rPr lang="fr" sz="900"/>
              <a:t>}</a:t>
            </a:r>
            <a:endParaRPr/>
          </a:p>
          <a:p>
            <a:pPr indent="0" lvl="0" marL="0" rtl="0" algn="l">
              <a:lnSpc>
                <a:spcPct val="90000"/>
              </a:lnSpc>
              <a:spcBef>
                <a:spcPts val="800"/>
              </a:spcBef>
              <a:spcAft>
                <a:spcPts val="0"/>
              </a:spcAft>
              <a:buClr>
                <a:schemeClr val="dk1"/>
              </a:buClr>
              <a:buSzPts val="900"/>
              <a:buNone/>
            </a:pPr>
            <a:r>
              <a:t/>
            </a:r>
            <a:endParaRPr sz="900"/>
          </a:p>
        </p:txBody>
      </p:sp>
      <p:sp>
        <p:nvSpPr>
          <p:cNvPr id="339" name="Google Shape;339;p12"/>
          <p:cNvSpPr txBox="1"/>
          <p:nvPr>
            <p:ph type="title"/>
          </p:nvPr>
        </p:nvSpPr>
        <p:spPr>
          <a:xfrm>
            <a:off x="628650" y="273844"/>
            <a:ext cx="7886700" cy="4554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30952"/>
              <a:buFont typeface="Calibri"/>
              <a:buNone/>
            </a:pPr>
            <a:r>
              <a:rPr b="1" lang="fr">
                <a:solidFill>
                  <a:schemeClr val="accent1"/>
                </a:solidFill>
              </a:rPr>
              <a:t>Meilleure pratique pour les Triggers : Bulkifier votre code</a:t>
            </a:r>
            <a:endParaRPr>
              <a:solidFill>
                <a:schemeClr val="accent1"/>
              </a:solidFill>
            </a:endParaRPr>
          </a:p>
        </p:txBody>
      </p:sp>
      <p:pic>
        <p:nvPicPr>
          <p:cNvPr id="340" name="Google Shape;340;p12"/>
          <p:cNvPicPr preferRelativeResize="0"/>
          <p:nvPr/>
        </p:nvPicPr>
        <p:blipFill rotWithShape="1">
          <a:blip r:embed="rId3">
            <a:alphaModFix/>
          </a:blip>
          <a:srcRect b="0" l="0" r="0" t="0"/>
          <a:stretch/>
        </p:blipFill>
        <p:spPr>
          <a:xfrm>
            <a:off x="0" y="4700099"/>
            <a:ext cx="666300" cy="443400"/>
          </a:xfrm>
          <a:prstGeom prst="rect">
            <a:avLst/>
          </a:prstGeom>
          <a:noFill/>
          <a:ln>
            <a:noFill/>
          </a:ln>
        </p:spPr>
      </p:pic>
      <p:pic>
        <p:nvPicPr>
          <p:cNvPr id="341" name="Google Shape;341;p12"/>
          <p:cNvPicPr preferRelativeResize="0"/>
          <p:nvPr/>
        </p:nvPicPr>
        <p:blipFill rotWithShape="1">
          <a:blip r:embed="rId4">
            <a:alphaModFix/>
          </a:blip>
          <a:srcRect b="0" l="0" r="0" t="0"/>
          <a:stretch/>
        </p:blipFill>
        <p:spPr>
          <a:xfrm>
            <a:off x="8239168" y="4350900"/>
            <a:ext cx="904832" cy="792598"/>
          </a:xfrm>
          <a:prstGeom prst="rect">
            <a:avLst/>
          </a:prstGeom>
          <a:noFill/>
          <a:ln>
            <a:noFill/>
          </a:ln>
        </p:spPr>
      </p:pic>
      <p:sp>
        <p:nvSpPr>
          <p:cNvPr id="342" name="Google Shape;342;p12"/>
          <p:cNvSpPr/>
          <p:nvPr/>
        </p:nvSpPr>
        <p:spPr>
          <a:xfrm>
            <a:off x="6683625" y="3923275"/>
            <a:ext cx="1347000" cy="70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Calibri"/>
                <a:ea typeface="Calibri"/>
                <a:cs typeface="Calibri"/>
                <a:sym typeface="Calibri"/>
              </a:rPr>
              <a:t>100 SOQL </a:t>
            </a:r>
            <a:r>
              <a:rPr b="0" i="0" lang="fr" sz="1400" u="none" cap="none" strike="noStrike">
                <a:solidFill>
                  <a:schemeClr val="dk1"/>
                </a:solidFill>
                <a:latin typeface="Calibri"/>
                <a:ea typeface="Calibri"/>
                <a:cs typeface="Calibri"/>
                <a:sym typeface="Calibri"/>
              </a:rPr>
              <a:t>pour Apex synchrone</a:t>
            </a:r>
            <a:endParaRPr b="0" i="0" sz="1400" u="none" cap="none" strike="noStrike">
              <a:solidFill>
                <a:srgbClr val="000000"/>
              </a:solidFill>
              <a:latin typeface="Calibri"/>
              <a:ea typeface="Calibri"/>
              <a:cs typeface="Calibri"/>
              <a:sym typeface="Calibri"/>
            </a:endParaRPr>
          </a:p>
        </p:txBody>
      </p:sp>
      <p:sp>
        <p:nvSpPr>
          <p:cNvPr id="343" name="Google Shape;343;p12"/>
          <p:cNvSpPr/>
          <p:nvPr/>
        </p:nvSpPr>
        <p:spPr>
          <a:xfrm>
            <a:off x="5037175" y="3923275"/>
            <a:ext cx="1347000" cy="709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Calibri"/>
                <a:ea typeface="Calibri"/>
                <a:cs typeface="Calibri"/>
                <a:sym typeface="Calibri"/>
              </a:rPr>
              <a:t>200 SOQL pour Apex Asynchrone</a:t>
            </a:r>
            <a:endParaRPr b="0" i="0" sz="1400" u="none" cap="none" strike="noStrike">
              <a:solidFill>
                <a:srgbClr val="000000"/>
              </a:solidFill>
              <a:latin typeface="Calibri"/>
              <a:ea typeface="Calibri"/>
              <a:cs typeface="Calibri"/>
              <a:sym typeface="Calibri"/>
            </a:endParaRPr>
          </a:p>
        </p:txBody>
      </p:sp>
      <p:sp>
        <p:nvSpPr>
          <p:cNvPr id="344" name="Google Shape;344;p12"/>
          <p:cNvSpPr/>
          <p:nvPr/>
        </p:nvSpPr>
        <p:spPr>
          <a:xfrm>
            <a:off x="5834075" y="2964475"/>
            <a:ext cx="1195500" cy="631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Calibri"/>
                <a:ea typeface="Calibri"/>
                <a:cs typeface="Calibri"/>
                <a:sym typeface="Calibri"/>
              </a:rPr>
              <a:t>Governor Limits</a:t>
            </a:r>
            <a:endParaRPr/>
          </a:p>
        </p:txBody>
      </p:sp>
      <p:sp>
        <p:nvSpPr>
          <p:cNvPr id="345" name="Google Shape;345;p12"/>
          <p:cNvSpPr/>
          <p:nvPr/>
        </p:nvSpPr>
        <p:spPr>
          <a:xfrm>
            <a:off x="6001100" y="3631750"/>
            <a:ext cx="125100" cy="29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6779075" y="3631750"/>
            <a:ext cx="125100" cy="29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3"/>
          <p:cNvSpPr txBox="1"/>
          <p:nvPr>
            <p:ph idx="1" type="body"/>
          </p:nvPr>
        </p:nvSpPr>
        <p:spPr>
          <a:xfrm>
            <a:off x="-102925" y="-443401"/>
            <a:ext cx="9144000" cy="5143500"/>
          </a:xfrm>
          <a:prstGeom prst="rect">
            <a:avLst/>
          </a:prstGeom>
          <a:noFill/>
          <a:ln>
            <a:noFill/>
          </a:ln>
        </p:spPr>
        <p:txBody>
          <a:bodyPr anchorCtr="0" anchor="t" bIns="34275" lIns="68575" spcFirstLastPara="1" rIns="68575" wrap="square" tIns="34275">
            <a:normAutofit/>
          </a:bodyPr>
          <a:lstStyle/>
          <a:p>
            <a:pPr indent="0" lvl="0" marL="457200" rtl="0" algn="l">
              <a:lnSpc>
                <a:spcPct val="90000"/>
              </a:lnSpc>
              <a:spcBef>
                <a:spcPts val="0"/>
              </a:spcBef>
              <a:spcAft>
                <a:spcPts val="0"/>
              </a:spcAft>
              <a:buSzPts val="1400"/>
              <a:buNone/>
            </a:pPr>
            <a:r>
              <a:t/>
            </a:r>
            <a:endParaRPr b="1" sz="1916">
              <a:latin typeface="Calibri"/>
              <a:ea typeface="Calibri"/>
              <a:cs typeface="Calibri"/>
              <a:sym typeface="Calibri"/>
            </a:endParaRPr>
          </a:p>
          <a:p>
            <a:pPr indent="0" lvl="0" marL="457200" rtl="0" algn="l">
              <a:lnSpc>
                <a:spcPct val="90000"/>
              </a:lnSpc>
              <a:spcBef>
                <a:spcPts val="0"/>
              </a:spcBef>
              <a:spcAft>
                <a:spcPts val="0"/>
              </a:spcAft>
              <a:buSzPts val="1400"/>
              <a:buNone/>
            </a:pPr>
            <a:r>
              <a:t/>
            </a:r>
            <a:endParaRPr b="1" sz="2016">
              <a:latin typeface="Calibri"/>
              <a:ea typeface="Calibri"/>
              <a:cs typeface="Calibri"/>
              <a:sym typeface="Calibri"/>
            </a:endParaRPr>
          </a:p>
          <a:p>
            <a:pPr indent="0" lvl="0" marL="0" marR="0" rtl="0" algn="ctr">
              <a:lnSpc>
                <a:spcPct val="90000"/>
              </a:lnSpc>
              <a:spcBef>
                <a:spcPts val="0"/>
              </a:spcBef>
              <a:spcAft>
                <a:spcPts val="0"/>
              </a:spcAft>
              <a:buClr>
                <a:schemeClr val="dk1"/>
              </a:buClr>
              <a:buSzPts val="3300"/>
              <a:buFont typeface="Calibri"/>
              <a:buNone/>
            </a:pPr>
            <a:r>
              <a:rPr b="1" lang="fr" sz="1900">
                <a:solidFill>
                  <a:schemeClr val="accent1"/>
                </a:solidFill>
              </a:rPr>
              <a:t>Que faire pour éviter les requêtes SOQL et les instructions DML dans les boucles ‘for’ (For Loop) ?</a:t>
            </a:r>
            <a:endParaRPr b="1" sz="1900">
              <a:solidFill>
                <a:schemeClr val="accent1"/>
              </a:solidFill>
            </a:endParaRPr>
          </a:p>
          <a:p>
            <a:pPr indent="0" lvl="0" marL="457200" rtl="0" algn="l">
              <a:lnSpc>
                <a:spcPct val="90000"/>
              </a:lnSpc>
              <a:spcBef>
                <a:spcPts val="0"/>
              </a:spcBef>
              <a:spcAft>
                <a:spcPts val="0"/>
              </a:spcAft>
              <a:buSzPts val="1400"/>
              <a:buNone/>
            </a:pPr>
            <a:r>
              <a:t/>
            </a:r>
            <a:endParaRPr b="1" sz="1916">
              <a:latin typeface="Calibri"/>
              <a:ea typeface="Calibri"/>
              <a:cs typeface="Calibri"/>
              <a:sym typeface="Calibri"/>
            </a:endParaRPr>
          </a:p>
          <a:p>
            <a:pPr indent="0" lvl="0" marL="457200" rtl="0" algn="l">
              <a:lnSpc>
                <a:spcPct val="115000"/>
              </a:lnSpc>
              <a:spcBef>
                <a:spcPts val="0"/>
              </a:spcBef>
              <a:spcAft>
                <a:spcPts val="0"/>
              </a:spcAft>
              <a:buSzPts val="1400"/>
              <a:buNone/>
            </a:pPr>
            <a:r>
              <a:rPr lang="fr" sz="1700">
                <a:solidFill>
                  <a:srgbClr val="333333"/>
                </a:solidFill>
                <a:highlight>
                  <a:schemeClr val="lt1"/>
                </a:highlight>
                <a:latin typeface="Montserrat"/>
                <a:ea typeface="Montserrat"/>
                <a:cs typeface="Montserrat"/>
                <a:sym typeface="Montserrat"/>
              </a:rPr>
              <a:t>Lorsque ces opérations sont placées à l'intérieur d'une boucle </a:t>
            </a:r>
            <a:r>
              <a:rPr lang="fr" sz="1700">
                <a:solidFill>
                  <a:srgbClr val="333333"/>
                </a:solidFill>
                <a:highlight>
                  <a:srgbClr val="F7F7F9"/>
                </a:highlight>
                <a:latin typeface="Montserrat"/>
                <a:ea typeface="Montserrat"/>
                <a:cs typeface="Montserrat"/>
                <a:sym typeface="Montserrat"/>
              </a:rPr>
              <a:t>for</a:t>
            </a:r>
            <a:r>
              <a:rPr lang="fr" sz="1700">
                <a:solidFill>
                  <a:srgbClr val="333333"/>
                </a:solidFill>
                <a:highlight>
                  <a:schemeClr val="lt1"/>
                </a:highlight>
                <a:latin typeface="Montserrat"/>
                <a:ea typeface="Montserrat"/>
                <a:cs typeface="Montserrat"/>
                <a:sym typeface="Montserrat"/>
              </a:rPr>
              <a:t>, les opérations de la base de données sont invoquées une fois par itération de la boucle, ce qui permet d'atteindre très facilement ces « Gouvernor Limits ».</a:t>
            </a:r>
            <a:endParaRPr sz="1700">
              <a:solidFill>
                <a:srgbClr val="333333"/>
              </a:solidFill>
              <a:highlight>
                <a:schemeClr val="lt1"/>
              </a:highlight>
              <a:latin typeface="Montserrat"/>
              <a:ea typeface="Montserrat"/>
              <a:cs typeface="Montserrat"/>
              <a:sym typeface="Montserrat"/>
            </a:endParaRPr>
          </a:p>
          <a:p>
            <a:pPr indent="0" lvl="0" marL="0" rtl="0" algn="l">
              <a:lnSpc>
                <a:spcPct val="115000"/>
              </a:lnSpc>
              <a:spcBef>
                <a:spcPts val="600"/>
              </a:spcBef>
              <a:spcAft>
                <a:spcPts val="600"/>
              </a:spcAft>
              <a:buSzPts val="1400"/>
              <a:buNone/>
            </a:pPr>
            <a:r>
              <a:t/>
            </a:r>
            <a:endParaRPr/>
          </a:p>
        </p:txBody>
      </p:sp>
      <p:sp>
        <p:nvSpPr>
          <p:cNvPr id="352" name="Google Shape;352;p13"/>
          <p:cNvSpPr/>
          <p:nvPr/>
        </p:nvSpPr>
        <p:spPr>
          <a:xfrm>
            <a:off x="734800" y="3372775"/>
            <a:ext cx="2132100" cy="722700"/>
          </a:xfrm>
          <a:prstGeom prst="flowChartAlternateProcess">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Calibri"/>
                <a:ea typeface="Calibri"/>
                <a:cs typeface="Calibri"/>
                <a:sym typeface="Calibri"/>
              </a:rPr>
              <a:t>Déplacer les opérations de la base de données en dehors des boucles.</a:t>
            </a:r>
            <a:endParaRPr b="0" i="0" sz="1400" u="none" cap="none" strike="noStrike">
              <a:solidFill>
                <a:srgbClr val="000000"/>
              </a:solidFill>
              <a:latin typeface="Calibri"/>
              <a:ea typeface="Calibri"/>
              <a:cs typeface="Calibri"/>
              <a:sym typeface="Calibri"/>
            </a:endParaRPr>
          </a:p>
        </p:txBody>
      </p:sp>
      <p:sp>
        <p:nvSpPr>
          <p:cNvPr id="353" name="Google Shape;353;p13"/>
          <p:cNvSpPr/>
          <p:nvPr/>
        </p:nvSpPr>
        <p:spPr>
          <a:xfrm>
            <a:off x="3541450" y="3414925"/>
            <a:ext cx="2132100" cy="680700"/>
          </a:xfrm>
          <a:prstGeom prst="flowChartAlternateProcess">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fr" sz="1100" u="none" cap="none" strike="noStrike">
                <a:solidFill>
                  <a:srgbClr val="000000"/>
                </a:solidFill>
                <a:latin typeface="Calibri"/>
                <a:ea typeface="Calibri"/>
                <a:cs typeface="Calibri"/>
                <a:sym typeface="Calibri"/>
              </a:rPr>
              <a:t>Utiliser les résultats des requêtes pour d'autres opérations afin de réduire les itérations</a:t>
            </a:r>
            <a:r>
              <a:rPr b="0" i="0" lang="fr"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sp>
        <p:nvSpPr>
          <p:cNvPr id="354" name="Google Shape;354;p13"/>
          <p:cNvSpPr/>
          <p:nvPr/>
        </p:nvSpPr>
        <p:spPr>
          <a:xfrm>
            <a:off x="6348100" y="3372775"/>
            <a:ext cx="2132100" cy="722700"/>
          </a:xfrm>
          <a:prstGeom prst="flowChartAlternateProcess">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Calibri"/>
                <a:ea typeface="Calibri"/>
                <a:cs typeface="Calibri"/>
                <a:sym typeface="Calibri"/>
              </a:rPr>
              <a:t>Invoquer DML une fois en utilisant une Data List.</a:t>
            </a:r>
            <a:endParaRPr b="0" i="0" sz="1400" u="none" cap="none" strike="noStrike">
              <a:solidFill>
                <a:srgbClr val="000000"/>
              </a:solidFill>
              <a:latin typeface="Calibri"/>
              <a:ea typeface="Calibri"/>
              <a:cs typeface="Calibri"/>
              <a:sym typeface="Calibri"/>
            </a:endParaRPr>
          </a:p>
        </p:txBody>
      </p:sp>
      <p:sp>
        <p:nvSpPr>
          <p:cNvPr id="355" name="Google Shape;355;p13"/>
          <p:cNvSpPr/>
          <p:nvPr/>
        </p:nvSpPr>
        <p:spPr>
          <a:xfrm>
            <a:off x="3300575" y="1802025"/>
            <a:ext cx="2132100" cy="819000"/>
          </a:xfrm>
          <a:prstGeom prst="wedgeRoundRectCallout">
            <a:avLst>
              <a:gd fmla="val -20833" name="adj1"/>
              <a:gd fmla="val 62500" name="adj2"/>
              <a:gd fmla="val 0" name="adj3"/>
            </a:avLst>
          </a:prstGeom>
          <a:solidFill>
            <a:srgbClr val="FFE59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fr" sz="1400" u="none" cap="none" strike="noStrike">
                <a:solidFill>
                  <a:srgbClr val="000000"/>
                </a:solidFill>
                <a:latin typeface="Calibri"/>
                <a:ea typeface="Calibri"/>
                <a:cs typeface="Calibri"/>
                <a:sym typeface="Calibri"/>
              </a:rPr>
              <a:t>Comment gérer les Governor Limits</a:t>
            </a:r>
            <a:endParaRPr b="0" i="0" sz="1400" u="none" cap="none" strike="noStrike">
              <a:solidFill>
                <a:srgbClr val="000000"/>
              </a:solidFill>
              <a:latin typeface="Calibri"/>
              <a:ea typeface="Calibri"/>
              <a:cs typeface="Calibri"/>
              <a:sym typeface="Calibri"/>
            </a:endParaRPr>
          </a:p>
        </p:txBody>
      </p:sp>
      <p:sp>
        <p:nvSpPr>
          <p:cNvPr id="356" name="Google Shape;356;p13"/>
          <p:cNvSpPr/>
          <p:nvPr/>
        </p:nvSpPr>
        <p:spPr>
          <a:xfrm>
            <a:off x="4264175" y="2782425"/>
            <a:ext cx="204900" cy="5301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3"/>
          <p:cNvSpPr/>
          <p:nvPr/>
        </p:nvSpPr>
        <p:spPr>
          <a:xfrm>
            <a:off x="7235275" y="2782550"/>
            <a:ext cx="204900" cy="5301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3"/>
          <p:cNvSpPr/>
          <p:nvPr/>
        </p:nvSpPr>
        <p:spPr>
          <a:xfrm>
            <a:off x="1417200" y="2782425"/>
            <a:ext cx="204900" cy="5301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9" name="Google Shape;359;p13"/>
          <p:cNvCxnSpPr>
            <a:stCxn id="358" idx="0"/>
            <a:endCxn id="357" idx="0"/>
          </p:cNvCxnSpPr>
          <p:nvPr/>
        </p:nvCxnSpPr>
        <p:spPr>
          <a:xfrm>
            <a:off x="1519650" y="2782425"/>
            <a:ext cx="5818200" cy="0"/>
          </a:xfrm>
          <a:prstGeom prst="straightConnector1">
            <a:avLst/>
          </a:prstGeom>
          <a:noFill/>
          <a:ln cap="flat" cmpd="sng" w="9525">
            <a:solidFill>
              <a:srgbClr val="274E13"/>
            </a:solidFill>
            <a:prstDash val="solid"/>
            <a:round/>
            <a:headEnd len="sm" w="sm" type="none"/>
            <a:tailEnd len="sm" w="sm" type="none"/>
          </a:ln>
        </p:spPr>
      </p:cxnSp>
      <p:pic>
        <p:nvPicPr>
          <p:cNvPr id="360" name="Google Shape;360;p13"/>
          <p:cNvPicPr preferRelativeResize="0"/>
          <p:nvPr/>
        </p:nvPicPr>
        <p:blipFill rotWithShape="1">
          <a:blip r:embed="rId3">
            <a:alphaModFix/>
          </a:blip>
          <a:srcRect b="0" l="0" r="0" t="0"/>
          <a:stretch/>
        </p:blipFill>
        <p:spPr>
          <a:xfrm>
            <a:off x="0" y="4700099"/>
            <a:ext cx="666300" cy="443400"/>
          </a:xfrm>
          <a:prstGeom prst="rect">
            <a:avLst/>
          </a:prstGeom>
          <a:noFill/>
          <a:ln>
            <a:noFill/>
          </a:ln>
        </p:spPr>
      </p:pic>
      <p:pic>
        <p:nvPicPr>
          <p:cNvPr id="361" name="Google Shape;361;p13"/>
          <p:cNvPicPr preferRelativeResize="0"/>
          <p:nvPr/>
        </p:nvPicPr>
        <p:blipFill rotWithShape="1">
          <a:blip r:embed="rId4">
            <a:alphaModFix/>
          </a:blip>
          <a:srcRect b="0" l="0" r="0" t="0"/>
          <a:stretch/>
        </p:blipFill>
        <p:spPr>
          <a:xfrm>
            <a:off x="8239168" y="4350900"/>
            <a:ext cx="904832" cy="7925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4"/>
          <p:cNvSpPr txBox="1"/>
          <p:nvPr>
            <p:ph idx="4294967295" type="body"/>
          </p:nvPr>
        </p:nvSpPr>
        <p:spPr>
          <a:xfrm>
            <a:off x="666300" y="706750"/>
            <a:ext cx="7677300" cy="4077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fr" sz="1300">
                <a:solidFill>
                  <a:srgbClr val="0C0C0C"/>
                </a:solidFill>
                <a:latin typeface="Montserrat"/>
                <a:ea typeface="Montserrat"/>
                <a:cs typeface="Montserrat"/>
                <a:sym typeface="Montserrat"/>
              </a:rPr>
              <a:t>Pour créer un Trigger de type (roll up summary) ou cumuls de valeur sur le compte afin de compter le nombre de contacts qui lui sont associés (Trigger sur Contact)</a:t>
            </a:r>
            <a:endParaRPr b="1" sz="1300">
              <a:solidFill>
                <a:srgbClr val="0C0C0C"/>
              </a:solidFill>
              <a:latin typeface="Montserrat"/>
              <a:ea typeface="Montserrat"/>
              <a:cs typeface="Montserrat"/>
              <a:sym typeface="Montserrat"/>
            </a:endParaRPr>
          </a:p>
          <a:p>
            <a:pPr indent="0" lvl="0" marL="0" rtl="0" algn="l">
              <a:lnSpc>
                <a:spcPct val="90000"/>
              </a:lnSpc>
              <a:spcBef>
                <a:spcPts val="0"/>
              </a:spcBef>
              <a:spcAft>
                <a:spcPts val="0"/>
              </a:spcAft>
              <a:buClr>
                <a:schemeClr val="dk1"/>
              </a:buClr>
              <a:buSzPts val="1100"/>
              <a:buFont typeface="Arial"/>
              <a:buNone/>
            </a:pPr>
            <a:r>
              <a:t/>
            </a:r>
            <a:endParaRPr b="1" sz="1300">
              <a:solidFill>
                <a:srgbClr val="0C0C0C"/>
              </a:solidFill>
              <a:latin typeface="Calibri"/>
              <a:ea typeface="Calibri"/>
              <a:cs typeface="Calibri"/>
              <a:sym typeface="Calibri"/>
            </a:endParaRPr>
          </a:p>
          <a:p>
            <a:pPr indent="0" lvl="0" marL="0" rtl="0" algn="l">
              <a:lnSpc>
                <a:spcPct val="80000"/>
              </a:lnSpc>
              <a:spcBef>
                <a:spcPts val="0"/>
              </a:spcBef>
              <a:spcAft>
                <a:spcPts val="0"/>
              </a:spcAft>
              <a:buClr>
                <a:schemeClr val="dk1"/>
              </a:buClr>
              <a:buSzPts val="800"/>
              <a:buFont typeface="Arial"/>
              <a:buNone/>
            </a:pPr>
            <a:r>
              <a:rPr lang="fr" sz="800">
                <a:solidFill>
                  <a:schemeClr val="dk1"/>
                </a:solidFill>
                <a:latin typeface="Calibri"/>
                <a:ea typeface="Calibri"/>
                <a:cs typeface="Calibri"/>
                <a:sym typeface="Calibri"/>
              </a:rPr>
              <a:t>trigger CountContactsnew on Contact (after insert, after delete, after undelete) {</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set&lt;id&gt; accId = nouveau set&lt;id&gt;() ;</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if(Trigger.isInsert || Trigger.isUndelete){</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For(Contact con1 : Trigger.new){</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accId.add(con1.accountid);}}</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if(Trigger.isDelete){</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For(Contact con1 : Trigger.old){</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accId.add(con1.accountid);}}</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List&lt;Account&gt; accUpdateList = new List&lt;Account&gt;() ;</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b="1" lang="fr" sz="800">
                <a:solidFill>
                  <a:schemeClr val="dk1"/>
                </a:solidFill>
                <a:latin typeface="Calibri"/>
                <a:ea typeface="Calibri"/>
                <a:cs typeface="Calibri"/>
                <a:sym typeface="Calibri"/>
              </a:rPr>
              <a:t>    //Best practice for soql query</a:t>
            </a:r>
            <a:endParaRPr b="1"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For(Account acc : [SELECT Contact_Recs__c,(SELECT id FROM Contacts) FROM Account WHERE id = : accId]){</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acc.Contact_Recs__c = acc.Contacts.size() ;</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accUpdateList.add(acc) ; //Utiliser la collection pour stocker les enregistrements }</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try{ update accUpdateList ; //DML statement outside forloop</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rPr lang="fr" sz="800">
                <a:solidFill>
                  <a:schemeClr val="dk1"/>
                </a:solidFill>
                <a:latin typeface="Calibri"/>
                <a:ea typeface="Calibri"/>
                <a:cs typeface="Calibri"/>
                <a:sym typeface="Calibri"/>
              </a:rPr>
              <a:t>    }Catch(Exception e){System.debug('Exception :'+e.getMessage()) ; }    }</a:t>
            </a:r>
            <a:endParaRPr sz="800">
              <a:solidFill>
                <a:schemeClr val="dk1"/>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800"/>
              <a:buFont typeface="Arial"/>
              <a:buNone/>
            </a:pPr>
            <a:r>
              <a:t/>
            </a:r>
            <a:endParaRPr sz="600">
              <a:solidFill>
                <a:srgbClr val="0C0C0C"/>
              </a:solidFill>
              <a:latin typeface="Calibri"/>
              <a:ea typeface="Calibri"/>
              <a:cs typeface="Calibri"/>
              <a:sym typeface="Calibri"/>
            </a:endParaRPr>
          </a:p>
          <a:p>
            <a:pPr indent="0" lvl="0" marL="0" rtl="0" algn="l">
              <a:lnSpc>
                <a:spcPct val="80000"/>
              </a:lnSpc>
              <a:spcBef>
                <a:spcPts val="1200"/>
              </a:spcBef>
              <a:spcAft>
                <a:spcPts val="0"/>
              </a:spcAft>
              <a:buClr>
                <a:schemeClr val="dk1"/>
              </a:buClr>
              <a:buSzPts val="400"/>
              <a:buFont typeface="Arial"/>
              <a:buNone/>
            </a:pPr>
            <a:r>
              <a:t/>
            </a:r>
            <a:endParaRPr sz="600">
              <a:solidFill>
                <a:srgbClr val="0C0C0C"/>
              </a:solidFill>
              <a:latin typeface="Calibri"/>
              <a:ea typeface="Calibri"/>
              <a:cs typeface="Calibri"/>
              <a:sym typeface="Calibri"/>
            </a:endParaRPr>
          </a:p>
          <a:p>
            <a:pPr indent="0" lvl="0" marL="0" rtl="0" algn="l">
              <a:lnSpc>
                <a:spcPct val="80000"/>
              </a:lnSpc>
              <a:spcBef>
                <a:spcPts val="1200"/>
              </a:spcBef>
              <a:spcAft>
                <a:spcPts val="1200"/>
              </a:spcAft>
              <a:buSzPts val="400"/>
              <a:buNone/>
            </a:pPr>
            <a:r>
              <a:t/>
            </a:r>
            <a:endParaRPr sz="800">
              <a:solidFill>
                <a:srgbClr val="0C0C0C"/>
              </a:solidFill>
              <a:latin typeface="Calibri"/>
              <a:ea typeface="Calibri"/>
              <a:cs typeface="Calibri"/>
              <a:sym typeface="Calibri"/>
            </a:endParaRPr>
          </a:p>
        </p:txBody>
      </p:sp>
      <p:sp>
        <p:nvSpPr>
          <p:cNvPr id="368" name="Google Shape;368;p14"/>
          <p:cNvSpPr txBox="1"/>
          <p:nvPr>
            <p:ph type="title"/>
          </p:nvPr>
        </p:nvSpPr>
        <p:spPr>
          <a:xfrm>
            <a:off x="311700" y="161350"/>
            <a:ext cx="8520600" cy="545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fr" sz="2800">
                <a:solidFill>
                  <a:schemeClr val="accent1"/>
                </a:solidFill>
              </a:rPr>
              <a:t>Exemple de Trigger</a:t>
            </a:r>
            <a:endParaRPr b="1" sz="2800">
              <a:solidFill>
                <a:schemeClr val="accent1"/>
              </a:solidFill>
            </a:endParaRPr>
          </a:p>
        </p:txBody>
      </p:sp>
      <p:pic>
        <p:nvPicPr>
          <p:cNvPr id="369" name="Google Shape;369;p14"/>
          <p:cNvPicPr preferRelativeResize="0"/>
          <p:nvPr/>
        </p:nvPicPr>
        <p:blipFill rotWithShape="1">
          <a:blip r:embed="rId3">
            <a:alphaModFix/>
          </a:blip>
          <a:srcRect b="0" l="0" r="0" t="0"/>
          <a:stretch/>
        </p:blipFill>
        <p:spPr>
          <a:xfrm>
            <a:off x="6341250" y="1876200"/>
            <a:ext cx="2273427" cy="2176800"/>
          </a:xfrm>
          <a:prstGeom prst="rect">
            <a:avLst/>
          </a:prstGeom>
          <a:noFill/>
          <a:ln>
            <a:noFill/>
          </a:ln>
        </p:spPr>
      </p:pic>
      <p:pic>
        <p:nvPicPr>
          <p:cNvPr id="370" name="Google Shape;370;p14"/>
          <p:cNvPicPr preferRelativeResize="0"/>
          <p:nvPr/>
        </p:nvPicPr>
        <p:blipFill rotWithShape="1">
          <a:blip r:embed="rId4">
            <a:alphaModFix/>
          </a:blip>
          <a:srcRect b="0" l="0" r="0" t="0"/>
          <a:stretch/>
        </p:blipFill>
        <p:spPr>
          <a:xfrm>
            <a:off x="0" y="4700099"/>
            <a:ext cx="666300" cy="443400"/>
          </a:xfrm>
          <a:prstGeom prst="rect">
            <a:avLst/>
          </a:prstGeom>
          <a:noFill/>
          <a:ln>
            <a:noFill/>
          </a:ln>
        </p:spPr>
      </p:pic>
      <p:pic>
        <p:nvPicPr>
          <p:cNvPr id="371" name="Google Shape;371;p14"/>
          <p:cNvPicPr preferRelativeResize="0"/>
          <p:nvPr/>
        </p:nvPicPr>
        <p:blipFill rotWithShape="1">
          <a:blip r:embed="rId5">
            <a:alphaModFix/>
          </a:blip>
          <a:srcRect b="0" l="0" r="0" t="0"/>
          <a:stretch/>
        </p:blipFill>
        <p:spPr>
          <a:xfrm>
            <a:off x="8239168" y="4350900"/>
            <a:ext cx="904832" cy="7925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5"/>
          <p:cNvSpPr txBox="1"/>
          <p:nvPr>
            <p:ph type="title"/>
          </p:nvPr>
        </p:nvSpPr>
        <p:spPr>
          <a:xfrm>
            <a:off x="628650" y="273854"/>
            <a:ext cx="7886700" cy="7548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7141"/>
              <a:buFont typeface="Calibri"/>
              <a:buNone/>
            </a:pPr>
            <a:r>
              <a:rPr b="1" lang="fr">
                <a:solidFill>
                  <a:schemeClr val="accent1"/>
                </a:solidFill>
              </a:rPr>
              <a:t>Meilleure pratique pour les Triggers : Éviter les Triggers récursifs</a:t>
            </a:r>
            <a:endParaRPr>
              <a:solidFill>
                <a:schemeClr val="accent1"/>
              </a:solidFill>
            </a:endParaRPr>
          </a:p>
        </p:txBody>
      </p:sp>
      <p:sp>
        <p:nvSpPr>
          <p:cNvPr id="378" name="Google Shape;378;p15"/>
          <p:cNvSpPr txBox="1"/>
          <p:nvPr>
            <p:ph idx="1" type="body"/>
          </p:nvPr>
        </p:nvSpPr>
        <p:spPr>
          <a:xfrm>
            <a:off x="861550" y="1028650"/>
            <a:ext cx="6477900" cy="8178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90000"/>
              </a:lnSpc>
              <a:spcBef>
                <a:spcPts val="0"/>
              </a:spcBef>
              <a:spcAft>
                <a:spcPts val="0"/>
              </a:spcAft>
              <a:buSzPts val="1400"/>
              <a:buNone/>
            </a:pPr>
            <a:r>
              <a:rPr lang="fr" sz="1400">
                <a:latin typeface="Montserrat"/>
                <a:ea typeface="Montserrat"/>
                <a:cs typeface="Montserrat"/>
                <a:sym typeface="Montserrat"/>
              </a:rPr>
              <a:t>Vous pouvez empêcher les Triggers récursifs en utilisant une variable booléenne statique (également disponible pour les futurs appels de méthode dans ce contexte).</a:t>
            </a:r>
            <a:endParaRPr sz="1400">
              <a:latin typeface="Montserrat"/>
              <a:ea typeface="Montserrat"/>
              <a:cs typeface="Montserrat"/>
              <a:sym typeface="Montserrat"/>
            </a:endParaRPr>
          </a:p>
          <a:p>
            <a:pPr indent="0" lvl="0" marL="0" rtl="0" algn="l">
              <a:lnSpc>
                <a:spcPct val="90000"/>
              </a:lnSpc>
              <a:spcBef>
                <a:spcPts val="800"/>
              </a:spcBef>
              <a:spcAft>
                <a:spcPts val="0"/>
              </a:spcAft>
              <a:buSzPts val="1400"/>
              <a:buNone/>
            </a:pPr>
            <a:r>
              <a:t/>
            </a:r>
            <a:endParaRPr>
              <a:latin typeface="Calibri"/>
              <a:ea typeface="Calibri"/>
              <a:cs typeface="Calibri"/>
              <a:sym typeface="Calibri"/>
            </a:endParaRPr>
          </a:p>
        </p:txBody>
      </p:sp>
      <p:pic>
        <p:nvPicPr>
          <p:cNvPr id="379" name="Google Shape;379;p15"/>
          <p:cNvPicPr preferRelativeResize="0"/>
          <p:nvPr/>
        </p:nvPicPr>
        <p:blipFill rotWithShape="1">
          <a:blip r:embed="rId3">
            <a:alphaModFix/>
          </a:blip>
          <a:srcRect b="0" l="0" r="0" t="0"/>
          <a:stretch/>
        </p:blipFill>
        <p:spPr>
          <a:xfrm>
            <a:off x="861559" y="1693675"/>
            <a:ext cx="6990422" cy="817800"/>
          </a:xfrm>
          <a:prstGeom prst="rect">
            <a:avLst/>
          </a:prstGeom>
          <a:noFill/>
          <a:ln>
            <a:noFill/>
          </a:ln>
        </p:spPr>
      </p:pic>
      <p:pic>
        <p:nvPicPr>
          <p:cNvPr id="380" name="Google Shape;380;p15"/>
          <p:cNvPicPr preferRelativeResize="0"/>
          <p:nvPr/>
        </p:nvPicPr>
        <p:blipFill rotWithShape="1">
          <a:blip r:embed="rId4">
            <a:alphaModFix/>
          </a:blip>
          <a:srcRect b="0" l="0" r="0" t="0"/>
          <a:stretch/>
        </p:blipFill>
        <p:spPr>
          <a:xfrm>
            <a:off x="861559" y="2511475"/>
            <a:ext cx="7048975" cy="2214125"/>
          </a:xfrm>
          <a:prstGeom prst="rect">
            <a:avLst/>
          </a:prstGeom>
          <a:noFill/>
          <a:ln>
            <a:noFill/>
          </a:ln>
        </p:spPr>
      </p:pic>
      <p:pic>
        <p:nvPicPr>
          <p:cNvPr id="381" name="Google Shape;381;p15"/>
          <p:cNvPicPr preferRelativeResize="0"/>
          <p:nvPr/>
        </p:nvPicPr>
        <p:blipFill rotWithShape="1">
          <a:blip r:embed="rId5">
            <a:alphaModFix/>
          </a:blip>
          <a:srcRect b="0" l="0" r="0" t="0"/>
          <a:stretch/>
        </p:blipFill>
        <p:spPr>
          <a:xfrm>
            <a:off x="0" y="4472098"/>
            <a:ext cx="1008928" cy="671400"/>
          </a:xfrm>
          <a:prstGeom prst="rect">
            <a:avLst/>
          </a:prstGeom>
          <a:noFill/>
          <a:ln>
            <a:noFill/>
          </a:ln>
        </p:spPr>
      </p:pic>
      <p:pic>
        <p:nvPicPr>
          <p:cNvPr id="382" name="Google Shape;382;p15"/>
          <p:cNvPicPr preferRelativeResize="0"/>
          <p:nvPr/>
        </p:nvPicPr>
        <p:blipFill rotWithShape="1">
          <a:blip r:embed="rId6">
            <a:alphaModFix/>
          </a:blip>
          <a:srcRect b="0" l="0" r="0" t="0"/>
          <a:stretch/>
        </p:blipFill>
        <p:spPr>
          <a:xfrm>
            <a:off x="8239168" y="4350900"/>
            <a:ext cx="904832" cy="7925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6"/>
          <p:cNvSpPr txBox="1"/>
          <p:nvPr>
            <p:ph type="title"/>
          </p:nvPr>
        </p:nvSpPr>
        <p:spPr>
          <a:xfrm>
            <a:off x="261975" y="273850"/>
            <a:ext cx="8580300" cy="754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700"/>
              <a:buFont typeface="Calibri"/>
              <a:buNone/>
            </a:pPr>
            <a:r>
              <a:rPr b="1" lang="fr" sz="2400">
                <a:solidFill>
                  <a:schemeClr val="accent1"/>
                </a:solidFill>
              </a:rPr>
              <a:t>Meilleure pratique pour les Triggers : </a:t>
            </a:r>
            <a:r>
              <a:rPr b="1" lang="fr" sz="2220">
                <a:solidFill>
                  <a:schemeClr val="accent1"/>
                </a:solidFill>
              </a:rPr>
              <a:t>Hardcoder des ID et @Future</a:t>
            </a:r>
            <a:endParaRPr sz="2220">
              <a:solidFill>
                <a:schemeClr val="accent1"/>
              </a:solidFill>
            </a:endParaRPr>
          </a:p>
        </p:txBody>
      </p:sp>
      <p:sp>
        <p:nvSpPr>
          <p:cNvPr id="389" name="Google Shape;389;p16"/>
          <p:cNvSpPr txBox="1"/>
          <p:nvPr>
            <p:ph idx="1" type="body"/>
          </p:nvPr>
        </p:nvSpPr>
        <p:spPr>
          <a:xfrm>
            <a:off x="129500" y="1074750"/>
            <a:ext cx="7539900" cy="1164300"/>
          </a:xfrm>
          <a:prstGeom prst="rect">
            <a:avLst/>
          </a:prstGeom>
          <a:noFill/>
          <a:ln>
            <a:noFill/>
          </a:ln>
        </p:spPr>
        <p:txBody>
          <a:bodyPr anchorCtr="0" anchor="t" bIns="34275" lIns="68575" spcFirstLastPara="1" rIns="68575" wrap="square" tIns="34275">
            <a:normAutofit/>
          </a:bodyPr>
          <a:lstStyle/>
          <a:p>
            <a:pPr indent="-247650" lvl="0" marL="342900" marR="0" rtl="0" algn="l">
              <a:lnSpc>
                <a:spcPct val="100000"/>
              </a:lnSpc>
              <a:spcBef>
                <a:spcPts val="90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Utiliser la recherche d’ID de manière dynamique dans le code au lieu d'utiliser des ID codés en dur.</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Envisager d'invoquer des méthodes asynchrones avec un lot d'enregistrements (Future Method)</a:t>
            </a:r>
            <a:endParaRPr sz="1700">
              <a:latin typeface="Calibri"/>
              <a:ea typeface="Calibri"/>
              <a:cs typeface="Calibri"/>
              <a:sym typeface="Calibri"/>
            </a:endParaRPr>
          </a:p>
        </p:txBody>
      </p:sp>
      <p:pic>
        <p:nvPicPr>
          <p:cNvPr id="390" name="Google Shape;390;p16"/>
          <p:cNvPicPr preferRelativeResize="0"/>
          <p:nvPr/>
        </p:nvPicPr>
        <p:blipFill rotWithShape="1">
          <a:blip r:embed="rId3">
            <a:alphaModFix/>
          </a:blip>
          <a:srcRect b="0" l="0" r="0" t="0"/>
          <a:stretch/>
        </p:blipFill>
        <p:spPr>
          <a:xfrm>
            <a:off x="261975" y="2149862"/>
            <a:ext cx="8435025" cy="1013825"/>
          </a:xfrm>
          <a:prstGeom prst="rect">
            <a:avLst/>
          </a:prstGeom>
          <a:noFill/>
          <a:ln>
            <a:noFill/>
          </a:ln>
        </p:spPr>
      </p:pic>
      <p:pic>
        <p:nvPicPr>
          <p:cNvPr id="391" name="Google Shape;391;p16"/>
          <p:cNvPicPr preferRelativeResize="0"/>
          <p:nvPr/>
        </p:nvPicPr>
        <p:blipFill rotWithShape="1">
          <a:blip r:embed="rId4">
            <a:alphaModFix/>
          </a:blip>
          <a:srcRect b="0" l="0" r="0" t="0"/>
          <a:stretch/>
        </p:blipFill>
        <p:spPr>
          <a:xfrm>
            <a:off x="67150" y="4319898"/>
            <a:ext cx="1008928" cy="671400"/>
          </a:xfrm>
          <a:prstGeom prst="rect">
            <a:avLst/>
          </a:prstGeom>
          <a:noFill/>
          <a:ln>
            <a:noFill/>
          </a:ln>
        </p:spPr>
      </p:pic>
      <p:pic>
        <p:nvPicPr>
          <p:cNvPr id="392" name="Google Shape;392;p16"/>
          <p:cNvPicPr preferRelativeResize="0"/>
          <p:nvPr/>
        </p:nvPicPr>
        <p:blipFill rotWithShape="1">
          <a:blip r:embed="rId5">
            <a:alphaModFix/>
          </a:blip>
          <a:srcRect b="0" l="0" r="0" t="0"/>
          <a:stretch/>
        </p:blipFill>
        <p:spPr>
          <a:xfrm>
            <a:off x="8239168" y="4350900"/>
            <a:ext cx="904832" cy="7925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7"/>
          <p:cNvSpPr txBox="1"/>
          <p:nvPr>
            <p:ph type="title"/>
          </p:nvPr>
        </p:nvSpPr>
        <p:spPr>
          <a:xfrm>
            <a:off x="628650" y="112750"/>
            <a:ext cx="7886700" cy="6714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b="1" lang="fr">
                <a:solidFill>
                  <a:schemeClr val="accent1"/>
                </a:solidFill>
              </a:rPr>
              <a:t>Meilleure pratique : Trigger Framework</a:t>
            </a:r>
            <a:endParaRPr>
              <a:solidFill>
                <a:schemeClr val="accent1"/>
              </a:solidFill>
            </a:endParaRPr>
          </a:p>
        </p:txBody>
      </p:sp>
      <p:sp>
        <p:nvSpPr>
          <p:cNvPr id="398" name="Google Shape;398;p17"/>
          <p:cNvSpPr txBox="1"/>
          <p:nvPr>
            <p:ph idx="1" type="body"/>
          </p:nvPr>
        </p:nvSpPr>
        <p:spPr>
          <a:xfrm>
            <a:off x="69500" y="628225"/>
            <a:ext cx="3856800" cy="3427500"/>
          </a:xfrm>
          <a:prstGeom prst="rect">
            <a:avLst/>
          </a:prstGeom>
          <a:noFill/>
          <a:ln>
            <a:noFill/>
          </a:ln>
        </p:spPr>
        <p:txBody>
          <a:bodyPr anchorCtr="0" anchor="t" bIns="34275" lIns="68575" spcFirstLastPara="1" rIns="68575" wrap="square" tIns="34275">
            <a:noAutofit/>
          </a:bodyPr>
          <a:lstStyle/>
          <a:p>
            <a:pPr indent="-165100" lvl="0" marL="342900" marR="0" rtl="0" algn="l">
              <a:lnSpc>
                <a:spcPct val="100000"/>
              </a:lnSpc>
              <a:spcBef>
                <a:spcPts val="900"/>
              </a:spcBef>
              <a:spcAft>
                <a:spcPts val="0"/>
              </a:spcAft>
              <a:buClr>
                <a:schemeClr val="dk1"/>
              </a:buClr>
              <a:buSzPts val="1300"/>
              <a:buFont typeface="Montserrat"/>
              <a:buNone/>
            </a:pPr>
            <a:r>
              <a:t/>
            </a:r>
            <a:endParaRPr b="1"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b="1" lang="fr" sz="1300">
                <a:solidFill>
                  <a:schemeClr val="dk1"/>
                </a:solidFill>
                <a:latin typeface="Montserrat"/>
                <a:ea typeface="Montserrat"/>
                <a:cs typeface="Montserrat"/>
                <a:sym typeface="Montserrat"/>
              </a:rPr>
              <a:t>Salesforce propose un Trigger Framework (cadre de travail)</a:t>
            </a:r>
            <a:endParaRPr b="1" sz="1500">
              <a:latin typeface="Calibri"/>
              <a:ea typeface="Calibri"/>
              <a:cs typeface="Calibri"/>
              <a:sym typeface="Calibri"/>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Scalable grâce à la bulkification</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Pour chaque enregistrement, il est clairement indiqué quelle logique est exécutée et à quel moment.</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Les méthodes et les classes fonctionnelles étant clairement séparées, elles sont réutilisables.</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Atomique, vous permettant d'éviter certains Triggers si nécessaire.</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Optimisé en utilisant le moins possible d'appels (SOQL), en évitant la récursion et en partageant les ensembles de résultats tout au long du cycle d'exécution.</a:t>
            </a:r>
            <a:endParaRPr sz="1500">
              <a:latin typeface="Calibri"/>
              <a:ea typeface="Calibri"/>
              <a:cs typeface="Calibri"/>
              <a:sym typeface="Calibri"/>
            </a:endParaRPr>
          </a:p>
          <a:p>
            <a:pPr indent="0" lvl="0" marL="520700" rtl="0" algn="l">
              <a:lnSpc>
                <a:spcPct val="90000"/>
              </a:lnSpc>
              <a:spcBef>
                <a:spcPts val="800"/>
              </a:spcBef>
              <a:spcAft>
                <a:spcPts val="0"/>
              </a:spcAft>
              <a:buSzPts val="1400"/>
              <a:buNone/>
            </a:pPr>
            <a:r>
              <a:t/>
            </a:r>
            <a:endParaRPr sz="1700">
              <a:latin typeface="Calibri"/>
              <a:ea typeface="Calibri"/>
              <a:cs typeface="Calibri"/>
              <a:sym typeface="Calibri"/>
            </a:endParaRPr>
          </a:p>
        </p:txBody>
      </p:sp>
      <p:pic>
        <p:nvPicPr>
          <p:cNvPr id="399" name="Google Shape;399;p17"/>
          <p:cNvPicPr preferRelativeResize="0"/>
          <p:nvPr/>
        </p:nvPicPr>
        <p:blipFill rotWithShape="1">
          <a:blip r:embed="rId3">
            <a:alphaModFix/>
          </a:blip>
          <a:srcRect b="4719" l="5331" r="5518" t="4493"/>
          <a:stretch/>
        </p:blipFill>
        <p:spPr>
          <a:xfrm>
            <a:off x="3926300" y="1060113"/>
            <a:ext cx="4868675" cy="3023274"/>
          </a:xfrm>
          <a:prstGeom prst="rect">
            <a:avLst/>
          </a:prstGeom>
          <a:noFill/>
          <a:ln>
            <a:noFill/>
          </a:ln>
        </p:spPr>
      </p:pic>
      <p:pic>
        <p:nvPicPr>
          <p:cNvPr id="400" name="Google Shape;400;p17"/>
          <p:cNvPicPr preferRelativeResize="0"/>
          <p:nvPr/>
        </p:nvPicPr>
        <p:blipFill rotWithShape="1">
          <a:blip r:embed="rId4">
            <a:alphaModFix/>
          </a:blip>
          <a:srcRect b="0" l="0" r="0" t="0"/>
          <a:stretch/>
        </p:blipFill>
        <p:spPr>
          <a:xfrm>
            <a:off x="0" y="4472523"/>
            <a:ext cx="1008928" cy="671400"/>
          </a:xfrm>
          <a:prstGeom prst="rect">
            <a:avLst/>
          </a:prstGeom>
          <a:noFill/>
          <a:ln>
            <a:noFill/>
          </a:ln>
        </p:spPr>
      </p:pic>
      <p:pic>
        <p:nvPicPr>
          <p:cNvPr id="401" name="Google Shape;401;p17"/>
          <p:cNvPicPr preferRelativeResize="0"/>
          <p:nvPr/>
        </p:nvPicPr>
        <p:blipFill rotWithShape="1">
          <a:blip r:embed="rId5">
            <a:alphaModFix/>
          </a:blip>
          <a:srcRect b="0" l="0" r="0" t="0"/>
          <a:stretch/>
        </p:blipFill>
        <p:spPr>
          <a:xfrm>
            <a:off x="8239168" y="4350900"/>
            <a:ext cx="904832" cy="792598"/>
          </a:xfrm>
          <a:prstGeom prst="rect">
            <a:avLst/>
          </a:prstGeom>
          <a:noFill/>
          <a:ln>
            <a:noFill/>
          </a:ln>
        </p:spPr>
      </p:pic>
      <p:sp>
        <p:nvSpPr>
          <p:cNvPr id="402" name="Google Shape;402;p17"/>
          <p:cNvSpPr txBox="1"/>
          <p:nvPr/>
        </p:nvSpPr>
        <p:spPr>
          <a:xfrm>
            <a:off x="1596575" y="4359350"/>
            <a:ext cx="6642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8"/>
          <p:cNvSpPr txBox="1"/>
          <p:nvPr>
            <p:ph type="title"/>
          </p:nvPr>
        </p:nvSpPr>
        <p:spPr>
          <a:xfrm>
            <a:off x="628650" y="112750"/>
            <a:ext cx="7886700" cy="6714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b="1" lang="fr">
                <a:solidFill>
                  <a:schemeClr val="accent1"/>
                </a:solidFill>
              </a:rPr>
              <a:t>Détails du Trigger Framework</a:t>
            </a:r>
            <a:endParaRPr>
              <a:solidFill>
                <a:schemeClr val="accent1"/>
              </a:solidFill>
            </a:endParaRPr>
          </a:p>
        </p:txBody>
      </p:sp>
      <p:sp>
        <p:nvSpPr>
          <p:cNvPr id="408" name="Google Shape;408;p18"/>
          <p:cNvSpPr txBox="1"/>
          <p:nvPr>
            <p:ph idx="1" type="body"/>
          </p:nvPr>
        </p:nvSpPr>
        <p:spPr>
          <a:xfrm>
            <a:off x="69500" y="628225"/>
            <a:ext cx="8997600" cy="4436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900"/>
              </a:spcBef>
              <a:spcAft>
                <a:spcPts val="0"/>
              </a:spcAft>
              <a:buSzPts val="1400"/>
              <a:buNone/>
            </a:pPr>
            <a:r>
              <a:t/>
            </a:r>
            <a:endParaRPr sz="1300">
              <a:solidFill>
                <a:schemeClr val="dk1"/>
              </a:solidFill>
              <a:latin typeface="Montserrat"/>
              <a:ea typeface="Montserrat"/>
              <a:cs typeface="Montserrat"/>
              <a:sym typeface="Montserrat"/>
            </a:endParaRPr>
          </a:p>
          <a:p>
            <a:pPr indent="0" lvl="0" marL="0" marR="0" rtl="0" algn="l">
              <a:lnSpc>
                <a:spcPct val="100000"/>
              </a:lnSpc>
              <a:spcBef>
                <a:spcPts val="900"/>
              </a:spcBef>
              <a:spcAft>
                <a:spcPts val="0"/>
              </a:spcAft>
              <a:buSzPts val="1400"/>
              <a:buNone/>
            </a:pPr>
            <a:r>
              <a:rPr b="1" lang="fr" sz="1300">
                <a:solidFill>
                  <a:schemeClr val="dk1"/>
                </a:solidFill>
                <a:latin typeface="Montserrat"/>
                <a:ea typeface="Montserrat"/>
                <a:cs typeface="Montserrat"/>
                <a:sym typeface="Montserrat"/>
              </a:rPr>
              <a:t>Selon le Trigger Framework :</a:t>
            </a:r>
            <a:endParaRPr b="1" sz="1300">
              <a:solidFill>
                <a:schemeClr val="dk1"/>
              </a:solidFill>
              <a:latin typeface="Montserrat"/>
              <a:ea typeface="Montserrat"/>
              <a:cs typeface="Montserrat"/>
              <a:sym typeface="Montserrat"/>
            </a:endParaRPr>
          </a:p>
          <a:p>
            <a:pPr indent="0" lvl="0" marL="0" marR="0" rtl="0" algn="l">
              <a:lnSpc>
                <a:spcPct val="100000"/>
              </a:lnSpc>
              <a:spcBef>
                <a:spcPts val="900"/>
              </a:spcBef>
              <a:spcAft>
                <a:spcPts val="0"/>
              </a:spcAft>
              <a:buSzPts val="1400"/>
              <a:buNone/>
            </a:pPr>
            <a:r>
              <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90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Un seul Trigger Apex par objet. Si vous développez plusieurs Triggers pour un seul objet, vous n'avez aucun moyen de contrôler l'ordre d'exécution si ces Triggers peuvent s'exécuter dans les mêmes contextes.</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Créer des Triggers ‘logic-less’</a:t>
            </a:r>
            <a:endParaRPr sz="1700">
              <a:latin typeface="Calibri"/>
              <a:ea typeface="Calibri"/>
              <a:cs typeface="Calibri"/>
              <a:sym typeface="Calibri"/>
            </a:endParaRPr>
          </a:p>
          <a:p>
            <a:pPr indent="0" lvl="0" marL="520700" rtl="0" algn="l">
              <a:lnSpc>
                <a:spcPct val="90000"/>
              </a:lnSpc>
              <a:spcBef>
                <a:spcPts val="800"/>
              </a:spcBef>
              <a:spcAft>
                <a:spcPts val="0"/>
              </a:spcAft>
              <a:buSzPts val="1400"/>
              <a:buNone/>
            </a:pPr>
            <a:r>
              <a:t/>
            </a:r>
            <a:endParaRPr sz="1700">
              <a:latin typeface="Calibri"/>
              <a:ea typeface="Calibri"/>
              <a:cs typeface="Calibri"/>
              <a:sym typeface="Calibri"/>
            </a:endParaRPr>
          </a:p>
          <a:p>
            <a:pPr indent="0" lvl="0" marL="520700" rtl="0" algn="l">
              <a:lnSpc>
                <a:spcPct val="90000"/>
              </a:lnSpc>
              <a:spcBef>
                <a:spcPts val="800"/>
              </a:spcBef>
              <a:spcAft>
                <a:spcPts val="0"/>
              </a:spcAft>
              <a:buSzPts val="1400"/>
              <a:buNone/>
            </a:pPr>
            <a:r>
              <a:t/>
            </a:r>
            <a:endParaRPr sz="1700">
              <a:latin typeface="Calibri"/>
              <a:ea typeface="Calibri"/>
              <a:cs typeface="Calibri"/>
              <a:sym typeface="Calibri"/>
            </a:endParaRPr>
          </a:p>
        </p:txBody>
      </p:sp>
      <p:pic>
        <p:nvPicPr>
          <p:cNvPr id="409" name="Google Shape;409;p18"/>
          <p:cNvPicPr preferRelativeResize="0"/>
          <p:nvPr/>
        </p:nvPicPr>
        <p:blipFill rotWithShape="1">
          <a:blip r:embed="rId3">
            <a:alphaModFix/>
          </a:blip>
          <a:srcRect b="0" l="0" r="0" t="0"/>
          <a:stretch/>
        </p:blipFill>
        <p:spPr>
          <a:xfrm>
            <a:off x="516725" y="3034100"/>
            <a:ext cx="8550300" cy="1227275"/>
          </a:xfrm>
          <a:prstGeom prst="rect">
            <a:avLst/>
          </a:prstGeom>
          <a:noFill/>
          <a:ln>
            <a:noFill/>
          </a:ln>
        </p:spPr>
      </p:pic>
      <p:pic>
        <p:nvPicPr>
          <p:cNvPr id="410" name="Google Shape;410;p18"/>
          <p:cNvPicPr preferRelativeResize="0"/>
          <p:nvPr/>
        </p:nvPicPr>
        <p:blipFill rotWithShape="1">
          <a:blip r:embed="rId4">
            <a:alphaModFix/>
          </a:blip>
          <a:srcRect b="0" l="0" r="0" t="0"/>
          <a:stretch/>
        </p:blipFill>
        <p:spPr>
          <a:xfrm>
            <a:off x="67150" y="4319898"/>
            <a:ext cx="1008928" cy="671400"/>
          </a:xfrm>
          <a:prstGeom prst="rect">
            <a:avLst/>
          </a:prstGeom>
          <a:noFill/>
          <a:ln>
            <a:noFill/>
          </a:ln>
        </p:spPr>
      </p:pic>
      <p:pic>
        <p:nvPicPr>
          <p:cNvPr id="411" name="Google Shape;411;p18"/>
          <p:cNvPicPr preferRelativeResize="0"/>
          <p:nvPr/>
        </p:nvPicPr>
        <p:blipFill rotWithShape="1">
          <a:blip r:embed="rId5">
            <a:alphaModFix/>
          </a:blip>
          <a:srcRect b="0" l="0" r="0" t="0"/>
          <a:stretch/>
        </p:blipFill>
        <p:spPr>
          <a:xfrm>
            <a:off x="8239168" y="4350900"/>
            <a:ext cx="904832" cy="7925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9"/>
          <p:cNvSpPr txBox="1"/>
          <p:nvPr>
            <p:ph type="title"/>
          </p:nvPr>
        </p:nvSpPr>
        <p:spPr>
          <a:xfrm>
            <a:off x="628650" y="112750"/>
            <a:ext cx="7886700" cy="6714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Calibri"/>
              <a:buNone/>
            </a:pPr>
            <a:r>
              <a:rPr b="1" lang="fr">
                <a:solidFill>
                  <a:schemeClr val="accent1"/>
                </a:solidFill>
              </a:rPr>
              <a:t>Détails du Trigger Framework</a:t>
            </a:r>
            <a:endParaRPr>
              <a:solidFill>
                <a:schemeClr val="accent1"/>
              </a:solidFill>
            </a:endParaRPr>
          </a:p>
        </p:txBody>
      </p:sp>
      <p:sp>
        <p:nvSpPr>
          <p:cNvPr id="417" name="Google Shape;417;p19"/>
          <p:cNvSpPr txBox="1"/>
          <p:nvPr>
            <p:ph idx="1" type="body"/>
          </p:nvPr>
        </p:nvSpPr>
        <p:spPr>
          <a:xfrm>
            <a:off x="69500" y="628225"/>
            <a:ext cx="8997600" cy="4436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900"/>
              </a:spcBef>
              <a:spcAft>
                <a:spcPts val="0"/>
              </a:spcAft>
              <a:buSzPts val="1400"/>
              <a:buNone/>
            </a:pPr>
            <a:r>
              <a:t/>
            </a:r>
            <a:endParaRPr sz="1300">
              <a:solidFill>
                <a:schemeClr val="dk1"/>
              </a:solidFill>
              <a:latin typeface="Montserrat"/>
              <a:ea typeface="Montserrat"/>
              <a:cs typeface="Montserrat"/>
              <a:sym typeface="Montserrat"/>
            </a:endParaRPr>
          </a:p>
          <a:p>
            <a:pPr indent="0" lvl="0" marL="0" marR="0" rtl="0" algn="l">
              <a:lnSpc>
                <a:spcPct val="100000"/>
              </a:lnSpc>
              <a:spcBef>
                <a:spcPts val="900"/>
              </a:spcBef>
              <a:spcAft>
                <a:spcPts val="0"/>
              </a:spcAft>
              <a:buSzPts val="1400"/>
              <a:buNone/>
            </a:pPr>
            <a:r>
              <a:rPr b="1" lang="fr" sz="1300">
                <a:solidFill>
                  <a:schemeClr val="dk1"/>
                </a:solidFill>
                <a:latin typeface="Montserrat"/>
                <a:ea typeface="Montserrat"/>
                <a:cs typeface="Montserrat"/>
                <a:sym typeface="Montserrat"/>
              </a:rPr>
              <a:t>Selon le Trigger Framework :</a:t>
            </a:r>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écrire des h</a:t>
            </a:r>
            <a:r>
              <a:rPr lang="fr" sz="1300">
                <a:solidFill>
                  <a:schemeClr val="dk1"/>
                </a:solidFill>
                <a:latin typeface="Montserrat"/>
                <a:ea typeface="Montserrat"/>
                <a:cs typeface="Montserrat"/>
                <a:sym typeface="Montserrat"/>
              </a:rPr>
              <a:t>andler </a:t>
            </a:r>
            <a:r>
              <a:rPr lang="fr" sz="1300">
                <a:solidFill>
                  <a:schemeClr val="dk1"/>
                </a:solidFill>
                <a:latin typeface="Montserrat"/>
                <a:ea typeface="Montserrat"/>
                <a:cs typeface="Montserrat"/>
                <a:sym typeface="Montserrat"/>
              </a:rPr>
              <a:t>spécifique</a:t>
            </a:r>
            <a:r>
              <a:rPr lang="fr" sz="1300">
                <a:solidFill>
                  <a:schemeClr val="dk1"/>
                </a:solidFill>
                <a:latin typeface="Montserrat"/>
                <a:ea typeface="Montserrat"/>
                <a:cs typeface="Montserrat"/>
                <a:sym typeface="Montserrat"/>
              </a:rPr>
              <a:t> en fonction du context (Un Trigger Handler est une classe Apex dans un fichier à part pour gérer la complexité dans l'ensemble de logique de Trigger)</a:t>
            </a:r>
            <a:endParaRPr sz="1300">
              <a:solidFill>
                <a:schemeClr val="dk1"/>
              </a:solidFill>
              <a:latin typeface="Montserrat"/>
              <a:ea typeface="Montserrat"/>
              <a:cs typeface="Montserrat"/>
              <a:sym typeface="Montserrat"/>
            </a:endParaRPr>
          </a:p>
        </p:txBody>
      </p:sp>
      <p:pic>
        <p:nvPicPr>
          <p:cNvPr id="418" name="Google Shape;418;p19"/>
          <p:cNvPicPr preferRelativeResize="0"/>
          <p:nvPr/>
        </p:nvPicPr>
        <p:blipFill rotWithShape="1">
          <a:blip r:embed="rId3">
            <a:alphaModFix/>
          </a:blip>
          <a:srcRect b="0" l="0" r="0" t="0"/>
          <a:stretch/>
        </p:blipFill>
        <p:spPr>
          <a:xfrm>
            <a:off x="628650" y="1984100"/>
            <a:ext cx="8196099" cy="2580075"/>
          </a:xfrm>
          <a:prstGeom prst="rect">
            <a:avLst/>
          </a:prstGeom>
          <a:noFill/>
          <a:ln>
            <a:noFill/>
          </a:ln>
        </p:spPr>
      </p:pic>
      <p:pic>
        <p:nvPicPr>
          <p:cNvPr id="419" name="Google Shape;419;p19"/>
          <p:cNvPicPr preferRelativeResize="0"/>
          <p:nvPr/>
        </p:nvPicPr>
        <p:blipFill rotWithShape="1">
          <a:blip r:embed="rId4">
            <a:alphaModFix/>
          </a:blip>
          <a:srcRect b="0" l="0" r="0" t="0"/>
          <a:stretch/>
        </p:blipFill>
        <p:spPr>
          <a:xfrm>
            <a:off x="67150" y="4319898"/>
            <a:ext cx="1008928" cy="671400"/>
          </a:xfrm>
          <a:prstGeom prst="rect">
            <a:avLst/>
          </a:prstGeom>
          <a:noFill/>
          <a:ln>
            <a:noFill/>
          </a:ln>
        </p:spPr>
      </p:pic>
      <p:pic>
        <p:nvPicPr>
          <p:cNvPr id="420" name="Google Shape;420;p19"/>
          <p:cNvPicPr preferRelativeResize="0"/>
          <p:nvPr/>
        </p:nvPicPr>
        <p:blipFill rotWithShape="1">
          <a:blip r:embed="rId5">
            <a:alphaModFix/>
          </a:blip>
          <a:srcRect b="0" l="0" r="0" t="0"/>
          <a:stretch/>
        </p:blipFill>
        <p:spPr>
          <a:xfrm>
            <a:off x="8239168" y="4350900"/>
            <a:ext cx="904832" cy="7925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
          <p:cNvSpPr txBox="1"/>
          <p:nvPr>
            <p:ph type="ctrTitle"/>
          </p:nvPr>
        </p:nvSpPr>
        <p:spPr>
          <a:xfrm>
            <a:off x="311700" y="212100"/>
            <a:ext cx="8520600" cy="79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b="1" lang="fr" sz="2800">
                <a:solidFill>
                  <a:schemeClr val="accent1"/>
                </a:solidFill>
              </a:rPr>
              <a:t>Sujets</a:t>
            </a:r>
            <a:endParaRPr b="1" sz="2800">
              <a:solidFill>
                <a:schemeClr val="accent1"/>
              </a:solidFill>
            </a:endParaRPr>
          </a:p>
        </p:txBody>
      </p:sp>
      <p:sp>
        <p:nvSpPr>
          <p:cNvPr id="176" name="Google Shape;176;p2"/>
          <p:cNvSpPr txBox="1"/>
          <p:nvPr>
            <p:ph idx="1" type="subTitle"/>
          </p:nvPr>
        </p:nvSpPr>
        <p:spPr>
          <a:xfrm>
            <a:off x="311700" y="1272625"/>
            <a:ext cx="8520600" cy="3791400"/>
          </a:xfrm>
          <a:prstGeom prst="rect">
            <a:avLst/>
          </a:prstGeom>
          <a:noFill/>
          <a:ln>
            <a:noFill/>
          </a:ln>
        </p:spPr>
        <p:txBody>
          <a:bodyPr anchorCtr="0" anchor="t" bIns="91425" lIns="91425" spcFirstLastPara="1" rIns="91425" wrap="square" tIns="91425">
            <a:normAutofit/>
          </a:bodyPr>
          <a:lstStyle/>
          <a:p>
            <a:pPr indent="-285750" lvl="0" marL="342900" marR="0" rtl="0" algn="l">
              <a:lnSpc>
                <a:spcPct val="100000"/>
              </a:lnSpc>
              <a:spcBef>
                <a:spcPts val="900"/>
              </a:spcBef>
              <a:spcAft>
                <a:spcPts val="0"/>
              </a:spcAft>
              <a:buClr>
                <a:schemeClr val="dk1"/>
              </a:buClr>
              <a:buSzPts val="1900"/>
              <a:buFont typeface="Montserrat"/>
              <a:buChar char="-"/>
            </a:pPr>
            <a:r>
              <a:rPr lang="fr" sz="1900">
                <a:solidFill>
                  <a:schemeClr val="dk1"/>
                </a:solidFill>
                <a:latin typeface="Montserrat"/>
                <a:ea typeface="Montserrat"/>
                <a:cs typeface="Montserrat"/>
                <a:sym typeface="Montserrat"/>
              </a:rPr>
              <a:t>Ordre d'exécution</a:t>
            </a:r>
            <a:endParaRPr sz="1900">
              <a:solidFill>
                <a:schemeClr val="dk1"/>
              </a:solidFill>
              <a:latin typeface="Montserrat"/>
              <a:ea typeface="Montserrat"/>
              <a:cs typeface="Montserrat"/>
              <a:sym typeface="Montserrat"/>
            </a:endParaRPr>
          </a:p>
          <a:p>
            <a:pPr indent="-285750" lvl="0" marL="342900" marR="0" rtl="0" algn="l">
              <a:lnSpc>
                <a:spcPct val="100000"/>
              </a:lnSpc>
              <a:spcBef>
                <a:spcPts val="0"/>
              </a:spcBef>
              <a:spcAft>
                <a:spcPts val="0"/>
              </a:spcAft>
              <a:buClr>
                <a:schemeClr val="dk1"/>
              </a:buClr>
              <a:buSzPts val="1900"/>
              <a:buFont typeface="Montserrat"/>
              <a:buChar char="-"/>
            </a:pPr>
            <a:r>
              <a:rPr lang="fr" sz="1900">
                <a:solidFill>
                  <a:schemeClr val="dk1"/>
                </a:solidFill>
                <a:latin typeface="Montserrat"/>
                <a:ea typeface="Montserrat"/>
                <a:cs typeface="Montserrat"/>
                <a:sym typeface="Montserrat"/>
              </a:rPr>
              <a:t>Triggers Apex</a:t>
            </a:r>
            <a:endParaRPr sz="1900">
              <a:solidFill>
                <a:schemeClr val="dk1"/>
              </a:solidFill>
              <a:latin typeface="Montserrat"/>
              <a:ea typeface="Montserrat"/>
              <a:cs typeface="Montserrat"/>
              <a:sym typeface="Montserrat"/>
            </a:endParaRPr>
          </a:p>
          <a:p>
            <a:pPr indent="-285750" lvl="0" marL="342900" rtl="0" algn="l">
              <a:lnSpc>
                <a:spcPct val="100000"/>
              </a:lnSpc>
              <a:spcBef>
                <a:spcPts val="0"/>
              </a:spcBef>
              <a:spcAft>
                <a:spcPts val="0"/>
              </a:spcAft>
              <a:buClr>
                <a:schemeClr val="dk1"/>
              </a:buClr>
              <a:buSzPts val="1900"/>
              <a:buFont typeface="Montserrat"/>
              <a:buChar char="-"/>
            </a:pPr>
            <a:r>
              <a:rPr lang="fr" sz="1900">
                <a:solidFill>
                  <a:schemeClr val="dk1"/>
                </a:solidFill>
                <a:latin typeface="Montserrat"/>
                <a:ea typeface="Montserrat"/>
                <a:cs typeface="Montserrat"/>
                <a:sym typeface="Montserrat"/>
              </a:rPr>
              <a:t>Cas d’usage des Triggers Apex</a:t>
            </a:r>
            <a:endParaRPr/>
          </a:p>
          <a:p>
            <a:pPr indent="-285750" lvl="0" marL="342900" marR="0" rtl="0" algn="l">
              <a:lnSpc>
                <a:spcPct val="100000"/>
              </a:lnSpc>
              <a:spcBef>
                <a:spcPts val="0"/>
              </a:spcBef>
              <a:spcAft>
                <a:spcPts val="0"/>
              </a:spcAft>
              <a:buClr>
                <a:schemeClr val="dk1"/>
              </a:buClr>
              <a:buSzPts val="1900"/>
              <a:buFont typeface="Montserrat"/>
              <a:buChar char="-"/>
            </a:pPr>
            <a:r>
              <a:rPr lang="fr" sz="1900">
                <a:solidFill>
                  <a:schemeClr val="dk1"/>
                </a:solidFill>
                <a:latin typeface="Montserrat"/>
                <a:ea typeface="Montserrat"/>
                <a:cs typeface="Montserrat"/>
                <a:sym typeface="Montserrat"/>
              </a:rPr>
              <a:t>Types de Triggers</a:t>
            </a:r>
            <a:endParaRPr sz="1900">
              <a:solidFill>
                <a:schemeClr val="dk1"/>
              </a:solidFill>
              <a:latin typeface="Montserrat"/>
              <a:ea typeface="Montserrat"/>
              <a:cs typeface="Montserrat"/>
              <a:sym typeface="Montserrat"/>
            </a:endParaRPr>
          </a:p>
          <a:p>
            <a:pPr indent="-285750" lvl="0" marL="342900" marR="0" rtl="0" algn="l">
              <a:lnSpc>
                <a:spcPct val="100000"/>
              </a:lnSpc>
              <a:spcBef>
                <a:spcPts val="0"/>
              </a:spcBef>
              <a:spcAft>
                <a:spcPts val="0"/>
              </a:spcAft>
              <a:buClr>
                <a:schemeClr val="dk1"/>
              </a:buClr>
              <a:buSzPts val="1900"/>
              <a:buFont typeface="Montserrat"/>
              <a:buChar char="-"/>
            </a:pPr>
            <a:r>
              <a:rPr lang="fr" sz="1900">
                <a:solidFill>
                  <a:schemeClr val="dk1"/>
                </a:solidFill>
                <a:latin typeface="Montserrat"/>
                <a:ea typeface="Montserrat"/>
                <a:cs typeface="Montserrat"/>
                <a:sym typeface="Montserrat"/>
              </a:rPr>
              <a:t>Différence entre les Before Trigger et After Trigger</a:t>
            </a:r>
            <a:endParaRPr sz="1900">
              <a:solidFill>
                <a:schemeClr val="dk1"/>
              </a:solidFill>
              <a:latin typeface="Montserrat"/>
              <a:ea typeface="Montserrat"/>
              <a:cs typeface="Montserrat"/>
              <a:sym typeface="Montserrat"/>
            </a:endParaRPr>
          </a:p>
          <a:p>
            <a:pPr indent="-285750" lvl="0" marL="342900" marR="0" rtl="0" algn="l">
              <a:lnSpc>
                <a:spcPct val="100000"/>
              </a:lnSpc>
              <a:spcBef>
                <a:spcPts val="0"/>
              </a:spcBef>
              <a:spcAft>
                <a:spcPts val="0"/>
              </a:spcAft>
              <a:buClr>
                <a:schemeClr val="dk1"/>
              </a:buClr>
              <a:buSzPts val="1900"/>
              <a:buFont typeface="Montserrat"/>
              <a:buChar char="-"/>
            </a:pPr>
            <a:r>
              <a:rPr lang="fr" sz="1900">
                <a:solidFill>
                  <a:schemeClr val="dk1"/>
                </a:solidFill>
                <a:latin typeface="Montserrat"/>
                <a:ea typeface="Montserrat"/>
                <a:cs typeface="Montserrat"/>
                <a:sym typeface="Montserrat"/>
              </a:rPr>
              <a:t>Exécution des Triggers</a:t>
            </a:r>
            <a:endParaRPr sz="1900">
              <a:solidFill>
                <a:schemeClr val="dk1"/>
              </a:solidFill>
              <a:latin typeface="Montserrat"/>
              <a:ea typeface="Montserrat"/>
              <a:cs typeface="Montserrat"/>
              <a:sym typeface="Montserrat"/>
            </a:endParaRPr>
          </a:p>
          <a:p>
            <a:pPr indent="-285750" lvl="0" marL="342900" marR="0" rtl="0" algn="l">
              <a:lnSpc>
                <a:spcPct val="100000"/>
              </a:lnSpc>
              <a:spcBef>
                <a:spcPts val="0"/>
              </a:spcBef>
              <a:spcAft>
                <a:spcPts val="0"/>
              </a:spcAft>
              <a:buClr>
                <a:schemeClr val="dk1"/>
              </a:buClr>
              <a:buSzPts val="1900"/>
              <a:buFont typeface="Montserrat"/>
              <a:buChar char="-"/>
            </a:pPr>
            <a:r>
              <a:rPr lang="fr" sz="1900">
                <a:solidFill>
                  <a:schemeClr val="dk1"/>
                </a:solidFill>
                <a:latin typeface="Montserrat"/>
                <a:ea typeface="Montserrat"/>
                <a:cs typeface="Montserrat"/>
                <a:sym typeface="Montserrat"/>
              </a:rPr>
              <a:t>Structure de base du Trigger</a:t>
            </a:r>
            <a:endParaRPr sz="1900">
              <a:solidFill>
                <a:schemeClr val="dk1"/>
              </a:solidFill>
              <a:latin typeface="Montserrat"/>
              <a:ea typeface="Montserrat"/>
              <a:cs typeface="Montserrat"/>
              <a:sym typeface="Montserrat"/>
            </a:endParaRPr>
          </a:p>
          <a:p>
            <a:pPr indent="-285750" lvl="0" marL="342900" marR="0" rtl="0" algn="l">
              <a:lnSpc>
                <a:spcPct val="100000"/>
              </a:lnSpc>
              <a:spcBef>
                <a:spcPts val="0"/>
              </a:spcBef>
              <a:spcAft>
                <a:spcPts val="0"/>
              </a:spcAft>
              <a:buClr>
                <a:schemeClr val="dk1"/>
              </a:buClr>
              <a:buSzPts val="1900"/>
              <a:buFont typeface="Montserrat"/>
              <a:buChar char="-"/>
            </a:pPr>
            <a:r>
              <a:rPr lang="fr" sz="1900">
                <a:solidFill>
                  <a:schemeClr val="dk1"/>
                </a:solidFill>
                <a:latin typeface="Montserrat"/>
                <a:ea typeface="Montserrat"/>
                <a:cs typeface="Montserrat"/>
                <a:sym typeface="Montserrat"/>
              </a:rPr>
              <a:t>Où mettre le code ?</a:t>
            </a:r>
            <a:endParaRPr sz="1900">
              <a:solidFill>
                <a:schemeClr val="dk1"/>
              </a:solidFill>
              <a:latin typeface="Montserrat"/>
              <a:ea typeface="Montserrat"/>
              <a:cs typeface="Montserrat"/>
              <a:sym typeface="Montserrat"/>
            </a:endParaRPr>
          </a:p>
          <a:p>
            <a:pPr indent="-285750" lvl="0" marL="342900" marR="0" rtl="0" algn="l">
              <a:lnSpc>
                <a:spcPct val="100000"/>
              </a:lnSpc>
              <a:spcBef>
                <a:spcPts val="0"/>
              </a:spcBef>
              <a:spcAft>
                <a:spcPts val="0"/>
              </a:spcAft>
              <a:buClr>
                <a:schemeClr val="dk1"/>
              </a:buClr>
              <a:buSzPts val="1900"/>
              <a:buFont typeface="Montserrat"/>
              <a:buChar char="-"/>
            </a:pPr>
            <a:r>
              <a:rPr lang="fr" sz="1900">
                <a:solidFill>
                  <a:schemeClr val="dk1"/>
                </a:solidFill>
                <a:latin typeface="Montserrat"/>
                <a:ea typeface="Montserrat"/>
                <a:cs typeface="Montserrat"/>
                <a:sym typeface="Montserrat"/>
              </a:rPr>
              <a:t>Meilleures pratiques en matière de Trigger Apex</a:t>
            </a:r>
            <a:endParaRPr sz="1900">
              <a:solidFill>
                <a:schemeClr val="dk1"/>
              </a:solidFill>
              <a:latin typeface="Montserrat"/>
              <a:ea typeface="Montserrat"/>
              <a:cs typeface="Montserrat"/>
              <a:sym typeface="Montserrat"/>
            </a:endParaRPr>
          </a:p>
          <a:p>
            <a:pPr indent="0" lvl="0" marL="0" marR="0" rtl="0" algn="l">
              <a:lnSpc>
                <a:spcPct val="100000"/>
              </a:lnSpc>
              <a:spcBef>
                <a:spcPts val="900"/>
              </a:spcBef>
              <a:spcAft>
                <a:spcPts val="0"/>
              </a:spcAft>
              <a:buSzPts val="2800"/>
              <a:buNone/>
            </a:pPr>
            <a:r>
              <a:t/>
            </a:r>
            <a:endParaRPr sz="1100">
              <a:solidFill>
                <a:schemeClr val="dk1"/>
              </a:solidFill>
              <a:latin typeface="Montserrat"/>
              <a:ea typeface="Montserrat"/>
              <a:cs typeface="Montserrat"/>
              <a:sym typeface="Montserrat"/>
            </a:endParaRPr>
          </a:p>
        </p:txBody>
      </p:sp>
      <p:pic>
        <p:nvPicPr>
          <p:cNvPr id="177" name="Google Shape;177;p2"/>
          <p:cNvPicPr preferRelativeResize="0"/>
          <p:nvPr/>
        </p:nvPicPr>
        <p:blipFill rotWithShape="1">
          <a:blip r:embed="rId3">
            <a:alphaModFix/>
          </a:blip>
          <a:srcRect b="0" l="0" r="0" t="0"/>
          <a:stretch/>
        </p:blipFill>
        <p:spPr>
          <a:xfrm>
            <a:off x="0" y="4700099"/>
            <a:ext cx="666300" cy="443400"/>
          </a:xfrm>
          <a:prstGeom prst="rect">
            <a:avLst/>
          </a:prstGeom>
          <a:noFill/>
          <a:ln>
            <a:noFill/>
          </a:ln>
        </p:spPr>
      </p:pic>
      <p:pic>
        <p:nvPicPr>
          <p:cNvPr id="178" name="Google Shape;178;p2"/>
          <p:cNvPicPr preferRelativeResize="0"/>
          <p:nvPr/>
        </p:nvPicPr>
        <p:blipFill rotWithShape="1">
          <a:blip r:embed="rId4">
            <a:alphaModFix/>
          </a:blip>
          <a:srcRect b="0" l="0" r="0" t="0"/>
          <a:stretch/>
        </p:blipFill>
        <p:spPr>
          <a:xfrm>
            <a:off x="8239168" y="4350900"/>
            <a:ext cx="904832" cy="7925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0"/>
          <p:cNvSpPr txBox="1"/>
          <p:nvPr>
            <p:ph type="title"/>
          </p:nvPr>
        </p:nvSpPr>
        <p:spPr>
          <a:xfrm>
            <a:off x="628650" y="112750"/>
            <a:ext cx="7886700" cy="671400"/>
          </a:xfrm>
          <a:prstGeom prst="rect">
            <a:avLst/>
          </a:prstGeom>
          <a:noFill/>
          <a:ln>
            <a:noFill/>
          </a:ln>
        </p:spPr>
        <p:txBody>
          <a:bodyPr anchorCtr="0" anchor="ctr" bIns="34275" lIns="68575" spcFirstLastPara="1" rIns="68575" wrap="square" tIns="34275">
            <a:normAutofit/>
          </a:bodyPr>
          <a:lstStyle/>
          <a:p>
            <a:pPr indent="0" lvl="0" marL="0" rtl="0" algn="ctr">
              <a:spcBef>
                <a:spcPts val="0"/>
              </a:spcBef>
              <a:spcAft>
                <a:spcPts val="0"/>
              </a:spcAft>
              <a:buClr>
                <a:schemeClr val="dk1"/>
              </a:buClr>
              <a:buSzPts val="3000"/>
              <a:buFont typeface="Calibri"/>
              <a:buNone/>
            </a:pPr>
            <a:r>
              <a:rPr b="1" lang="fr">
                <a:solidFill>
                  <a:schemeClr val="accent1"/>
                </a:solidFill>
              </a:rPr>
              <a:t>Détails du Trigger Framework</a:t>
            </a:r>
            <a:endParaRPr>
              <a:solidFill>
                <a:schemeClr val="accent1"/>
              </a:solidFill>
            </a:endParaRPr>
          </a:p>
        </p:txBody>
      </p:sp>
      <p:sp>
        <p:nvSpPr>
          <p:cNvPr id="426" name="Google Shape;426;p20"/>
          <p:cNvSpPr txBox="1"/>
          <p:nvPr>
            <p:ph idx="1" type="body"/>
          </p:nvPr>
        </p:nvSpPr>
        <p:spPr>
          <a:xfrm>
            <a:off x="146400" y="784150"/>
            <a:ext cx="8997600" cy="7281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900"/>
              </a:spcBef>
              <a:spcAft>
                <a:spcPts val="0"/>
              </a:spcAft>
              <a:buSzPts val="1400"/>
              <a:buNone/>
            </a:pPr>
            <a:r>
              <a:rPr b="1" lang="fr" sz="1300">
                <a:solidFill>
                  <a:schemeClr val="dk1"/>
                </a:solidFill>
                <a:latin typeface="Montserrat"/>
                <a:ea typeface="Montserrat"/>
                <a:cs typeface="Montserrat"/>
                <a:sym typeface="Montserrat"/>
              </a:rPr>
              <a:t>Selon le Trigger framework proposé par Salesforce, nous devrions :</a:t>
            </a:r>
            <a:endParaRPr b="1"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Simplifier notre code et éviter les requêtes SOQL ou les instructions DML dans les boucles FOR.</a:t>
            </a:r>
            <a:endParaRPr sz="1300">
              <a:solidFill>
                <a:schemeClr val="dk1"/>
              </a:solidFill>
              <a:latin typeface="Montserrat"/>
              <a:ea typeface="Montserrat"/>
              <a:cs typeface="Montserrat"/>
              <a:sym typeface="Montserrat"/>
            </a:endParaRPr>
          </a:p>
        </p:txBody>
      </p:sp>
      <p:pic>
        <p:nvPicPr>
          <p:cNvPr id="427" name="Google Shape;427;p20"/>
          <p:cNvPicPr preferRelativeResize="0"/>
          <p:nvPr/>
        </p:nvPicPr>
        <p:blipFill rotWithShape="1">
          <a:blip r:embed="rId3">
            <a:alphaModFix/>
          </a:blip>
          <a:srcRect b="0" l="0" r="0" t="0"/>
          <a:stretch/>
        </p:blipFill>
        <p:spPr>
          <a:xfrm>
            <a:off x="1483588" y="1437450"/>
            <a:ext cx="6499123" cy="3154375"/>
          </a:xfrm>
          <a:prstGeom prst="rect">
            <a:avLst/>
          </a:prstGeom>
          <a:noFill/>
          <a:ln>
            <a:noFill/>
          </a:ln>
        </p:spPr>
      </p:pic>
      <p:pic>
        <p:nvPicPr>
          <p:cNvPr id="428" name="Google Shape;428;p20"/>
          <p:cNvPicPr preferRelativeResize="0"/>
          <p:nvPr/>
        </p:nvPicPr>
        <p:blipFill rotWithShape="1">
          <a:blip r:embed="rId4">
            <a:alphaModFix/>
          </a:blip>
          <a:srcRect b="0" l="0" r="0" t="0"/>
          <a:stretch/>
        </p:blipFill>
        <p:spPr>
          <a:xfrm>
            <a:off x="67150" y="4319898"/>
            <a:ext cx="1008928" cy="671400"/>
          </a:xfrm>
          <a:prstGeom prst="rect">
            <a:avLst/>
          </a:prstGeom>
          <a:noFill/>
          <a:ln>
            <a:noFill/>
          </a:ln>
        </p:spPr>
      </p:pic>
      <p:pic>
        <p:nvPicPr>
          <p:cNvPr id="429" name="Google Shape;429;p20"/>
          <p:cNvPicPr preferRelativeResize="0"/>
          <p:nvPr/>
        </p:nvPicPr>
        <p:blipFill rotWithShape="1">
          <a:blip r:embed="rId5">
            <a:alphaModFix/>
          </a:blip>
          <a:srcRect b="0" l="0" r="0" t="0"/>
          <a:stretch/>
        </p:blipFill>
        <p:spPr>
          <a:xfrm>
            <a:off x="8239168" y="4350900"/>
            <a:ext cx="904832" cy="7925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1"/>
          <p:cNvSpPr txBox="1"/>
          <p:nvPr>
            <p:ph idx="1" type="body"/>
          </p:nvPr>
        </p:nvSpPr>
        <p:spPr>
          <a:xfrm>
            <a:off x="381350" y="3342675"/>
            <a:ext cx="7716600" cy="1515000"/>
          </a:xfrm>
          <a:prstGeom prst="rect">
            <a:avLst/>
          </a:prstGeom>
          <a:noFill/>
          <a:ln>
            <a:noFill/>
          </a:ln>
        </p:spPr>
        <p:txBody>
          <a:bodyPr anchorCtr="0" anchor="t" bIns="34275" lIns="68575" spcFirstLastPara="1" rIns="68575" wrap="square" tIns="34275">
            <a:noAutofit/>
          </a:bodyPr>
          <a:lstStyle/>
          <a:p>
            <a:pPr indent="0" lvl="0" marL="0" rtl="0" algn="l">
              <a:lnSpc>
                <a:spcPct val="80000"/>
              </a:lnSpc>
              <a:spcBef>
                <a:spcPts val="800"/>
              </a:spcBef>
              <a:spcAft>
                <a:spcPts val="0"/>
              </a:spcAft>
              <a:buClr>
                <a:schemeClr val="dk1"/>
              </a:buClr>
              <a:buSzPts val="1100"/>
              <a:buFont typeface="Arial"/>
              <a:buNone/>
            </a:pPr>
            <a:r>
              <a:rPr b="1" lang="fr" sz="1400">
                <a:solidFill>
                  <a:srgbClr val="0C0C0C"/>
                </a:solidFill>
                <a:latin typeface="Montserrat"/>
                <a:ea typeface="Montserrat"/>
                <a:cs typeface="Montserrat"/>
                <a:sym typeface="Montserrat"/>
              </a:rPr>
              <a:t>Raphael Wulff</a:t>
            </a:r>
            <a:endParaRPr b="1" sz="1400">
              <a:solidFill>
                <a:srgbClr val="0C0C0C"/>
              </a:solidFill>
              <a:latin typeface="Montserrat"/>
              <a:ea typeface="Montserrat"/>
              <a:cs typeface="Montserrat"/>
              <a:sym typeface="Montserrat"/>
            </a:endParaRPr>
          </a:p>
          <a:p>
            <a:pPr indent="0" lvl="0" marL="0" rtl="0" algn="l">
              <a:lnSpc>
                <a:spcPct val="80000"/>
              </a:lnSpc>
              <a:spcBef>
                <a:spcPts val="800"/>
              </a:spcBef>
              <a:spcAft>
                <a:spcPts val="0"/>
              </a:spcAft>
              <a:buClr>
                <a:schemeClr val="dk1"/>
              </a:buClr>
              <a:buSzPts val="1100"/>
              <a:buFont typeface="Arial"/>
              <a:buNone/>
            </a:pPr>
            <a:r>
              <a:rPr b="1" lang="fr" sz="1400">
                <a:solidFill>
                  <a:srgbClr val="0C0C0C"/>
                </a:solidFill>
                <a:latin typeface="Montserrat"/>
                <a:ea typeface="Montserrat"/>
                <a:cs typeface="Montserrat"/>
                <a:sym typeface="Montserrat"/>
              </a:rPr>
              <a:t>Fondateur et coach salesforce</a:t>
            </a:r>
            <a:endParaRPr b="1" sz="1400">
              <a:solidFill>
                <a:srgbClr val="0C0C0C"/>
              </a:solidFill>
              <a:latin typeface="Montserrat"/>
              <a:ea typeface="Montserrat"/>
              <a:cs typeface="Montserrat"/>
              <a:sym typeface="Montserrat"/>
            </a:endParaRPr>
          </a:p>
          <a:p>
            <a:pPr indent="0" lvl="0" marL="0" rtl="0" algn="l">
              <a:lnSpc>
                <a:spcPct val="80000"/>
              </a:lnSpc>
              <a:spcBef>
                <a:spcPts val="800"/>
              </a:spcBef>
              <a:spcAft>
                <a:spcPts val="0"/>
              </a:spcAft>
              <a:buClr>
                <a:schemeClr val="dk1"/>
              </a:buClr>
              <a:buSzPts val="1100"/>
              <a:buFont typeface="Arial"/>
              <a:buNone/>
            </a:pPr>
            <a:r>
              <a:rPr lang="fr" sz="1400" u="sng">
                <a:solidFill>
                  <a:schemeClr val="hlink"/>
                </a:solidFill>
                <a:latin typeface="Montserrat"/>
                <a:ea typeface="Montserrat"/>
                <a:cs typeface="Montserrat"/>
                <a:sym typeface="Montserrat"/>
                <a:hlinkClick r:id="rId3"/>
              </a:rPr>
              <a:t>www.apsynergy.com</a:t>
            </a:r>
            <a:endParaRPr sz="1400" u="sng">
              <a:solidFill>
                <a:srgbClr val="0C0C0C"/>
              </a:solidFill>
              <a:latin typeface="Montserrat"/>
              <a:ea typeface="Montserrat"/>
              <a:cs typeface="Montserrat"/>
              <a:sym typeface="Montserrat"/>
            </a:endParaRPr>
          </a:p>
          <a:p>
            <a:pPr indent="0" lvl="0" marL="0" rtl="0" algn="l">
              <a:lnSpc>
                <a:spcPct val="80000"/>
              </a:lnSpc>
              <a:spcBef>
                <a:spcPts val="800"/>
              </a:spcBef>
              <a:spcAft>
                <a:spcPts val="0"/>
              </a:spcAft>
              <a:buClr>
                <a:schemeClr val="dk1"/>
              </a:buClr>
              <a:buSzPts val="1100"/>
              <a:buFont typeface="Arial"/>
              <a:buNone/>
            </a:pPr>
            <a:r>
              <a:rPr lang="fr" sz="1400">
                <a:solidFill>
                  <a:srgbClr val="0C0C0C"/>
                </a:solidFill>
                <a:latin typeface="Montserrat"/>
                <a:ea typeface="Montserrat"/>
                <a:cs typeface="Montserrat"/>
                <a:sym typeface="Montserrat"/>
              </a:rPr>
              <a:t>Apsynergy est un partenaire de Salesforce.org</a:t>
            </a:r>
            <a:endParaRPr sz="1400">
              <a:solidFill>
                <a:srgbClr val="0C0C0C"/>
              </a:solidFill>
              <a:latin typeface="Montserrat"/>
              <a:ea typeface="Montserrat"/>
              <a:cs typeface="Montserrat"/>
              <a:sym typeface="Montserrat"/>
            </a:endParaRPr>
          </a:p>
          <a:p>
            <a:pPr indent="0" lvl="0" marL="0" rtl="0" algn="l">
              <a:lnSpc>
                <a:spcPct val="80000"/>
              </a:lnSpc>
              <a:spcBef>
                <a:spcPts val="800"/>
              </a:spcBef>
              <a:spcAft>
                <a:spcPts val="0"/>
              </a:spcAft>
              <a:buClr>
                <a:schemeClr val="dk1"/>
              </a:buClr>
              <a:buSzPts val="1100"/>
              <a:buFont typeface="Arial"/>
              <a:buNone/>
            </a:pPr>
            <a:r>
              <a:rPr lang="fr" sz="1400">
                <a:solidFill>
                  <a:srgbClr val="0C0C0C"/>
                </a:solidFill>
                <a:latin typeface="Montserrat"/>
                <a:ea typeface="Montserrat"/>
                <a:cs typeface="Montserrat"/>
                <a:sym typeface="Montserrat"/>
              </a:rPr>
              <a:t>Apsynergy Sophia Antipolis : 535 route des Lucioles, 06560 Sophia Antipolis, France</a:t>
            </a:r>
            <a:endParaRPr sz="1400">
              <a:solidFill>
                <a:srgbClr val="0C0C0C"/>
              </a:solidFill>
              <a:latin typeface="Montserrat"/>
              <a:ea typeface="Montserrat"/>
              <a:cs typeface="Montserrat"/>
              <a:sym typeface="Montserrat"/>
            </a:endParaRPr>
          </a:p>
          <a:p>
            <a:pPr indent="0" lvl="0" marL="0" rtl="0" algn="l">
              <a:lnSpc>
                <a:spcPct val="80000"/>
              </a:lnSpc>
              <a:spcBef>
                <a:spcPts val="800"/>
              </a:spcBef>
              <a:spcAft>
                <a:spcPts val="0"/>
              </a:spcAft>
              <a:buClr>
                <a:schemeClr val="dk1"/>
              </a:buClr>
              <a:buSzPts val="1100"/>
              <a:buFont typeface="Arial"/>
              <a:buNone/>
            </a:pPr>
            <a:r>
              <a:rPr lang="fr" sz="1400">
                <a:solidFill>
                  <a:srgbClr val="0C0C0C"/>
                </a:solidFill>
                <a:latin typeface="Montserrat"/>
                <a:ea typeface="Montserrat"/>
                <a:cs typeface="Montserrat"/>
                <a:sym typeface="Montserrat"/>
              </a:rPr>
              <a:t>Apsynergy Suisse : Boulevard Georges-Favon 3, 1204 Genève, Suisse</a:t>
            </a:r>
            <a:endParaRPr sz="1400">
              <a:solidFill>
                <a:srgbClr val="0C0C0C"/>
              </a:solidFill>
              <a:latin typeface="Montserrat"/>
              <a:ea typeface="Montserrat"/>
              <a:cs typeface="Montserrat"/>
              <a:sym typeface="Montserrat"/>
            </a:endParaRPr>
          </a:p>
          <a:p>
            <a:pPr indent="0" lvl="0" marL="0" rtl="0" algn="l">
              <a:lnSpc>
                <a:spcPct val="80000"/>
              </a:lnSpc>
              <a:spcBef>
                <a:spcPts val="800"/>
              </a:spcBef>
              <a:spcAft>
                <a:spcPts val="0"/>
              </a:spcAft>
              <a:buSzPts val="1100"/>
              <a:buNone/>
            </a:pPr>
            <a:r>
              <a:t/>
            </a:r>
            <a:endParaRPr sz="1200">
              <a:solidFill>
                <a:srgbClr val="0C0C0C"/>
              </a:solidFill>
              <a:latin typeface="Montserrat"/>
              <a:ea typeface="Montserrat"/>
              <a:cs typeface="Montserrat"/>
              <a:sym typeface="Montserrat"/>
            </a:endParaRPr>
          </a:p>
        </p:txBody>
      </p:sp>
      <p:sp>
        <p:nvSpPr>
          <p:cNvPr id="435" name="Google Shape;435;p21"/>
          <p:cNvSpPr txBox="1"/>
          <p:nvPr/>
        </p:nvSpPr>
        <p:spPr>
          <a:xfrm>
            <a:off x="130700" y="1480750"/>
            <a:ext cx="7276800" cy="192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Calibri"/>
              <a:ea typeface="Calibri"/>
              <a:cs typeface="Calibri"/>
              <a:sym typeface="Calibri"/>
            </a:endParaRPr>
          </a:p>
          <a:p>
            <a:pPr indent="-336550" lvl="0" marL="457200" marR="0" rtl="0" algn="l">
              <a:lnSpc>
                <a:spcPct val="100000"/>
              </a:lnSpc>
              <a:spcBef>
                <a:spcPts val="0"/>
              </a:spcBef>
              <a:spcAft>
                <a:spcPts val="0"/>
              </a:spcAft>
              <a:buClr>
                <a:schemeClr val="dk1"/>
              </a:buClr>
              <a:buSzPts val="1700"/>
              <a:buFont typeface="Montserrat"/>
              <a:buChar char="●"/>
            </a:pPr>
            <a:r>
              <a:rPr b="0" i="0" lang="fr" sz="1700" u="none" cap="none" strike="noStrike">
                <a:solidFill>
                  <a:schemeClr val="dk1"/>
                </a:solidFill>
                <a:latin typeface="Montserrat"/>
                <a:ea typeface="Montserrat"/>
                <a:cs typeface="Montserrat"/>
                <a:sym typeface="Montserrat"/>
              </a:rPr>
              <a:t>Apsynergy Learning Home : </a:t>
            </a:r>
            <a:r>
              <a:rPr b="0" i="0" lang="fr" sz="1700" u="sng" cap="none" strike="noStrike">
                <a:solidFill>
                  <a:srgbClr val="B45F06"/>
                </a:solidFill>
                <a:latin typeface="Montserrat"/>
                <a:ea typeface="Montserrat"/>
                <a:cs typeface="Montserrat"/>
                <a:sym typeface="Montserrat"/>
                <a:hlinkClick r:id="rId4">
                  <a:extLst>
                    <a:ext uri="{A12FA001-AC4F-418D-AE19-62706E023703}">
                      <ahyp:hlinkClr val="tx"/>
                    </a:ext>
                  </a:extLst>
                </a:hlinkClick>
              </a:rPr>
              <a:t>https://learn.salesforce.apsynergy.com/</a:t>
            </a:r>
            <a:endParaRPr b="0" i="0" sz="1700" u="none" cap="none" strike="noStrike">
              <a:solidFill>
                <a:srgbClr val="B45F06"/>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700" u="none" cap="none" strike="noStrike">
              <a:solidFill>
                <a:schemeClr val="dk1"/>
              </a:solidFill>
              <a:latin typeface="Montserrat"/>
              <a:ea typeface="Montserrat"/>
              <a:cs typeface="Montserrat"/>
              <a:sym typeface="Montserrat"/>
            </a:endParaRPr>
          </a:p>
          <a:p>
            <a:pPr indent="-336550" lvl="0" marL="457200" marR="0" rtl="0" algn="l">
              <a:lnSpc>
                <a:spcPct val="100000"/>
              </a:lnSpc>
              <a:spcBef>
                <a:spcPts val="0"/>
              </a:spcBef>
              <a:spcAft>
                <a:spcPts val="0"/>
              </a:spcAft>
              <a:buClr>
                <a:schemeClr val="dk1"/>
              </a:buClr>
              <a:buSzPts val="1700"/>
              <a:buFont typeface="Montserrat"/>
              <a:buChar char="●"/>
            </a:pPr>
            <a:r>
              <a:rPr b="0" i="0" lang="fr" sz="1700" u="none" cap="none" strike="noStrike">
                <a:solidFill>
                  <a:schemeClr val="dk1"/>
                </a:solidFill>
                <a:latin typeface="Montserrat"/>
                <a:ea typeface="Montserrat"/>
                <a:cs typeface="Montserrat"/>
                <a:sym typeface="Montserrat"/>
              </a:rPr>
              <a:t>Planifier une réunion : </a:t>
            </a:r>
            <a:r>
              <a:rPr b="0" i="0" lang="fr" sz="1700" u="sng" cap="none" strike="noStrike">
                <a:solidFill>
                  <a:srgbClr val="B45F06"/>
                </a:solidFill>
                <a:latin typeface="Montserrat"/>
                <a:ea typeface="Montserrat"/>
                <a:cs typeface="Montserrat"/>
                <a:sym typeface="Montserrat"/>
                <a:hlinkClick r:id="rId5">
                  <a:extLst>
                    <a:ext uri="{A12FA001-AC4F-418D-AE19-62706E023703}">
                      <ahyp:hlinkClr val="tx"/>
                    </a:ext>
                  </a:extLst>
                </a:hlinkClick>
              </a:rPr>
              <a:t>https://calendly.com/raphael-apsynergy</a:t>
            </a:r>
            <a:endParaRPr b="0" i="0" sz="1700" u="sng" cap="none" strike="noStrike">
              <a:solidFill>
                <a:srgbClr val="B45F06"/>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pic>
        <p:nvPicPr>
          <p:cNvPr id="436" name="Google Shape;436;p21"/>
          <p:cNvPicPr preferRelativeResize="0"/>
          <p:nvPr/>
        </p:nvPicPr>
        <p:blipFill rotWithShape="1">
          <a:blip r:embed="rId6">
            <a:alphaModFix/>
          </a:blip>
          <a:srcRect b="0" l="0" r="0" t="0"/>
          <a:stretch/>
        </p:blipFill>
        <p:spPr>
          <a:xfrm>
            <a:off x="2911983" y="0"/>
            <a:ext cx="2104200" cy="2104200"/>
          </a:xfrm>
          <a:prstGeom prst="rect">
            <a:avLst/>
          </a:prstGeom>
          <a:noFill/>
          <a:ln>
            <a:noFill/>
          </a:ln>
        </p:spPr>
      </p:pic>
      <p:pic>
        <p:nvPicPr>
          <p:cNvPr id="437" name="Google Shape;437;p21"/>
          <p:cNvPicPr preferRelativeResize="0"/>
          <p:nvPr/>
        </p:nvPicPr>
        <p:blipFill rotWithShape="1">
          <a:blip r:embed="rId7">
            <a:alphaModFix/>
          </a:blip>
          <a:srcRect b="0" l="0" r="0" t="0"/>
          <a:stretch/>
        </p:blipFill>
        <p:spPr>
          <a:xfrm>
            <a:off x="6763194" y="1756607"/>
            <a:ext cx="2194227" cy="1922074"/>
          </a:xfrm>
          <a:prstGeom prst="rect">
            <a:avLst/>
          </a:prstGeom>
          <a:noFill/>
          <a:ln>
            <a:noFill/>
          </a:ln>
        </p:spPr>
      </p:pic>
      <p:pic>
        <p:nvPicPr>
          <p:cNvPr id="438" name="Google Shape;438;p21"/>
          <p:cNvPicPr preferRelativeResize="0"/>
          <p:nvPr/>
        </p:nvPicPr>
        <p:blipFill rotWithShape="1">
          <a:blip r:embed="rId8">
            <a:alphaModFix/>
          </a:blip>
          <a:srcRect b="0" l="0" r="0" t="0"/>
          <a:stretch/>
        </p:blipFill>
        <p:spPr>
          <a:xfrm>
            <a:off x="0" y="-4"/>
            <a:ext cx="1184951" cy="7885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
          <p:cNvSpPr txBox="1"/>
          <p:nvPr>
            <p:ph type="title"/>
          </p:nvPr>
        </p:nvSpPr>
        <p:spPr>
          <a:xfrm>
            <a:off x="666300" y="157325"/>
            <a:ext cx="7322400" cy="4047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Clr>
                <a:schemeClr val="dk1"/>
              </a:buClr>
              <a:buSzPts val="3300"/>
              <a:buFont typeface="Calibri"/>
              <a:buNone/>
            </a:pPr>
            <a:r>
              <a:rPr b="1" lang="fr">
                <a:solidFill>
                  <a:schemeClr val="accent1"/>
                </a:solidFill>
              </a:rPr>
              <a:t>Triggers Apex</a:t>
            </a:r>
            <a:endParaRPr b="1">
              <a:solidFill>
                <a:schemeClr val="accent1"/>
              </a:solidFill>
            </a:endParaRPr>
          </a:p>
        </p:txBody>
      </p:sp>
      <p:sp>
        <p:nvSpPr>
          <p:cNvPr id="184" name="Google Shape;184;p3"/>
          <p:cNvSpPr txBox="1"/>
          <p:nvPr>
            <p:ph idx="1" type="body"/>
          </p:nvPr>
        </p:nvSpPr>
        <p:spPr>
          <a:xfrm>
            <a:off x="460200" y="945000"/>
            <a:ext cx="4111800" cy="3603600"/>
          </a:xfrm>
          <a:prstGeom prst="rect">
            <a:avLst/>
          </a:prstGeom>
          <a:noFill/>
          <a:ln>
            <a:noFill/>
          </a:ln>
        </p:spPr>
        <p:txBody>
          <a:bodyPr anchorCtr="0" anchor="t" bIns="34275" lIns="68575" spcFirstLastPara="1" rIns="68575" wrap="square" tIns="34275">
            <a:noAutofit/>
          </a:bodyPr>
          <a:lstStyle/>
          <a:p>
            <a:pPr indent="-247650" lvl="0" marL="342900" marR="0" rtl="0" algn="l">
              <a:lnSpc>
                <a:spcPct val="100000"/>
              </a:lnSpc>
              <a:spcBef>
                <a:spcPts val="90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U</a:t>
            </a:r>
            <a:r>
              <a:rPr lang="fr" sz="1300">
                <a:solidFill>
                  <a:schemeClr val="dk1"/>
                </a:solidFill>
                <a:latin typeface="Montserrat"/>
                <a:ea typeface="Montserrat"/>
                <a:cs typeface="Montserrat"/>
                <a:sym typeface="Montserrat"/>
              </a:rPr>
              <a:t>tilisés pour effectuer des tâches qui ne peuvent être réalisées à l'aide des outils déclaratifs (glissé déposé).</a:t>
            </a:r>
            <a:endParaRPr sz="1300">
              <a:solidFill>
                <a:schemeClr val="dk1"/>
              </a:solidFill>
              <a:latin typeface="Montserrat"/>
              <a:ea typeface="Montserrat"/>
              <a:cs typeface="Montserrat"/>
              <a:sym typeface="Montserrat"/>
            </a:endParaRPr>
          </a:p>
          <a:p>
            <a:pPr indent="0" lvl="0" marL="457200" marR="0" rtl="0" algn="l">
              <a:lnSpc>
                <a:spcPct val="100000"/>
              </a:lnSpc>
              <a:spcBef>
                <a:spcPts val="900"/>
              </a:spcBef>
              <a:spcAft>
                <a:spcPts val="0"/>
              </a:spcAft>
              <a:buNone/>
            </a:pPr>
            <a:r>
              <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Envisager d’abord des applications ou des composants Appexchange </a:t>
            </a:r>
            <a:endParaRPr sz="1300">
              <a:solidFill>
                <a:schemeClr val="dk1"/>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Utilisés pour exécuter des activités en fonction de certains critères, modifier des enregistrements liés ou empêcher certains processus de se lancer</a:t>
            </a:r>
            <a:endParaRPr sz="1300">
              <a:solidFill>
                <a:schemeClr val="dk1"/>
              </a:solidFill>
              <a:latin typeface="Montserrat"/>
              <a:ea typeface="Montserrat"/>
              <a:cs typeface="Montserrat"/>
              <a:sym typeface="Montserrat"/>
            </a:endParaRPr>
          </a:p>
          <a:p>
            <a:pPr indent="0" lvl="0" marL="457200" marR="0" rtl="0" algn="l">
              <a:lnSpc>
                <a:spcPct val="100000"/>
              </a:lnSpc>
              <a:spcBef>
                <a:spcPts val="0"/>
              </a:spcBef>
              <a:spcAft>
                <a:spcPts val="0"/>
              </a:spcAft>
              <a:buNone/>
            </a:pPr>
            <a:r>
              <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Les Triggers ecoutent certains événements de la base de données </a:t>
            </a:r>
            <a:br>
              <a:rPr lang="fr" sz="1300">
                <a:solidFill>
                  <a:schemeClr val="dk1"/>
                </a:solidFill>
                <a:latin typeface="Montserrat"/>
                <a:ea typeface="Montserrat"/>
                <a:cs typeface="Montserrat"/>
                <a:sym typeface="Montserrat"/>
              </a:rPr>
            </a:br>
            <a:r>
              <a:rPr lang="fr" sz="1300">
                <a:solidFill>
                  <a:schemeClr val="dk1"/>
                </a:solidFill>
                <a:latin typeface="Montserrat"/>
                <a:ea typeface="Montserrat"/>
                <a:cs typeface="Montserrat"/>
                <a:sym typeface="Montserrat"/>
              </a:rPr>
              <a:t>(par exemple, un enregistrement inséré, mis à jour, </a:t>
            </a:r>
            <a:br>
              <a:rPr lang="fr" sz="1300">
                <a:solidFill>
                  <a:schemeClr val="dk1"/>
                </a:solidFill>
                <a:latin typeface="Montserrat"/>
                <a:ea typeface="Montserrat"/>
                <a:cs typeface="Montserrat"/>
                <a:sym typeface="Montserrat"/>
              </a:rPr>
            </a:br>
            <a:r>
              <a:rPr lang="fr" sz="1300">
                <a:solidFill>
                  <a:schemeClr val="dk1"/>
                </a:solidFill>
                <a:latin typeface="Montserrat"/>
                <a:ea typeface="Montserrat"/>
                <a:cs typeface="Montserrat"/>
                <a:sym typeface="Montserrat"/>
              </a:rPr>
              <a:t>supprimé, etc.)</a:t>
            </a:r>
            <a:br>
              <a:rPr lang="fr" sz="1900">
                <a:latin typeface="Calibri"/>
                <a:ea typeface="Calibri"/>
                <a:cs typeface="Calibri"/>
                <a:sym typeface="Calibri"/>
              </a:rPr>
            </a:br>
            <a:endParaRPr b="1" sz="1900">
              <a:solidFill>
                <a:srgbClr val="1155CC"/>
              </a:solidFill>
              <a:latin typeface="Calibri"/>
              <a:ea typeface="Calibri"/>
              <a:cs typeface="Calibri"/>
              <a:sym typeface="Calibri"/>
            </a:endParaRPr>
          </a:p>
          <a:p>
            <a:pPr indent="-152400" lvl="0" marL="254000" rtl="0" algn="l">
              <a:lnSpc>
                <a:spcPct val="70000"/>
              </a:lnSpc>
              <a:spcBef>
                <a:spcPts val="1100"/>
              </a:spcBef>
              <a:spcAft>
                <a:spcPts val="0"/>
              </a:spcAft>
              <a:buClr>
                <a:schemeClr val="dk1"/>
              </a:buClr>
              <a:buSzPts val="1942"/>
              <a:buFont typeface="Noto Sans Symbols"/>
              <a:buNone/>
            </a:pPr>
            <a:r>
              <a:t/>
            </a:r>
            <a:endParaRPr sz="1900"/>
          </a:p>
        </p:txBody>
      </p:sp>
      <p:sp>
        <p:nvSpPr>
          <p:cNvPr id="185" name="Google Shape;185;p3"/>
          <p:cNvSpPr/>
          <p:nvPr/>
        </p:nvSpPr>
        <p:spPr>
          <a:xfrm>
            <a:off x="6165500" y="944999"/>
            <a:ext cx="1632900" cy="729600"/>
          </a:xfrm>
          <a:prstGeom prst="roundRect">
            <a:avLst>
              <a:gd fmla="val 27311" name="adj"/>
            </a:avLst>
          </a:prstGeom>
          <a:solidFill>
            <a:schemeClr val="lt1"/>
          </a:solidFill>
          <a:ln cap="flat" cmpd="sng" w="50800">
            <a:solidFill>
              <a:srgbClr val="69A24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1" i="0" lang="fr" sz="1050" u="none" cap="none" strike="noStrike">
                <a:solidFill>
                  <a:srgbClr val="69A243"/>
                </a:solidFill>
                <a:latin typeface="Arial"/>
                <a:ea typeface="Arial"/>
                <a:cs typeface="Arial"/>
                <a:sym typeface="Arial"/>
              </a:rPr>
              <a:t>Modification(s) apportée(s) aux enregistrements dans org</a:t>
            </a:r>
            <a:endParaRPr b="0" i="0" sz="1050" u="none" cap="none" strike="noStrike">
              <a:solidFill>
                <a:srgbClr val="000000"/>
              </a:solidFill>
              <a:latin typeface="Arial"/>
              <a:ea typeface="Arial"/>
              <a:cs typeface="Arial"/>
              <a:sym typeface="Arial"/>
            </a:endParaRPr>
          </a:p>
        </p:txBody>
      </p:sp>
      <p:sp>
        <p:nvSpPr>
          <p:cNvPr id="186" name="Google Shape;186;p3"/>
          <p:cNvSpPr/>
          <p:nvPr/>
        </p:nvSpPr>
        <p:spPr>
          <a:xfrm>
            <a:off x="5112500" y="2057663"/>
            <a:ext cx="3738900" cy="382500"/>
          </a:xfrm>
          <a:prstGeom prst="rect">
            <a:avLst/>
          </a:prstGeom>
          <a:solidFill>
            <a:schemeClr val="lt1"/>
          </a:solidFill>
          <a:ln cap="flat" cmpd="sng" w="508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fr" sz="1200" u="none" cap="none" strike="noStrike">
                <a:solidFill>
                  <a:schemeClr val="accent1"/>
                </a:solidFill>
                <a:latin typeface="Calibri"/>
                <a:ea typeface="Calibri"/>
                <a:cs typeface="Calibri"/>
                <a:sym typeface="Calibri"/>
              </a:rPr>
              <a:t>Trigger dit, "Oooh, je sais quoi faire !"</a:t>
            </a:r>
            <a:endParaRPr b="0" i="0" sz="1200" u="none" cap="none" strike="noStrike">
              <a:solidFill>
                <a:schemeClr val="accent1"/>
              </a:solidFill>
              <a:latin typeface="Arial"/>
              <a:ea typeface="Arial"/>
              <a:cs typeface="Arial"/>
              <a:sym typeface="Arial"/>
            </a:endParaRPr>
          </a:p>
        </p:txBody>
      </p:sp>
      <p:sp>
        <p:nvSpPr>
          <p:cNvPr id="187" name="Google Shape;187;p3"/>
          <p:cNvSpPr/>
          <p:nvPr/>
        </p:nvSpPr>
        <p:spPr>
          <a:xfrm>
            <a:off x="6532696" y="3995675"/>
            <a:ext cx="898500" cy="339900"/>
          </a:xfrm>
          <a:prstGeom prst="roundRect">
            <a:avLst>
              <a:gd fmla="val 50000" name="adj"/>
            </a:avLst>
          </a:prstGeom>
          <a:solidFill>
            <a:srgbClr val="00FF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fr" sz="1400" u="none" cap="none" strike="noStrike">
                <a:solidFill>
                  <a:schemeClr val="lt1"/>
                </a:solidFill>
                <a:latin typeface="Arial"/>
                <a:ea typeface="Arial"/>
                <a:cs typeface="Arial"/>
                <a:sym typeface="Arial"/>
              </a:rPr>
              <a:t>FIN</a:t>
            </a:r>
            <a:endParaRPr b="0" i="0" sz="1100" u="none" cap="none" strike="noStrike">
              <a:solidFill>
                <a:srgbClr val="000000"/>
              </a:solidFill>
              <a:latin typeface="Arial"/>
              <a:ea typeface="Arial"/>
              <a:cs typeface="Arial"/>
              <a:sym typeface="Arial"/>
            </a:endParaRPr>
          </a:p>
        </p:txBody>
      </p:sp>
      <p:sp>
        <p:nvSpPr>
          <p:cNvPr id="188" name="Google Shape;188;p3"/>
          <p:cNvSpPr/>
          <p:nvPr/>
        </p:nvSpPr>
        <p:spPr>
          <a:xfrm>
            <a:off x="5112500" y="2842325"/>
            <a:ext cx="3738900" cy="751200"/>
          </a:xfrm>
          <a:prstGeom prst="rect">
            <a:avLst/>
          </a:prstGeom>
          <a:solidFill>
            <a:schemeClr val="lt1"/>
          </a:solidFill>
          <a:ln cap="flat" cmpd="sng" w="508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fr" sz="1200" u="none" cap="none" strike="noStrike">
                <a:solidFill>
                  <a:schemeClr val="accent1"/>
                </a:solidFill>
                <a:latin typeface="Calibri"/>
                <a:ea typeface="Calibri"/>
                <a:cs typeface="Calibri"/>
                <a:sym typeface="Calibri"/>
              </a:rPr>
              <a:t>Le Trigger envoie tous les enregistrements qui viennent d'être modifiés à un morceau de code qui fait quelque chose avec ces enregistrements.</a:t>
            </a:r>
            <a:endParaRPr b="0" i="0" sz="1200" u="none" cap="none" strike="noStrike">
              <a:solidFill>
                <a:schemeClr val="accent1"/>
              </a:solidFill>
              <a:latin typeface="Arial"/>
              <a:ea typeface="Arial"/>
              <a:cs typeface="Arial"/>
              <a:sym typeface="Arial"/>
            </a:endParaRPr>
          </a:p>
        </p:txBody>
      </p:sp>
      <p:sp>
        <p:nvSpPr>
          <p:cNvPr id="189" name="Google Shape;189;p3"/>
          <p:cNvSpPr/>
          <p:nvPr/>
        </p:nvSpPr>
        <p:spPr>
          <a:xfrm>
            <a:off x="6922875" y="1695975"/>
            <a:ext cx="166800" cy="339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3"/>
          <p:cNvSpPr/>
          <p:nvPr/>
        </p:nvSpPr>
        <p:spPr>
          <a:xfrm>
            <a:off x="6936775" y="2446650"/>
            <a:ext cx="166800" cy="3825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
          <p:cNvSpPr/>
          <p:nvPr/>
        </p:nvSpPr>
        <p:spPr>
          <a:xfrm>
            <a:off x="6936775" y="3600925"/>
            <a:ext cx="166800" cy="4047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2" name="Google Shape;192;p3"/>
          <p:cNvPicPr preferRelativeResize="0"/>
          <p:nvPr/>
        </p:nvPicPr>
        <p:blipFill rotWithShape="1">
          <a:blip r:embed="rId3">
            <a:alphaModFix/>
          </a:blip>
          <a:srcRect b="0" l="0" r="0" t="0"/>
          <a:stretch/>
        </p:blipFill>
        <p:spPr>
          <a:xfrm>
            <a:off x="0" y="4700099"/>
            <a:ext cx="666300" cy="443400"/>
          </a:xfrm>
          <a:prstGeom prst="rect">
            <a:avLst/>
          </a:prstGeom>
          <a:noFill/>
          <a:ln>
            <a:noFill/>
          </a:ln>
        </p:spPr>
      </p:pic>
      <p:pic>
        <p:nvPicPr>
          <p:cNvPr id="193" name="Google Shape;193;p3"/>
          <p:cNvPicPr preferRelativeResize="0"/>
          <p:nvPr/>
        </p:nvPicPr>
        <p:blipFill rotWithShape="1">
          <a:blip r:embed="rId4">
            <a:alphaModFix/>
          </a:blip>
          <a:srcRect b="0" l="0" r="0" t="0"/>
          <a:stretch/>
        </p:blipFill>
        <p:spPr>
          <a:xfrm>
            <a:off x="8239168" y="4350900"/>
            <a:ext cx="904832" cy="792598"/>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p4"/>
          <p:cNvGrpSpPr/>
          <p:nvPr/>
        </p:nvGrpSpPr>
        <p:grpSpPr>
          <a:xfrm>
            <a:off x="176350" y="2915862"/>
            <a:ext cx="1854000" cy="1854000"/>
            <a:chOff x="1212300" y="1644762"/>
            <a:chExt cx="1854000" cy="1854000"/>
          </a:xfrm>
        </p:grpSpPr>
        <p:sp>
          <p:nvSpPr>
            <p:cNvPr id="199" name="Google Shape;199;p4"/>
            <p:cNvSpPr/>
            <p:nvPr/>
          </p:nvSpPr>
          <p:spPr>
            <a:xfrm>
              <a:off x="1212300" y="1644762"/>
              <a:ext cx="1854000" cy="1854000"/>
            </a:xfrm>
            <a:prstGeom prst="ellipse">
              <a:avLst/>
            </a:prstGeom>
            <a:solidFill>
              <a:srgbClr val="0C8148"/>
            </a:solidFill>
            <a:ln cap="flat" cmpd="sng" w="28575">
              <a:solidFill>
                <a:srgbClr val="65F0A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4"/>
            <p:cNvSpPr txBox="1"/>
            <p:nvPr/>
          </p:nvSpPr>
          <p:spPr>
            <a:xfrm>
              <a:off x="1275350" y="2311050"/>
              <a:ext cx="1290600" cy="5214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fr" sz="2000" u="none" cap="none" strike="noStrike">
                  <a:solidFill>
                    <a:srgbClr val="FFFFFF"/>
                  </a:solidFill>
                  <a:latin typeface="Roboto"/>
                  <a:ea typeface="Roboto"/>
                  <a:cs typeface="Roboto"/>
                  <a:sym typeface="Roboto"/>
                </a:rPr>
                <a:t>Insert </a:t>
              </a:r>
              <a:endParaRPr b="0" i="0" sz="2000" u="none" cap="none" strike="noStrike">
                <a:solidFill>
                  <a:srgbClr val="FFFFFF"/>
                </a:solidFill>
                <a:latin typeface="Roboto"/>
                <a:ea typeface="Roboto"/>
                <a:cs typeface="Roboto"/>
                <a:sym typeface="Roboto"/>
              </a:endParaRPr>
            </a:p>
          </p:txBody>
        </p:sp>
      </p:grpSp>
      <p:grpSp>
        <p:nvGrpSpPr>
          <p:cNvPr id="201" name="Google Shape;201;p4"/>
          <p:cNvGrpSpPr/>
          <p:nvPr/>
        </p:nvGrpSpPr>
        <p:grpSpPr>
          <a:xfrm>
            <a:off x="1325000" y="2915862"/>
            <a:ext cx="1854000" cy="1854000"/>
            <a:chOff x="1212300" y="1644762"/>
            <a:chExt cx="1854000" cy="1854000"/>
          </a:xfrm>
        </p:grpSpPr>
        <p:sp>
          <p:nvSpPr>
            <p:cNvPr id="202" name="Google Shape;202;p4"/>
            <p:cNvSpPr/>
            <p:nvPr/>
          </p:nvSpPr>
          <p:spPr>
            <a:xfrm>
              <a:off x="1212300" y="1644762"/>
              <a:ext cx="1854000" cy="1854000"/>
            </a:xfrm>
            <a:prstGeom prst="ellipse">
              <a:avLst/>
            </a:prstGeom>
            <a:solidFill>
              <a:srgbClr val="0C8148"/>
            </a:solidFill>
            <a:ln cap="flat" cmpd="sng" w="28575">
              <a:solidFill>
                <a:srgbClr val="65F0A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4"/>
            <p:cNvSpPr txBox="1"/>
            <p:nvPr/>
          </p:nvSpPr>
          <p:spPr>
            <a:xfrm>
              <a:off x="1275350" y="2311050"/>
              <a:ext cx="1290600" cy="5214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fr" sz="2000" u="none" cap="none" strike="noStrike">
                  <a:solidFill>
                    <a:srgbClr val="FFFFFF"/>
                  </a:solidFill>
                  <a:latin typeface="Roboto"/>
                  <a:ea typeface="Roboto"/>
                  <a:cs typeface="Roboto"/>
                  <a:sym typeface="Roboto"/>
                </a:rPr>
                <a:t>Update</a:t>
              </a:r>
              <a:endParaRPr b="0" i="0" sz="2000" u="none" cap="none" strike="noStrike">
                <a:solidFill>
                  <a:srgbClr val="FFFFFF"/>
                </a:solidFill>
                <a:latin typeface="Roboto"/>
                <a:ea typeface="Roboto"/>
                <a:cs typeface="Roboto"/>
                <a:sym typeface="Roboto"/>
              </a:endParaRPr>
            </a:p>
          </p:txBody>
        </p:sp>
      </p:grpSp>
      <p:grpSp>
        <p:nvGrpSpPr>
          <p:cNvPr id="204" name="Google Shape;204;p4"/>
          <p:cNvGrpSpPr/>
          <p:nvPr/>
        </p:nvGrpSpPr>
        <p:grpSpPr>
          <a:xfrm>
            <a:off x="2676377" y="2915862"/>
            <a:ext cx="1854000" cy="1854000"/>
            <a:chOff x="2834102" y="1644762"/>
            <a:chExt cx="1854000" cy="1854000"/>
          </a:xfrm>
        </p:grpSpPr>
        <p:sp>
          <p:nvSpPr>
            <p:cNvPr id="205" name="Google Shape;205;p4"/>
            <p:cNvSpPr/>
            <p:nvPr/>
          </p:nvSpPr>
          <p:spPr>
            <a:xfrm>
              <a:off x="2834102" y="1644762"/>
              <a:ext cx="1854000" cy="1854000"/>
            </a:xfrm>
            <a:prstGeom prst="ellipse">
              <a:avLst/>
            </a:prstGeom>
            <a:solidFill>
              <a:srgbClr val="0B7743"/>
            </a:solidFill>
            <a:ln cap="flat" cmpd="sng" w="28575">
              <a:solidFill>
                <a:srgbClr val="65F0A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4"/>
            <p:cNvSpPr txBox="1"/>
            <p:nvPr/>
          </p:nvSpPr>
          <p:spPr>
            <a:xfrm>
              <a:off x="3142502" y="2311050"/>
              <a:ext cx="1290600" cy="5214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fr" sz="2000" u="none" cap="none" strike="noStrike">
                  <a:solidFill>
                    <a:schemeClr val="lt1"/>
                  </a:solidFill>
                  <a:latin typeface="Roboto"/>
                  <a:ea typeface="Roboto"/>
                  <a:cs typeface="Roboto"/>
                  <a:sym typeface="Roboto"/>
                </a:rPr>
                <a:t>Delete</a:t>
              </a:r>
              <a:endParaRPr b="0" i="0" sz="2000" u="none" cap="none" strike="noStrike">
                <a:solidFill>
                  <a:srgbClr val="FFFFFF"/>
                </a:solidFill>
                <a:latin typeface="Roboto"/>
                <a:ea typeface="Roboto"/>
                <a:cs typeface="Roboto"/>
                <a:sym typeface="Roboto"/>
              </a:endParaRPr>
            </a:p>
          </p:txBody>
        </p:sp>
      </p:grpSp>
      <p:grpSp>
        <p:nvGrpSpPr>
          <p:cNvPr id="207" name="Google Shape;207;p4"/>
          <p:cNvGrpSpPr/>
          <p:nvPr/>
        </p:nvGrpSpPr>
        <p:grpSpPr>
          <a:xfrm>
            <a:off x="4075280" y="2915851"/>
            <a:ext cx="1854000" cy="1854000"/>
            <a:chOff x="4455905" y="1644751"/>
            <a:chExt cx="1854000" cy="1854000"/>
          </a:xfrm>
        </p:grpSpPr>
        <p:sp>
          <p:nvSpPr>
            <p:cNvPr id="208" name="Google Shape;208;p4"/>
            <p:cNvSpPr/>
            <p:nvPr/>
          </p:nvSpPr>
          <p:spPr>
            <a:xfrm>
              <a:off x="4455905" y="1644751"/>
              <a:ext cx="1854000" cy="1854000"/>
            </a:xfrm>
            <a:prstGeom prst="ellipse">
              <a:avLst/>
            </a:prstGeom>
            <a:solidFill>
              <a:srgbClr val="0B7140"/>
            </a:solidFill>
            <a:ln cap="flat" cmpd="sng" w="28575">
              <a:solidFill>
                <a:srgbClr val="65F0A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4"/>
            <p:cNvSpPr txBox="1"/>
            <p:nvPr/>
          </p:nvSpPr>
          <p:spPr>
            <a:xfrm>
              <a:off x="4764300" y="2311040"/>
              <a:ext cx="1290600" cy="5214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fr" sz="2000" u="none" cap="none" strike="noStrike">
                  <a:solidFill>
                    <a:schemeClr val="lt1"/>
                  </a:solidFill>
                  <a:latin typeface="Roboto"/>
                  <a:ea typeface="Roboto"/>
                  <a:cs typeface="Roboto"/>
                  <a:sym typeface="Roboto"/>
                </a:rPr>
                <a:t>Merge</a:t>
              </a:r>
              <a:endParaRPr b="0" i="0" sz="2000" u="none" cap="none" strike="noStrike">
                <a:solidFill>
                  <a:srgbClr val="FFFFFF"/>
                </a:solidFill>
                <a:latin typeface="Roboto"/>
                <a:ea typeface="Roboto"/>
                <a:cs typeface="Roboto"/>
                <a:sym typeface="Roboto"/>
              </a:endParaRPr>
            </a:p>
          </p:txBody>
        </p:sp>
      </p:grpSp>
      <p:sp>
        <p:nvSpPr>
          <p:cNvPr id="210" name="Google Shape;210;p4"/>
          <p:cNvSpPr txBox="1"/>
          <p:nvPr>
            <p:ph idx="4294967295" type="title"/>
          </p:nvPr>
        </p:nvSpPr>
        <p:spPr>
          <a:xfrm>
            <a:off x="428737" y="394855"/>
            <a:ext cx="8286600" cy="3906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Clr>
                <a:schemeClr val="dk1"/>
              </a:buClr>
              <a:buSzPts val="3300"/>
              <a:buFont typeface="Calibri"/>
              <a:buNone/>
            </a:pPr>
            <a:r>
              <a:rPr b="1" lang="fr">
                <a:solidFill>
                  <a:schemeClr val="accent1"/>
                </a:solidFill>
              </a:rPr>
              <a:t>Cas d'utilisation des Triggers</a:t>
            </a:r>
            <a:endParaRPr b="1">
              <a:solidFill>
                <a:schemeClr val="accent1"/>
              </a:solidFill>
            </a:endParaRPr>
          </a:p>
        </p:txBody>
      </p:sp>
      <p:sp>
        <p:nvSpPr>
          <p:cNvPr id="211" name="Google Shape;211;p4"/>
          <p:cNvSpPr txBox="1"/>
          <p:nvPr>
            <p:ph idx="4294967295" type="body"/>
          </p:nvPr>
        </p:nvSpPr>
        <p:spPr>
          <a:xfrm>
            <a:off x="428750" y="1302350"/>
            <a:ext cx="3646500" cy="1554900"/>
          </a:xfrm>
          <a:prstGeom prst="rect">
            <a:avLst/>
          </a:prstGeom>
          <a:noFill/>
          <a:ln>
            <a:noFill/>
          </a:ln>
        </p:spPr>
        <p:txBody>
          <a:bodyPr anchorCtr="0" anchor="t" bIns="34275" lIns="68575" spcFirstLastPara="1" rIns="68575" wrap="square" tIns="34275">
            <a:noAutofit/>
          </a:bodyPr>
          <a:lstStyle/>
          <a:p>
            <a:pPr indent="-247650" lvl="0" marL="342900" marR="0" rtl="0" algn="l">
              <a:lnSpc>
                <a:spcPct val="100000"/>
              </a:lnSpc>
              <a:spcBef>
                <a:spcPts val="90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Comparez les données avant et après un changement.</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Créez de nouveaux enregistrements, et mettre à jour les enregistrements existants, liés (ou non).</a:t>
            </a:r>
            <a:endParaRPr sz="1300">
              <a:solidFill>
                <a:schemeClr val="dk1"/>
              </a:solidFill>
              <a:latin typeface="Montserrat"/>
              <a:ea typeface="Montserrat"/>
              <a:cs typeface="Montserrat"/>
              <a:sym typeface="Montserrat"/>
            </a:endParaRPr>
          </a:p>
        </p:txBody>
      </p:sp>
      <p:sp>
        <p:nvSpPr>
          <p:cNvPr id="212" name="Google Shape;212;p4"/>
          <p:cNvSpPr txBox="1"/>
          <p:nvPr>
            <p:ph idx="4294967295" type="body"/>
          </p:nvPr>
        </p:nvSpPr>
        <p:spPr>
          <a:xfrm>
            <a:off x="428725" y="865437"/>
            <a:ext cx="8286600" cy="249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SzPts val="1800"/>
              <a:buNone/>
            </a:pPr>
            <a:r>
              <a:rPr b="1" lang="fr">
                <a:solidFill>
                  <a:schemeClr val="dk1"/>
                </a:solidFill>
                <a:latin typeface="Montserrat"/>
                <a:ea typeface="Montserrat"/>
                <a:cs typeface="Montserrat"/>
                <a:sym typeface="Montserrat"/>
              </a:rPr>
              <a:t>Les Triggers nous permettent de faire des choses comme...</a:t>
            </a:r>
            <a:endParaRPr b="1">
              <a:latin typeface="Montserrat"/>
              <a:ea typeface="Montserrat"/>
              <a:cs typeface="Montserrat"/>
              <a:sym typeface="Montserrat"/>
            </a:endParaRPr>
          </a:p>
        </p:txBody>
      </p:sp>
      <p:sp>
        <p:nvSpPr>
          <p:cNvPr id="213" name="Google Shape;213;p4"/>
          <p:cNvSpPr txBox="1"/>
          <p:nvPr/>
        </p:nvSpPr>
        <p:spPr>
          <a:xfrm>
            <a:off x="4180125" y="1302350"/>
            <a:ext cx="4180800" cy="1554900"/>
          </a:xfrm>
          <a:prstGeom prst="rect">
            <a:avLst/>
          </a:prstGeom>
          <a:noFill/>
          <a:ln>
            <a:noFill/>
          </a:ln>
        </p:spPr>
        <p:txBody>
          <a:bodyPr anchorCtr="0" anchor="t" bIns="0" lIns="0" spcFirstLastPara="1" rIns="0" wrap="square" tIns="0">
            <a:noAutofit/>
          </a:bodyPr>
          <a:lstStyle/>
          <a:p>
            <a:pPr indent="-247650" lvl="0" marL="342900" marR="0" rtl="0" algn="l">
              <a:lnSpc>
                <a:spcPct val="100000"/>
              </a:lnSpc>
              <a:spcBef>
                <a:spcPts val="900"/>
              </a:spcBef>
              <a:spcAft>
                <a:spcPts val="0"/>
              </a:spcAft>
              <a:buClr>
                <a:schemeClr val="dk1"/>
              </a:buClr>
              <a:buSzPts val="1300"/>
              <a:buFont typeface="Montserrat"/>
              <a:buChar char="-"/>
            </a:pPr>
            <a:r>
              <a:rPr b="0" i="0" lang="fr" sz="1300" u="none" cap="none" strike="noStrike">
                <a:solidFill>
                  <a:schemeClr val="dk1"/>
                </a:solidFill>
                <a:latin typeface="Montserrat"/>
                <a:ea typeface="Montserrat"/>
                <a:cs typeface="Montserrat"/>
                <a:sym typeface="Montserrat"/>
              </a:rPr>
              <a:t>Supprimer les enregistrements.</a:t>
            </a:r>
            <a:endParaRPr b="0" i="0" sz="1300" u="none" cap="none" strike="noStrike">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b="0" i="0" lang="fr" sz="1300" u="none" cap="none" strike="noStrike">
                <a:solidFill>
                  <a:schemeClr val="dk1"/>
                </a:solidFill>
                <a:latin typeface="Montserrat"/>
                <a:ea typeface="Montserrat"/>
                <a:cs typeface="Montserrat"/>
                <a:sym typeface="Montserrat"/>
              </a:rPr>
              <a:t>Interagir avec des Bases de données externes et des web services</a:t>
            </a:r>
            <a:br>
              <a:rPr b="0" i="0" lang="fr" sz="1300" u="none" cap="none" strike="noStrike">
                <a:solidFill>
                  <a:schemeClr val="dk1"/>
                </a:solidFill>
                <a:latin typeface="Montserrat"/>
                <a:ea typeface="Montserrat"/>
                <a:cs typeface="Montserrat"/>
                <a:sym typeface="Montserrat"/>
              </a:rPr>
            </a:br>
            <a:r>
              <a:rPr b="0" i="0" lang="fr" sz="1300" u="none" cap="none" strike="noStrike">
                <a:solidFill>
                  <a:schemeClr val="dk1"/>
                </a:solidFill>
                <a:latin typeface="Montserrat"/>
                <a:ea typeface="Montserrat"/>
                <a:cs typeface="Montserrat"/>
                <a:sym typeface="Montserrat"/>
              </a:rPr>
              <a:t>(ex : un service de messagerie SMS).</a:t>
            </a:r>
            <a:endParaRPr b="0" i="0" sz="1300" u="none" cap="none" strike="noStrike">
              <a:solidFill>
                <a:schemeClr val="dk1"/>
              </a:solidFill>
              <a:latin typeface="Montserrat"/>
              <a:ea typeface="Montserrat"/>
              <a:cs typeface="Montserrat"/>
              <a:sym typeface="Montserrat"/>
            </a:endParaRPr>
          </a:p>
        </p:txBody>
      </p:sp>
      <p:pic>
        <p:nvPicPr>
          <p:cNvPr id="214" name="Google Shape;214;p4"/>
          <p:cNvPicPr preferRelativeResize="0"/>
          <p:nvPr/>
        </p:nvPicPr>
        <p:blipFill rotWithShape="1">
          <a:blip r:embed="rId3">
            <a:alphaModFix/>
          </a:blip>
          <a:srcRect b="0" l="0" r="0" t="0"/>
          <a:stretch/>
        </p:blipFill>
        <p:spPr>
          <a:xfrm>
            <a:off x="8239168" y="4350900"/>
            <a:ext cx="904832" cy="792598"/>
          </a:xfrm>
          <a:prstGeom prst="rect">
            <a:avLst/>
          </a:prstGeom>
          <a:noFill/>
          <a:ln>
            <a:noFill/>
          </a:ln>
        </p:spPr>
      </p:pic>
      <p:grpSp>
        <p:nvGrpSpPr>
          <p:cNvPr id="215" name="Google Shape;215;p4"/>
          <p:cNvGrpSpPr/>
          <p:nvPr/>
        </p:nvGrpSpPr>
        <p:grpSpPr>
          <a:xfrm>
            <a:off x="5457782" y="2915851"/>
            <a:ext cx="1854000" cy="1854000"/>
            <a:chOff x="6077707" y="1644751"/>
            <a:chExt cx="1854000" cy="1854000"/>
          </a:xfrm>
        </p:grpSpPr>
        <p:sp>
          <p:nvSpPr>
            <p:cNvPr id="216" name="Google Shape;216;p4"/>
            <p:cNvSpPr/>
            <p:nvPr/>
          </p:nvSpPr>
          <p:spPr>
            <a:xfrm>
              <a:off x="6077707" y="1644751"/>
              <a:ext cx="1854000" cy="1854000"/>
            </a:xfrm>
            <a:prstGeom prst="ellipse">
              <a:avLst/>
            </a:prstGeom>
            <a:solidFill>
              <a:srgbClr val="085631"/>
            </a:solidFill>
            <a:ln cap="flat" cmpd="sng" w="28575">
              <a:solidFill>
                <a:srgbClr val="65F0A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4"/>
            <p:cNvSpPr txBox="1"/>
            <p:nvPr/>
          </p:nvSpPr>
          <p:spPr>
            <a:xfrm>
              <a:off x="6386100" y="2311040"/>
              <a:ext cx="1290600" cy="5214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fr" sz="2000" u="none" cap="none" strike="noStrike">
                  <a:solidFill>
                    <a:srgbClr val="FFFFFF"/>
                  </a:solidFill>
                  <a:latin typeface="Roboto"/>
                  <a:ea typeface="Roboto"/>
                  <a:cs typeface="Roboto"/>
                  <a:sym typeface="Roboto"/>
                </a:rPr>
                <a:t>Upsert</a:t>
              </a:r>
              <a:endParaRPr b="0" i="0" sz="2000" u="none" cap="none" strike="noStrike">
                <a:solidFill>
                  <a:srgbClr val="FFFFFF"/>
                </a:solidFill>
                <a:latin typeface="Roboto"/>
                <a:ea typeface="Roboto"/>
                <a:cs typeface="Roboto"/>
                <a:sym typeface="Roboto"/>
              </a:endParaRPr>
            </a:p>
          </p:txBody>
        </p:sp>
      </p:grpSp>
      <p:grpSp>
        <p:nvGrpSpPr>
          <p:cNvPr id="218" name="Google Shape;218;p4"/>
          <p:cNvGrpSpPr/>
          <p:nvPr/>
        </p:nvGrpSpPr>
        <p:grpSpPr>
          <a:xfrm>
            <a:off x="6776632" y="2915851"/>
            <a:ext cx="1854000" cy="1854000"/>
            <a:chOff x="6077707" y="1644751"/>
            <a:chExt cx="1854000" cy="1854000"/>
          </a:xfrm>
        </p:grpSpPr>
        <p:sp>
          <p:nvSpPr>
            <p:cNvPr id="219" name="Google Shape;219;p4"/>
            <p:cNvSpPr/>
            <p:nvPr/>
          </p:nvSpPr>
          <p:spPr>
            <a:xfrm>
              <a:off x="6077707" y="1644751"/>
              <a:ext cx="1854000" cy="1854000"/>
            </a:xfrm>
            <a:prstGeom prst="ellipse">
              <a:avLst/>
            </a:prstGeom>
            <a:solidFill>
              <a:srgbClr val="085631"/>
            </a:solidFill>
            <a:ln cap="flat" cmpd="sng" w="28575">
              <a:solidFill>
                <a:srgbClr val="65F0A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4"/>
            <p:cNvSpPr txBox="1"/>
            <p:nvPr/>
          </p:nvSpPr>
          <p:spPr>
            <a:xfrm>
              <a:off x="6386100" y="2311040"/>
              <a:ext cx="1290600" cy="5214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fr" sz="2000" u="none" cap="none" strike="noStrike">
                  <a:solidFill>
                    <a:srgbClr val="FFFFFF"/>
                  </a:solidFill>
                  <a:latin typeface="Roboto"/>
                  <a:ea typeface="Roboto"/>
                  <a:cs typeface="Roboto"/>
                  <a:sym typeface="Roboto"/>
                </a:rPr>
                <a:t>Undelete</a:t>
              </a:r>
              <a:endParaRPr b="0" i="0" sz="2000" u="none" cap="none" strike="noStrike">
                <a:solidFill>
                  <a:srgbClr val="FFFFFF"/>
                </a:solidFill>
                <a:latin typeface="Roboto"/>
                <a:ea typeface="Roboto"/>
                <a:cs typeface="Roboto"/>
                <a:sym typeface="Roboto"/>
              </a:endParaRPr>
            </a:p>
          </p:txBody>
        </p: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
          <p:cNvSpPr txBox="1"/>
          <p:nvPr>
            <p:ph type="title"/>
          </p:nvPr>
        </p:nvSpPr>
        <p:spPr>
          <a:xfrm>
            <a:off x="428700" y="-249580"/>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SzPts val="3300"/>
              <a:buNone/>
            </a:pPr>
            <a:r>
              <a:rPr b="1" lang="fr">
                <a:solidFill>
                  <a:schemeClr val="accent1"/>
                </a:solidFill>
              </a:rPr>
              <a:t>Types de Triggers</a:t>
            </a:r>
            <a:endParaRPr b="1">
              <a:solidFill>
                <a:schemeClr val="accent1"/>
              </a:solidFill>
            </a:endParaRPr>
          </a:p>
        </p:txBody>
      </p:sp>
      <p:sp>
        <p:nvSpPr>
          <p:cNvPr id="226" name="Google Shape;226;p5"/>
          <p:cNvSpPr txBox="1"/>
          <p:nvPr>
            <p:ph idx="1" type="body"/>
          </p:nvPr>
        </p:nvSpPr>
        <p:spPr>
          <a:xfrm>
            <a:off x="260065" y="577252"/>
            <a:ext cx="3833700" cy="3258900"/>
          </a:xfrm>
          <a:prstGeom prst="rect">
            <a:avLst/>
          </a:prstGeom>
          <a:noFill/>
          <a:ln>
            <a:noFill/>
          </a:ln>
        </p:spPr>
        <p:txBody>
          <a:bodyPr anchorCtr="0" anchor="t" bIns="34275" lIns="68575" spcFirstLastPara="1" rIns="68575" wrap="square" tIns="34275">
            <a:normAutofit lnSpcReduction="20000"/>
          </a:bodyPr>
          <a:lstStyle/>
          <a:p>
            <a:pPr indent="0" lvl="0" marL="0" rtl="0" algn="l">
              <a:lnSpc>
                <a:spcPct val="100000"/>
              </a:lnSpc>
              <a:spcBef>
                <a:spcPts val="800"/>
              </a:spcBef>
              <a:spcAft>
                <a:spcPts val="0"/>
              </a:spcAft>
              <a:buSzPts val="2270"/>
              <a:buNone/>
            </a:pPr>
            <a:r>
              <a:rPr lang="fr" sz="1700">
                <a:latin typeface="Montserrat"/>
                <a:ea typeface="Montserrat"/>
                <a:cs typeface="Montserrat"/>
                <a:sym typeface="Montserrat"/>
              </a:rPr>
              <a:t>Il existe deux types de Triggers :</a:t>
            </a:r>
            <a:endParaRPr sz="1700">
              <a:latin typeface="Montserrat"/>
              <a:ea typeface="Montserrat"/>
              <a:cs typeface="Montserrat"/>
              <a:sym typeface="Montserrat"/>
            </a:endParaRPr>
          </a:p>
          <a:p>
            <a:pPr indent="-254343" lvl="0" marL="342900" marR="0" rtl="0" algn="l">
              <a:lnSpc>
                <a:spcPct val="100000"/>
              </a:lnSpc>
              <a:spcBef>
                <a:spcPts val="900"/>
              </a:spcBef>
              <a:spcAft>
                <a:spcPts val="0"/>
              </a:spcAft>
              <a:buClr>
                <a:schemeClr val="dk1"/>
              </a:buClr>
              <a:buSzPts val="1405"/>
              <a:buFont typeface="Montserrat"/>
              <a:buChar char="-"/>
            </a:pPr>
            <a:r>
              <a:rPr lang="fr" sz="1300">
                <a:solidFill>
                  <a:schemeClr val="dk1"/>
                </a:solidFill>
                <a:latin typeface="Montserrat"/>
                <a:ea typeface="Montserrat"/>
                <a:cs typeface="Montserrat"/>
                <a:sym typeface="Montserrat"/>
              </a:rPr>
              <a:t>Les </a:t>
            </a:r>
            <a:r>
              <a:rPr i="1" lang="fr" sz="1300">
                <a:solidFill>
                  <a:schemeClr val="dk1"/>
                </a:solidFill>
                <a:latin typeface="Montserrat"/>
                <a:ea typeface="Montserrat"/>
                <a:cs typeface="Montserrat"/>
                <a:sym typeface="Montserrat"/>
              </a:rPr>
              <a:t>Before Triggers </a:t>
            </a:r>
            <a:r>
              <a:rPr lang="fr" sz="1300">
                <a:solidFill>
                  <a:schemeClr val="dk1"/>
                </a:solidFill>
                <a:latin typeface="Montserrat"/>
                <a:ea typeface="Montserrat"/>
                <a:cs typeface="Montserrat"/>
                <a:sym typeface="Montserrat"/>
              </a:rPr>
              <a:t>sont utilisés pour mettre à jour ou valider les valeurs des enregistrements avant qu'ils ne soient sauvegardés dans la base de données.</a:t>
            </a:r>
            <a:endParaRPr sz="1300">
              <a:solidFill>
                <a:schemeClr val="dk1"/>
              </a:solidFill>
              <a:latin typeface="Montserrat"/>
              <a:ea typeface="Montserrat"/>
              <a:cs typeface="Montserrat"/>
              <a:sym typeface="Montserrat"/>
            </a:endParaRPr>
          </a:p>
          <a:p>
            <a:pPr indent="-254343" lvl="0" marL="342900" marR="0" rtl="0" algn="l">
              <a:lnSpc>
                <a:spcPct val="100000"/>
              </a:lnSpc>
              <a:spcBef>
                <a:spcPts val="900"/>
              </a:spcBef>
              <a:spcAft>
                <a:spcPts val="0"/>
              </a:spcAft>
              <a:buClr>
                <a:schemeClr val="dk1"/>
              </a:buClr>
              <a:buSzPts val="1405"/>
              <a:buFont typeface="Montserrat"/>
              <a:buChar char="-"/>
            </a:pPr>
            <a:r>
              <a:rPr lang="fr" sz="1300">
                <a:solidFill>
                  <a:schemeClr val="dk1"/>
                </a:solidFill>
                <a:latin typeface="Montserrat"/>
                <a:ea typeface="Montserrat"/>
                <a:cs typeface="Montserrat"/>
                <a:sym typeface="Montserrat"/>
              </a:rPr>
              <a:t>Les </a:t>
            </a:r>
            <a:r>
              <a:rPr i="1" lang="fr" sz="1300">
                <a:solidFill>
                  <a:schemeClr val="dk1"/>
                </a:solidFill>
                <a:latin typeface="Montserrat"/>
                <a:ea typeface="Montserrat"/>
                <a:cs typeface="Montserrat"/>
                <a:sym typeface="Montserrat"/>
              </a:rPr>
              <a:t>After Triggers </a:t>
            </a:r>
            <a:r>
              <a:rPr lang="fr" sz="1300">
                <a:solidFill>
                  <a:schemeClr val="dk1"/>
                </a:solidFill>
                <a:latin typeface="Montserrat"/>
                <a:ea typeface="Montserrat"/>
                <a:cs typeface="Montserrat"/>
                <a:sym typeface="Montserrat"/>
              </a:rPr>
              <a:t>sont utilisés pour accéder aux valeurs des champs qui sont définis par le système (comme le champ Id ou LastModifiedDate d'un enregistrement) après sauvegarde dans la base, et pour affecter des changements dans d'autres enregistrements. Les enregistrements qui déclenchent un </a:t>
            </a:r>
            <a:r>
              <a:rPr i="1" lang="fr" sz="1300">
                <a:solidFill>
                  <a:schemeClr val="dk1"/>
                </a:solidFill>
                <a:latin typeface="Montserrat"/>
                <a:ea typeface="Montserrat"/>
                <a:cs typeface="Montserrat"/>
                <a:sym typeface="Montserrat"/>
              </a:rPr>
              <a:t>After Trigger </a:t>
            </a:r>
            <a:r>
              <a:rPr lang="fr" sz="1300">
                <a:solidFill>
                  <a:schemeClr val="dk1"/>
                </a:solidFill>
                <a:latin typeface="Montserrat"/>
                <a:ea typeface="Montserrat"/>
                <a:cs typeface="Montserrat"/>
                <a:sym typeface="Montserrat"/>
              </a:rPr>
              <a:t>sont en lecture seule.</a:t>
            </a:r>
            <a:endParaRPr sz="1300">
              <a:solidFill>
                <a:schemeClr val="dk1"/>
              </a:solidFill>
              <a:latin typeface="Montserrat"/>
              <a:ea typeface="Montserrat"/>
              <a:cs typeface="Montserrat"/>
              <a:sym typeface="Montserrat"/>
            </a:endParaRPr>
          </a:p>
          <a:p>
            <a:pPr indent="0" lvl="0" marL="0" marR="0" rtl="0" algn="l">
              <a:lnSpc>
                <a:spcPct val="100000"/>
              </a:lnSpc>
              <a:spcBef>
                <a:spcPts val="900"/>
              </a:spcBef>
              <a:spcAft>
                <a:spcPts val="0"/>
              </a:spcAft>
              <a:buSzPts val="2270"/>
              <a:buNone/>
            </a:pPr>
            <a:r>
              <a:t/>
            </a:r>
            <a:endParaRPr sz="1300">
              <a:solidFill>
                <a:schemeClr val="dk1"/>
              </a:solidFill>
              <a:latin typeface="Montserrat"/>
              <a:ea typeface="Montserrat"/>
              <a:cs typeface="Montserrat"/>
              <a:sym typeface="Montserrat"/>
            </a:endParaRPr>
          </a:p>
        </p:txBody>
      </p:sp>
      <p:pic>
        <p:nvPicPr>
          <p:cNvPr id="227" name="Google Shape;227;p5"/>
          <p:cNvPicPr preferRelativeResize="0"/>
          <p:nvPr/>
        </p:nvPicPr>
        <p:blipFill rotWithShape="1">
          <a:blip r:embed="rId3">
            <a:alphaModFix/>
          </a:blip>
          <a:srcRect b="7291" l="6596" r="6589" t="9269"/>
          <a:stretch/>
        </p:blipFill>
        <p:spPr>
          <a:xfrm>
            <a:off x="4244950" y="1321925"/>
            <a:ext cx="4899052" cy="2930175"/>
          </a:xfrm>
          <a:prstGeom prst="rect">
            <a:avLst/>
          </a:prstGeom>
          <a:noFill/>
          <a:ln>
            <a:noFill/>
          </a:ln>
        </p:spPr>
      </p:pic>
      <p:pic>
        <p:nvPicPr>
          <p:cNvPr id="228" name="Google Shape;228;p5"/>
          <p:cNvPicPr preferRelativeResize="0"/>
          <p:nvPr/>
        </p:nvPicPr>
        <p:blipFill rotWithShape="1">
          <a:blip r:embed="rId4">
            <a:alphaModFix/>
          </a:blip>
          <a:srcRect b="0" l="0" r="0" t="0"/>
          <a:stretch/>
        </p:blipFill>
        <p:spPr>
          <a:xfrm>
            <a:off x="0" y="4700099"/>
            <a:ext cx="666300" cy="443400"/>
          </a:xfrm>
          <a:prstGeom prst="rect">
            <a:avLst/>
          </a:prstGeom>
          <a:noFill/>
          <a:ln>
            <a:noFill/>
          </a:ln>
        </p:spPr>
      </p:pic>
      <p:pic>
        <p:nvPicPr>
          <p:cNvPr id="229" name="Google Shape;229;p5"/>
          <p:cNvPicPr preferRelativeResize="0"/>
          <p:nvPr/>
        </p:nvPicPr>
        <p:blipFill rotWithShape="1">
          <a:blip r:embed="rId5">
            <a:alphaModFix/>
          </a:blip>
          <a:srcRect b="0" l="0" r="0" t="0"/>
          <a:stretch/>
        </p:blipFill>
        <p:spPr>
          <a:xfrm>
            <a:off x="8239168" y="4350900"/>
            <a:ext cx="904832" cy="7925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6"/>
          <p:cNvSpPr txBox="1"/>
          <p:nvPr>
            <p:ph idx="1" type="body"/>
          </p:nvPr>
        </p:nvSpPr>
        <p:spPr>
          <a:xfrm>
            <a:off x="372500" y="1375825"/>
            <a:ext cx="4072500" cy="26106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6"/>
              </a:buClr>
              <a:buSzPts val="2100"/>
              <a:buNone/>
            </a:pPr>
            <a:r>
              <a:rPr b="1" lang="fr" sz="1700">
                <a:solidFill>
                  <a:srgbClr val="00FF00"/>
                </a:solidFill>
              </a:rPr>
              <a:t>Before Trigger = avant</a:t>
            </a:r>
            <a:r>
              <a:rPr b="1" lang="fr" sz="1700">
                <a:solidFill>
                  <a:srgbClr val="00FF00"/>
                </a:solidFill>
              </a:rPr>
              <a:t> sauvegarde</a:t>
            </a:r>
            <a:endParaRPr sz="1700">
              <a:solidFill>
                <a:srgbClr val="00FF00"/>
              </a:solidFill>
            </a:endParaRPr>
          </a:p>
          <a:p>
            <a:pPr indent="-247650" lvl="0" marL="342900" marR="0" rtl="0" algn="l">
              <a:lnSpc>
                <a:spcPct val="100000"/>
              </a:lnSpc>
              <a:spcBef>
                <a:spcPts val="90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Travailler sur les données avant qu'elles ne soient sauvegardées (commités) dans la base de données.</a:t>
            </a:r>
            <a:endParaRPr sz="1300">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lang="fr" sz="1300">
                <a:solidFill>
                  <a:schemeClr val="dk1"/>
                </a:solidFill>
                <a:latin typeface="Montserrat"/>
                <a:ea typeface="Montserrat"/>
                <a:cs typeface="Montserrat"/>
                <a:sym typeface="Montserrat"/>
              </a:rPr>
              <a:t>Ils sont parfaits pour valider des données ou définir des valeurs de manière programmatique.</a:t>
            </a:r>
            <a:endParaRPr sz="1700">
              <a:solidFill>
                <a:schemeClr val="dk1"/>
              </a:solidFill>
              <a:latin typeface="Calibri"/>
              <a:ea typeface="Calibri"/>
              <a:cs typeface="Calibri"/>
              <a:sym typeface="Calibri"/>
            </a:endParaRPr>
          </a:p>
        </p:txBody>
      </p:sp>
      <p:sp>
        <p:nvSpPr>
          <p:cNvPr id="235" name="Google Shape;235;p6"/>
          <p:cNvSpPr txBox="1"/>
          <p:nvPr>
            <p:ph type="title"/>
          </p:nvPr>
        </p:nvSpPr>
        <p:spPr>
          <a:xfrm>
            <a:off x="0" y="200025"/>
            <a:ext cx="8467800" cy="657300"/>
          </a:xfrm>
          <a:prstGeom prst="rect">
            <a:avLst/>
          </a:prstGeom>
          <a:noFill/>
          <a:ln>
            <a:noFill/>
          </a:ln>
        </p:spPr>
        <p:txBody>
          <a:bodyPr anchorCtr="0" anchor="ctr" bIns="34275" lIns="68575" spcFirstLastPara="1" rIns="68575" wrap="square" tIns="34275">
            <a:noAutofit/>
          </a:bodyPr>
          <a:lstStyle/>
          <a:p>
            <a:pPr indent="0" lvl="0" marL="0" rtl="0" algn="ctr">
              <a:lnSpc>
                <a:spcPct val="95000"/>
              </a:lnSpc>
              <a:spcBef>
                <a:spcPts val="0"/>
              </a:spcBef>
              <a:spcAft>
                <a:spcPts val="0"/>
              </a:spcAft>
              <a:buClr>
                <a:schemeClr val="dk1"/>
              </a:buClr>
              <a:buSzPts val="2970"/>
              <a:buFont typeface="Calibri"/>
              <a:buNone/>
            </a:pPr>
            <a:r>
              <a:rPr b="1" lang="fr" sz="2620">
                <a:solidFill>
                  <a:schemeClr val="accent1"/>
                </a:solidFill>
              </a:rPr>
              <a:t>Différences entre les Triggers </a:t>
            </a:r>
            <a:r>
              <a:rPr b="1" i="1" lang="fr" sz="2620">
                <a:solidFill>
                  <a:schemeClr val="accent1"/>
                </a:solidFill>
              </a:rPr>
              <a:t>Before </a:t>
            </a:r>
            <a:r>
              <a:rPr b="1" lang="fr" sz="2620">
                <a:solidFill>
                  <a:schemeClr val="accent1"/>
                </a:solidFill>
              </a:rPr>
              <a:t>et </a:t>
            </a:r>
            <a:r>
              <a:rPr b="1" i="1" lang="fr" sz="2620">
                <a:solidFill>
                  <a:schemeClr val="accent1"/>
                </a:solidFill>
              </a:rPr>
              <a:t>After</a:t>
            </a:r>
            <a:endParaRPr b="1" i="1" sz="2620">
              <a:solidFill>
                <a:schemeClr val="accent1"/>
              </a:solidFill>
            </a:endParaRPr>
          </a:p>
        </p:txBody>
      </p:sp>
      <p:sp>
        <p:nvSpPr>
          <p:cNvPr id="236" name="Google Shape;236;p6"/>
          <p:cNvSpPr txBox="1"/>
          <p:nvPr/>
        </p:nvSpPr>
        <p:spPr>
          <a:xfrm>
            <a:off x="4572000" y="1375825"/>
            <a:ext cx="4115400" cy="2268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7F7F7F"/>
              </a:buClr>
              <a:buSzPts val="1800"/>
              <a:buFont typeface="Arial"/>
              <a:buNone/>
            </a:pPr>
            <a:r>
              <a:rPr b="1" i="0" lang="fr" sz="1700" u="none" cap="none" strike="noStrike">
                <a:solidFill>
                  <a:srgbClr val="00FF00"/>
                </a:solidFill>
                <a:latin typeface="Arial"/>
                <a:ea typeface="Arial"/>
                <a:cs typeface="Arial"/>
                <a:sym typeface="Arial"/>
              </a:rPr>
              <a:t>After Trigger = après </a:t>
            </a:r>
            <a:r>
              <a:rPr b="1" lang="fr" sz="1700">
                <a:solidFill>
                  <a:srgbClr val="00FF00"/>
                </a:solidFill>
              </a:rPr>
              <a:t>sauvegarde</a:t>
            </a:r>
            <a:endParaRPr b="0" i="0" sz="1700" u="none" cap="none" strike="noStrike">
              <a:solidFill>
                <a:srgbClr val="00FF00"/>
              </a:solidFill>
              <a:latin typeface="Arial"/>
              <a:ea typeface="Arial"/>
              <a:cs typeface="Arial"/>
              <a:sym typeface="Arial"/>
            </a:endParaRPr>
          </a:p>
          <a:p>
            <a:pPr indent="-247650" lvl="0" marL="342900" marR="0" rtl="0" algn="l">
              <a:lnSpc>
                <a:spcPct val="100000"/>
              </a:lnSpc>
              <a:spcBef>
                <a:spcPts val="900"/>
              </a:spcBef>
              <a:spcAft>
                <a:spcPts val="0"/>
              </a:spcAft>
              <a:buClr>
                <a:schemeClr val="dk1"/>
              </a:buClr>
              <a:buSzPts val="1300"/>
              <a:buFont typeface="Montserrat"/>
              <a:buChar char="-"/>
            </a:pPr>
            <a:r>
              <a:rPr b="0" i="0" lang="fr" sz="1300" u="none" cap="none" strike="noStrike">
                <a:solidFill>
                  <a:schemeClr val="dk1"/>
                </a:solidFill>
                <a:latin typeface="Montserrat"/>
                <a:ea typeface="Montserrat"/>
                <a:cs typeface="Montserrat"/>
                <a:sym typeface="Montserrat"/>
              </a:rPr>
              <a:t>Travailler avec les données après qu'elles aient été enregistrées (commités) dans la base de données.</a:t>
            </a:r>
            <a:endParaRPr b="0" i="0" sz="1300" u="none" cap="none" strike="noStrike">
              <a:solidFill>
                <a:schemeClr val="dk1"/>
              </a:solidFill>
              <a:latin typeface="Montserrat"/>
              <a:ea typeface="Montserrat"/>
              <a:cs typeface="Montserrat"/>
              <a:sym typeface="Montserrat"/>
            </a:endParaRPr>
          </a:p>
          <a:p>
            <a:pPr indent="-247650" lvl="0" marL="342900" marR="0" rtl="0" algn="l">
              <a:lnSpc>
                <a:spcPct val="100000"/>
              </a:lnSpc>
              <a:spcBef>
                <a:spcPts val="0"/>
              </a:spcBef>
              <a:spcAft>
                <a:spcPts val="0"/>
              </a:spcAft>
              <a:buClr>
                <a:schemeClr val="dk1"/>
              </a:buClr>
              <a:buSzPts val="1300"/>
              <a:buFont typeface="Montserrat"/>
              <a:buChar char="-"/>
            </a:pPr>
            <a:r>
              <a:rPr b="0" i="0" lang="fr" sz="1300" u="none" cap="none" strike="noStrike">
                <a:solidFill>
                  <a:schemeClr val="dk1"/>
                </a:solidFill>
                <a:latin typeface="Montserrat"/>
                <a:ea typeface="Montserrat"/>
                <a:cs typeface="Montserrat"/>
                <a:sym typeface="Montserrat"/>
              </a:rPr>
              <a:t>Ils sont parfaits pour utiliser les valeurs que vous venez de mettre à jour/créer pour créer de nouveaux enregistrements ou mettre à jour des enregistrements existants.</a:t>
            </a:r>
            <a:endParaRPr b="0" i="0" sz="1700" u="none" cap="none" strike="noStrike">
              <a:solidFill>
                <a:srgbClr val="0C0C0C"/>
              </a:solidFill>
              <a:latin typeface="Arial"/>
              <a:ea typeface="Arial"/>
              <a:cs typeface="Arial"/>
              <a:sym typeface="Arial"/>
            </a:endParaRPr>
          </a:p>
          <a:p>
            <a:pPr indent="0" lvl="0" marL="0" marR="0" rtl="0" algn="l">
              <a:lnSpc>
                <a:spcPct val="100000"/>
              </a:lnSpc>
              <a:spcBef>
                <a:spcPts val="1100"/>
              </a:spcBef>
              <a:spcAft>
                <a:spcPts val="0"/>
              </a:spcAft>
              <a:buClr>
                <a:srgbClr val="7F7F7F"/>
              </a:buClr>
              <a:buSzPts val="1500"/>
              <a:buFont typeface="Arial"/>
              <a:buNone/>
            </a:pPr>
            <a:r>
              <a:t/>
            </a:r>
            <a:endParaRPr b="0" i="0" sz="1500" u="none" cap="none" strike="noStrike">
              <a:solidFill>
                <a:schemeClr val="accent2"/>
              </a:solidFill>
              <a:latin typeface="Arial"/>
              <a:ea typeface="Arial"/>
              <a:cs typeface="Arial"/>
              <a:sym typeface="Arial"/>
            </a:endParaRPr>
          </a:p>
        </p:txBody>
      </p:sp>
      <p:pic>
        <p:nvPicPr>
          <p:cNvPr id="237" name="Google Shape;237;p6"/>
          <p:cNvPicPr preferRelativeResize="0"/>
          <p:nvPr/>
        </p:nvPicPr>
        <p:blipFill rotWithShape="1">
          <a:blip r:embed="rId3">
            <a:alphaModFix/>
          </a:blip>
          <a:srcRect b="0" l="0" r="0" t="0"/>
          <a:stretch/>
        </p:blipFill>
        <p:spPr>
          <a:xfrm>
            <a:off x="0" y="4700099"/>
            <a:ext cx="666300" cy="443400"/>
          </a:xfrm>
          <a:prstGeom prst="rect">
            <a:avLst/>
          </a:prstGeom>
          <a:noFill/>
          <a:ln>
            <a:noFill/>
          </a:ln>
        </p:spPr>
      </p:pic>
      <p:pic>
        <p:nvPicPr>
          <p:cNvPr id="238" name="Google Shape;238;p6"/>
          <p:cNvPicPr preferRelativeResize="0"/>
          <p:nvPr/>
        </p:nvPicPr>
        <p:blipFill rotWithShape="1">
          <a:blip r:embed="rId4">
            <a:alphaModFix/>
          </a:blip>
          <a:srcRect b="0" l="0" r="0" t="0"/>
          <a:stretch/>
        </p:blipFill>
        <p:spPr>
          <a:xfrm>
            <a:off x="8239168" y="4350900"/>
            <a:ext cx="904832" cy="792598"/>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7"/>
          <p:cNvSpPr/>
          <p:nvPr/>
        </p:nvSpPr>
        <p:spPr>
          <a:xfrm>
            <a:off x="434858" y="357896"/>
            <a:ext cx="1504200" cy="844800"/>
          </a:xfrm>
          <a:prstGeom prst="roundRect">
            <a:avLst>
              <a:gd fmla="val 27311" name="adj"/>
            </a:avLst>
          </a:prstGeom>
          <a:solidFill>
            <a:srgbClr val="69A24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fr" sz="1200" u="none" cap="none" strike="noStrike">
                <a:solidFill>
                  <a:schemeClr val="lt1"/>
                </a:solidFill>
                <a:latin typeface="Arial"/>
                <a:ea typeface="Arial"/>
                <a:cs typeface="Arial"/>
                <a:sym typeface="Arial"/>
              </a:rPr>
              <a:t>Modification(s) apportée(s) aux enregistrements dans l</a:t>
            </a:r>
            <a:r>
              <a:rPr b="1" lang="fr" sz="1200">
                <a:solidFill>
                  <a:schemeClr val="lt1"/>
                </a:solidFill>
              </a:rPr>
              <a:t>’</a:t>
            </a:r>
            <a:r>
              <a:rPr b="1" i="0" lang="fr" sz="1200" u="none" cap="none" strike="noStrike">
                <a:solidFill>
                  <a:schemeClr val="lt1"/>
                </a:solidFill>
                <a:latin typeface="Arial"/>
                <a:ea typeface="Arial"/>
                <a:cs typeface="Arial"/>
                <a:sym typeface="Arial"/>
              </a:rPr>
              <a:t>org</a:t>
            </a:r>
            <a:endParaRPr b="0" i="0" sz="1200" u="none" cap="none" strike="noStrike">
              <a:solidFill>
                <a:srgbClr val="000000"/>
              </a:solidFill>
              <a:latin typeface="Arial"/>
              <a:ea typeface="Arial"/>
              <a:cs typeface="Arial"/>
              <a:sym typeface="Arial"/>
            </a:endParaRPr>
          </a:p>
        </p:txBody>
      </p:sp>
      <p:grpSp>
        <p:nvGrpSpPr>
          <p:cNvPr id="244" name="Google Shape;244;p7"/>
          <p:cNvGrpSpPr/>
          <p:nvPr/>
        </p:nvGrpSpPr>
        <p:grpSpPr>
          <a:xfrm>
            <a:off x="530068" y="1202696"/>
            <a:ext cx="1313775" cy="1077496"/>
            <a:chOff x="705152" y="1239993"/>
            <a:chExt cx="1751700" cy="1436661"/>
          </a:xfrm>
        </p:grpSpPr>
        <p:sp>
          <p:nvSpPr>
            <p:cNvPr id="245" name="Google Shape;245;p7"/>
            <p:cNvSpPr/>
            <p:nvPr/>
          </p:nvSpPr>
          <p:spPr>
            <a:xfrm>
              <a:off x="705152" y="1951554"/>
              <a:ext cx="1751700" cy="725100"/>
            </a:xfrm>
            <a:prstGeom prst="rect">
              <a:avLst/>
            </a:prstGeom>
            <a:solidFill>
              <a:schemeClr val="lt1"/>
            </a:solidFill>
            <a:ln cap="flat" cmpd="sng" w="508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fr" sz="1200" u="none" cap="none" strike="noStrike">
                  <a:solidFill>
                    <a:schemeClr val="accent1"/>
                  </a:solidFill>
                  <a:latin typeface="Arial"/>
                  <a:ea typeface="Arial"/>
                  <a:cs typeface="Arial"/>
                  <a:sym typeface="Arial"/>
                </a:rPr>
                <a:t>Déclenchement du Trigger</a:t>
              </a:r>
              <a:endParaRPr b="0" i="0" sz="1050" u="none" cap="none" strike="noStrike">
                <a:solidFill>
                  <a:srgbClr val="000000"/>
                </a:solidFill>
                <a:latin typeface="Arial"/>
                <a:ea typeface="Arial"/>
                <a:cs typeface="Arial"/>
                <a:sym typeface="Arial"/>
              </a:endParaRPr>
            </a:p>
          </p:txBody>
        </p:sp>
        <p:cxnSp>
          <p:nvCxnSpPr>
            <p:cNvPr id="246" name="Google Shape;246;p7"/>
            <p:cNvCxnSpPr>
              <a:stCxn id="243" idx="2"/>
              <a:endCxn id="245" idx="0"/>
            </p:cNvCxnSpPr>
            <p:nvPr/>
          </p:nvCxnSpPr>
          <p:spPr>
            <a:xfrm>
              <a:off x="1581005" y="1239993"/>
              <a:ext cx="0" cy="711600"/>
            </a:xfrm>
            <a:prstGeom prst="straightConnector1">
              <a:avLst/>
            </a:prstGeom>
            <a:noFill/>
            <a:ln cap="flat" cmpd="sng" w="76200">
              <a:solidFill>
                <a:schemeClr val="dk1"/>
              </a:solidFill>
              <a:prstDash val="solid"/>
              <a:miter lim="800000"/>
              <a:headEnd len="sm" w="sm" type="none"/>
              <a:tailEnd len="med" w="med" type="triangle"/>
            </a:ln>
          </p:spPr>
        </p:cxnSp>
      </p:grpSp>
      <p:grpSp>
        <p:nvGrpSpPr>
          <p:cNvPr id="247" name="Google Shape;247;p7"/>
          <p:cNvGrpSpPr/>
          <p:nvPr/>
        </p:nvGrpSpPr>
        <p:grpSpPr>
          <a:xfrm>
            <a:off x="7375815" y="3791885"/>
            <a:ext cx="827775" cy="1080625"/>
            <a:chOff x="10716192" y="1815757"/>
            <a:chExt cx="1103700" cy="1440833"/>
          </a:xfrm>
        </p:grpSpPr>
        <p:sp>
          <p:nvSpPr>
            <p:cNvPr id="248" name="Google Shape;248;p7"/>
            <p:cNvSpPr/>
            <p:nvPr/>
          </p:nvSpPr>
          <p:spPr>
            <a:xfrm>
              <a:off x="10716192" y="2838990"/>
              <a:ext cx="1103700" cy="417600"/>
            </a:xfrm>
            <a:prstGeom prst="roundRect">
              <a:avLst>
                <a:gd fmla="val 50000" name="adj"/>
              </a:avLst>
            </a:prstGeom>
            <a:solidFill>
              <a:schemeClr val="lt1"/>
            </a:solidFill>
            <a:ln cap="flat" cmpd="sng" w="952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fr" sz="1400" u="none" cap="none" strike="noStrike">
                  <a:solidFill>
                    <a:srgbClr val="783F04"/>
                  </a:solidFill>
                  <a:latin typeface="Arial"/>
                  <a:ea typeface="Arial"/>
                  <a:cs typeface="Arial"/>
                  <a:sym typeface="Arial"/>
                </a:rPr>
                <a:t>FIN</a:t>
              </a:r>
              <a:endParaRPr b="1" i="0" sz="1100" u="none" cap="none" strike="noStrike">
                <a:solidFill>
                  <a:srgbClr val="783F04"/>
                </a:solidFill>
                <a:latin typeface="Arial"/>
                <a:ea typeface="Arial"/>
                <a:cs typeface="Arial"/>
                <a:sym typeface="Arial"/>
              </a:endParaRPr>
            </a:p>
          </p:txBody>
        </p:sp>
        <p:cxnSp>
          <p:nvCxnSpPr>
            <p:cNvPr id="249" name="Google Shape;249;p7"/>
            <p:cNvCxnSpPr/>
            <p:nvPr/>
          </p:nvCxnSpPr>
          <p:spPr>
            <a:xfrm>
              <a:off x="11268042" y="1815757"/>
              <a:ext cx="0" cy="1023300"/>
            </a:xfrm>
            <a:prstGeom prst="straightConnector1">
              <a:avLst/>
            </a:prstGeom>
            <a:noFill/>
            <a:ln cap="flat" cmpd="sng" w="76200">
              <a:solidFill>
                <a:schemeClr val="dk1"/>
              </a:solidFill>
              <a:prstDash val="solid"/>
              <a:miter lim="800000"/>
              <a:headEnd len="sm" w="sm" type="none"/>
              <a:tailEnd len="med" w="med" type="triangle"/>
            </a:ln>
          </p:spPr>
        </p:cxnSp>
      </p:grpSp>
      <p:grpSp>
        <p:nvGrpSpPr>
          <p:cNvPr id="250" name="Google Shape;250;p7"/>
          <p:cNvGrpSpPr/>
          <p:nvPr/>
        </p:nvGrpSpPr>
        <p:grpSpPr>
          <a:xfrm>
            <a:off x="1186955" y="1202440"/>
            <a:ext cx="3285022" cy="2625590"/>
            <a:chOff x="1748067" y="1009648"/>
            <a:chExt cx="4380029" cy="3500787"/>
          </a:xfrm>
        </p:grpSpPr>
        <p:cxnSp>
          <p:nvCxnSpPr>
            <p:cNvPr id="251" name="Google Shape;251;p7"/>
            <p:cNvCxnSpPr>
              <a:stCxn id="245" idx="2"/>
              <a:endCxn id="252" idx="1"/>
            </p:cNvCxnSpPr>
            <p:nvPr/>
          </p:nvCxnSpPr>
          <p:spPr>
            <a:xfrm flipH="1" rot="-5400000">
              <a:off x="2176767" y="2017951"/>
              <a:ext cx="409800" cy="1267200"/>
            </a:xfrm>
            <a:prstGeom prst="bentConnector2">
              <a:avLst/>
            </a:prstGeom>
            <a:noFill/>
            <a:ln cap="flat" cmpd="sng" w="76200">
              <a:solidFill>
                <a:schemeClr val="dk1"/>
              </a:solidFill>
              <a:prstDash val="solid"/>
              <a:miter lim="800000"/>
              <a:headEnd len="sm" w="sm" type="none"/>
              <a:tailEnd len="med" w="med" type="triangle"/>
            </a:ln>
          </p:spPr>
        </p:cxnSp>
        <p:grpSp>
          <p:nvGrpSpPr>
            <p:cNvPr id="253" name="Google Shape;253;p7"/>
            <p:cNvGrpSpPr/>
            <p:nvPr/>
          </p:nvGrpSpPr>
          <p:grpSpPr>
            <a:xfrm>
              <a:off x="3015296" y="1009648"/>
              <a:ext cx="3112800" cy="3500787"/>
              <a:chOff x="3015296" y="1009648"/>
              <a:chExt cx="3112800" cy="3500787"/>
            </a:xfrm>
          </p:grpSpPr>
          <p:sp>
            <p:nvSpPr>
              <p:cNvPr id="252" name="Google Shape;252;p7"/>
              <p:cNvSpPr/>
              <p:nvPr/>
            </p:nvSpPr>
            <p:spPr>
              <a:xfrm>
                <a:off x="3015296" y="1202635"/>
                <a:ext cx="3112800" cy="3307800"/>
              </a:xfrm>
              <a:prstGeom prst="roundRect">
                <a:avLst>
                  <a:gd fmla="val 16667" name="adj"/>
                </a:avLst>
              </a:prstGeom>
              <a:solidFill>
                <a:srgbClr val="EBF0F9"/>
              </a:solidFill>
              <a:ln cap="flat" cmpd="sng" w="349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254" name="Google Shape;254;p7"/>
              <p:cNvGrpSpPr/>
              <p:nvPr/>
            </p:nvGrpSpPr>
            <p:grpSpPr>
              <a:xfrm>
                <a:off x="3302667" y="2295120"/>
                <a:ext cx="2506200" cy="1928046"/>
                <a:chOff x="4127604" y="2295120"/>
                <a:chExt cx="2506200" cy="1928046"/>
              </a:xfrm>
            </p:grpSpPr>
            <p:sp>
              <p:nvSpPr>
                <p:cNvPr id="255" name="Google Shape;255;p7"/>
                <p:cNvSpPr/>
                <p:nvPr/>
              </p:nvSpPr>
              <p:spPr>
                <a:xfrm>
                  <a:off x="4127604" y="2533866"/>
                  <a:ext cx="2506200" cy="1689300"/>
                </a:xfrm>
                <a:prstGeom prst="rect">
                  <a:avLst/>
                </a:prstGeom>
                <a:solidFill>
                  <a:schemeClr val="lt1"/>
                </a:solidFill>
                <a:ln cap="flat" cmpd="sng" w="381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fr" sz="1200" u="none" cap="none" strike="noStrike">
                      <a:solidFill>
                        <a:srgbClr val="783F04"/>
                      </a:solidFill>
                      <a:latin typeface="Arial"/>
                      <a:ea typeface="Arial"/>
                      <a:cs typeface="Arial"/>
                      <a:sym typeface="Arial"/>
                    </a:rPr>
                    <a:t>Ex : </a:t>
                  </a:r>
                  <a:r>
                    <a:rPr b="1" i="1" lang="fr" sz="1200" u="none" cap="none" strike="noStrike">
                      <a:solidFill>
                        <a:srgbClr val="783F04"/>
                      </a:solidFill>
                      <a:latin typeface="Arial"/>
                      <a:ea typeface="Arial"/>
                      <a:cs typeface="Arial"/>
                      <a:sym typeface="Arial"/>
                    </a:rPr>
                    <a:t>valider les données, comparer les valeurs, changer les données avant de "sauvegarder".</a:t>
                  </a:r>
                  <a:endParaRPr b="1" i="0" sz="1050" u="none" cap="none" strike="noStrike">
                    <a:solidFill>
                      <a:srgbClr val="783F04"/>
                    </a:solidFill>
                    <a:latin typeface="Arial"/>
                    <a:ea typeface="Arial"/>
                    <a:cs typeface="Arial"/>
                    <a:sym typeface="Arial"/>
                  </a:endParaRPr>
                </a:p>
              </p:txBody>
            </p:sp>
            <p:cxnSp>
              <p:nvCxnSpPr>
                <p:cNvPr id="256" name="Google Shape;256;p7"/>
                <p:cNvCxnSpPr>
                  <a:stCxn id="257" idx="2"/>
                  <a:endCxn id="255" idx="0"/>
                </p:cNvCxnSpPr>
                <p:nvPr/>
              </p:nvCxnSpPr>
              <p:spPr>
                <a:xfrm>
                  <a:off x="5380704" y="2295120"/>
                  <a:ext cx="0" cy="238800"/>
                </a:xfrm>
                <a:prstGeom prst="straightConnector1">
                  <a:avLst/>
                </a:prstGeom>
                <a:noFill/>
                <a:ln cap="flat" cmpd="sng" w="38100">
                  <a:solidFill>
                    <a:schemeClr val="lt2"/>
                  </a:solidFill>
                  <a:prstDash val="solid"/>
                  <a:miter lim="800000"/>
                  <a:headEnd len="sm" w="sm" type="none"/>
                  <a:tailEnd len="med" w="med" type="triangle"/>
                </a:ln>
              </p:spPr>
            </p:cxnSp>
          </p:grpSp>
          <p:sp>
            <p:nvSpPr>
              <p:cNvPr id="258" name="Google Shape;258;p7"/>
              <p:cNvSpPr/>
              <p:nvPr/>
            </p:nvSpPr>
            <p:spPr>
              <a:xfrm>
                <a:off x="3430039" y="1009648"/>
                <a:ext cx="2225700" cy="3693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fr" sz="1400" u="none" cap="none" strike="noStrike">
                    <a:solidFill>
                      <a:schemeClr val="lt1"/>
                    </a:solidFill>
                    <a:latin typeface="Calibri"/>
                    <a:ea typeface="Calibri"/>
                    <a:cs typeface="Calibri"/>
                    <a:sym typeface="Calibri"/>
                  </a:rPr>
                  <a:t>AVANT "SAVE"</a:t>
                </a:r>
                <a:endParaRPr b="0" i="0" sz="1100" u="none" cap="none" strike="noStrike">
                  <a:solidFill>
                    <a:srgbClr val="000000"/>
                  </a:solidFill>
                  <a:latin typeface="Arial"/>
                  <a:ea typeface="Arial"/>
                  <a:cs typeface="Arial"/>
                  <a:sym typeface="Arial"/>
                </a:endParaRPr>
              </a:p>
            </p:txBody>
          </p:sp>
          <p:grpSp>
            <p:nvGrpSpPr>
              <p:cNvPr id="259" name="Google Shape;259;p7"/>
              <p:cNvGrpSpPr/>
              <p:nvPr/>
            </p:nvGrpSpPr>
            <p:grpSpPr>
              <a:xfrm>
                <a:off x="3302667" y="1378948"/>
                <a:ext cx="2506200" cy="916172"/>
                <a:chOff x="4127604" y="1378948"/>
                <a:chExt cx="2506200" cy="916172"/>
              </a:xfrm>
            </p:grpSpPr>
            <p:sp>
              <p:nvSpPr>
                <p:cNvPr id="257" name="Google Shape;257;p7"/>
                <p:cNvSpPr/>
                <p:nvPr/>
              </p:nvSpPr>
              <p:spPr>
                <a:xfrm>
                  <a:off x="4127604" y="1638420"/>
                  <a:ext cx="2506200" cy="656700"/>
                </a:xfrm>
                <a:prstGeom prst="rect">
                  <a:avLst/>
                </a:prstGeom>
                <a:solidFill>
                  <a:schemeClr val="lt1"/>
                </a:solidFill>
                <a:ln cap="flat" cmpd="sng" w="381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accent3"/>
                      </a:solidFill>
                      <a:latin typeface="Arial"/>
                      <a:ea typeface="Arial"/>
                      <a:cs typeface="Arial"/>
                      <a:sym typeface="Arial"/>
                    </a:rPr>
                    <a:t>Le Trigger </a:t>
                  </a:r>
                  <a:r>
                    <a:rPr b="0" i="0" lang="fr" sz="1400" u="none" cap="none" strike="noStrike">
                      <a:solidFill>
                        <a:schemeClr val="accent3"/>
                      </a:solidFill>
                      <a:latin typeface="Calibri"/>
                      <a:ea typeface="Calibri"/>
                      <a:cs typeface="Calibri"/>
                      <a:sym typeface="Calibri"/>
                    </a:rPr>
                    <a:t>déclenche le code</a:t>
                  </a:r>
                  <a:endParaRPr b="0" i="0" sz="1400" u="none" cap="none" strike="noStrike">
                    <a:solidFill>
                      <a:schemeClr val="accent3"/>
                    </a:solidFill>
                    <a:latin typeface="Arial"/>
                    <a:ea typeface="Arial"/>
                    <a:cs typeface="Arial"/>
                    <a:sym typeface="Arial"/>
                  </a:endParaRPr>
                </a:p>
              </p:txBody>
            </p:sp>
            <p:cxnSp>
              <p:nvCxnSpPr>
                <p:cNvPr id="260" name="Google Shape;260;p7"/>
                <p:cNvCxnSpPr>
                  <a:stCxn id="258" idx="2"/>
                  <a:endCxn id="257" idx="0"/>
                </p:cNvCxnSpPr>
                <p:nvPr/>
              </p:nvCxnSpPr>
              <p:spPr>
                <a:xfrm>
                  <a:off x="5367826" y="1378948"/>
                  <a:ext cx="12900" cy="259500"/>
                </a:xfrm>
                <a:prstGeom prst="straightConnector1">
                  <a:avLst/>
                </a:prstGeom>
                <a:noFill/>
                <a:ln cap="flat" cmpd="sng" w="38100">
                  <a:solidFill>
                    <a:schemeClr val="lt2"/>
                  </a:solidFill>
                  <a:prstDash val="solid"/>
                  <a:miter lim="800000"/>
                  <a:headEnd len="sm" w="sm" type="none"/>
                  <a:tailEnd len="med" w="med" type="triangle"/>
                </a:ln>
              </p:spPr>
            </p:cxnSp>
          </p:grpSp>
        </p:grpSp>
      </p:grpSp>
      <p:grpSp>
        <p:nvGrpSpPr>
          <p:cNvPr id="261" name="Google Shape;261;p7"/>
          <p:cNvGrpSpPr/>
          <p:nvPr/>
        </p:nvGrpSpPr>
        <p:grpSpPr>
          <a:xfrm>
            <a:off x="5745782" y="1238589"/>
            <a:ext cx="3167219" cy="2553282"/>
            <a:chOff x="6162795" y="1009648"/>
            <a:chExt cx="3909665" cy="3518371"/>
          </a:xfrm>
        </p:grpSpPr>
        <p:sp>
          <p:nvSpPr>
            <p:cNvPr id="262" name="Google Shape;262;p7"/>
            <p:cNvSpPr/>
            <p:nvPr/>
          </p:nvSpPr>
          <p:spPr>
            <a:xfrm>
              <a:off x="7018760" y="1220219"/>
              <a:ext cx="3053700" cy="3307800"/>
            </a:xfrm>
            <a:prstGeom prst="roundRect">
              <a:avLst>
                <a:gd fmla="val 16667" name="adj"/>
              </a:avLst>
            </a:prstGeom>
            <a:solidFill>
              <a:srgbClr val="EBF0F9"/>
            </a:solidFill>
            <a:ln cap="flat" cmpd="sng" w="34925">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3" name="Google Shape;263;p7"/>
            <p:cNvSpPr/>
            <p:nvPr/>
          </p:nvSpPr>
          <p:spPr>
            <a:xfrm>
              <a:off x="7330480" y="1638420"/>
              <a:ext cx="2506200" cy="604200"/>
            </a:xfrm>
            <a:prstGeom prst="rect">
              <a:avLst/>
            </a:prstGeom>
            <a:solidFill>
              <a:schemeClr val="lt1"/>
            </a:solidFill>
            <a:ln cap="flat" cmpd="sng" w="381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accent3"/>
                  </a:solidFill>
                  <a:latin typeface="Calibri"/>
                  <a:ea typeface="Calibri"/>
                  <a:cs typeface="Calibri"/>
                  <a:sym typeface="Calibri"/>
                </a:rPr>
                <a:t>Le Trigger déclenche le code</a:t>
              </a:r>
              <a:endParaRPr b="0" i="0" sz="1100" u="none" cap="none" strike="noStrike">
                <a:solidFill>
                  <a:srgbClr val="000000"/>
                </a:solidFill>
                <a:latin typeface="Arial"/>
                <a:ea typeface="Arial"/>
                <a:cs typeface="Arial"/>
                <a:sym typeface="Arial"/>
              </a:endParaRPr>
            </a:p>
          </p:txBody>
        </p:sp>
        <p:grpSp>
          <p:nvGrpSpPr>
            <p:cNvPr id="264" name="Google Shape;264;p7"/>
            <p:cNvGrpSpPr/>
            <p:nvPr/>
          </p:nvGrpSpPr>
          <p:grpSpPr>
            <a:xfrm>
              <a:off x="7330480" y="2242620"/>
              <a:ext cx="2506200" cy="1962867"/>
              <a:chOff x="8115661" y="2062967"/>
              <a:chExt cx="2506200" cy="2093278"/>
            </a:xfrm>
          </p:grpSpPr>
          <p:sp>
            <p:nvSpPr>
              <p:cNvPr id="265" name="Google Shape;265;p7"/>
              <p:cNvSpPr/>
              <p:nvPr/>
            </p:nvSpPr>
            <p:spPr>
              <a:xfrm>
                <a:off x="8115661" y="2373645"/>
                <a:ext cx="2506200" cy="1782600"/>
              </a:xfrm>
              <a:prstGeom prst="rect">
                <a:avLst/>
              </a:prstGeom>
              <a:solidFill>
                <a:schemeClr val="lt1"/>
              </a:solidFill>
              <a:ln cap="flat" cmpd="sng" w="38100">
                <a:solidFill>
                  <a:schemeClr val="l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fr" sz="1100" u="none" cap="none" strike="noStrike">
                    <a:solidFill>
                      <a:srgbClr val="783F04"/>
                    </a:solidFill>
                    <a:latin typeface="Arial"/>
                    <a:ea typeface="Arial"/>
                    <a:cs typeface="Arial"/>
                    <a:sym typeface="Arial"/>
                  </a:rPr>
                  <a:t>Ex : </a:t>
                </a:r>
                <a:r>
                  <a:rPr b="1" i="1" lang="fr" sz="1100" u="none" cap="none" strike="noStrike">
                    <a:solidFill>
                      <a:srgbClr val="783F04"/>
                    </a:solidFill>
                    <a:latin typeface="Arial"/>
                    <a:ea typeface="Arial"/>
                    <a:cs typeface="Arial"/>
                    <a:sym typeface="Arial"/>
                  </a:rPr>
                  <a:t>créer des enregistrements liés, trouver des enregistrements liés basés sur les ID des nouveaux enregistrements.</a:t>
                </a:r>
                <a:endParaRPr b="1" i="0" sz="1000" u="none" cap="none" strike="noStrike">
                  <a:solidFill>
                    <a:srgbClr val="783F04"/>
                  </a:solidFill>
                  <a:latin typeface="Arial"/>
                  <a:ea typeface="Arial"/>
                  <a:cs typeface="Arial"/>
                  <a:sym typeface="Arial"/>
                </a:endParaRPr>
              </a:p>
            </p:txBody>
          </p:sp>
          <p:cxnSp>
            <p:nvCxnSpPr>
              <p:cNvPr id="266" name="Google Shape;266;p7"/>
              <p:cNvCxnSpPr>
                <a:stCxn id="263" idx="2"/>
                <a:endCxn id="265" idx="0"/>
              </p:cNvCxnSpPr>
              <p:nvPr/>
            </p:nvCxnSpPr>
            <p:spPr>
              <a:xfrm>
                <a:off x="9368761" y="2062967"/>
                <a:ext cx="0" cy="310800"/>
              </a:xfrm>
              <a:prstGeom prst="straightConnector1">
                <a:avLst/>
              </a:prstGeom>
              <a:noFill/>
              <a:ln cap="flat" cmpd="sng" w="38100">
                <a:solidFill>
                  <a:schemeClr val="lt2"/>
                </a:solidFill>
                <a:prstDash val="solid"/>
                <a:miter lim="800000"/>
                <a:headEnd len="sm" w="sm" type="none"/>
                <a:tailEnd len="med" w="med" type="triangle"/>
              </a:ln>
            </p:spPr>
          </p:cxnSp>
        </p:grpSp>
        <p:sp>
          <p:nvSpPr>
            <p:cNvPr id="267" name="Google Shape;267;p7"/>
            <p:cNvSpPr/>
            <p:nvPr/>
          </p:nvSpPr>
          <p:spPr>
            <a:xfrm>
              <a:off x="7474226" y="1009648"/>
              <a:ext cx="2216400" cy="369300"/>
            </a:xfrm>
            <a:prstGeom prst="rect">
              <a:avLst/>
            </a:prstGeom>
            <a:solidFill>
              <a:schemeClr val="dk1"/>
            </a:solid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fr" sz="1400" u="none" cap="none" strike="noStrike">
                  <a:solidFill>
                    <a:schemeClr val="lt1"/>
                  </a:solidFill>
                  <a:latin typeface="Calibri"/>
                  <a:ea typeface="Calibri"/>
                  <a:cs typeface="Calibri"/>
                  <a:sym typeface="Calibri"/>
                </a:rPr>
                <a:t>APRÈS "SAVE"</a:t>
              </a:r>
              <a:endParaRPr b="0" i="0" sz="1100" u="none" cap="none" strike="noStrike">
                <a:solidFill>
                  <a:srgbClr val="000000"/>
                </a:solidFill>
                <a:latin typeface="Arial"/>
                <a:ea typeface="Arial"/>
                <a:cs typeface="Arial"/>
                <a:sym typeface="Arial"/>
              </a:endParaRPr>
            </a:p>
          </p:txBody>
        </p:sp>
        <p:cxnSp>
          <p:nvCxnSpPr>
            <p:cNvPr id="268" name="Google Shape;268;p7"/>
            <p:cNvCxnSpPr>
              <a:stCxn id="267" idx="2"/>
              <a:endCxn id="263" idx="0"/>
            </p:cNvCxnSpPr>
            <p:nvPr/>
          </p:nvCxnSpPr>
          <p:spPr>
            <a:xfrm>
              <a:off x="8582426" y="1378948"/>
              <a:ext cx="1200" cy="259500"/>
            </a:xfrm>
            <a:prstGeom prst="straightConnector1">
              <a:avLst/>
            </a:prstGeom>
            <a:noFill/>
            <a:ln cap="flat" cmpd="sng" w="38100">
              <a:solidFill>
                <a:schemeClr val="lt2"/>
              </a:solidFill>
              <a:prstDash val="solid"/>
              <a:miter lim="800000"/>
              <a:headEnd len="sm" w="sm" type="none"/>
              <a:tailEnd len="med" w="med" type="triangle"/>
            </a:ln>
          </p:spPr>
        </p:cxnSp>
        <p:cxnSp>
          <p:nvCxnSpPr>
            <p:cNvPr id="269" name="Google Shape;269;p7"/>
            <p:cNvCxnSpPr/>
            <p:nvPr/>
          </p:nvCxnSpPr>
          <p:spPr>
            <a:xfrm>
              <a:off x="6162795" y="2833068"/>
              <a:ext cx="306600" cy="4500"/>
            </a:xfrm>
            <a:prstGeom prst="straightConnector1">
              <a:avLst/>
            </a:prstGeom>
            <a:noFill/>
            <a:ln cap="flat" cmpd="sng" w="76200">
              <a:solidFill>
                <a:schemeClr val="dk1"/>
              </a:solidFill>
              <a:prstDash val="solid"/>
              <a:miter lim="800000"/>
              <a:headEnd len="sm" w="sm" type="none"/>
              <a:tailEnd len="med" w="med" type="triangle"/>
            </a:ln>
          </p:spPr>
        </p:cxnSp>
      </p:grpSp>
      <p:cxnSp>
        <p:nvCxnSpPr>
          <p:cNvPr id="270" name="Google Shape;270;p7"/>
          <p:cNvCxnSpPr/>
          <p:nvPr/>
        </p:nvCxnSpPr>
        <p:spPr>
          <a:xfrm>
            <a:off x="4471977" y="2568455"/>
            <a:ext cx="99900" cy="6600"/>
          </a:xfrm>
          <a:prstGeom prst="straightConnector1">
            <a:avLst/>
          </a:prstGeom>
          <a:noFill/>
          <a:ln cap="flat" cmpd="sng" w="76200">
            <a:solidFill>
              <a:schemeClr val="dk1"/>
            </a:solidFill>
            <a:prstDash val="solid"/>
            <a:miter lim="800000"/>
            <a:headEnd len="sm" w="sm" type="none"/>
            <a:tailEnd len="med" w="med" type="triangle"/>
          </a:ln>
        </p:spPr>
      </p:cxnSp>
      <p:sp>
        <p:nvSpPr>
          <p:cNvPr id="271" name="Google Shape;271;p7"/>
          <p:cNvSpPr txBox="1"/>
          <p:nvPr/>
        </p:nvSpPr>
        <p:spPr>
          <a:xfrm>
            <a:off x="5051875" y="2152300"/>
            <a:ext cx="693900" cy="1031021"/>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400"/>
              <a:buFont typeface="Arial"/>
              <a:buNone/>
            </a:pPr>
            <a:r>
              <a:rPr b="0" i="0" lang="fr" sz="1100" u="none" cap="none" strike="noStrike">
                <a:solidFill>
                  <a:srgbClr val="69A243"/>
                </a:solidFill>
                <a:latin typeface="Calibri"/>
                <a:ea typeface="Calibri"/>
                <a:cs typeface="Calibri"/>
                <a:sym typeface="Calibri"/>
              </a:rPr>
              <a:t>Données sauvegardées dans l'Org</a:t>
            </a:r>
            <a:endParaRPr b="0" i="0" sz="1100" u="none" cap="none" strike="noStrike">
              <a:solidFill>
                <a:srgbClr val="000000"/>
              </a:solidFill>
              <a:latin typeface="Calibri"/>
              <a:ea typeface="Calibri"/>
              <a:cs typeface="Calibri"/>
              <a:sym typeface="Calibri"/>
            </a:endParaRPr>
          </a:p>
        </p:txBody>
      </p:sp>
      <p:sp>
        <p:nvSpPr>
          <p:cNvPr id="272" name="Google Shape;272;p7"/>
          <p:cNvSpPr txBox="1"/>
          <p:nvPr>
            <p:ph type="ctrTitle"/>
          </p:nvPr>
        </p:nvSpPr>
        <p:spPr>
          <a:xfrm>
            <a:off x="846732" y="59460"/>
            <a:ext cx="8520600" cy="681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b="1" lang="fr" sz="2800">
                <a:solidFill>
                  <a:schemeClr val="accent1"/>
                </a:solidFill>
              </a:rPr>
              <a:t>Exécution réelle des Triggers</a:t>
            </a:r>
            <a:endParaRPr b="1" sz="2800">
              <a:solidFill>
                <a:schemeClr val="accent1"/>
              </a:solidFill>
            </a:endParaRPr>
          </a:p>
        </p:txBody>
      </p:sp>
      <p:pic>
        <p:nvPicPr>
          <p:cNvPr id="273" name="Google Shape;273;p7"/>
          <p:cNvPicPr preferRelativeResize="0"/>
          <p:nvPr/>
        </p:nvPicPr>
        <p:blipFill rotWithShape="1">
          <a:blip r:embed="rId3">
            <a:alphaModFix/>
          </a:blip>
          <a:srcRect b="0" l="0" r="0" t="0"/>
          <a:stretch/>
        </p:blipFill>
        <p:spPr>
          <a:xfrm>
            <a:off x="0" y="4700099"/>
            <a:ext cx="666300" cy="443400"/>
          </a:xfrm>
          <a:prstGeom prst="rect">
            <a:avLst/>
          </a:prstGeom>
          <a:noFill/>
          <a:ln>
            <a:noFill/>
          </a:ln>
        </p:spPr>
      </p:pic>
      <p:pic>
        <p:nvPicPr>
          <p:cNvPr id="274" name="Google Shape;274;p7"/>
          <p:cNvPicPr preferRelativeResize="0"/>
          <p:nvPr/>
        </p:nvPicPr>
        <p:blipFill rotWithShape="1">
          <a:blip r:embed="rId4">
            <a:alphaModFix/>
          </a:blip>
          <a:srcRect b="0" l="0" r="0" t="0"/>
          <a:stretch/>
        </p:blipFill>
        <p:spPr>
          <a:xfrm>
            <a:off x="8239168" y="4350900"/>
            <a:ext cx="904832" cy="792598"/>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8"/>
          <p:cNvSpPr txBox="1"/>
          <p:nvPr>
            <p:ph idx="2" type="body"/>
          </p:nvPr>
        </p:nvSpPr>
        <p:spPr>
          <a:xfrm>
            <a:off x="428740" y="822884"/>
            <a:ext cx="8286900" cy="861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800"/>
              </a:spcBef>
              <a:spcAft>
                <a:spcPts val="0"/>
              </a:spcAft>
              <a:buSzPts val="1700"/>
              <a:buNone/>
            </a:pPr>
            <a:r>
              <a:rPr lang="fr" sz="1300">
                <a:solidFill>
                  <a:schemeClr val="dk2"/>
                </a:solidFill>
                <a:latin typeface="Montserrat"/>
                <a:ea typeface="Montserrat"/>
                <a:cs typeface="Montserrat"/>
                <a:sym typeface="Montserrat"/>
              </a:rPr>
              <a:t>Le nom du Trigger est la première partie de la définition d'un trigger. Le nom du Trigger est ensuite suivi de l'objet Salesforce avec lequel le Trigger est lié, et des conditions dans lesquelles il se déclenche. Voici la syntaxe d'un Trigger :</a:t>
            </a:r>
            <a:endParaRPr sz="1300">
              <a:solidFill>
                <a:schemeClr val="dk2"/>
              </a:solidFill>
              <a:latin typeface="Montserrat"/>
              <a:ea typeface="Montserrat"/>
              <a:cs typeface="Montserrat"/>
              <a:sym typeface="Montserrat"/>
            </a:endParaRPr>
          </a:p>
          <a:p>
            <a:pPr indent="-76200" lvl="0" marL="177800" rtl="0" algn="l">
              <a:lnSpc>
                <a:spcPct val="90000"/>
              </a:lnSpc>
              <a:spcBef>
                <a:spcPts val="200"/>
              </a:spcBef>
              <a:spcAft>
                <a:spcPts val="0"/>
              </a:spcAft>
              <a:buClr>
                <a:srgbClr val="C55A11"/>
              </a:buClr>
              <a:buSzPts val="1700"/>
              <a:buNone/>
            </a:pPr>
            <a:r>
              <a:t/>
            </a:r>
            <a:endParaRPr>
              <a:latin typeface="Calibri"/>
              <a:ea typeface="Calibri"/>
              <a:cs typeface="Calibri"/>
              <a:sym typeface="Calibri"/>
            </a:endParaRPr>
          </a:p>
        </p:txBody>
      </p:sp>
      <p:pic>
        <p:nvPicPr>
          <p:cNvPr id="280" name="Google Shape;280;p8"/>
          <p:cNvPicPr preferRelativeResize="0"/>
          <p:nvPr/>
        </p:nvPicPr>
        <p:blipFill rotWithShape="1">
          <a:blip r:embed="rId3">
            <a:alphaModFix/>
          </a:blip>
          <a:srcRect b="15439" l="0" r="0" t="12740"/>
          <a:stretch/>
        </p:blipFill>
        <p:spPr>
          <a:xfrm>
            <a:off x="539175" y="3262925"/>
            <a:ext cx="8488826" cy="917647"/>
          </a:xfrm>
          <a:prstGeom prst="rect">
            <a:avLst/>
          </a:prstGeom>
          <a:noFill/>
          <a:ln>
            <a:noFill/>
          </a:ln>
        </p:spPr>
      </p:pic>
      <p:sp>
        <p:nvSpPr>
          <p:cNvPr id="281" name="Google Shape;281;p8"/>
          <p:cNvSpPr txBox="1"/>
          <p:nvPr/>
        </p:nvSpPr>
        <p:spPr>
          <a:xfrm>
            <a:off x="591662" y="127307"/>
            <a:ext cx="7593300" cy="500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800"/>
              <a:buFont typeface="Arial"/>
              <a:buNone/>
            </a:pPr>
            <a:r>
              <a:rPr b="1" i="0" lang="fr" sz="2800" u="none" cap="none" strike="noStrike">
                <a:solidFill>
                  <a:schemeClr val="accent1"/>
                </a:solidFill>
                <a:latin typeface="Arial"/>
                <a:ea typeface="Arial"/>
                <a:cs typeface="Arial"/>
                <a:sym typeface="Arial"/>
              </a:rPr>
              <a:t>Structure de base d'un Trigger</a:t>
            </a:r>
            <a:endParaRPr b="1" i="0" sz="2800" u="none" cap="none" strike="noStrike">
              <a:solidFill>
                <a:schemeClr val="accent1"/>
              </a:solidFill>
              <a:latin typeface="Arial"/>
              <a:ea typeface="Arial"/>
              <a:cs typeface="Arial"/>
              <a:sym typeface="Arial"/>
            </a:endParaRPr>
          </a:p>
        </p:txBody>
      </p:sp>
      <p:sp>
        <p:nvSpPr>
          <p:cNvPr id="282" name="Google Shape;282;p8"/>
          <p:cNvSpPr txBox="1"/>
          <p:nvPr/>
        </p:nvSpPr>
        <p:spPr>
          <a:xfrm>
            <a:off x="539175" y="2884575"/>
            <a:ext cx="6154200" cy="300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0" i="0" lang="fr" sz="1500" u="none" cap="none" strike="noStrike">
                <a:solidFill>
                  <a:schemeClr val="accent1"/>
                </a:solidFill>
                <a:latin typeface="Calibri"/>
                <a:ea typeface="Calibri"/>
                <a:cs typeface="Calibri"/>
                <a:sym typeface="Calibri"/>
              </a:rPr>
              <a:t>Exemple :</a:t>
            </a:r>
            <a:endParaRPr b="0" i="0" sz="1100" u="none" cap="none" strike="noStrike">
              <a:solidFill>
                <a:srgbClr val="000000"/>
              </a:solidFill>
              <a:latin typeface="Arial"/>
              <a:ea typeface="Arial"/>
              <a:cs typeface="Arial"/>
              <a:sym typeface="Arial"/>
            </a:endParaRPr>
          </a:p>
        </p:txBody>
      </p:sp>
      <p:pic>
        <p:nvPicPr>
          <p:cNvPr id="283" name="Google Shape;283;p8"/>
          <p:cNvPicPr preferRelativeResize="0"/>
          <p:nvPr/>
        </p:nvPicPr>
        <p:blipFill rotWithShape="1">
          <a:blip r:embed="rId4">
            <a:alphaModFix/>
          </a:blip>
          <a:srcRect b="13312" l="487" r="0" t="13779"/>
          <a:stretch/>
        </p:blipFill>
        <p:spPr>
          <a:xfrm>
            <a:off x="539175" y="1764875"/>
            <a:ext cx="8488826" cy="917650"/>
          </a:xfrm>
          <a:prstGeom prst="rect">
            <a:avLst/>
          </a:prstGeom>
          <a:noFill/>
          <a:ln>
            <a:noFill/>
          </a:ln>
        </p:spPr>
      </p:pic>
      <p:pic>
        <p:nvPicPr>
          <p:cNvPr id="284" name="Google Shape;284;p8"/>
          <p:cNvPicPr preferRelativeResize="0"/>
          <p:nvPr/>
        </p:nvPicPr>
        <p:blipFill rotWithShape="1">
          <a:blip r:embed="rId5">
            <a:alphaModFix/>
          </a:blip>
          <a:srcRect b="0" l="0" r="0" t="0"/>
          <a:stretch/>
        </p:blipFill>
        <p:spPr>
          <a:xfrm>
            <a:off x="0" y="4700099"/>
            <a:ext cx="666300" cy="443400"/>
          </a:xfrm>
          <a:prstGeom prst="rect">
            <a:avLst/>
          </a:prstGeom>
          <a:noFill/>
          <a:ln>
            <a:noFill/>
          </a:ln>
        </p:spPr>
      </p:pic>
      <p:pic>
        <p:nvPicPr>
          <p:cNvPr id="285" name="Google Shape;285;p8"/>
          <p:cNvPicPr preferRelativeResize="0"/>
          <p:nvPr/>
        </p:nvPicPr>
        <p:blipFill rotWithShape="1">
          <a:blip r:embed="rId6">
            <a:alphaModFix/>
          </a:blip>
          <a:srcRect b="0" l="0" r="0" t="0"/>
          <a:stretch/>
        </p:blipFill>
        <p:spPr>
          <a:xfrm>
            <a:off x="8239168" y="4350900"/>
            <a:ext cx="904832" cy="792598"/>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9"/>
          <p:cNvSpPr/>
          <p:nvPr/>
        </p:nvSpPr>
        <p:spPr>
          <a:xfrm>
            <a:off x="284750" y="925738"/>
            <a:ext cx="5541000" cy="4095300"/>
          </a:xfrm>
          <a:prstGeom prst="roundRect">
            <a:avLst>
              <a:gd fmla="val 16667" name="adj"/>
            </a:avLst>
          </a:prstGeom>
          <a:solidFill>
            <a:srgbClr val="FFE59A"/>
          </a:solidFill>
          <a:ln cap="flat" cmpd="sng" w="60325">
            <a:solidFill>
              <a:srgbClr val="FFF1C4"/>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 name="Google Shape;291;p9"/>
          <p:cNvSpPr txBox="1"/>
          <p:nvPr>
            <p:ph type="title"/>
          </p:nvPr>
        </p:nvSpPr>
        <p:spPr>
          <a:xfrm>
            <a:off x="428737" y="43878"/>
            <a:ext cx="8286600" cy="742500"/>
          </a:xfrm>
          <a:prstGeom prst="rect">
            <a:avLst/>
          </a:prstGeom>
          <a:noFill/>
          <a:ln>
            <a:noFill/>
          </a:ln>
        </p:spPr>
        <p:txBody>
          <a:bodyPr anchorCtr="0" anchor="b" bIns="0" lIns="0" spcFirstLastPara="1" rIns="0" wrap="square" tIns="0">
            <a:normAutofit/>
          </a:bodyPr>
          <a:lstStyle/>
          <a:p>
            <a:pPr indent="0" lvl="0" marL="0" rtl="0" algn="ctr">
              <a:lnSpc>
                <a:spcPct val="90000"/>
              </a:lnSpc>
              <a:spcBef>
                <a:spcPts val="0"/>
              </a:spcBef>
              <a:spcAft>
                <a:spcPts val="0"/>
              </a:spcAft>
              <a:buClr>
                <a:schemeClr val="dk1"/>
              </a:buClr>
              <a:buSzPts val="3300"/>
              <a:buFont typeface="Calibri"/>
              <a:buNone/>
            </a:pPr>
            <a:r>
              <a:rPr b="1" lang="fr">
                <a:solidFill>
                  <a:schemeClr val="accent1"/>
                </a:solidFill>
              </a:rPr>
              <a:t>Où mettre le code ?</a:t>
            </a:r>
            <a:endParaRPr b="1">
              <a:solidFill>
                <a:schemeClr val="accent1"/>
              </a:solidFill>
            </a:endParaRPr>
          </a:p>
        </p:txBody>
      </p:sp>
      <p:sp>
        <p:nvSpPr>
          <p:cNvPr id="292" name="Google Shape;292;p9"/>
          <p:cNvSpPr txBox="1"/>
          <p:nvPr>
            <p:ph idx="1" type="body"/>
          </p:nvPr>
        </p:nvSpPr>
        <p:spPr>
          <a:xfrm>
            <a:off x="2935472" y="1322460"/>
            <a:ext cx="2710200" cy="3180600"/>
          </a:xfrm>
          <a:prstGeom prst="rect">
            <a:avLst/>
          </a:prstGeom>
          <a:noFill/>
          <a:ln>
            <a:noFill/>
          </a:ln>
        </p:spPr>
        <p:txBody>
          <a:bodyPr anchorCtr="0" anchor="t" bIns="34275" lIns="68575" spcFirstLastPara="1" rIns="68575" wrap="square" tIns="34275">
            <a:normAutofit fontScale="70000" lnSpcReduction="10000"/>
          </a:bodyPr>
          <a:lstStyle/>
          <a:p>
            <a:pPr indent="-168205" lvl="0" marL="177800" rtl="0" algn="l">
              <a:lnSpc>
                <a:spcPct val="100000"/>
              </a:lnSpc>
              <a:spcBef>
                <a:spcPts val="0"/>
              </a:spcBef>
              <a:spcAft>
                <a:spcPts val="0"/>
              </a:spcAft>
              <a:buClr>
                <a:schemeClr val="dk1"/>
              </a:buClr>
              <a:buSzPct val="100000"/>
              <a:buFont typeface="Calibri"/>
              <a:buChar char="•"/>
            </a:pPr>
            <a:r>
              <a:rPr b="1" lang="fr" sz="2017">
                <a:latin typeface="Calibri"/>
                <a:ea typeface="Calibri"/>
                <a:cs typeface="Calibri"/>
                <a:sym typeface="Calibri"/>
              </a:rPr>
              <a:t>Pourquoi procéder de la sorte?</a:t>
            </a:r>
            <a:endParaRPr sz="2017">
              <a:latin typeface="Calibri"/>
              <a:ea typeface="Calibri"/>
              <a:cs typeface="Calibri"/>
              <a:sym typeface="Calibri"/>
            </a:endParaRPr>
          </a:p>
          <a:p>
            <a:pPr indent="-244405" lvl="0" marL="254000" rtl="0" algn="l">
              <a:lnSpc>
                <a:spcPct val="100000"/>
              </a:lnSpc>
              <a:spcBef>
                <a:spcPts val="1100"/>
              </a:spcBef>
              <a:spcAft>
                <a:spcPts val="0"/>
              </a:spcAft>
              <a:buClr>
                <a:schemeClr val="dk1"/>
              </a:buClr>
              <a:buSzPct val="100000"/>
              <a:buFont typeface="Calibri"/>
              <a:buChar char="▪"/>
            </a:pPr>
            <a:r>
              <a:rPr lang="fr" sz="2017">
                <a:latin typeface="Calibri"/>
                <a:ea typeface="Calibri"/>
                <a:cs typeface="Calibri"/>
                <a:sym typeface="Calibri"/>
              </a:rPr>
              <a:t>Plus facile de réutiliser le code</a:t>
            </a:r>
            <a:endParaRPr sz="2017">
              <a:latin typeface="Calibri"/>
              <a:ea typeface="Calibri"/>
              <a:cs typeface="Calibri"/>
              <a:sym typeface="Calibri"/>
            </a:endParaRPr>
          </a:p>
          <a:p>
            <a:pPr indent="-244405" lvl="0" marL="254000" rtl="0" algn="l">
              <a:lnSpc>
                <a:spcPct val="100000"/>
              </a:lnSpc>
              <a:spcBef>
                <a:spcPts val="1100"/>
              </a:spcBef>
              <a:spcAft>
                <a:spcPts val="0"/>
              </a:spcAft>
              <a:buClr>
                <a:schemeClr val="dk1"/>
              </a:buClr>
              <a:buSzPct val="100000"/>
              <a:buFont typeface="Calibri"/>
              <a:buChar char="▪"/>
            </a:pPr>
            <a:r>
              <a:rPr lang="fr" sz="2017">
                <a:latin typeface="Calibri"/>
                <a:ea typeface="Calibri"/>
                <a:cs typeface="Calibri"/>
                <a:sym typeface="Calibri"/>
              </a:rPr>
              <a:t>Un code plus facile à comprendre</a:t>
            </a:r>
            <a:endParaRPr sz="2017">
              <a:latin typeface="Calibri"/>
              <a:ea typeface="Calibri"/>
              <a:cs typeface="Calibri"/>
              <a:sym typeface="Calibri"/>
            </a:endParaRPr>
          </a:p>
          <a:p>
            <a:pPr indent="-244405" lvl="0" marL="254000" rtl="0" algn="l">
              <a:lnSpc>
                <a:spcPct val="100000"/>
              </a:lnSpc>
              <a:spcBef>
                <a:spcPts val="1100"/>
              </a:spcBef>
              <a:spcAft>
                <a:spcPts val="0"/>
              </a:spcAft>
              <a:buClr>
                <a:schemeClr val="dk1"/>
              </a:buClr>
              <a:buSzPct val="100000"/>
              <a:buFont typeface="Calibri"/>
              <a:buChar char="▪"/>
            </a:pPr>
            <a:r>
              <a:rPr lang="fr" sz="2017">
                <a:latin typeface="Calibri"/>
                <a:ea typeface="Calibri"/>
                <a:cs typeface="Calibri"/>
                <a:sym typeface="Calibri"/>
              </a:rPr>
              <a:t>Il est plus facile d'écrire des  </a:t>
            </a:r>
            <a:br>
              <a:rPr lang="fr" sz="2017">
                <a:latin typeface="Calibri"/>
                <a:ea typeface="Calibri"/>
                <a:cs typeface="Calibri"/>
                <a:sym typeface="Calibri"/>
              </a:rPr>
            </a:br>
            <a:r>
              <a:rPr lang="fr" sz="2017">
                <a:latin typeface="Calibri"/>
                <a:ea typeface="Calibri"/>
                <a:cs typeface="Calibri"/>
                <a:sym typeface="Calibri"/>
              </a:rPr>
              <a:t>tests unitaires (classes de test)</a:t>
            </a:r>
            <a:endParaRPr sz="2017">
              <a:latin typeface="Calibri"/>
              <a:ea typeface="Calibri"/>
              <a:cs typeface="Calibri"/>
              <a:sym typeface="Calibri"/>
            </a:endParaRPr>
          </a:p>
          <a:p>
            <a:pPr indent="-168205" lvl="0" marL="177800" rtl="0" algn="l">
              <a:lnSpc>
                <a:spcPct val="100000"/>
              </a:lnSpc>
              <a:spcBef>
                <a:spcPts val="1100"/>
              </a:spcBef>
              <a:spcAft>
                <a:spcPts val="0"/>
              </a:spcAft>
              <a:buClr>
                <a:schemeClr val="dk1"/>
              </a:buClr>
              <a:buSzPct val="100000"/>
              <a:buChar char="•"/>
            </a:pPr>
            <a:r>
              <a:rPr b="1" lang="fr" sz="2017">
                <a:latin typeface="Calibri"/>
                <a:ea typeface="Calibri"/>
                <a:cs typeface="Calibri"/>
                <a:sym typeface="Calibri"/>
              </a:rPr>
              <a:t>Meilleure pratique : </a:t>
            </a:r>
            <a:br>
              <a:rPr b="1" lang="fr" sz="2017">
                <a:latin typeface="Calibri"/>
                <a:ea typeface="Calibri"/>
                <a:cs typeface="Calibri"/>
                <a:sym typeface="Calibri"/>
              </a:rPr>
            </a:br>
            <a:r>
              <a:rPr lang="fr" sz="2017">
                <a:latin typeface="Calibri"/>
                <a:ea typeface="Calibri"/>
                <a:cs typeface="Calibri"/>
                <a:sym typeface="Calibri"/>
              </a:rPr>
              <a:t>Un Trigger par objet permet de contrôler plus facilement l'ordre d'exécution de chaque morceau de code.</a:t>
            </a:r>
            <a:endParaRPr sz="2017">
              <a:latin typeface="Calibri"/>
              <a:ea typeface="Calibri"/>
              <a:cs typeface="Calibri"/>
              <a:sym typeface="Calibri"/>
            </a:endParaRPr>
          </a:p>
          <a:p>
            <a:pPr indent="-76200" lvl="0" marL="177800" rtl="0" algn="l">
              <a:lnSpc>
                <a:spcPct val="100000"/>
              </a:lnSpc>
              <a:spcBef>
                <a:spcPts val="1100"/>
              </a:spcBef>
              <a:spcAft>
                <a:spcPts val="0"/>
              </a:spcAft>
              <a:buClr>
                <a:schemeClr val="dk1"/>
              </a:buClr>
              <a:buSzPct val="116666"/>
              <a:buNone/>
            </a:pPr>
            <a:r>
              <a:t/>
            </a:r>
            <a:endParaRPr>
              <a:latin typeface="Calibri"/>
              <a:ea typeface="Calibri"/>
              <a:cs typeface="Calibri"/>
              <a:sym typeface="Calibri"/>
            </a:endParaRPr>
          </a:p>
        </p:txBody>
      </p:sp>
      <p:grpSp>
        <p:nvGrpSpPr>
          <p:cNvPr id="293" name="Google Shape;293;p9"/>
          <p:cNvGrpSpPr/>
          <p:nvPr/>
        </p:nvGrpSpPr>
        <p:grpSpPr>
          <a:xfrm>
            <a:off x="284752" y="1107902"/>
            <a:ext cx="2411369" cy="3826721"/>
            <a:chOff x="4532228" y="1485798"/>
            <a:chExt cx="3199800" cy="4314229"/>
          </a:xfrm>
        </p:grpSpPr>
        <p:sp>
          <p:nvSpPr>
            <p:cNvPr id="294" name="Google Shape;294;p9"/>
            <p:cNvSpPr txBox="1"/>
            <p:nvPr/>
          </p:nvSpPr>
          <p:spPr>
            <a:xfrm>
              <a:off x="4532228" y="1485798"/>
              <a:ext cx="3199800" cy="74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7F7F7F"/>
                </a:buClr>
                <a:buSzPts val="1500"/>
                <a:buFont typeface="Arial"/>
                <a:buNone/>
              </a:pPr>
              <a:r>
                <a:rPr b="1" i="0" lang="fr" sz="1500" u="none" cap="none" strike="noStrike">
                  <a:solidFill>
                    <a:schemeClr val="accent2"/>
                  </a:solidFill>
                  <a:latin typeface="Arial"/>
                  <a:ea typeface="Arial"/>
                  <a:cs typeface="Arial"/>
                  <a:sym typeface="Arial"/>
                </a:rPr>
                <a:t>Meilleure pratique</a:t>
              </a:r>
              <a:endParaRPr b="0" i="0" sz="1100" u="none" cap="none" strike="noStrike">
                <a:solidFill>
                  <a:srgbClr val="000000"/>
                </a:solidFill>
                <a:latin typeface="Arial"/>
                <a:ea typeface="Arial"/>
                <a:cs typeface="Arial"/>
                <a:sym typeface="Arial"/>
              </a:endParaRPr>
            </a:p>
          </p:txBody>
        </p:sp>
        <p:sp>
          <p:nvSpPr>
            <p:cNvPr id="295" name="Google Shape;295;p9"/>
            <p:cNvSpPr/>
            <p:nvPr/>
          </p:nvSpPr>
          <p:spPr>
            <a:xfrm>
              <a:off x="5143044" y="1874831"/>
              <a:ext cx="2005500" cy="735000"/>
            </a:xfrm>
            <a:prstGeom prst="roundRect">
              <a:avLst>
                <a:gd fmla="val 27311" name="adj"/>
              </a:avLst>
            </a:prstGeom>
            <a:solidFill>
              <a:schemeClr val="lt1"/>
            </a:solidFill>
            <a:ln cap="flat" cmpd="sng" w="50800">
              <a:solidFill>
                <a:srgbClr val="69A24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1" i="0" lang="fr" sz="1050" u="none" cap="none" strike="noStrike">
                  <a:solidFill>
                    <a:srgbClr val="69A243"/>
                  </a:solidFill>
                  <a:latin typeface="Calibri"/>
                  <a:ea typeface="Calibri"/>
                  <a:cs typeface="Calibri"/>
                  <a:sym typeface="Calibri"/>
                </a:rPr>
                <a:t>Modification(s) apportée(s) aux enregistrements dans l’org</a:t>
              </a:r>
              <a:endParaRPr b="0" i="0" sz="1000" u="none" cap="none" strike="noStrike">
                <a:solidFill>
                  <a:srgbClr val="000000"/>
                </a:solidFill>
                <a:latin typeface="Calibri"/>
                <a:ea typeface="Calibri"/>
                <a:cs typeface="Calibri"/>
                <a:sym typeface="Calibri"/>
              </a:endParaRPr>
            </a:p>
          </p:txBody>
        </p:sp>
        <p:sp>
          <p:nvSpPr>
            <p:cNvPr id="296" name="Google Shape;296;p9"/>
            <p:cNvSpPr/>
            <p:nvPr/>
          </p:nvSpPr>
          <p:spPr>
            <a:xfrm>
              <a:off x="4697511" y="3086931"/>
              <a:ext cx="2869200" cy="743100"/>
            </a:xfrm>
            <a:prstGeom prst="rect">
              <a:avLst/>
            </a:prstGeom>
            <a:solidFill>
              <a:schemeClr val="lt1"/>
            </a:solidFill>
            <a:ln cap="flat" cmpd="sng" w="508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lang="fr">
                  <a:solidFill>
                    <a:schemeClr val="accent1"/>
                  </a:solidFill>
                  <a:latin typeface="Calibri"/>
                  <a:ea typeface="Calibri"/>
                  <a:cs typeface="Calibri"/>
                  <a:sym typeface="Calibri"/>
                </a:rPr>
                <a:t>Le Trigger</a:t>
              </a:r>
              <a:r>
                <a:rPr b="0" i="0" lang="fr" sz="1400" u="none" cap="none" strike="noStrike">
                  <a:solidFill>
                    <a:schemeClr val="accent1"/>
                  </a:solidFill>
                  <a:latin typeface="Calibri"/>
                  <a:ea typeface="Calibri"/>
                  <a:cs typeface="Calibri"/>
                  <a:sym typeface="Calibri"/>
                </a:rPr>
                <a:t> Apex appel</a:t>
              </a:r>
              <a:r>
                <a:rPr lang="fr">
                  <a:solidFill>
                    <a:schemeClr val="accent1"/>
                  </a:solidFill>
                  <a:latin typeface="Calibri"/>
                  <a:ea typeface="Calibri"/>
                  <a:cs typeface="Calibri"/>
                  <a:sym typeface="Calibri"/>
                </a:rPr>
                <a:t>le</a:t>
              </a:r>
              <a:r>
                <a:rPr b="0" i="0" lang="fr" sz="1400" u="none" cap="none" strike="noStrike">
                  <a:solidFill>
                    <a:schemeClr val="accent1"/>
                  </a:solidFill>
                  <a:latin typeface="Calibri"/>
                  <a:ea typeface="Calibri"/>
                  <a:cs typeface="Calibri"/>
                  <a:sym typeface="Calibri"/>
                </a:rPr>
                <a:t> une ou plusieurs classes Apex</a:t>
              </a:r>
              <a:endParaRPr b="0" i="0" sz="1100" u="none" cap="none" strike="noStrike">
                <a:solidFill>
                  <a:srgbClr val="000000"/>
                </a:solidFill>
                <a:latin typeface="Calibri"/>
                <a:ea typeface="Calibri"/>
                <a:cs typeface="Calibri"/>
                <a:sym typeface="Calibri"/>
              </a:endParaRPr>
            </a:p>
          </p:txBody>
        </p:sp>
        <p:sp>
          <p:nvSpPr>
            <p:cNvPr id="297" name="Google Shape;297;p9"/>
            <p:cNvSpPr/>
            <p:nvPr/>
          </p:nvSpPr>
          <p:spPr>
            <a:xfrm>
              <a:off x="4711194" y="4307090"/>
              <a:ext cx="2869200" cy="530700"/>
            </a:xfrm>
            <a:prstGeom prst="rect">
              <a:avLst/>
            </a:prstGeom>
            <a:solidFill>
              <a:schemeClr val="lt1"/>
            </a:solidFill>
            <a:ln cap="flat" cmpd="sng" w="508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accent1"/>
                  </a:solidFill>
                  <a:latin typeface="Calibri"/>
                  <a:ea typeface="Calibri"/>
                  <a:cs typeface="Calibri"/>
                  <a:sym typeface="Calibri"/>
                </a:rPr>
                <a:t>Les classes contiennent le code qui "fait les choses".</a:t>
              </a:r>
              <a:endParaRPr b="0" i="0" sz="1100" u="none" cap="none" strike="noStrike">
                <a:solidFill>
                  <a:srgbClr val="000000"/>
                </a:solidFill>
                <a:latin typeface="Calibri"/>
                <a:ea typeface="Calibri"/>
                <a:cs typeface="Calibri"/>
                <a:sym typeface="Calibri"/>
              </a:endParaRPr>
            </a:p>
          </p:txBody>
        </p:sp>
        <p:sp>
          <p:nvSpPr>
            <p:cNvPr id="298" name="Google Shape;298;p9"/>
            <p:cNvSpPr/>
            <p:nvPr/>
          </p:nvSpPr>
          <p:spPr>
            <a:xfrm>
              <a:off x="5580261" y="5323027"/>
              <a:ext cx="1103700" cy="477000"/>
            </a:xfrm>
            <a:prstGeom prst="roundRect">
              <a:avLst>
                <a:gd fmla="val 50000" name="adj"/>
              </a:avLst>
            </a:prstGeom>
            <a:solidFill>
              <a:srgbClr val="6AA84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fr" sz="1400" u="none" cap="none" strike="noStrike">
                  <a:solidFill>
                    <a:schemeClr val="lt1"/>
                  </a:solidFill>
                  <a:latin typeface="Arial"/>
                  <a:ea typeface="Arial"/>
                  <a:cs typeface="Arial"/>
                  <a:sym typeface="Arial"/>
                </a:rPr>
                <a:t>FIN</a:t>
              </a:r>
              <a:endParaRPr b="0" i="0" sz="1100" u="none" cap="none" strike="noStrike">
                <a:solidFill>
                  <a:srgbClr val="000000"/>
                </a:solidFill>
                <a:latin typeface="Arial"/>
                <a:ea typeface="Arial"/>
                <a:cs typeface="Arial"/>
                <a:sym typeface="Arial"/>
              </a:endParaRPr>
            </a:p>
          </p:txBody>
        </p:sp>
        <p:cxnSp>
          <p:nvCxnSpPr>
            <p:cNvPr id="299" name="Google Shape;299;p9"/>
            <p:cNvCxnSpPr>
              <a:stCxn id="297" idx="2"/>
              <a:endCxn id="298" idx="0"/>
            </p:cNvCxnSpPr>
            <p:nvPr/>
          </p:nvCxnSpPr>
          <p:spPr>
            <a:xfrm flipH="1">
              <a:off x="6131994" y="4837790"/>
              <a:ext cx="13800" cy="485100"/>
            </a:xfrm>
            <a:prstGeom prst="straightConnector1">
              <a:avLst/>
            </a:prstGeom>
            <a:noFill/>
            <a:ln cap="flat" cmpd="sng" w="50800">
              <a:solidFill>
                <a:schemeClr val="dk1"/>
              </a:solidFill>
              <a:prstDash val="solid"/>
              <a:miter lim="800000"/>
              <a:headEnd len="sm" w="sm" type="none"/>
              <a:tailEnd len="med" w="med" type="triangle"/>
            </a:ln>
          </p:spPr>
        </p:cxnSp>
        <p:cxnSp>
          <p:nvCxnSpPr>
            <p:cNvPr id="300" name="Google Shape;300;p9"/>
            <p:cNvCxnSpPr>
              <a:endCxn id="296" idx="0"/>
            </p:cNvCxnSpPr>
            <p:nvPr/>
          </p:nvCxnSpPr>
          <p:spPr>
            <a:xfrm>
              <a:off x="6132111" y="2609931"/>
              <a:ext cx="0" cy="477000"/>
            </a:xfrm>
            <a:prstGeom prst="straightConnector1">
              <a:avLst/>
            </a:prstGeom>
            <a:noFill/>
            <a:ln cap="flat" cmpd="sng" w="50800">
              <a:solidFill>
                <a:schemeClr val="dk1"/>
              </a:solidFill>
              <a:prstDash val="solid"/>
              <a:miter lim="800000"/>
              <a:headEnd len="sm" w="sm" type="none"/>
              <a:tailEnd len="med" w="med" type="triangle"/>
            </a:ln>
          </p:spPr>
        </p:cxnSp>
        <p:cxnSp>
          <p:nvCxnSpPr>
            <p:cNvPr id="301" name="Google Shape;301;p9"/>
            <p:cNvCxnSpPr>
              <a:stCxn id="296" idx="2"/>
              <a:endCxn id="297" idx="0"/>
            </p:cNvCxnSpPr>
            <p:nvPr/>
          </p:nvCxnSpPr>
          <p:spPr>
            <a:xfrm>
              <a:off x="6132111" y="3830031"/>
              <a:ext cx="13800" cy="477000"/>
            </a:xfrm>
            <a:prstGeom prst="straightConnector1">
              <a:avLst/>
            </a:prstGeom>
            <a:noFill/>
            <a:ln cap="flat" cmpd="sng" w="50800">
              <a:solidFill>
                <a:schemeClr val="dk1"/>
              </a:solidFill>
              <a:prstDash val="solid"/>
              <a:miter lim="800000"/>
              <a:headEnd len="sm" w="sm" type="none"/>
              <a:tailEnd len="med" w="med" type="triangle"/>
            </a:ln>
          </p:spPr>
        </p:cxnSp>
      </p:grpSp>
      <p:grpSp>
        <p:nvGrpSpPr>
          <p:cNvPr id="302" name="Google Shape;302;p9"/>
          <p:cNvGrpSpPr/>
          <p:nvPr/>
        </p:nvGrpSpPr>
        <p:grpSpPr>
          <a:xfrm>
            <a:off x="6065101" y="1252264"/>
            <a:ext cx="2449420" cy="2991076"/>
            <a:chOff x="564777" y="1554829"/>
            <a:chExt cx="3102888" cy="3058985"/>
          </a:xfrm>
        </p:grpSpPr>
        <p:sp>
          <p:nvSpPr>
            <p:cNvPr id="303" name="Google Shape;303;p9"/>
            <p:cNvSpPr txBox="1"/>
            <p:nvPr/>
          </p:nvSpPr>
          <p:spPr>
            <a:xfrm>
              <a:off x="564777" y="1554829"/>
              <a:ext cx="3090300" cy="74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7F7F7F"/>
                </a:buClr>
                <a:buSzPts val="1500"/>
                <a:buFont typeface="Arial"/>
                <a:buNone/>
              </a:pPr>
              <a:r>
                <a:rPr b="1" i="0" lang="fr" sz="1500" u="none" cap="none" strike="noStrike">
                  <a:solidFill>
                    <a:schemeClr val="accent2"/>
                  </a:solidFill>
                  <a:latin typeface="Arial"/>
                  <a:ea typeface="Arial"/>
                  <a:cs typeface="Arial"/>
                  <a:sym typeface="Arial"/>
                </a:rPr>
                <a:t>A éviter</a:t>
              </a:r>
              <a:endParaRPr b="0" i="0" sz="1100" u="none" cap="none" strike="noStrike">
                <a:solidFill>
                  <a:srgbClr val="000000"/>
                </a:solidFill>
                <a:latin typeface="Arial"/>
                <a:ea typeface="Arial"/>
                <a:cs typeface="Arial"/>
                <a:sym typeface="Arial"/>
              </a:endParaRPr>
            </a:p>
          </p:txBody>
        </p:sp>
        <p:sp>
          <p:nvSpPr>
            <p:cNvPr id="304" name="Google Shape;304;p9"/>
            <p:cNvSpPr/>
            <p:nvPr/>
          </p:nvSpPr>
          <p:spPr>
            <a:xfrm>
              <a:off x="1229362" y="1972639"/>
              <a:ext cx="2005500" cy="735000"/>
            </a:xfrm>
            <a:prstGeom prst="roundRect">
              <a:avLst>
                <a:gd fmla="val 27311" name="adj"/>
              </a:avLst>
            </a:prstGeom>
            <a:solidFill>
              <a:schemeClr val="lt1"/>
            </a:solidFill>
            <a:ln cap="flat" cmpd="sng" w="50800">
              <a:solidFill>
                <a:srgbClr val="69A24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1" i="0" lang="fr" sz="1200" u="none" cap="none" strike="noStrike">
                  <a:solidFill>
                    <a:srgbClr val="69A243"/>
                  </a:solidFill>
                  <a:latin typeface="Calibri"/>
                  <a:ea typeface="Calibri"/>
                  <a:cs typeface="Calibri"/>
                  <a:sym typeface="Calibri"/>
                </a:rPr>
                <a:t>Modification(s) apportée(s) aux enregistrements dans l</a:t>
              </a:r>
              <a:r>
                <a:rPr b="1" lang="fr" sz="1200">
                  <a:solidFill>
                    <a:srgbClr val="69A243"/>
                  </a:solidFill>
                  <a:latin typeface="Calibri"/>
                  <a:ea typeface="Calibri"/>
                  <a:cs typeface="Calibri"/>
                  <a:sym typeface="Calibri"/>
                </a:rPr>
                <a:t>’</a:t>
              </a:r>
              <a:r>
                <a:rPr b="1" i="0" lang="fr" sz="1200" u="none" cap="none" strike="noStrike">
                  <a:solidFill>
                    <a:srgbClr val="69A243"/>
                  </a:solidFill>
                  <a:latin typeface="Calibri"/>
                  <a:ea typeface="Calibri"/>
                  <a:cs typeface="Calibri"/>
                  <a:sym typeface="Calibri"/>
                </a:rPr>
                <a:t>org</a:t>
              </a:r>
              <a:endParaRPr b="0" i="0" sz="1100" u="none" cap="none" strike="noStrike">
                <a:solidFill>
                  <a:srgbClr val="000000"/>
                </a:solidFill>
                <a:latin typeface="Calibri"/>
                <a:ea typeface="Calibri"/>
                <a:cs typeface="Calibri"/>
                <a:sym typeface="Calibri"/>
              </a:endParaRPr>
            </a:p>
          </p:txBody>
        </p:sp>
        <p:sp>
          <p:nvSpPr>
            <p:cNvPr id="305" name="Google Shape;305;p9"/>
            <p:cNvSpPr/>
            <p:nvPr/>
          </p:nvSpPr>
          <p:spPr>
            <a:xfrm>
              <a:off x="798465" y="3151197"/>
              <a:ext cx="2869200" cy="601500"/>
            </a:xfrm>
            <a:prstGeom prst="rect">
              <a:avLst/>
            </a:prstGeom>
            <a:solidFill>
              <a:schemeClr val="lt1"/>
            </a:solidFill>
            <a:ln cap="flat" cmpd="sng" w="508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fr" sz="1400" u="none" cap="none" strike="noStrike">
                  <a:solidFill>
                    <a:schemeClr val="accent1"/>
                  </a:solidFill>
                  <a:latin typeface="Calibri"/>
                  <a:ea typeface="Calibri"/>
                  <a:cs typeface="Calibri"/>
                  <a:sym typeface="Calibri"/>
                </a:rPr>
                <a:t>Le Trigger contient tout le code qui "fait</a:t>
              </a:r>
              <a:r>
                <a:rPr lang="fr">
                  <a:solidFill>
                    <a:schemeClr val="accent1"/>
                  </a:solidFill>
                  <a:latin typeface="Calibri"/>
                  <a:ea typeface="Calibri"/>
                  <a:cs typeface="Calibri"/>
                  <a:sym typeface="Calibri"/>
                </a:rPr>
                <a:t> les choses</a:t>
              </a:r>
              <a:r>
                <a:rPr b="0" i="0" lang="fr" sz="1400" u="none" cap="none" strike="noStrike">
                  <a:solidFill>
                    <a:schemeClr val="accent1"/>
                  </a:solidFill>
                  <a:latin typeface="Calibri"/>
                  <a:ea typeface="Calibri"/>
                  <a:cs typeface="Calibri"/>
                  <a:sym typeface="Calibri"/>
                </a:rPr>
                <a:t>".</a:t>
              </a:r>
              <a:endParaRPr b="0" i="0" sz="1100" u="none" cap="none" strike="noStrike">
                <a:solidFill>
                  <a:srgbClr val="000000"/>
                </a:solidFill>
                <a:latin typeface="Calibri"/>
                <a:ea typeface="Calibri"/>
                <a:cs typeface="Calibri"/>
                <a:sym typeface="Calibri"/>
              </a:endParaRPr>
            </a:p>
          </p:txBody>
        </p:sp>
        <p:sp>
          <p:nvSpPr>
            <p:cNvPr id="306" name="Google Shape;306;p9"/>
            <p:cNvSpPr/>
            <p:nvPr/>
          </p:nvSpPr>
          <p:spPr>
            <a:xfrm>
              <a:off x="1681225" y="4222614"/>
              <a:ext cx="1103700" cy="391200"/>
            </a:xfrm>
            <a:prstGeom prst="roundRect">
              <a:avLst>
                <a:gd fmla="val 50000" name="adj"/>
              </a:avLst>
            </a:prstGeom>
            <a:solidFill>
              <a:srgbClr val="6AA84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fr" sz="1400" u="none" cap="none" strike="noStrike">
                  <a:solidFill>
                    <a:schemeClr val="lt1"/>
                  </a:solidFill>
                  <a:latin typeface="Arial"/>
                  <a:ea typeface="Arial"/>
                  <a:cs typeface="Arial"/>
                  <a:sym typeface="Arial"/>
                </a:rPr>
                <a:t>FIN</a:t>
              </a:r>
              <a:endParaRPr b="0" i="0" sz="1100" u="none" cap="none" strike="noStrike">
                <a:solidFill>
                  <a:srgbClr val="000000"/>
                </a:solidFill>
                <a:latin typeface="Arial"/>
                <a:ea typeface="Arial"/>
                <a:cs typeface="Arial"/>
                <a:sym typeface="Arial"/>
              </a:endParaRPr>
            </a:p>
          </p:txBody>
        </p:sp>
        <p:cxnSp>
          <p:nvCxnSpPr>
            <p:cNvPr id="307" name="Google Shape;307;p9"/>
            <p:cNvCxnSpPr>
              <a:stCxn id="304" idx="2"/>
              <a:endCxn id="305" idx="0"/>
            </p:cNvCxnSpPr>
            <p:nvPr/>
          </p:nvCxnSpPr>
          <p:spPr>
            <a:xfrm>
              <a:off x="2232112" y="2707639"/>
              <a:ext cx="900" cy="443700"/>
            </a:xfrm>
            <a:prstGeom prst="straightConnector1">
              <a:avLst/>
            </a:prstGeom>
            <a:noFill/>
            <a:ln cap="flat" cmpd="sng" w="50800">
              <a:solidFill>
                <a:schemeClr val="dk1"/>
              </a:solidFill>
              <a:prstDash val="solid"/>
              <a:miter lim="800000"/>
              <a:headEnd len="sm" w="sm" type="none"/>
              <a:tailEnd len="med" w="med" type="triangle"/>
            </a:ln>
          </p:spPr>
        </p:cxnSp>
        <p:cxnSp>
          <p:nvCxnSpPr>
            <p:cNvPr id="308" name="Google Shape;308;p9"/>
            <p:cNvCxnSpPr>
              <a:stCxn id="305" idx="2"/>
            </p:cNvCxnSpPr>
            <p:nvPr/>
          </p:nvCxnSpPr>
          <p:spPr>
            <a:xfrm flipH="1">
              <a:off x="2232165" y="3752697"/>
              <a:ext cx="900" cy="493500"/>
            </a:xfrm>
            <a:prstGeom prst="straightConnector1">
              <a:avLst/>
            </a:prstGeom>
            <a:noFill/>
            <a:ln cap="flat" cmpd="sng" w="50800">
              <a:solidFill>
                <a:schemeClr val="dk1"/>
              </a:solidFill>
              <a:prstDash val="solid"/>
              <a:miter lim="800000"/>
              <a:headEnd len="sm" w="sm" type="none"/>
              <a:tailEnd len="med" w="med" type="triangle"/>
            </a:ln>
          </p:spPr>
        </p:cxnSp>
      </p:grpSp>
      <p:pic>
        <p:nvPicPr>
          <p:cNvPr id="309" name="Google Shape;309;p9"/>
          <p:cNvPicPr preferRelativeResize="0"/>
          <p:nvPr/>
        </p:nvPicPr>
        <p:blipFill rotWithShape="1">
          <a:blip r:embed="rId3">
            <a:alphaModFix/>
          </a:blip>
          <a:srcRect b="0" l="0" r="0" t="0"/>
          <a:stretch/>
        </p:blipFill>
        <p:spPr>
          <a:xfrm>
            <a:off x="0" y="4700099"/>
            <a:ext cx="666300" cy="443400"/>
          </a:xfrm>
          <a:prstGeom prst="rect">
            <a:avLst/>
          </a:prstGeom>
          <a:noFill/>
          <a:ln>
            <a:noFill/>
          </a:ln>
        </p:spPr>
      </p:pic>
      <p:pic>
        <p:nvPicPr>
          <p:cNvPr id="310" name="Google Shape;310;p9"/>
          <p:cNvPicPr preferRelativeResize="0"/>
          <p:nvPr/>
        </p:nvPicPr>
        <p:blipFill rotWithShape="1">
          <a:blip r:embed="rId4">
            <a:alphaModFix/>
          </a:blip>
          <a:srcRect b="0" l="0" r="0" t="0"/>
          <a:stretch/>
        </p:blipFill>
        <p:spPr>
          <a:xfrm>
            <a:off x="8239168" y="4350900"/>
            <a:ext cx="904832" cy="792598"/>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