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
  </p:notesMasterIdLst>
  <p:sldIdLst>
    <p:sldId id="256" r:id="rId2"/>
    <p:sldId id="257" r:id="rId3"/>
    <p:sldId id="258" r:id="rId4"/>
    <p:sldId id="259" r:id="rId5"/>
    <p:sldId id="274" r:id="rId6"/>
    <p:sldId id="275" r:id="rId7"/>
    <p:sldId id="260" r:id="rId8"/>
    <p:sldId id="261" r:id="rId9"/>
    <p:sldId id="262" r:id="rId10"/>
    <p:sldId id="276" r:id="rId11"/>
    <p:sldId id="263" r:id="rId12"/>
    <p:sldId id="277" r:id="rId13"/>
    <p:sldId id="278" r:id="rId14"/>
    <p:sldId id="279" r:id="rId15"/>
    <p:sldId id="280" r:id="rId16"/>
    <p:sldId id="281" r:id="rId17"/>
    <p:sldId id="282" r:id="rId18"/>
    <p:sldId id="283" r:id="rId19"/>
    <p:sldId id="284" r:id="rId20"/>
    <p:sldId id="264" r:id="rId21"/>
    <p:sldId id="265" r:id="rId22"/>
    <p:sldId id="271" r:id="rId2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1pPr>
    <a:lvl2pPr marL="0" marR="0" indent="228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2pPr>
    <a:lvl3pPr marL="0" marR="0" indent="457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3pPr>
    <a:lvl4pPr marL="0" marR="0" indent="685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4pPr>
    <a:lvl5pPr marL="0" marR="0" indent="9144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5pPr>
    <a:lvl6pPr marL="0" marR="0" indent="11430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6pPr>
    <a:lvl7pPr marL="0" marR="0" indent="1371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7pPr>
    <a:lvl8pPr marL="0" marR="0" indent="1600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8pPr>
    <a:lvl9pPr marL="0" marR="0" indent="1828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a:tcStyle>
        <a:tcBdr/>
        <a:fill>
          <a:solidFill>
            <a:srgbClr val="797A7C">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239" autoAdjust="0"/>
    <p:restoredTop sz="94660"/>
  </p:normalViewPr>
  <p:slideViewPr>
    <p:cSldViewPr snapToGrid="0">
      <p:cViewPr>
        <p:scale>
          <a:sx n="60" d="100"/>
          <a:sy n="60" d="100"/>
        </p:scale>
        <p:origin x="1024" y="2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46DBE4-1ABD-0A4B-9856-C0E4F5114005}" type="doc">
      <dgm:prSet loTypeId="urn:microsoft.com/office/officeart/2009/layout/ReverseList" loCatId="" qsTypeId="urn:microsoft.com/office/officeart/2005/8/quickstyle/3d4" qsCatId="3D" csTypeId="urn:microsoft.com/office/officeart/2005/8/colors/accent1_2" csCatId="accent1" phldr="1"/>
      <dgm:spPr/>
      <dgm:t>
        <a:bodyPr/>
        <a:lstStyle/>
        <a:p>
          <a:endParaRPr lang="en-US"/>
        </a:p>
      </dgm:t>
    </dgm:pt>
    <dgm:pt modelId="{830A94C9-0CA9-2540-B7CA-8F2282914E51}">
      <dgm:prSet phldrT="[Text]" custT="1"/>
      <dgm:spPr/>
      <dgm:t>
        <a:bodyPr/>
        <a:lstStyle/>
        <a:p>
          <a:r>
            <a:rPr lang="en-US" sz="3500" b="1" dirty="0">
              <a:solidFill>
                <a:schemeClr val="tx1"/>
              </a:solidFill>
            </a:rPr>
            <a:t>Capital Strategy</a:t>
          </a:r>
        </a:p>
        <a:p>
          <a:endParaRPr lang="en-US" sz="4000" b="1" dirty="0">
            <a:solidFill>
              <a:schemeClr val="tx2">
                <a:lumMod val="10000"/>
              </a:schemeClr>
            </a:solidFill>
          </a:endParaRPr>
        </a:p>
        <a:p>
          <a:endParaRPr lang="en-US" sz="4000" b="1" dirty="0">
            <a:solidFill>
              <a:schemeClr val="tx2">
                <a:lumMod val="10000"/>
              </a:schemeClr>
            </a:solidFill>
          </a:endParaRPr>
        </a:p>
        <a:p>
          <a:endParaRPr lang="en-US" sz="3000" b="1" dirty="0">
            <a:solidFill>
              <a:schemeClr val="tx2">
                <a:lumMod val="10000"/>
              </a:schemeClr>
            </a:solidFill>
          </a:endParaRPr>
        </a:p>
        <a:p>
          <a:endParaRPr lang="en-US" sz="4000" b="1" dirty="0">
            <a:solidFill>
              <a:schemeClr val="tx2">
                <a:lumMod val="10000"/>
              </a:schemeClr>
            </a:solidFill>
          </a:endParaRPr>
        </a:p>
        <a:p>
          <a:endParaRPr lang="en-US" sz="3000" b="1" dirty="0">
            <a:solidFill>
              <a:schemeClr val="tx2">
                <a:lumMod val="10000"/>
              </a:schemeClr>
            </a:solidFill>
          </a:endParaRPr>
        </a:p>
        <a:p>
          <a:endParaRPr lang="en-US" sz="4000" b="1" dirty="0">
            <a:solidFill>
              <a:schemeClr val="tx2">
                <a:lumMod val="10000"/>
              </a:schemeClr>
            </a:solidFill>
          </a:endParaRPr>
        </a:p>
      </dgm:t>
    </dgm:pt>
    <dgm:pt modelId="{BCE04A7A-2582-D143-BFC6-094261A4B6F5}" type="parTrans" cxnId="{251A8862-21F4-234C-BC35-0CD2F136CFEF}">
      <dgm:prSet/>
      <dgm:spPr/>
      <dgm:t>
        <a:bodyPr/>
        <a:lstStyle/>
        <a:p>
          <a:endParaRPr lang="en-US"/>
        </a:p>
      </dgm:t>
    </dgm:pt>
    <dgm:pt modelId="{1EDDDF81-E181-E247-9CCA-6BEEC896C55D}" type="sibTrans" cxnId="{251A8862-21F4-234C-BC35-0CD2F136CFEF}">
      <dgm:prSet/>
      <dgm:spPr/>
      <dgm:t>
        <a:bodyPr/>
        <a:lstStyle/>
        <a:p>
          <a:endParaRPr lang="en-US"/>
        </a:p>
      </dgm:t>
    </dgm:pt>
    <dgm:pt modelId="{79216B68-D0AE-DC43-B1B8-9E81A544C5B6}">
      <dgm:prSet phldrT="[Text]" custT="1"/>
      <dgm:spPr/>
      <dgm:t>
        <a:bodyPr/>
        <a:lstStyle/>
        <a:p>
          <a:r>
            <a:rPr lang="en-US" sz="3500" b="1" dirty="0">
              <a:solidFill>
                <a:schemeClr val="tx1"/>
              </a:solidFill>
            </a:rPr>
            <a:t>Rolling Budget</a:t>
          </a:r>
        </a:p>
        <a:p>
          <a:endParaRPr lang="en-US" sz="4000" b="1" dirty="0">
            <a:solidFill>
              <a:schemeClr val="tx2">
                <a:lumMod val="10000"/>
              </a:schemeClr>
            </a:solidFill>
          </a:endParaRPr>
        </a:p>
      </dgm:t>
    </dgm:pt>
    <dgm:pt modelId="{73117DF3-9AF3-FE4C-837E-7365AC9A19B8}" type="parTrans" cxnId="{32B86B6E-A925-D14C-B386-E4DADE65211E}">
      <dgm:prSet/>
      <dgm:spPr/>
      <dgm:t>
        <a:bodyPr/>
        <a:lstStyle/>
        <a:p>
          <a:endParaRPr lang="en-US"/>
        </a:p>
      </dgm:t>
    </dgm:pt>
    <dgm:pt modelId="{EF144475-4755-214F-90F7-7CA1DB41CAC7}" type="sibTrans" cxnId="{32B86B6E-A925-D14C-B386-E4DADE65211E}">
      <dgm:prSet/>
      <dgm:spPr/>
      <dgm:t>
        <a:bodyPr/>
        <a:lstStyle/>
        <a:p>
          <a:endParaRPr lang="en-US"/>
        </a:p>
      </dgm:t>
    </dgm:pt>
    <dgm:pt modelId="{8132BF0F-4719-6C4D-969D-16E384730C53}" type="pres">
      <dgm:prSet presAssocID="{9446DBE4-1ABD-0A4B-9856-C0E4F5114005}" presName="Name0" presStyleCnt="0">
        <dgm:presLayoutVars>
          <dgm:chMax val="2"/>
          <dgm:chPref val="2"/>
          <dgm:animLvl val="lvl"/>
        </dgm:presLayoutVars>
      </dgm:prSet>
      <dgm:spPr/>
    </dgm:pt>
    <dgm:pt modelId="{6F66586C-D200-F846-95A6-16D611936A23}" type="pres">
      <dgm:prSet presAssocID="{9446DBE4-1ABD-0A4B-9856-C0E4F5114005}" presName="LeftText" presStyleLbl="revTx" presStyleIdx="0" presStyleCnt="0">
        <dgm:presLayoutVars>
          <dgm:bulletEnabled val="1"/>
        </dgm:presLayoutVars>
      </dgm:prSet>
      <dgm:spPr/>
    </dgm:pt>
    <dgm:pt modelId="{2360B309-16A7-0143-9418-52E677E29FEE}" type="pres">
      <dgm:prSet presAssocID="{9446DBE4-1ABD-0A4B-9856-C0E4F5114005}" presName="LeftNode" presStyleLbl="bgImgPlace1" presStyleIdx="0" presStyleCnt="2">
        <dgm:presLayoutVars>
          <dgm:chMax val="2"/>
          <dgm:chPref val="2"/>
        </dgm:presLayoutVars>
      </dgm:prSet>
      <dgm:spPr/>
    </dgm:pt>
    <dgm:pt modelId="{B2CD033B-FB14-F844-97FE-C752BF4FD271}" type="pres">
      <dgm:prSet presAssocID="{9446DBE4-1ABD-0A4B-9856-C0E4F5114005}" presName="RightText" presStyleLbl="revTx" presStyleIdx="0" presStyleCnt="0">
        <dgm:presLayoutVars>
          <dgm:bulletEnabled val="1"/>
        </dgm:presLayoutVars>
      </dgm:prSet>
      <dgm:spPr/>
    </dgm:pt>
    <dgm:pt modelId="{700DDB6D-EF77-A242-9989-048C8DF96E0B}" type="pres">
      <dgm:prSet presAssocID="{9446DBE4-1ABD-0A4B-9856-C0E4F5114005}" presName="RightNode" presStyleLbl="bgImgPlace1" presStyleIdx="1" presStyleCnt="2">
        <dgm:presLayoutVars>
          <dgm:chMax val="0"/>
          <dgm:chPref val="0"/>
        </dgm:presLayoutVars>
      </dgm:prSet>
      <dgm:spPr/>
    </dgm:pt>
    <dgm:pt modelId="{CA1D41D6-97F3-314F-A447-FE37CAD18681}" type="pres">
      <dgm:prSet presAssocID="{9446DBE4-1ABD-0A4B-9856-C0E4F5114005}" presName="TopArrow" presStyleLbl="node1" presStyleIdx="0" presStyleCnt="2"/>
      <dgm:spPr/>
    </dgm:pt>
    <dgm:pt modelId="{16E90BE8-6ABB-DA4C-AF56-D1BB2450B628}" type="pres">
      <dgm:prSet presAssocID="{9446DBE4-1ABD-0A4B-9856-C0E4F5114005}" presName="BottomArrow" presStyleLbl="node1" presStyleIdx="1" presStyleCnt="2"/>
      <dgm:spPr/>
    </dgm:pt>
  </dgm:ptLst>
  <dgm:cxnLst>
    <dgm:cxn modelId="{251A8862-21F4-234C-BC35-0CD2F136CFEF}" srcId="{9446DBE4-1ABD-0A4B-9856-C0E4F5114005}" destId="{830A94C9-0CA9-2540-B7CA-8F2282914E51}" srcOrd="0" destOrd="0" parTransId="{BCE04A7A-2582-D143-BFC6-094261A4B6F5}" sibTransId="{1EDDDF81-E181-E247-9CCA-6BEEC896C55D}"/>
    <dgm:cxn modelId="{32B86B6E-A925-D14C-B386-E4DADE65211E}" srcId="{9446DBE4-1ABD-0A4B-9856-C0E4F5114005}" destId="{79216B68-D0AE-DC43-B1B8-9E81A544C5B6}" srcOrd="1" destOrd="0" parTransId="{73117DF3-9AF3-FE4C-837E-7365AC9A19B8}" sibTransId="{EF144475-4755-214F-90F7-7CA1DB41CAC7}"/>
    <dgm:cxn modelId="{42A5E273-1F60-4641-B147-C504499B9660}" type="presOf" srcId="{79216B68-D0AE-DC43-B1B8-9E81A544C5B6}" destId="{B2CD033B-FB14-F844-97FE-C752BF4FD271}" srcOrd="0" destOrd="0" presId="urn:microsoft.com/office/officeart/2009/layout/ReverseList"/>
    <dgm:cxn modelId="{9A867F83-528C-3145-9966-DC95E4679497}" type="presOf" srcId="{830A94C9-0CA9-2540-B7CA-8F2282914E51}" destId="{6F66586C-D200-F846-95A6-16D611936A23}" srcOrd="0" destOrd="0" presId="urn:microsoft.com/office/officeart/2009/layout/ReverseList"/>
    <dgm:cxn modelId="{785CA0A8-C295-D94F-B731-B9AE8B3641AE}" type="presOf" srcId="{830A94C9-0CA9-2540-B7CA-8F2282914E51}" destId="{2360B309-16A7-0143-9418-52E677E29FEE}" srcOrd="1" destOrd="0" presId="urn:microsoft.com/office/officeart/2009/layout/ReverseList"/>
    <dgm:cxn modelId="{7DA4DAB2-B8B7-4040-BA13-8C7C63A90607}" type="presOf" srcId="{79216B68-D0AE-DC43-B1B8-9E81A544C5B6}" destId="{700DDB6D-EF77-A242-9989-048C8DF96E0B}" srcOrd="1" destOrd="0" presId="urn:microsoft.com/office/officeart/2009/layout/ReverseList"/>
    <dgm:cxn modelId="{BD349CD8-E1B2-D242-9645-1C8D1F2D7DBF}" type="presOf" srcId="{9446DBE4-1ABD-0A4B-9856-C0E4F5114005}" destId="{8132BF0F-4719-6C4D-969D-16E384730C53}" srcOrd="0" destOrd="0" presId="urn:microsoft.com/office/officeart/2009/layout/ReverseList"/>
    <dgm:cxn modelId="{C40A4F2F-3C5A-7B4E-B6CC-2D26BF9E8BD0}" type="presParOf" srcId="{8132BF0F-4719-6C4D-969D-16E384730C53}" destId="{6F66586C-D200-F846-95A6-16D611936A23}" srcOrd="0" destOrd="0" presId="urn:microsoft.com/office/officeart/2009/layout/ReverseList"/>
    <dgm:cxn modelId="{0A19FDDA-4CA3-0A4D-B127-BF181CC16207}" type="presParOf" srcId="{8132BF0F-4719-6C4D-969D-16E384730C53}" destId="{2360B309-16A7-0143-9418-52E677E29FEE}" srcOrd="1" destOrd="0" presId="urn:microsoft.com/office/officeart/2009/layout/ReverseList"/>
    <dgm:cxn modelId="{738E4F73-1240-CA4D-AE8A-C7D42DEBE8A4}" type="presParOf" srcId="{8132BF0F-4719-6C4D-969D-16E384730C53}" destId="{B2CD033B-FB14-F844-97FE-C752BF4FD271}" srcOrd="2" destOrd="0" presId="urn:microsoft.com/office/officeart/2009/layout/ReverseList"/>
    <dgm:cxn modelId="{BA45F892-8100-FE4B-943A-7D01E711ABF7}" type="presParOf" srcId="{8132BF0F-4719-6C4D-969D-16E384730C53}" destId="{700DDB6D-EF77-A242-9989-048C8DF96E0B}" srcOrd="3" destOrd="0" presId="urn:microsoft.com/office/officeart/2009/layout/ReverseList"/>
    <dgm:cxn modelId="{9C5A781C-769A-6547-837A-E732A6293903}" type="presParOf" srcId="{8132BF0F-4719-6C4D-969D-16E384730C53}" destId="{CA1D41D6-97F3-314F-A447-FE37CAD18681}" srcOrd="4" destOrd="0" presId="urn:microsoft.com/office/officeart/2009/layout/ReverseList"/>
    <dgm:cxn modelId="{3C333ABD-2D44-2E46-A513-7ABFCF54B7E4}" type="presParOf" srcId="{8132BF0F-4719-6C4D-969D-16E384730C53}" destId="{16E90BE8-6ABB-DA4C-AF56-D1BB2450B628}" srcOrd="5" destOrd="0" presId="urn:microsoft.com/office/officeart/2009/layout/Revers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60B309-16A7-0143-9418-52E677E29FEE}">
      <dsp:nvSpPr>
        <dsp:cNvPr id="0" name=""/>
        <dsp:cNvSpPr/>
      </dsp:nvSpPr>
      <dsp:spPr>
        <a:xfrm rot="16200000">
          <a:off x="3974534" y="3290322"/>
          <a:ext cx="6967321" cy="4257771"/>
        </a:xfrm>
        <a:prstGeom prst="round2SameRect">
          <a:avLst>
            <a:gd name="adj1" fmla="val 16670"/>
            <a:gd name="adj2" fmla="val 0"/>
          </a:avLst>
        </a:prstGeom>
        <a:solidFill>
          <a:schemeClr val="accent1">
            <a:tint val="50000"/>
            <a:hueOff val="0"/>
            <a:satOff val="0"/>
            <a:lumOff val="0"/>
            <a:alphaOff val="0"/>
          </a:schemeClr>
        </a:solidFill>
        <a:ln>
          <a:noFill/>
        </a:ln>
        <a:effectLst/>
        <a:scene3d>
          <a:camera prst="orthographicFront"/>
          <a:lightRig rig="chilly" dir="t"/>
        </a:scene3d>
        <a:sp3d z="-25700" extrusionH="63500" contourW="12700" prstMaterial="matte">
          <a:contourClr>
            <a:schemeClr val="lt1"/>
          </a:contourClr>
        </a:sp3d>
      </dsp:spPr>
      <dsp:style>
        <a:lnRef idx="0">
          <a:scrgbClr r="0" g="0" b="0"/>
        </a:lnRef>
        <a:fillRef idx="1">
          <a:scrgbClr r="0" g="0" b="0"/>
        </a:fillRef>
        <a:effectRef idx="0">
          <a:scrgbClr r="0" g="0" b="0"/>
        </a:effectRef>
        <a:fontRef idx="minor"/>
      </dsp:style>
      <dsp:txBody>
        <a:bodyPr spcFirstLastPara="0" vert="horz" wrap="square" lIns="133350" tIns="222250" rIns="200025" bIns="222250" numCol="1" spcCol="1270" anchor="t" anchorCtr="0">
          <a:noAutofit/>
        </a:bodyPr>
        <a:lstStyle/>
        <a:p>
          <a:pPr marL="0" lvl="0" indent="0" algn="l" defTabSz="1555750">
            <a:lnSpc>
              <a:spcPct val="90000"/>
            </a:lnSpc>
            <a:spcBef>
              <a:spcPct val="0"/>
            </a:spcBef>
            <a:spcAft>
              <a:spcPct val="35000"/>
            </a:spcAft>
            <a:buNone/>
          </a:pPr>
          <a:r>
            <a:rPr lang="en-US" sz="3500" b="1" kern="1200" dirty="0">
              <a:solidFill>
                <a:schemeClr val="tx1"/>
              </a:solidFill>
            </a:rPr>
            <a:t>Capital Strategy</a:t>
          </a:r>
        </a:p>
        <a:p>
          <a:pPr marL="0" lvl="0" indent="0" algn="l" defTabSz="1555750">
            <a:lnSpc>
              <a:spcPct val="90000"/>
            </a:lnSpc>
            <a:spcBef>
              <a:spcPct val="0"/>
            </a:spcBef>
            <a:spcAft>
              <a:spcPct val="35000"/>
            </a:spcAft>
            <a:buNone/>
          </a:pPr>
          <a:endParaRPr lang="en-US" sz="4000" b="1" kern="1200" dirty="0">
            <a:solidFill>
              <a:schemeClr val="tx2">
                <a:lumMod val="10000"/>
              </a:schemeClr>
            </a:solidFill>
          </a:endParaRPr>
        </a:p>
        <a:p>
          <a:pPr marL="0" lvl="0" indent="0" algn="l" defTabSz="1555750">
            <a:lnSpc>
              <a:spcPct val="90000"/>
            </a:lnSpc>
            <a:spcBef>
              <a:spcPct val="0"/>
            </a:spcBef>
            <a:spcAft>
              <a:spcPct val="35000"/>
            </a:spcAft>
            <a:buNone/>
          </a:pPr>
          <a:endParaRPr lang="en-US" sz="4000" b="1" kern="1200" dirty="0">
            <a:solidFill>
              <a:schemeClr val="tx2">
                <a:lumMod val="10000"/>
              </a:schemeClr>
            </a:solidFill>
          </a:endParaRPr>
        </a:p>
        <a:p>
          <a:pPr marL="0" lvl="0" indent="0" algn="l" defTabSz="1555750">
            <a:lnSpc>
              <a:spcPct val="90000"/>
            </a:lnSpc>
            <a:spcBef>
              <a:spcPct val="0"/>
            </a:spcBef>
            <a:spcAft>
              <a:spcPct val="35000"/>
            </a:spcAft>
            <a:buNone/>
          </a:pPr>
          <a:endParaRPr lang="en-US" sz="3000" b="1" kern="1200" dirty="0">
            <a:solidFill>
              <a:schemeClr val="tx2">
                <a:lumMod val="10000"/>
              </a:schemeClr>
            </a:solidFill>
          </a:endParaRPr>
        </a:p>
        <a:p>
          <a:pPr marL="0" lvl="0" indent="0" algn="l" defTabSz="1555750">
            <a:lnSpc>
              <a:spcPct val="90000"/>
            </a:lnSpc>
            <a:spcBef>
              <a:spcPct val="0"/>
            </a:spcBef>
            <a:spcAft>
              <a:spcPct val="35000"/>
            </a:spcAft>
            <a:buNone/>
          </a:pPr>
          <a:endParaRPr lang="en-US" sz="4000" b="1" kern="1200" dirty="0">
            <a:solidFill>
              <a:schemeClr val="tx2">
                <a:lumMod val="10000"/>
              </a:schemeClr>
            </a:solidFill>
          </a:endParaRPr>
        </a:p>
        <a:p>
          <a:pPr marL="0" lvl="0" indent="0" algn="l" defTabSz="1555750">
            <a:lnSpc>
              <a:spcPct val="90000"/>
            </a:lnSpc>
            <a:spcBef>
              <a:spcPct val="0"/>
            </a:spcBef>
            <a:spcAft>
              <a:spcPct val="35000"/>
            </a:spcAft>
            <a:buNone/>
          </a:pPr>
          <a:endParaRPr lang="en-US" sz="3000" b="1" kern="1200" dirty="0">
            <a:solidFill>
              <a:schemeClr val="tx2">
                <a:lumMod val="10000"/>
              </a:schemeClr>
            </a:solidFill>
          </a:endParaRPr>
        </a:p>
        <a:p>
          <a:pPr marL="0" lvl="0" indent="0" algn="l" defTabSz="1555750">
            <a:lnSpc>
              <a:spcPct val="90000"/>
            </a:lnSpc>
            <a:spcBef>
              <a:spcPct val="0"/>
            </a:spcBef>
            <a:spcAft>
              <a:spcPct val="35000"/>
            </a:spcAft>
            <a:buNone/>
          </a:pPr>
          <a:endParaRPr lang="en-US" sz="4000" b="1" kern="1200" dirty="0">
            <a:solidFill>
              <a:schemeClr val="tx2">
                <a:lumMod val="10000"/>
              </a:schemeClr>
            </a:solidFill>
          </a:endParaRPr>
        </a:p>
      </dsp:txBody>
      <dsp:txXfrm rot="5400000">
        <a:off x="5537194" y="2143433"/>
        <a:ext cx="4049886" cy="6551551"/>
      </dsp:txXfrm>
    </dsp:sp>
    <dsp:sp modelId="{700DDB6D-EF77-A242-9989-048C8DF96E0B}">
      <dsp:nvSpPr>
        <dsp:cNvPr id="0" name=""/>
        <dsp:cNvSpPr/>
      </dsp:nvSpPr>
      <dsp:spPr>
        <a:xfrm rot="5400000">
          <a:off x="8425643" y="3290322"/>
          <a:ext cx="6967321" cy="4257771"/>
        </a:xfrm>
        <a:prstGeom prst="round2SameRect">
          <a:avLst>
            <a:gd name="adj1" fmla="val 16670"/>
            <a:gd name="adj2" fmla="val 0"/>
          </a:avLst>
        </a:prstGeom>
        <a:solidFill>
          <a:schemeClr val="accent1">
            <a:tint val="50000"/>
            <a:hueOff val="0"/>
            <a:satOff val="0"/>
            <a:lumOff val="0"/>
            <a:alphaOff val="0"/>
          </a:schemeClr>
        </a:solidFill>
        <a:ln>
          <a:noFill/>
        </a:ln>
        <a:effectLst/>
        <a:scene3d>
          <a:camera prst="orthographicFront"/>
          <a:lightRig rig="chilly" dir="t"/>
        </a:scene3d>
        <a:sp3d z="-25700" extrusionH="63500" contourW="12700" prstMaterial="matte">
          <a:contourClr>
            <a:schemeClr val="lt1"/>
          </a:contourClr>
        </a:sp3d>
      </dsp:spPr>
      <dsp:style>
        <a:lnRef idx="0">
          <a:scrgbClr r="0" g="0" b="0"/>
        </a:lnRef>
        <a:fillRef idx="1">
          <a:scrgbClr r="0" g="0" b="0"/>
        </a:fillRef>
        <a:effectRef idx="0">
          <a:scrgbClr r="0" g="0" b="0"/>
        </a:effectRef>
        <a:fontRef idx="minor"/>
      </dsp:style>
      <dsp:txBody>
        <a:bodyPr spcFirstLastPara="0" vert="horz" wrap="square" lIns="200025" tIns="222250" rIns="133350" bIns="222250" numCol="1" spcCol="1270" anchor="t" anchorCtr="0">
          <a:noAutofit/>
        </a:bodyPr>
        <a:lstStyle/>
        <a:p>
          <a:pPr marL="0" lvl="0" indent="0" algn="l" defTabSz="1555750">
            <a:lnSpc>
              <a:spcPct val="90000"/>
            </a:lnSpc>
            <a:spcBef>
              <a:spcPct val="0"/>
            </a:spcBef>
            <a:spcAft>
              <a:spcPct val="35000"/>
            </a:spcAft>
            <a:buNone/>
          </a:pPr>
          <a:r>
            <a:rPr lang="en-US" sz="3500" b="1" kern="1200" dirty="0">
              <a:solidFill>
                <a:schemeClr val="tx1"/>
              </a:solidFill>
            </a:rPr>
            <a:t>Rolling Budget</a:t>
          </a:r>
        </a:p>
        <a:p>
          <a:pPr marL="0" lvl="0" indent="0" algn="l" defTabSz="1555750">
            <a:lnSpc>
              <a:spcPct val="90000"/>
            </a:lnSpc>
            <a:spcBef>
              <a:spcPct val="0"/>
            </a:spcBef>
            <a:spcAft>
              <a:spcPct val="35000"/>
            </a:spcAft>
            <a:buNone/>
          </a:pPr>
          <a:endParaRPr lang="en-US" sz="4000" b="1" kern="1200" dirty="0">
            <a:solidFill>
              <a:schemeClr val="tx2">
                <a:lumMod val="10000"/>
              </a:schemeClr>
            </a:solidFill>
          </a:endParaRPr>
        </a:p>
      </dsp:txBody>
      <dsp:txXfrm rot="-5400000">
        <a:off x="9780418" y="2143433"/>
        <a:ext cx="4049886" cy="6551551"/>
      </dsp:txXfrm>
    </dsp:sp>
    <dsp:sp modelId="{CA1D41D6-97F3-314F-A447-FE37CAD18681}">
      <dsp:nvSpPr>
        <dsp:cNvPr id="0" name=""/>
        <dsp:cNvSpPr/>
      </dsp:nvSpPr>
      <dsp:spPr>
        <a:xfrm>
          <a:off x="7457760" y="0"/>
          <a:ext cx="4451108" cy="4450892"/>
        </a:xfrm>
        <a:prstGeom prst="circularArrow">
          <a:avLst>
            <a:gd name="adj1" fmla="val 12500"/>
            <a:gd name="adj2" fmla="val 1142322"/>
            <a:gd name="adj3" fmla="val 20457678"/>
            <a:gd name="adj4" fmla="val 10800000"/>
            <a:gd name="adj5" fmla="val 125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16E90BE8-6ABB-DA4C-AF56-D1BB2450B628}">
      <dsp:nvSpPr>
        <dsp:cNvPr id="0" name=""/>
        <dsp:cNvSpPr/>
      </dsp:nvSpPr>
      <dsp:spPr>
        <a:xfrm rot="10800000">
          <a:off x="7457760" y="6386440"/>
          <a:ext cx="4451108" cy="4450892"/>
        </a:xfrm>
        <a:prstGeom prst="circularArrow">
          <a:avLst>
            <a:gd name="adj1" fmla="val 12500"/>
            <a:gd name="adj2" fmla="val 1142322"/>
            <a:gd name="adj3" fmla="val 20457678"/>
            <a:gd name="adj4" fmla="val 10800000"/>
            <a:gd name="adj5" fmla="val 125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 name="Shape 71"/>
          <p:cNvSpPr>
            <a:spLocks noGrp="1" noRot="1" noChangeAspect="1"/>
          </p:cNvSpPr>
          <p:nvPr>
            <p:ph type="sldImg"/>
          </p:nvPr>
        </p:nvSpPr>
        <p:spPr>
          <a:xfrm>
            <a:off x="1143000" y="685800"/>
            <a:ext cx="4572000" cy="3429000"/>
          </a:xfrm>
          <a:prstGeom prst="rect">
            <a:avLst/>
          </a:prstGeom>
        </p:spPr>
        <p:txBody>
          <a:bodyPr/>
          <a:lstStyle/>
          <a:p>
            <a:endParaRPr/>
          </a:p>
        </p:txBody>
      </p:sp>
      <p:sp>
        <p:nvSpPr>
          <p:cNvPr id="72" name="Shape 7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Photo - Horizontal">
    <p:spTree>
      <p:nvGrpSpPr>
        <p:cNvPr id="1" name=""/>
        <p:cNvGrpSpPr/>
        <p:nvPr/>
      </p:nvGrpSpPr>
      <p:grpSpPr>
        <a:xfrm>
          <a:off x="0" y="0"/>
          <a:ext cx="0" cy="0"/>
          <a:chOff x="0" y="0"/>
          <a:chExt cx="0" cy="0"/>
        </a:xfrm>
      </p:grpSpPr>
      <p:sp>
        <p:nvSpPr>
          <p:cNvPr id="16"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 name="Picture 1">
            <a:extLst>
              <a:ext uri="{FF2B5EF4-FFF2-40B4-BE49-F238E27FC236}">
                <a16:creationId xmlns:a16="http://schemas.microsoft.com/office/drawing/2014/main" id="{B9E7E7B0-A733-4A90-B1F2-D198296A0113}"/>
              </a:ext>
            </a:extLst>
          </p:cNvPr>
          <p:cNvPicPr>
            <a:picLocks noChangeAspect="1"/>
          </p:cNvPicPr>
          <p:nvPr userDrawn="1"/>
        </p:nvPicPr>
        <p:blipFill>
          <a:blip r:embed="rId2"/>
          <a:stretch>
            <a:fillRect/>
          </a:stretch>
        </p:blipFill>
        <p:spPr>
          <a:xfrm>
            <a:off x="137168" y="12837509"/>
            <a:ext cx="3511600" cy="573074"/>
          </a:xfrm>
          <a:prstGeom prst="rect">
            <a:avLst/>
          </a:prstGeom>
        </p:spPr>
      </p:pic>
      <p:pic>
        <p:nvPicPr>
          <p:cNvPr id="3" name="Picture 2">
            <a:extLst>
              <a:ext uri="{FF2B5EF4-FFF2-40B4-BE49-F238E27FC236}">
                <a16:creationId xmlns:a16="http://schemas.microsoft.com/office/drawing/2014/main" id="{FACA03CE-CAAD-4D83-8921-BE9ACCDE2201}"/>
              </a:ext>
            </a:extLst>
          </p:cNvPr>
          <p:cNvPicPr>
            <a:picLocks noChangeAspect="1"/>
          </p:cNvPicPr>
          <p:nvPr userDrawn="1"/>
        </p:nvPicPr>
        <p:blipFill>
          <a:blip r:embed="rId3"/>
          <a:stretch>
            <a:fillRect/>
          </a:stretch>
        </p:blipFill>
        <p:spPr>
          <a:xfrm>
            <a:off x="20026624" y="13012455"/>
            <a:ext cx="4139543" cy="518205"/>
          </a:xfrm>
          <a:prstGeom prst="rect">
            <a:avLst/>
          </a:prstGeom>
        </p:spPr>
      </p:pic>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Line"/>
          <p:cNvSpPr/>
          <p:nvPr/>
        </p:nvSpPr>
        <p:spPr>
          <a:xfrm flipV="1">
            <a:off x="11556999" y="6223000"/>
            <a:ext cx="1270001" cy="1270000"/>
          </a:xfrm>
          <a:prstGeom prst="line">
            <a:avLst/>
          </a:prstGeom>
          <a:ln w="25400">
            <a:solidFill>
              <a:srgbClr val="FFFFFF"/>
            </a:solidFill>
            <a:miter lim="400000"/>
          </a:ln>
        </p:spPr>
        <p:txBody>
          <a:bodyPr lIns="71437" tIns="71437" rIns="71437" bIns="71437" anchor="ctr"/>
          <a:lstStyle/>
          <a:p>
            <a:pPr>
              <a:defRPr sz="3600"/>
            </a:pPr>
            <a:endParaRPr/>
          </a:p>
        </p:txBody>
      </p:sp>
      <p:sp>
        <p:nvSpPr>
          <p:cNvPr id="3" name="YOUR PROGRAM NAME ™"/>
          <p:cNvSpPr txBox="1"/>
          <p:nvPr/>
        </p:nvSpPr>
        <p:spPr>
          <a:xfrm>
            <a:off x="20120943" y="12842598"/>
            <a:ext cx="4015780" cy="506063"/>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ormAutofit/>
          </a:bodyPr>
          <a:lstStyle>
            <a:lvl1pPr algn="r">
              <a:defRPr sz="1800">
                <a:solidFill>
                  <a:srgbClr val="797A7A"/>
                </a:solidFill>
                <a:latin typeface="Arial"/>
                <a:ea typeface="Arial"/>
                <a:cs typeface="Arial"/>
                <a:sym typeface="Arial"/>
              </a:defRPr>
            </a:lvl1pPr>
          </a:lstStyle>
          <a:p>
            <a:r>
              <a:rPr lang="en-CA" dirty="0"/>
              <a:t>6 Week Capital Strategy Course™ </a:t>
            </a:r>
            <a:endParaRPr dirty="0"/>
          </a:p>
        </p:txBody>
      </p:sp>
      <p:sp>
        <p:nvSpPr>
          <p:cNvPr id="5" name="Title Text"/>
          <p:cNvSpPr txBox="1">
            <a:spLocks noGrp="1"/>
          </p:cNvSpPr>
          <p:nvPr>
            <p:ph type="title"/>
          </p:nvPr>
        </p:nvSpPr>
        <p:spPr>
          <a:xfrm>
            <a:off x="4387453" y="357187"/>
            <a:ext cx="15609094" cy="3036095"/>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normAutofit/>
          </a:bodyPr>
          <a:lstStyle/>
          <a:p>
            <a:r>
              <a:t>Title Text</a:t>
            </a:r>
          </a:p>
        </p:txBody>
      </p:sp>
      <p:sp>
        <p:nvSpPr>
          <p:cNvPr id="6" name="Body Level One…"/>
          <p:cNvSpPr txBox="1">
            <a:spLocks noGrp="1"/>
          </p:cNvSpPr>
          <p:nvPr>
            <p:ph type="body" idx="1"/>
          </p:nvPr>
        </p:nvSpPr>
        <p:spPr>
          <a:xfrm>
            <a:off x="4387453" y="3643312"/>
            <a:ext cx="15609094" cy="8840392"/>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normAutofit/>
          </a:bodyPr>
          <a:lstStyle/>
          <a:p>
            <a:r>
              <a:t>Body Level One</a:t>
            </a:r>
          </a:p>
          <a:p>
            <a:pPr lvl="1"/>
            <a:r>
              <a:t>Body Level Two</a:t>
            </a:r>
          </a:p>
          <a:p>
            <a:pPr lvl="2"/>
            <a:r>
              <a:t>Body Level Three</a:t>
            </a:r>
          </a:p>
          <a:p>
            <a:pPr lvl="3"/>
            <a:r>
              <a:t>Body Level Four</a:t>
            </a:r>
          </a:p>
          <a:p>
            <a:pPr lvl="4"/>
            <a:r>
              <a:t>Body Level Five</a:t>
            </a:r>
          </a:p>
        </p:txBody>
      </p:sp>
      <p:sp>
        <p:nvSpPr>
          <p:cNvPr id="7" name="Slide Number"/>
          <p:cNvSpPr txBox="1">
            <a:spLocks noGrp="1"/>
          </p:cNvSpPr>
          <p:nvPr>
            <p:ph type="sldNum" sz="quarter" idx="2"/>
          </p:nvPr>
        </p:nvSpPr>
        <p:spPr>
          <a:xfrm>
            <a:off x="11935814" y="13019484"/>
            <a:ext cx="494513" cy="511176"/>
          </a:xfrm>
          <a:prstGeom prst="rect">
            <a:avLst/>
          </a:prstGeom>
          <a:ln w="12700">
            <a:miter lim="400000"/>
          </a:ln>
        </p:spPr>
        <p:txBody>
          <a:bodyPr wrap="none" lIns="71437" tIns="71437" rIns="71437" bIns="71437">
            <a:spAutoFit/>
          </a:bodyPr>
          <a:lstStyle>
            <a:lvl1pPr>
              <a:defRPr sz="2400"/>
            </a:lvl1pPr>
          </a:lstStyle>
          <a:p>
            <a:fld id="{86CB4B4D-7CA3-9044-876B-883B54F8677D}" type="slidenum">
              <a:t>‹#›</a:t>
            </a:fld>
            <a:endParaRPr/>
          </a:p>
        </p:txBody>
      </p:sp>
      <p:pic>
        <p:nvPicPr>
          <p:cNvPr id="15" name="Picture 14">
            <a:extLst>
              <a:ext uri="{FF2B5EF4-FFF2-40B4-BE49-F238E27FC236}">
                <a16:creationId xmlns:a16="http://schemas.microsoft.com/office/drawing/2014/main" id="{EB761367-F2D6-42D9-B8E7-8BC158C2D6A6}"/>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6981" r="8712" b="35319"/>
          <a:stretch/>
        </p:blipFill>
        <p:spPr>
          <a:xfrm>
            <a:off x="731395" y="12673476"/>
            <a:ext cx="3513803" cy="576157"/>
          </a:xfrm>
          <a:prstGeom prst="rect">
            <a:avLst/>
          </a:prstGeom>
        </p:spPr>
      </p:pic>
    </p:spTree>
  </p:cSld>
  <p:clrMap bg1="dk1" tx1="lt1" bg2="dk2" tx2="lt2" accent1="accent1" accent2="accent2" accent3="accent3" accent4="accent4" accent5="accent5" accent6="accent6" hlink="hlink" folHlink="folHlink"/>
  <p:sldLayoutIdLst>
    <p:sldLayoutId id="2147483649" r:id="rId1"/>
    <p:sldLayoutId id="2147483650" r:id="rId2"/>
  </p:sldLayoutIdLst>
  <p:transition spd="med"/>
  <p:txStyles>
    <p:titleStyle>
      <a:lvl1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1pPr>
      <a:lvl2pPr marL="0" marR="0" indent="2286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2pPr>
      <a:lvl3pPr marL="0" marR="0" indent="4572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3pPr>
      <a:lvl4pPr marL="0" marR="0" indent="6858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4pPr>
      <a:lvl5pPr marL="0" marR="0" indent="9144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5pPr>
      <a:lvl6pPr marL="0" marR="0" indent="11430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6pPr>
      <a:lvl7pPr marL="0" marR="0" indent="13716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7pPr>
      <a:lvl8pPr marL="0" marR="0" indent="16002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8pPr>
      <a:lvl9pPr marL="0" marR="0" indent="18288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9pPr>
    </p:titleStyle>
    <p:bodyStyle>
      <a:lvl1pPr marL="608263" marR="0" indent="-608263" algn="l" defTabSz="821531" rtl="0" latinLnBrk="0">
        <a:lnSpc>
          <a:spcPct val="100000"/>
        </a:lnSpc>
        <a:spcBef>
          <a:spcPts val="59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1pPr>
      <a:lvl2pPr marL="1052763" marR="0" indent="-608263" algn="l" defTabSz="821531" rtl="0" latinLnBrk="0">
        <a:lnSpc>
          <a:spcPct val="100000"/>
        </a:lnSpc>
        <a:spcBef>
          <a:spcPts val="59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2pPr>
      <a:lvl3pPr marL="1497263" marR="0" indent="-608263" algn="l" defTabSz="821531" rtl="0" latinLnBrk="0">
        <a:lnSpc>
          <a:spcPct val="100000"/>
        </a:lnSpc>
        <a:spcBef>
          <a:spcPts val="59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3pPr>
      <a:lvl4pPr marL="1941763" marR="0" indent="-608263" algn="l" defTabSz="821531" rtl="0" latinLnBrk="0">
        <a:lnSpc>
          <a:spcPct val="100000"/>
        </a:lnSpc>
        <a:spcBef>
          <a:spcPts val="59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4pPr>
      <a:lvl5pPr marL="2386263" marR="0" indent="-608263" algn="l" defTabSz="821531" rtl="0" latinLnBrk="0">
        <a:lnSpc>
          <a:spcPct val="100000"/>
        </a:lnSpc>
        <a:spcBef>
          <a:spcPts val="59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5pPr>
      <a:lvl6pPr marL="2830763" marR="0" indent="-608263" algn="l" defTabSz="821531" rtl="0" latinLnBrk="0">
        <a:lnSpc>
          <a:spcPct val="100000"/>
        </a:lnSpc>
        <a:spcBef>
          <a:spcPts val="59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6pPr>
      <a:lvl7pPr marL="3275263" marR="0" indent="-608263" algn="l" defTabSz="821531" rtl="0" latinLnBrk="0">
        <a:lnSpc>
          <a:spcPct val="100000"/>
        </a:lnSpc>
        <a:spcBef>
          <a:spcPts val="59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7pPr>
      <a:lvl8pPr marL="3719763" marR="0" indent="-608263" algn="l" defTabSz="821531" rtl="0" latinLnBrk="0">
        <a:lnSpc>
          <a:spcPct val="100000"/>
        </a:lnSpc>
        <a:spcBef>
          <a:spcPts val="59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8pPr>
      <a:lvl9pPr marL="4164263" marR="0" indent="-608263" algn="l" defTabSz="821531" rtl="0" latinLnBrk="0">
        <a:lnSpc>
          <a:spcPct val="100000"/>
        </a:lnSpc>
        <a:spcBef>
          <a:spcPts val="59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9pPr>
    </p:bodyStyle>
    <p:otherStyle>
      <a:lvl1pPr marL="0" marR="0" indent="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1pPr>
      <a:lvl2pPr marL="0" marR="0" indent="2286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2pPr>
      <a:lvl3pPr marL="0" marR="0" indent="4572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3pPr>
      <a:lvl4pPr marL="0" marR="0" indent="6858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4pPr>
      <a:lvl5pPr marL="0" marR="0" indent="9144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5pPr>
      <a:lvl6pPr marL="0" marR="0" indent="11430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6pPr>
      <a:lvl7pPr marL="0" marR="0" indent="13716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7pPr>
      <a:lvl8pPr marL="0" marR="0" indent="16002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8pPr>
      <a:lvl9pPr marL="0" marR="0" indent="18288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sv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2" Type="http://schemas.openxmlformats.org/officeDocument/2006/relationships/hyperlink" Target="https://public.3.basecamp.com/p/Zz4kBDHwo8pjSWRo3bxJSNeD"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C278E6-7730-467E-BE3A-DE59D4D9F018}"/>
              </a:ext>
            </a:extLst>
          </p:cNvPr>
          <p:cNvPicPr>
            <a:picLocks noChangeAspect="1"/>
          </p:cNvPicPr>
          <p:nvPr/>
        </p:nvPicPr>
        <p:blipFill>
          <a:blip r:embed="rId2"/>
          <a:stretch>
            <a:fillRect/>
          </a:stretch>
        </p:blipFill>
        <p:spPr>
          <a:xfrm>
            <a:off x="-5356021" y="0"/>
            <a:ext cx="29692306" cy="11604147"/>
          </a:xfrm>
          <a:prstGeom prst="rect">
            <a:avLst/>
          </a:prstGeom>
        </p:spPr>
      </p:pic>
      <p:sp>
        <p:nvSpPr>
          <p:cNvPr id="77" name="Rectangle"/>
          <p:cNvSpPr/>
          <p:nvPr/>
        </p:nvSpPr>
        <p:spPr>
          <a:xfrm>
            <a:off x="-5892544" y="3551641"/>
            <a:ext cx="24426478" cy="13716001"/>
          </a:xfrm>
          <a:prstGeom prst="rect">
            <a:avLst/>
          </a:prstGeom>
          <a:solidFill>
            <a:srgbClr val="000000">
              <a:alpha val="40000"/>
            </a:srgbClr>
          </a:solidFill>
          <a:ln w="12700">
            <a:miter lim="400000"/>
          </a:ln>
        </p:spPr>
        <p:txBody>
          <a:bodyPr lIns="71437" tIns="71437" rIns="71437" bIns="71437" anchor="ctr"/>
          <a:lstStyle/>
          <a:p>
            <a:pPr>
              <a:defRPr sz="3600"/>
            </a:pPr>
            <a:endParaRPr/>
          </a:p>
        </p:txBody>
      </p:sp>
      <p:sp>
        <p:nvSpPr>
          <p:cNvPr id="78" name="Module Title Goes Here"/>
          <p:cNvSpPr txBox="1">
            <a:spLocks noGrp="1"/>
          </p:cNvSpPr>
          <p:nvPr>
            <p:ph type="ctrTitle" idx="4294967295"/>
          </p:nvPr>
        </p:nvSpPr>
        <p:spPr>
          <a:xfrm>
            <a:off x="5763616" y="5857875"/>
            <a:ext cx="12856768" cy="2000250"/>
          </a:xfrm>
          <a:prstGeom prst="rect">
            <a:avLst/>
          </a:prstGeom>
        </p:spPr>
        <p:txBody>
          <a:bodyPr/>
          <a:lstStyle>
            <a:lvl1pPr>
              <a:defRPr sz="5600" b="1">
                <a:latin typeface="Helvetica"/>
                <a:ea typeface="Helvetica"/>
                <a:cs typeface="Helvetica"/>
                <a:sym typeface="Helvetica"/>
              </a:defRPr>
            </a:lvl1pPr>
          </a:lstStyle>
          <a:p>
            <a:r>
              <a:rPr lang="en-CA" dirty="0"/>
              <a:t>Week 4: Pro Forma Financials</a:t>
            </a:r>
            <a:endParaRPr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Line"/>
          <p:cNvSpPr/>
          <p:nvPr/>
        </p:nvSpPr>
        <p:spPr>
          <a:xfrm flipV="1">
            <a:off x="11556999" y="6223000"/>
            <a:ext cx="1270001" cy="1270000"/>
          </a:xfrm>
          <a:prstGeom prst="line">
            <a:avLst/>
          </a:prstGeom>
          <a:ln w="25400">
            <a:solidFill>
              <a:srgbClr val="FFFFFF"/>
            </a:solidFill>
            <a:miter lim="400000"/>
          </a:ln>
        </p:spPr>
        <p:txBody>
          <a:bodyPr lIns="71437" tIns="71437" rIns="71437" bIns="71437" anchor="ctr"/>
          <a:lstStyle/>
          <a:p>
            <a:pPr>
              <a:defRPr sz="3600"/>
            </a:pPr>
            <a:endParaRPr/>
          </a:p>
        </p:txBody>
      </p:sp>
      <p:sp>
        <p:nvSpPr>
          <p:cNvPr id="101" name="Point two title goes here"/>
          <p:cNvSpPr txBox="1"/>
          <p:nvPr/>
        </p:nvSpPr>
        <p:spPr>
          <a:xfrm>
            <a:off x="4129768" y="1680446"/>
            <a:ext cx="16051532" cy="10572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spAutoFit/>
          </a:bodyPr>
          <a:lstStyle>
            <a:lvl1pPr>
              <a:defRPr sz="6000" b="1">
                <a:solidFill>
                  <a:srgbClr val="000000"/>
                </a:solidFill>
                <a:latin typeface="Helvetica"/>
                <a:ea typeface="Helvetica"/>
                <a:cs typeface="Helvetica"/>
                <a:sym typeface="Helvetica"/>
              </a:defRPr>
            </a:lvl1pPr>
          </a:lstStyle>
          <a:p>
            <a:r>
              <a:rPr lang="en-CA" dirty="0"/>
              <a:t>Generic Forms: Income Statement</a:t>
            </a:r>
            <a:endParaRPr dirty="0"/>
          </a:p>
        </p:txBody>
      </p:sp>
      <p:sp>
        <p:nvSpPr>
          <p:cNvPr id="102" name="First discussion point name —  First discussion point explanation and example if necessary.…"/>
          <p:cNvSpPr txBox="1"/>
          <p:nvPr/>
        </p:nvSpPr>
        <p:spPr>
          <a:xfrm>
            <a:off x="1997942" y="3916692"/>
            <a:ext cx="21212222" cy="6570324"/>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p>
            <a:pPr algn="l"/>
            <a:r>
              <a:rPr lang="en-US" altLang="en-US" sz="3500" dirty="0">
                <a:solidFill>
                  <a:schemeClr val="bg2"/>
                </a:solidFill>
              </a:rPr>
              <a:t>	</a:t>
            </a:r>
            <a:r>
              <a:rPr lang="en-US" altLang="en-US" sz="3500" dirty="0">
                <a:solidFill>
                  <a:schemeClr val="bg2"/>
                </a:solidFill>
                <a:latin typeface="Arial" panose="020B0604020202020204" pitchFamily="34" charset="0"/>
                <a:cs typeface="Arial" panose="020B0604020202020204" pitchFamily="34" charset="0"/>
              </a:rPr>
              <a:t>Sales (or Revenue)</a:t>
            </a:r>
          </a:p>
          <a:p>
            <a:pPr algn="l"/>
            <a:r>
              <a:rPr lang="en-US" altLang="en-US" sz="3500" dirty="0">
                <a:solidFill>
                  <a:schemeClr val="bg2"/>
                </a:solidFill>
                <a:latin typeface="Arial" panose="020B0604020202020204" pitchFamily="34" charset="0"/>
                <a:cs typeface="Arial" panose="020B0604020202020204" pitchFamily="34" charset="0"/>
              </a:rPr>
              <a:t>	</a:t>
            </a:r>
            <a:r>
              <a:rPr lang="en-US" altLang="en-US" sz="3500" u="sng" dirty="0">
                <a:solidFill>
                  <a:schemeClr val="bg2"/>
                </a:solidFill>
                <a:latin typeface="Arial" panose="020B0604020202020204" pitchFamily="34" charset="0"/>
                <a:cs typeface="Arial" panose="020B0604020202020204" pitchFamily="34" charset="0"/>
              </a:rPr>
              <a:t>Less Cost of Goods Sold</a:t>
            </a:r>
          </a:p>
          <a:p>
            <a:pPr algn="l"/>
            <a:r>
              <a:rPr lang="en-US" altLang="en-US" sz="3500" dirty="0">
                <a:solidFill>
                  <a:schemeClr val="bg2"/>
                </a:solidFill>
                <a:latin typeface="Arial" panose="020B0604020202020204" pitchFamily="34" charset="0"/>
                <a:cs typeface="Arial" panose="020B0604020202020204" pitchFamily="34" charset="0"/>
              </a:rPr>
              <a:t>	Equals Gross Income (or Gross Earnings)</a:t>
            </a:r>
          </a:p>
          <a:p>
            <a:pPr algn="l"/>
            <a:r>
              <a:rPr lang="en-US" altLang="en-US" sz="3500" dirty="0">
                <a:solidFill>
                  <a:schemeClr val="bg2"/>
                </a:solidFill>
                <a:latin typeface="Arial" panose="020B0604020202020204" pitchFamily="34" charset="0"/>
                <a:cs typeface="Arial" panose="020B0604020202020204" pitchFamily="34" charset="0"/>
              </a:rPr>
              <a:t>	</a:t>
            </a:r>
            <a:r>
              <a:rPr lang="en-US" altLang="en-US" sz="3500" u="sng" dirty="0">
                <a:solidFill>
                  <a:schemeClr val="bg2"/>
                </a:solidFill>
                <a:latin typeface="Arial" panose="020B0604020202020204" pitchFamily="34" charset="0"/>
                <a:cs typeface="Arial" panose="020B0604020202020204" pitchFamily="34" charset="0"/>
              </a:rPr>
              <a:t>Less Operating Expenses</a:t>
            </a:r>
          </a:p>
          <a:p>
            <a:pPr algn="l"/>
            <a:r>
              <a:rPr lang="en-US" altLang="en-US" sz="3500" dirty="0">
                <a:solidFill>
                  <a:schemeClr val="bg2"/>
                </a:solidFill>
                <a:latin typeface="Arial" panose="020B0604020202020204" pitchFamily="34" charset="0"/>
                <a:cs typeface="Arial" panose="020B0604020202020204" pitchFamily="34" charset="0"/>
              </a:rPr>
              <a:t>	Equals Operating Income</a:t>
            </a:r>
          </a:p>
          <a:p>
            <a:pPr algn="l"/>
            <a:r>
              <a:rPr lang="en-US" altLang="en-US" sz="3500" dirty="0">
                <a:solidFill>
                  <a:schemeClr val="bg2"/>
                </a:solidFill>
                <a:latin typeface="Arial" panose="020B0604020202020204" pitchFamily="34" charset="0"/>
                <a:cs typeface="Arial" panose="020B0604020202020204" pitchFamily="34" charset="0"/>
              </a:rPr>
              <a:t>	</a:t>
            </a:r>
            <a:r>
              <a:rPr lang="en-US" altLang="en-US" sz="3500" u="sng" dirty="0">
                <a:solidFill>
                  <a:schemeClr val="bg2"/>
                </a:solidFill>
                <a:latin typeface="Arial" panose="020B0604020202020204" pitchFamily="34" charset="0"/>
                <a:cs typeface="Arial" panose="020B0604020202020204" pitchFamily="34" charset="0"/>
              </a:rPr>
              <a:t>Less Depreciation</a:t>
            </a:r>
            <a:endParaRPr lang="en-US" altLang="en-US" sz="3500" dirty="0">
              <a:solidFill>
                <a:schemeClr val="bg2"/>
              </a:solidFill>
              <a:latin typeface="Arial" panose="020B0604020202020204" pitchFamily="34" charset="0"/>
              <a:cs typeface="Arial" panose="020B0604020202020204" pitchFamily="34" charset="0"/>
            </a:endParaRPr>
          </a:p>
          <a:p>
            <a:pPr algn="l"/>
            <a:r>
              <a:rPr lang="en-US" altLang="en-US" sz="3500" dirty="0">
                <a:solidFill>
                  <a:schemeClr val="bg2"/>
                </a:solidFill>
                <a:latin typeface="Arial" panose="020B0604020202020204" pitchFamily="34" charset="0"/>
                <a:cs typeface="Arial" panose="020B0604020202020204" pitchFamily="34" charset="0"/>
              </a:rPr>
              <a:t>	Equals EBIT</a:t>
            </a:r>
          </a:p>
          <a:p>
            <a:pPr algn="l"/>
            <a:r>
              <a:rPr lang="en-US" altLang="en-US" sz="3500" dirty="0">
                <a:solidFill>
                  <a:schemeClr val="bg2"/>
                </a:solidFill>
                <a:latin typeface="Arial" panose="020B0604020202020204" pitchFamily="34" charset="0"/>
                <a:cs typeface="Arial" panose="020B0604020202020204" pitchFamily="34" charset="0"/>
              </a:rPr>
              <a:t>	</a:t>
            </a:r>
            <a:r>
              <a:rPr lang="en-US" altLang="en-US" sz="3500" u="sng" dirty="0">
                <a:solidFill>
                  <a:schemeClr val="bg2"/>
                </a:solidFill>
                <a:latin typeface="Arial" panose="020B0604020202020204" pitchFamily="34" charset="0"/>
                <a:cs typeface="Arial" panose="020B0604020202020204" pitchFamily="34" charset="0"/>
              </a:rPr>
              <a:t>Less Interest Expense</a:t>
            </a:r>
            <a:endParaRPr lang="en-US" altLang="en-US" sz="3500" dirty="0">
              <a:solidFill>
                <a:schemeClr val="bg2"/>
              </a:solidFill>
              <a:latin typeface="Arial" panose="020B0604020202020204" pitchFamily="34" charset="0"/>
              <a:cs typeface="Arial" panose="020B0604020202020204" pitchFamily="34" charset="0"/>
            </a:endParaRPr>
          </a:p>
          <a:p>
            <a:pPr algn="l"/>
            <a:r>
              <a:rPr lang="en-US" altLang="en-US" sz="3500" dirty="0">
                <a:solidFill>
                  <a:schemeClr val="bg2"/>
                </a:solidFill>
                <a:latin typeface="Arial" panose="020B0604020202020204" pitchFamily="34" charset="0"/>
                <a:cs typeface="Arial" panose="020B0604020202020204" pitchFamily="34" charset="0"/>
              </a:rPr>
              <a:t>	Equals EBT</a:t>
            </a:r>
          </a:p>
          <a:p>
            <a:pPr algn="l"/>
            <a:r>
              <a:rPr lang="en-US" altLang="en-US" sz="3500" dirty="0">
                <a:solidFill>
                  <a:schemeClr val="bg2"/>
                </a:solidFill>
                <a:latin typeface="Arial" panose="020B0604020202020204" pitchFamily="34" charset="0"/>
                <a:cs typeface="Arial" panose="020B0604020202020204" pitchFamily="34" charset="0"/>
              </a:rPr>
              <a:t>	</a:t>
            </a:r>
            <a:r>
              <a:rPr lang="en-US" altLang="en-US" sz="3500" u="sng" dirty="0">
                <a:solidFill>
                  <a:schemeClr val="bg2"/>
                </a:solidFill>
                <a:latin typeface="Arial" panose="020B0604020202020204" pitchFamily="34" charset="0"/>
                <a:cs typeface="Arial" panose="020B0604020202020204" pitchFamily="34" charset="0"/>
              </a:rPr>
              <a:t>Less Taxes</a:t>
            </a:r>
            <a:endParaRPr lang="en-US" altLang="en-US" sz="3500" dirty="0">
              <a:solidFill>
                <a:schemeClr val="bg2"/>
              </a:solidFill>
              <a:latin typeface="Arial" panose="020B0604020202020204" pitchFamily="34" charset="0"/>
              <a:cs typeface="Arial" panose="020B0604020202020204" pitchFamily="34" charset="0"/>
            </a:endParaRPr>
          </a:p>
          <a:p>
            <a:pPr algn="l"/>
            <a:r>
              <a:rPr lang="en-US" altLang="en-US" sz="3500" dirty="0">
                <a:solidFill>
                  <a:schemeClr val="bg2"/>
                </a:solidFill>
                <a:latin typeface="Arial" panose="020B0604020202020204" pitchFamily="34" charset="0"/>
                <a:cs typeface="Arial" panose="020B0604020202020204" pitchFamily="34" charset="0"/>
              </a:rPr>
              <a:t>	Equals Net Income (Net Earnings, EAT, Profits)</a:t>
            </a:r>
            <a:endParaRPr lang="en-US" altLang="en-US" sz="3500" u="sng" dirty="0">
              <a:solidFill>
                <a:schemeClr val="bg2"/>
              </a:solidFill>
              <a:latin typeface="Arial" panose="020B0604020202020204" pitchFamily="34" charset="0"/>
              <a:cs typeface="Arial" panose="020B0604020202020204" pitchFamily="34" charset="0"/>
            </a:endParaRPr>
          </a:p>
          <a:p>
            <a:pPr algn="l">
              <a:lnSpc>
                <a:spcPct val="90000"/>
              </a:lnSpc>
            </a:pPr>
            <a:endParaRPr lang="en-US" altLang="en-US" sz="3600" u="sng" dirty="0"/>
          </a:p>
        </p:txBody>
      </p:sp>
      <p:pic>
        <p:nvPicPr>
          <p:cNvPr id="6" name="Graphic 5" descr="Contract RTL">
            <a:extLst>
              <a:ext uri="{FF2B5EF4-FFF2-40B4-BE49-F238E27FC236}">
                <a16:creationId xmlns:a16="http://schemas.microsoft.com/office/drawing/2014/main" id="{CEEE9B7D-E348-634C-9C8F-0DA2B849D78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567231" y="4113945"/>
            <a:ext cx="5889627" cy="5889627"/>
          </a:xfrm>
          <a:prstGeom prst="rect">
            <a:avLst/>
          </a:prstGeom>
        </p:spPr>
      </p:pic>
    </p:spTree>
    <p:extLst>
      <p:ext uri="{BB962C8B-B14F-4D97-AF65-F5344CB8AC3E}">
        <p14:creationId xmlns:p14="http://schemas.microsoft.com/office/powerpoint/2010/main" val="3655391624"/>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Line"/>
          <p:cNvSpPr/>
          <p:nvPr/>
        </p:nvSpPr>
        <p:spPr>
          <a:xfrm flipV="1">
            <a:off x="11556999" y="6223000"/>
            <a:ext cx="1270001" cy="1270000"/>
          </a:xfrm>
          <a:prstGeom prst="line">
            <a:avLst/>
          </a:prstGeom>
          <a:ln w="25400">
            <a:solidFill>
              <a:srgbClr val="FFFFFF"/>
            </a:solidFill>
            <a:miter lim="400000"/>
          </a:ln>
        </p:spPr>
        <p:txBody>
          <a:bodyPr lIns="71437" tIns="71437" rIns="71437" bIns="71437" anchor="ctr"/>
          <a:lstStyle/>
          <a:p>
            <a:pPr>
              <a:defRPr sz="3600"/>
            </a:pPr>
            <a:endParaRPr/>
          </a:p>
        </p:txBody>
      </p:sp>
      <p:sp>
        <p:nvSpPr>
          <p:cNvPr id="111" name="Point three title goes here"/>
          <p:cNvSpPr txBox="1"/>
          <p:nvPr/>
        </p:nvSpPr>
        <p:spPr>
          <a:xfrm>
            <a:off x="4166233" y="1433130"/>
            <a:ext cx="16051532" cy="10572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spAutoFit/>
          </a:bodyPr>
          <a:lstStyle>
            <a:lvl1pPr>
              <a:defRPr sz="6000" b="1">
                <a:solidFill>
                  <a:srgbClr val="000000"/>
                </a:solidFill>
                <a:latin typeface="Helvetica"/>
                <a:ea typeface="Helvetica"/>
                <a:cs typeface="Helvetica"/>
                <a:sym typeface="Helvetica"/>
              </a:defRPr>
            </a:lvl1pPr>
          </a:lstStyle>
          <a:p>
            <a:r>
              <a:rPr lang="en-CA" dirty="0"/>
              <a:t>Generic Forms: Balance Sheet</a:t>
            </a:r>
            <a:endParaRPr dirty="0"/>
          </a:p>
        </p:txBody>
      </p:sp>
      <p:sp>
        <p:nvSpPr>
          <p:cNvPr id="112" name="First discussion point name —  First discussion point explanation and example if necessary.…"/>
          <p:cNvSpPr txBox="1"/>
          <p:nvPr/>
        </p:nvSpPr>
        <p:spPr>
          <a:xfrm>
            <a:off x="1912216" y="3036697"/>
            <a:ext cx="21212222" cy="1443664"/>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p>
            <a:pPr marL="304131" indent="-304131" algn="l">
              <a:lnSpc>
                <a:spcPct val="150000"/>
              </a:lnSpc>
              <a:buSzPct val="75000"/>
              <a:buChar char="•"/>
              <a:defRPr sz="3000">
                <a:solidFill>
                  <a:srgbClr val="53585F"/>
                </a:solidFill>
                <a:latin typeface="Arial"/>
                <a:ea typeface="Arial"/>
                <a:cs typeface="Arial"/>
                <a:sym typeface="Arial"/>
              </a:defRPr>
            </a:pPr>
            <a:r>
              <a:rPr lang="en-CA" b="1" dirty="0">
                <a:solidFill>
                  <a:schemeClr val="accent1">
                    <a:lumMod val="75000"/>
                  </a:schemeClr>
                </a:solidFill>
              </a:rPr>
              <a:t>Generated automatically from QuickBooks</a:t>
            </a:r>
            <a:br>
              <a:rPr dirty="0">
                <a:solidFill>
                  <a:schemeClr val="accent1">
                    <a:lumMod val="75000"/>
                  </a:schemeClr>
                </a:solidFill>
              </a:rPr>
            </a:br>
            <a:endParaRPr dirty="0">
              <a:solidFill>
                <a:schemeClr val="accent1">
                  <a:lumMod val="75000"/>
                </a:schemeClr>
              </a:solidFill>
            </a:endParaRPr>
          </a:p>
        </p:txBody>
      </p:sp>
      <p:sp>
        <p:nvSpPr>
          <p:cNvPr id="2" name="TextBox 1">
            <a:extLst>
              <a:ext uri="{FF2B5EF4-FFF2-40B4-BE49-F238E27FC236}">
                <a16:creationId xmlns:a16="http://schemas.microsoft.com/office/drawing/2014/main" id="{E9A62170-1BC7-7743-8554-BCB69D2253B6}"/>
              </a:ext>
            </a:extLst>
          </p:cNvPr>
          <p:cNvSpPr txBox="1"/>
          <p:nvPr/>
        </p:nvSpPr>
        <p:spPr>
          <a:xfrm>
            <a:off x="4611734" y="4960945"/>
            <a:ext cx="7543800" cy="60381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457200" indent="-457200" algn="l">
              <a:lnSpc>
                <a:spcPct val="90000"/>
              </a:lnSpc>
              <a:buFont typeface="Arial" panose="020B0604020202020204" pitchFamily="34" charset="0"/>
              <a:buChar char="•"/>
              <a:defRPr/>
            </a:pPr>
            <a:r>
              <a:rPr lang="en-US" sz="3500" b="1" dirty="0">
                <a:solidFill>
                  <a:schemeClr val="bg2"/>
                </a:solidFill>
                <a:latin typeface="Arial" panose="020B0604020202020204" pitchFamily="34" charset="0"/>
                <a:cs typeface="Arial" panose="020B0604020202020204" pitchFamily="34" charset="0"/>
              </a:rPr>
              <a:t>Assets</a:t>
            </a:r>
          </a:p>
          <a:p>
            <a:pPr marL="822960" lvl="1" indent="-457200" algn="l">
              <a:lnSpc>
                <a:spcPct val="90000"/>
              </a:lnSpc>
              <a:buFont typeface="Arial" panose="020B0604020202020204" pitchFamily="34" charset="0"/>
              <a:buChar char="•"/>
              <a:defRPr/>
            </a:pPr>
            <a:r>
              <a:rPr lang="en-US" sz="3000" dirty="0">
                <a:solidFill>
                  <a:schemeClr val="bg2"/>
                </a:solidFill>
                <a:latin typeface="Arial" panose="020B0604020202020204" pitchFamily="34" charset="0"/>
                <a:cs typeface="Arial" panose="020B0604020202020204" pitchFamily="34" charset="0"/>
              </a:rPr>
              <a:t>Cash</a:t>
            </a:r>
          </a:p>
          <a:p>
            <a:pPr marL="822960" lvl="1" indent="-457200" algn="l">
              <a:lnSpc>
                <a:spcPct val="90000"/>
              </a:lnSpc>
              <a:buFont typeface="Arial" panose="020B0604020202020204" pitchFamily="34" charset="0"/>
              <a:buChar char="•"/>
              <a:defRPr/>
            </a:pPr>
            <a:r>
              <a:rPr lang="en-US" sz="3000" dirty="0">
                <a:solidFill>
                  <a:schemeClr val="bg2"/>
                </a:solidFill>
                <a:latin typeface="Arial" panose="020B0604020202020204" pitchFamily="34" charset="0"/>
                <a:cs typeface="Arial" panose="020B0604020202020204" pitchFamily="34" charset="0"/>
              </a:rPr>
              <a:t>Accounts Receivable</a:t>
            </a:r>
          </a:p>
          <a:p>
            <a:pPr marL="822960" lvl="1" indent="-457200" algn="l">
              <a:lnSpc>
                <a:spcPct val="90000"/>
              </a:lnSpc>
              <a:buFont typeface="Arial" panose="020B0604020202020204" pitchFamily="34" charset="0"/>
              <a:buChar char="•"/>
              <a:defRPr/>
            </a:pPr>
            <a:r>
              <a:rPr lang="en-US" sz="3000" dirty="0">
                <a:solidFill>
                  <a:schemeClr val="bg2"/>
                </a:solidFill>
                <a:latin typeface="Arial" panose="020B0604020202020204" pitchFamily="34" charset="0"/>
                <a:cs typeface="Arial" panose="020B0604020202020204" pitchFamily="34" charset="0"/>
              </a:rPr>
              <a:t>Inventory</a:t>
            </a:r>
          </a:p>
          <a:p>
            <a:pPr marL="822960" lvl="1" indent="-457200" algn="l">
              <a:lnSpc>
                <a:spcPct val="90000"/>
              </a:lnSpc>
              <a:buFont typeface="Arial" panose="020B0604020202020204" pitchFamily="34" charset="0"/>
              <a:buChar char="•"/>
              <a:defRPr/>
            </a:pPr>
            <a:r>
              <a:rPr lang="en-US" sz="3000" dirty="0">
                <a:solidFill>
                  <a:schemeClr val="bg2"/>
                </a:solidFill>
                <a:latin typeface="Arial" panose="020B0604020202020204" pitchFamily="34" charset="0"/>
                <a:cs typeface="Arial" panose="020B0604020202020204" pitchFamily="34" charset="0"/>
              </a:rPr>
              <a:t>Prepaid Taxes</a:t>
            </a:r>
          </a:p>
          <a:p>
            <a:pPr marL="822960" lvl="1" indent="-457200" algn="l">
              <a:lnSpc>
                <a:spcPct val="90000"/>
              </a:lnSpc>
              <a:buFont typeface="Arial" panose="020B0604020202020204" pitchFamily="34" charset="0"/>
              <a:buChar char="•"/>
              <a:defRPr/>
            </a:pPr>
            <a:r>
              <a:rPr lang="en-US" sz="3000" dirty="0">
                <a:solidFill>
                  <a:schemeClr val="bg2"/>
                </a:solidFill>
                <a:latin typeface="Arial" panose="020B0604020202020204" pitchFamily="34" charset="0"/>
                <a:cs typeface="Arial" panose="020B0604020202020204" pitchFamily="34" charset="0"/>
              </a:rPr>
              <a:t>Marketable Securities</a:t>
            </a:r>
          </a:p>
          <a:p>
            <a:pPr lvl="2" indent="0" algn="l">
              <a:lnSpc>
                <a:spcPct val="90000"/>
              </a:lnSpc>
              <a:buClr>
                <a:schemeClr val="accent1">
                  <a:shade val="75000"/>
                </a:schemeClr>
              </a:buClr>
              <a:defRPr/>
            </a:pPr>
            <a:r>
              <a:rPr lang="en-US" sz="3000" dirty="0">
                <a:solidFill>
                  <a:schemeClr val="bg2"/>
                </a:solidFill>
                <a:latin typeface="Arial" panose="020B0604020202020204" pitchFamily="34" charset="0"/>
                <a:cs typeface="Arial" panose="020B0604020202020204" pitchFamily="34" charset="0"/>
              </a:rPr>
              <a:t>		Total Current Assets</a:t>
            </a:r>
          </a:p>
          <a:p>
            <a:pPr marL="822960" lvl="1" indent="-457200" algn="l">
              <a:lnSpc>
                <a:spcPct val="90000"/>
              </a:lnSpc>
              <a:buFont typeface="Arial" panose="020B0604020202020204" pitchFamily="34" charset="0"/>
              <a:buChar char="•"/>
              <a:defRPr/>
            </a:pPr>
            <a:r>
              <a:rPr lang="en-US" sz="3000" dirty="0">
                <a:solidFill>
                  <a:schemeClr val="bg2"/>
                </a:solidFill>
                <a:latin typeface="Arial" panose="020B0604020202020204" pitchFamily="34" charset="0"/>
                <a:cs typeface="Arial" panose="020B0604020202020204" pitchFamily="34" charset="0"/>
              </a:rPr>
              <a:t>Gross PP&amp;E</a:t>
            </a:r>
          </a:p>
          <a:p>
            <a:pPr marL="822960" lvl="1" indent="-457200" algn="l">
              <a:lnSpc>
                <a:spcPct val="90000"/>
              </a:lnSpc>
              <a:buFont typeface="Arial" panose="020B0604020202020204" pitchFamily="34" charset="0"/>
              <a:buChar char="•"/>
              <a:defRPr/>
            </a:pPr>
            <a:r>
              <a:rPr lang="en-US" sz="3000" dirty="0">
                <a:solidFill>
                  <a:schemeClr val="bg2"/>
                </a:solidFill>
                <a:latin typeface="Arial" panose="020B0604020202020204" pitchFamily="34" charset="0"/>
                <a:cs typeface="Arial" panose="020B0604020202020204" pitchFamily="34" charset="0"/>
              </a:rPr>
              <a:t>Accumulated Depreciation</a:t>
            </a:r>
          </a:p>
          <a:p>
            <a:pPr marL="822960" lvl="1" indent="-457200" algn="l">
              <a:lnSpc>
                <a:spcPct val="90000"/>
              </a:lnSpc>
              <a:buFont typeface="Arial" panose="020B0604020202020204" pitchFamily="34" charset="0"/>
              <a:buChar char="•"/>
              <a:defRPr/>
            </a:pPr>
            <a:r>
              <a:rPr lang="en-US" sz="3000" dirty="0">
                <a:solidFill>
                  <a:schemeClr val="bg2"/>
                </a:solidFill>
                <a:latin typeface="Arial" panose="020B0604020202020204" pitchFamily="34" charset="0"/>
                <a:cs typeface="Arial" panose="020B0604020202020204" pitchFamily="34" charset="0"/>
              </a:rPr>
              <a:t>Net PP&amp;E</a:t>
            </a:r>
          </a:p>
          <a:p>
            <a:pPr marL="822960" lvl="1" indent="-457200" algn="l">
              <a:lnSpc>
                <a:spcPct val="90000"/>
              </a:lnSpc>
              <a:buFont typeface="Arial" panose="020B0604020202020204" pitchFamily="34" charset="0"/>
              <a:buChar char="•"/>
              <a:defRPr/>
            </a:pPr>
            <a:r>
              <a:rPr lang="en-US" sz="3000" dirty="0">
                <a:solidFill>
                  <a:schemeClr val="bg2"/>
                </a:solidFill>
                <a:latin typeface="Arial" panose="020B0604020202020204" pitchFamily="34" charset="0"/>
                <a:cs typeface="Arial" panose="020B0604020202020204" pitchFamily="34" charset="0"/>
              </a:rPr>
              <a:t>Land</a:t>
            </a:r>
          </a:p>
          <a:p>
            <a:pPr lvl="3" indent="0" algn="l">
              <a:lnSpc>
                <a:spcPct val="90000"/>
              </a:lnSpc>
              <a:buClr>
                <a:schemeClr val="accent1">
                  <a:shade val="75000"/>
                </a:schemeClr>
              </a:buClr>
              <a:defRPr/>
            </a:pPr>
            <a:r>
              <a:rPr lang="en-US" sz="3000" dirty="0">
                <a:solidFill>
                  <a:schemeClr val="bg2"/>
                </a:solidFill>
                <a:latin typeface="Arial" panose="020B0604020202020204" pitchFamily="34" charset="0"/>
                <a:cs typeface="Arial" panose="020B0604020202020204" pitchFamily="34" charset="0"/>
              </a:rPr>
              <a:t>		Total Assets</a:t>
            </a:r>
          </a:p>
          <a:p>
            <a:pPr marL="0" marR="0" indent="0" algn="ctr" defTabSz="821531"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7" name="TextBox 6">
            <a:extLst>
              <a:ext uri="{FF2B5EF4-FFF2-40B4-BE49-F238E27FC236}">
                <a16:creationId xmlns:a16="http://schemas.microsoft.com/office/drawing/2014/main" id="{D65DA8DC-8577-2540-953C-CF289FCA8A93}"/>
              </a:ext>
            </a:extLst>
          </p:cNvPr>
          <p:cNvSpPr txBox="1"/>
          <p:nvPr/>
        </p:nvSpPr>
        <p:spPr>
          <a:xfrm>
            <a:off x="12228468" y="4903795"/>
            <a:ext cx="7543800" cy="60381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500" indent="-571500" algn="l">
              <a:lnSpc>
                <a:spcPct val="90000"/>
              </a:lnSpc>
              <a:buFont typeface="Arial" panose="020B0604020202020204" pitchFamily="34" charset="0"/>
              <a:buChar char="•"/>
              <a:defRPr/>
            </a:pPr>
            <a:r>
              <a:rPr lang="en-US" sz="3500" b="1" dirty="0">
                <a:solidFill>
                  <a:schemeClr val="bg2"/>
                </a:solidFill>
                <a:latin typeface="Arial" panose="020B0604020202020204" pitchFamily="34" charset="0"/>
                <a:cs typeface="Arial" panose="020B0604020202020204" pitchFamily="34" charset="0"/>
              </a:rPr>
              <a:t>Liabilities + O’s Equity</a:t>
            </a:r>
          </a:p>
          <a:p>
            <a:pPr marL="937260" lvl="1" indent="-571500" algn="l">
              <a:lnSpc>
                <a:spcPct val="90000"/>
              </a:lnSpc>
              <a:buFont typeface="Arial" panose="020B0604020202020204" pitchFamily="34" charset="0"/>
              <a:buChar char="•"/>
              <a:defRPr/>
            </a:pPr>
            <a:r>
              <a:rPr lang="en-US" sz="3000" dirty="0">
                <a:solidFill>
                  <a:schemeClr val="bg2"/>
                </a:solidFill>
                <a:latin typeface="Arial" panose="020B0604020202020204" pitchFamily="34" charset="0"/>
                <a:cs typeface="Arial" panose="020B0604020202020204" pitchFamily="34" charset="0"/>
              </a:rPr>
              <a:t>Bank Loan</a:t>
            </a:r>
          </a:p>
          <a:p>
            <a:pPr marL="937260" lvl="1" indent="-571500" algn="l">
              <a:lnSpc>
                <a:spcPct val="90000"/>
              </a:lnSpc>
              <a:buFont typeface="Arial" panose="020B0604020202020204" pitchFamily="34" charset="0"/>
              <a:buChar char="•"/>
              <a:defRPr/>
            </a:pPr>
            <a:r>
              <a:rPr lang="en-US" sz="3000" dirty="0">
                <a:solidFill>
                  <a:schemeClr val="bg2"/>
                </a:solidFill>
                <a:latin typeface="Arial" panose="020B0604020202020204" pitchFamily="34" charset="0"/>
                <a:cs typeface="Arial" panose="020B0604020202020204" pitchFamily="34" charset="0"/>
              </a:rPr>
              <a:t>Accounts Payable</a:t>
            </a:r>
          </a:p>
          <a:p>
            <a:pPr marL="937260" lvl="1" indent="-571500" algn="l">
              <a:lnSpc>
                <a:spcPct val="90000"/>
              </a:lnSpc>
              <a:buFont typeface="Arial" panose="020B0604020202020204" pitchFamily="34" charset="0"/>
              <a:buChar char="•"/>
              <a:defRPr/>
            </a:pPr>
            <a:r>
              <a:rPr lang="en-US" sz="3000" dirty="0">
                <a:solidFill>
                  <a:schemeClr val="bg2"/>
                </a:solidFill>
                <a:latin typeface="Arial" panose="020B0604020202020204" pitchFamily="34" charset="0"/>
                <a:cs typeface="Arial" panose="020B0604020202020204" pitchFamily="34" charset="0"/>
              </a:rPr>
              <a:t>Wages Payable</a:t>
            </a:r>
          </a:p>
          <a:p>
            <a:pPr marL="937260" lvl="1" indent="-571500" algn="l">
              <a:lnSpc>
                <a:spcPct val="90000"/>
              </a:lnSpc>
              <a:buFont typeface="Arial" panose="020B0604020202020204" pitchFamily="34" charset="0"/>
              <a:buChar char="•"/>
              <a:defRPr/>
            </a:pPr>
            <a:r>
              <a:rPr lang="en-US" sz="3000" dirty="0">
                <a:solidFill>
                  <a:schemeClr val="bg2"/>
                </a:solidFill>
                <a:latin typeface="Arial" panose="020B0604020202020204" pitchFamily="34" charset="0"/>
                <a:cs typeface="Arial" panose="020B0604020202020204" pitchFamily="34" charset="0"/>
              </a:rPr>
              <a:t>Taxes Payable</a:t>
            </a:r>
          </a:p>
          <a:p>
            <a:pPr marL="937260" lvl="1" indent="-571500" algn="l">
              <a:lnSpc>
                <a:spcPct val="90000"/>
              </a:lnSpc>
              <a:buFont typeface="Arial" panose="020B0604020202020204" pitchFamily="34" charset="0"/>
              <a:buChar char="•"/>
              <a:defRPr/>
            </a:pPr>
            <a:r>
              <a:rPr lang="en-US" sz="3000" dirty="0">
                <a:solidFill>
                  <a:schemeClr val="bg2"/>
                </a:solidFill>
                <a:latin typeface="Arial" panose="020B0604020202020204" pitchFamily="34" charset="0"/>
                <a:cs typeface="Arial" panose="020B0604020202020204" pitchFamily="34" charset="0"/>
              </a:rPr>
              <a:t>Current Portion – L-T Debt</a:t>
            </a:r>
          </a:p>
          <a:p>
            <a:pPr lvl="2" indent="0" algn="l">
              <a:lnSpc>
                <a:spcPct val="90000"/>
              </a:lnSpc>
              <a:buClr>
                <a:schemeClr val="accent1">
                  <a:shade val="75000"/>
                </a:schemeClr>
              </a:buClr>
              <a:defRPr/>
            </a:pPr>
            <a:r>
              <a:rPr lang="en-US" sz="3000" dirty="0">
                <a:solidFill>
                  <a:schemeClr val="bg2"/>
                </a:solidFill>
                <a:latin typeface="Arial" panose="020B0604020202020204" pitchFamily="34" charset="0"/>
                <a:cs typeface="Arial" panose="020B0604020202020204" pitchFamily="34" charset="0"/>
              </a:rPr>
              <a:t>		Total Current Liabilities</a:t>
            </a:r>
          </a:p>
          <a:p>
            <a:pPr marL="937260" lvl="1" indent="-571500" algn="l">
              <a:lnSpc>
                <a:spcPct val="90000"/>
              </a:lnSpc>
              <a:buFont typeface="Arial" panose="020B0604020202020204" pitchFamily="34" charset="0"/>
              <a:buChar char="•"/>
              <a:defRPr/>
            </a:pPr>
            <a:r>
              <a:rPr lang="en-US" sz="3000" dirty="0">
                <a:solidFill>
                  <a:schemeClr val="bg2"/>
                </a:solidFill>
                <a:latin typeface="Arial" panose="020B0604020202020204" pitchFamily="34" charset="0"/>
                <a:cs typeface="Arial" panose="020B0604020202020204" pitchFamily="34" charset="0"/>
              </a:rPr>
              <a:t>Long-Term Debt</a:t>
            </a:r>
          </a:p>
          <a:p>
            <a:pPr marL="937260" lvl="1" indent="-571500" algn="l">
              <a:lnSpc>
                <a:spcPct val="90000"/>
              </a:lnSpc>
              <a:buFont typeface="Arial" panose="020B0604020202020204" pitchFamily="34" charset="0"/>
              <a:buChar char="•"/>
              <a:defRPr/>
            </a:pPr>
            <a:r>
              <a:rPr lang="en-US" sz="3000" dirty="0">
                <a:solidFill>
                  <a:schemeClr val="bg2"/>
                </a:solidFill>
                <a:latin typeface="Arial" panose="020B0604020202020204" pitchFamily="34" charset="0"/>
                <a:cs typeface="Arial" panose="020B0604020202020204" pitchFamily="34" charset="0"/>
              </a:rPr>
              <a:t>Preferred Stock</a:t>
            </a:r>
          </a:p>
          <a:p>
            <a:pPr marL="937260" lvl="1" indent="-571500" algn="l">
              <a:lnSpc>
                <a:spcPct val="90000"/>
              </a:lnSpc>
              <a:buFont typeface="Arial" panose="020B0604020202020204" pitchFamily="34" charset="0"/>
              <a:buChar char="•"/>
              <a:defRPr/>
            </a:pPr>
            <a:r>
              <a:rPr lang="en-US" sz="3000" dirty="0">
                <a:solidFill>
                  <a:schemeClr val="bg2"/>
                </a:solidFill>
                <a:latin typeface="Arial" panose="020B0604020202020204" pitchFamily="34" charset="0"/>
                <a:cs typeface="Arial" panose="020B0604020202020204" pitchFamily="34" charset="0"/>
              </a:rPr>
              <a:t>Common Stock</a:t>
            </a:r>
          </a:p>
          <a:p>
            <a:pPr marL="937260" lvl="1" indent="-571500" algn="l">
              <a:lnSpc>
                <a:spcPct val="90000"/>
              </a:lnSpc>
              <a:buFont typeface="Arial" panose="020B0604020202020204" pitchFamily="34" charset="0"/>
              <a:buChar char="•"/>
              <a:defRPr/>
            </a:pPr>
            <a:r>
              <a:rPr lang="en-US" sz="3000" dirty="0">
                <a:solidFill>
                  <a:schemeClr val="bg2"/>
                </a:solidFill>
                <a:latin typeface="Arial" panose="020B0604020202020204" pitchFamily="34" charset="0"/>
                <a:cs typeface="Arial" panose="020B0604020202020204" pitchFamily="34" charset="0"/>
              </a:rPr>
              <a:t>Retained Earnings</a:t>
            </a:r>
          </a:p>
          <a:p>
            <a:pPr lvl="2" indent="0" algn="l">
              <a:lnSpc>
                <a:spcPct val="90000"/>
              </a:lnSpc>
              <a:buClr>
                <a:schemeClr val="accent1">
                  <a:shade val="75000"/>
                </a:schemeClr>
              </a:buClr>
              <a:defRPr/>
            </a:pPr>
            <a:r>
              <a:rPr lang="en-US" sz="3000" dirty="0">
                <a:solidFill>
                  <a:schemeClr val="bg2"/>
                </a:solidFill>
                <a:latin typeface="Arial" panose="020B0604020202020204" pitchFamily="34" charset="0"/>
                <a:cs typeface="Arial" panose="020B0604020202020204" pitchFamily="34" charset="0"/>
              </a:rPr>
              <a:t>		Total Liabilities + Equity</a:t>
            </a:r>
          </a:p>
          <a:p>
            <a:pPr marL="0" marR="0" indent="0" algn="ctr" defTabSz="821531"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rgbClr val="FFFFFF"/>
              </a:solidFill>
              <a:effectLst/>
              <a:uFillTx/>
              <a:latin typeface="+mn-lt"/>
              <a:ea typeface="+mn-ea"/>
              <a:cs typeface="+mn-cs"/>
              <a:sym typeface="Helvetica Light"/>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Line"/>
          <p:cNvSpPr/>
          <p:nvPr/>
        </p:nvSpPr>
        <p:spPr>
          <a:xfrm flipV="1">
            <a:off x="11556999" y="6223000"/>
            <a:ext cx="1270001" cy="1270000"/>
          </a:xfrm>
          <a:prstGeom prst="line">
            <a:avLst/>
          </a:prstGeom>
          <a:ln w="25400">
            <a:solidFill>
              <a:srgbClr val="FFFFFF"/>
            </a:solidFill>
            <a:miter lim="400000"/>
          </a:ln>
        </p:spPr>
        <p:txBody>
          <a:bodyPr lIns="71437" tIns="71437" rIns="71437" bIns="71437" anchor="ctr"/>
          <a:lstStyle/>
          <a:p>
            <a:pPr>
              <a:defRPr sz="3600"/>
            </a:pPr>
            <a:endParaRPr/>
          </a:p>
        </p:txBody>
      </p:sp>
      <p:sp>
        <p:nvSpPr>
          <p:cNvPr id="101" name="Point two title goes here"/>
          <p:cNvSpPr txBox="1"/>
          <p:nvPr/>
        </p:nvSpPr>
        <p:spPr>
          <a:xfrm>
            <a:off x="4129768" y="1680446"/>
            <a:ext cx="16051532" cy="10572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spAutoFit/>
          </a:bodyPr>
          <a:lstStyle>
            <a:lvl1pPr>
              <a:defRPr sz="6000" b="1">
                <a:solidFill>
                  <a:srgbClr val="000000"/>
                </a:solidFill>
                <a:latin typeface="Helvetica"/>
                <a:ea typeface="Helvetica"/>
                <a:cs typeface="Helvetica"/>
                <a:sym typeface="Helvetica"/>
              </a:defRPr>
            </a:lvl1pPr>
          </a:lstStyle>
          <a:p>
            <a:r>
              <a:rPr lang="en-CA" dirty="0"/>
              <a:t>Generic Forms: Bridge</a:t>
            </a:r>
            <a:endParaRPr dirty="0"/>
          </a:p>
        </p:txBody>
      </p:sp>
      <p:sp>
        <p:nvSpPr>
          <p:cNvPr id="102" name="First discussion point name —  First discussion point explanation and example if necessary.…"/>
          <p:cNvSpPr txBox="1"/>
          <p:nvPr/>
        </p:nvSpPr>
        <p:spPr>
          <a:xfrm>
            <a:off x="2815805" y="4172407"/>
            <a:ext cx="17482388" cy="4800609"/>
          </a:xfrm>
          <a:prstGeom prst="rect">
            <a:avLst/>
          </a:prstGeom>
          <a:ln w="12700">
            <a:miter lim="400000"/>
          </a:ln>
          <a:extLst>
            <a:ext uri="{C572A759-6A51-4108-AA02-DFA0A04FC94B}">
              <ma14:wrappingTextBoxFlag xmlns="" xmlns:ma14="http://schemas.microsoft.com/office/mac/drawingml/2011/main" val="1"/>
            </a:ext>
          </a:extLst>
        </p:spPr>
        <p:txBody>
          <a:bodyPr wrap="square" lIns="71437" tIns="71437" rIns="71437" bIns="71437">
            <a:spAutoFit/>
          </a:bodyPr>
          <a:lstStyle/>
          <a:p>
            <a:pPr marL="571500" indent="-571500" algn="l">
              <a:lnSpc>
                <a:spcPct val="150000"/>
              </a:lnSpc>
              <a:buFont typeface="Arial" panose="020B0604020202020204" pitchFamily="34" charset="0"/>
              <a:buChar char="•"/>
            </a:pPr>
            <a:r>
              <a:rPr lang="en-US" altLang="en-US" sz="3000" dirty="0">
                <a:solidFill>
                  <a:schemeClr val="bg2"/>
                </a:solidFill>
                <a:latin typeface="Arial" panose="020B0604020202020204" pitchFamily="34" charset="0"/>
                <a:cs typeface="Arial" panose="020B0604020202020204" pitchFamily="34" charset="0"/>
              </a:rPr>
              <a:t>Clearly we cannot hope to get anywhere if we develop separate forecasts of the different statements.  </a:t>
            </a:r>
          </a:p>
          <a:p>
            <a:pPr marL="571500" indent="-571500" algn="l">
              <a:lnSpc>
                <a:spcPct val="150000"/>
              </a:lnSpc>
              <a:buFont typeface="Arial" panose="020B0604020202020204" pitchFamily="34" charset="0"/>
              <a:buChar char="•"/>
            </a:pPr>
            <a:r>
              <a:rPr lang="en-US" altLang="en-US" sz="3000" dirty="0">
                <a:solidFill>
                  <a:schemeClr val="bg2"/>
                </a:solidFill>
                <a:latin typeface="Arial" panose="020B0604020202020204" pitchFamily="34" charset="0"/>
                <a:cs typeface="Arial" panose="020B0604020202020204" pitchFamily="34" charset="0"/>
              </a:rPr>
              <a:t>The income statement records the effect of a given year while the balance sheets show the situation at the beginning of and after that year.</a:t>
            </a:r>
          </a:p>
          <a:p>
            <a:pPr marL="571500" indent="-571500" algn="l">
              <a:lnSpc>
                <a:spcPct val="150000"/>
              </a:lnSpc>
              <a:buFont typeface="Arial" panose="020B0604020202020204" pitchFamily="34" charset="0"/>
              <a:buChar char="•"/>
            </a:pPr>
            <a:r>
              <a:rPr lang="en-US" altLang="en-US" sz="3000" dirty="0">
                <a:solidFill>
                  <a:schemeClr val="bg2"/>
                </a:solidFill>
                <a:latin typeface="Arial" panose="020B0604020202020204" pitchFamily="34" charset="0"/>
                <a:cs typeface="Arial" panose="020B0604020202020204" pitchFamily="34" charset="0"/>
              </a:rPr>
              <a:t>Furthermore, the balance sheet must balance.</a:t>
            </a:r>
          </a:p>
          <a:p>
            <a:pPr marL="571500" indent="-571500" algn="l">
              <a:lnSpc>
                <a:spcPct val="150000"/>
              </a:lnSpc>
              <a:buFont typeface="Arial" panose="020B0604020202020204" pitchFamily="34" charset="0"/>
              <a:buChar char="•"/>
            </a:pPr>
            <a:r>
              <a:rPr lang="en-US" altLang="en-US" sz="3000" dirty="0">
                <a:solidFill>
                  <a:schemeClr val="bg2"/>
                </a:solidFill>
                <a:latin typeface="Arial" panose="020B0604020202020204" pitchFamily="34" charset="0"/>
                <a:cs typeface="Arial" panose="020B0604020202020204" pitchFamily="34" charset="0"/>
              </a:rPr>
              <a:t>The two statements must therefore be intimately linked. There must be a “bridge” between them.</a:t>
            </a:r>
          </a:p>
          <a:p>
            <a:pPr algn="l">
              <a:lnSpc>
                <a:spcPct val="90000"/>
              </a:lnSpc>
            </a:pPr>
            <a:endParaRPr lang="en-US" altLang="en-US" sz="3600" u="sng" dirty="0"/>
          </a:p>
        </p:txBody>
      </p:sp>
    </p:spTree>
    <p:extLst>
      <p:ext uri="{BB962C8B-B14F-4D97-AF65-F5344CB8AC3E}">
        <p14:creationId xmlns:p14="http://schemas.microsoft.com/office/powerpoint/2010/main" val="2934705030"/>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Line"/>
          <p:cNvSpPr/>
          <p:nvPr/>
        </p:nvSpPr>
        <p:spPr>
          <a:xfrm flipV="1">
            <a:off x="11556999" y="6223000"/>
            <a:ext cx="1270001" cy="1270000"/>
          </a:xfrm>
          <a:prstGeom prst="line">
            <a:avLst/>
          </a:prstGeom>
          <a:ln w="25400">
            <a:solidFill>
              <a:srgbClr val="FFFFFF"/>
            </a:solidFill>
            <a:miter lim="400000"/>
          </a:ln>
        </p:spPr>
        <p:txBody>
          <a:bodyPr lIns="71437" tIns="71437" rIns="71437" bIns="71437" anchor="ctr"/>
          <a:lstStyle/>
          <a:p>
            <a:pPr>
              <a:defRPr sz="3600"/>
            </a:pPr>
            <a:endParaRPr/>
          </a:p>
        </p:txBody>
      </p:sp>
      <p:sp>
        <p:nvSpPr>
          <p:cNvPr id="101" name="Point two title goes here"/>
          <p:cNvSpPr txBox="1"/>
          <p:nvPr/>
        </p:nvSpPr>
        <p:spPr>
          <a:xfrm>
            <a:off x="4166233" y="1151808"/>
            <a:ext cx="16051532" cy="10572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spAutoFit/>
          </a:bodyPr>
          <a:lstStyle>
            <a:lvl1pPr>
              <a:defRPr sz="6000" b="1">
                <a:solidFill>
                  <a:srgbClr val="000000"/>
                </a:solidFill>
                <a:latin typeface="Helvetica"/>
                <a:ea typeface="Helvetica"/>
                <a:cs typeface="Helvetica"/>
                <a:sym typeface="Helvetica"/>
              </a:defRPr>
            </a:lvl1pPr>
          </a:lstStyle>
          <a:p>
            <a:r>
              <a:rPr lang="en-CA" dirty="0"/>
              <a:t>Generic Forms: Bridge</a:t>
            </a:r>
            <a:endParaRPr dirty="0"/>
          </a:p>
        </p:txBody>
      </p:sp>
      <p:sp>
        <p:nvSpPr>
          <p:cNvPr id="102" name="First discussion point name —  First discussion point explanation and example if necessary.…"/>
          <p:cNvSpPr txBox="1"/>
          <p:nvPr/>
        </p:nvSpPr>
        <p:spPr>
          <a:xfrm>
            <a:off x="2146732" y="3418950"/>
            <a:ext cx="20090534" cy="6878100"/>
          </a:xfrm>
          <a:prstGeom prst="rect">
            <a:avLst/>
          </a:prstGeom>
          <a:ln w="12700">
            <a:miter lim="400000"/>
          </a:ln>
          <a:extLst>
            <a:ext uri="{C572A759-6A51-4108-AA02-DFA0A04FC94B}">
              <ma14:wrappingTextBoxFlag xmlns="" xmlns:ma14="http://schemas.microsoft.com/office/mac/drawingml/2011/main" val="1"/>
            </a:ext>
          </a:extLst>
        </p:spPr>
        <p:txBody>
          <a:bodyPr wrap="square" lIns="71437" tIns="71437" rIns="71437" bIns="71437">
            <a:spAutoFit/>
          </a:bodyPr>
          <a:lstStyle/>
          <a:p>
            <a:pPr algn="l">
              <a:lnSpc>
                <a:spcPct val="150000"/>
              </a:lnSpc>
            </a:pPr>
            <a:r>
              <a:rPr lang="en-US" altLang="en-US" sz="3000" b="1" dirty="0">
                <a:solidFill>
                  <a:schemeClr val="accent1">
                    <a:lumMod val="50000"/>
                  </a:schemeClr>
                </a:solidFill>
                <a:latin typeface="Arial" panose="020B0604020202020204" pitchFamily="34" charset="0"/>
                <a:cs typeface="Arial" panose="020B0604020202020204" pitchFamily="34" charset="0"/>
              </a:rPr>
              <a:t>Important bridges:</a:t>
            </a:r>
          </a:p>
          <a:p>
            <a:pPr algn="l">
              <a:lnSpc>
                <a:spcPct val="150000"/>
              </a:lnSpc>
            </a:pPr>
            <a:r>
              <a:rPr lang="en-US" altLang="en-US" sz="3000" dirty="0">
                <a:solidFill>
                  <a:schemeClr val="bg2"/>
                </a:solidFill>
                <a:latin typeface="Arial" panose="020B0604020202020204" pitchFamily="34" charset="0"/>
                <a:cs typeface="Arial" panose="020B0604020202020204" pitchFamily="34" charset="0"/>
              </a:rPr>
              <a:t>1. Net Income – Dividends = Change in retained earnings</a:t>
            </a:r>
          </a:p>
          <a:p>
            <a:pPr marL="457200" indent="-457200" algn="l">
              <a:lnSpc>
                <a:spcPct val="150000"/>
              </a:lnSpc>
              <a:buFont typeface="Arial" panose="020B0604020202020204" pitchFamily="34" charset="0"/>
              <a:buChar char="•"/>
            </a:pPr>
            <a:r>
              <a:rPr lang="en-US" altLang="en-US" sz="3000" dirty="0">
                <a:solidFill>
                  <a:schemeClr val="bg2"/>
                </a:solidFill>
                <a:latin typeface="Arial" panose="020B0604020202020204" pitchFamily="34" charset="0"/>
                <a:cs typeface="Arial" panose="020B0604020202020204" pitchFamily="34" charset="0"/>
              </a:rPr>
              <a:t>	An income statement amount less dividends equals a balance sheet amount.</a:t>
            </a:r>
          </a:p>
          <a:p>
            <a:pPr algn="l">
              <a:lnSpc>
                <a:spcPct val="150000"/>
              </a:lnSpc>
            </a:pPr>
            <a:endParaRPr lang="en-US" altLang="en-US" sz="3000" b="1" dirty="0">
              <a:solidFill>
                <a:schemeClr val="bg2"/>
              </a:solidFill>
              <a:latin typeface="Arial" panose="020B0604020202020204" pitchFamily="34" charset="0"/>
              <a:cs typeface="Arial" panose="020B0604020202020204" pitchFamily="34" charset="0"/>
            </a:endParaRPr>
          </a:p>
          <a:p>
            <a:pPr algn="l">
              <a:lnSpc>
                <a:spcPct val="150000"/>
              </a:lnSpc>
            </a:pPr>
            <a:r>
              <a:rPr lang="en-US" altLang="en-US" sz="3000" dirty="0">
                <a:solidFill>
                  <a:schemeClr val="bg2"/>
                </a:solidFill>
                <a:latin typeface="Arial" panose="020B0604020202020204" pitchFamily="34" charset="0"/>
                <a:cs typeface="Arial" panose="020B0604020202020204" pitchFamily="34" charset="0"/>
              </a:rPr>
              <a:t>2. Interest Expense = Interest Rate </a:t>
            </a:r>
            <a:r>
              <a:rPr lang="en-US" altLang="en-US" sz="3000" dirty="0">
                <a:solidFill>
                  <a:schemeClr val="bg2"/>
                </a:solidFill>
                <a:latin typeface="Arial" panose="020B0604020202020204" pitchFamily="34" charset="0"/>
                <a:cs typeface="Arial" panose="020B0604020202020204" pitchFamily="34" charset="0"/>
                <a:sym typeface="Symbol" panose="05050102010706020507" pitchFamily="18" charset="2"/>
              </a:rPr>
              <a:t></a:t>
            </a:r>
            <a:r>
              <a:rPr lang="en-US" altLang="en-US" sz="3000" dirty="0">
                <a:solidFill>
                  <a:schemeClr val="bg2"/>
                </a:solidFill>
                <a:latin typeface="Arial" panose="020B0604020202020204" pitchFamily="34" charset="0"/>
                <a:cs typeface="Arial" panose="020B0604020202020204" pitchFamily="34" charset="0"/>
              </a:rPr>
              <a:t> Interest Bearing Debt</a:t>
            </a:r>
          </a:p>
          <a:p>
            <a:pPr marL="457200" indent="-457200" algn="l">
              <a:lnSpc>
                <a:spcPct val="150000"/>
              </a:lnSpc>
              <a:buFont typeface="Arial" panose="020B0604020202020204" pitchFamily="34" charset="0"/>
              <a:buChar char="•"/>
            </a:pPr>
            <a:r>
              <a:rPr lang="en-US" altLang="en-US" sz="3000" dirty="0">
                <a:solidFill>
                  <a:schemeClr val="bg2"/>
                </a:solidFill>
                <a:latin typeface="Arial" panose="020B0604020202020204" pitchFamily="34" charset="0"/>
                <a:cs typeface="Arial" panose="020B0604020202020204" pitchFamily="34" charset="0"/>
              </a:rPr>
              <a:t>	An income statement amount equals a balance sheet amount times a cost figure.</a:t>
            </a:r>
          </a:p>
          <a:p>
            <a:pPr algn="l">
              <a:lnSpc>
                <a:spcPct val="150000"/>
              </a:lnSpc>
            </a:pPr>
            <a:endParaRPr lang="en-US" altLang="en-US" sz="3000" dirty="0">
              <a:solidFill>
                <a:schemeClr val="bg2"/>
              </a:solidFill>
              <a:latin typeface="Arial" panose="020B0604020202020204" pitchFamily="34" charset="0"/>
              <a:cs typeface="Arial" panose="020B0604020202020204" pitchFamily="34" charset="0"/>
            </a:endParaRPr>
          </a:p>
          <a:p>
            <a:pPr algn="l">
              <a:lnSpc>
                <a:spcPct val="150000"/>
              </a:lnSpc>
            </a:pPr>
            <a:r>
              <a:rPr lang="en-US" altLang="en-US" sz="3000" b="1" dirty="0">
                <a:solidFill>
                  <a:schemeClr val="bg2"/>
                </a:solidFill>
                <a:latin typeface="Arial" panose="020B0604020202020204" pitchFamily="34" charset="0"/>
                <a:cs typeface="Arial" panose="020B0604020202020204" pitchFamily="34" charset="0"/>
              </a:rPr>
              <a:t>These simple relations, plus requiring the balance sheet to balance, tie the income statement directly to the balance sheet and vice versa.</a:t>
            </a:r>
          </a:p>
          <a:p>
            <a:pPr algn="l">
              <a:lnSpc>
                <a:spcPct val="90000"/>
              </a:lnSpc>
            </a:pPr>
            <a:endParaRPr lang="en-US" altLang="en-US" sz="3600" u="sng" dirty="0"/>
          </a:p>
        </p:txBody>
      </p:sp>
    </p:spTree>
    <p:extLst>
      <p:ext uri="{BB962C8B-B14F-4D97-AF65-F5344CB8AC3E}">
        <p14:creationId xmlns:p14="http://schemas.microsoft.com/office/powerpoint/2010/main" val="1648256500"/>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Point two title goes here"/>
          <p:cNvSpPr txBox="1"/>
          <p:nvPr/>
        </p:nvSpPr>
        <p:spPr>
          <a:xfrm>
            <a:off x="4166233" y="1151808"/>
            <a:ext cx="16051532" cy="10572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spAutoFit/>
          </a:bodyPr>
          <a:lstStyle>
            <a:lvl1pPr>
              <a:defRPr sz="6000" b="1">
                <a:solidFill>
                  <a:srgbClr val="000000"/>
                </a:solidFill>
                <a:latin typeface="Helvetica"/>
                <a:ea typeface="Helvetica"/>
                <a:cs typeface="Helvetica"/>
                <a:sym typeface="Helvetica"/>
              </a:defRPr>
            </a:lvl1pPr>
          </a:lstStyle>
          <a:p>
            <a:r>
              <a:rPr lang="en-CA" dirty="0"/>
              <a:t>Bridge</a:t>
            </a:r>
            <a:endParaRPr dirty="0"/>
          </a:p>
        </p:txBody>
      </p:sp>
      <p:pic>
        <p:nvPicPr>
          <p:cNvPr id="3" name="Picture 2">
            <a:extLst>
              <a:ext uri="{FF2B5EF4-FFF2-40B4-BE49-F238E27FC236}">
                <a16:creationId xmlns:a16="http://schemas.microsoft.com/office/drawing/2014/main" id="{41F5B5B9-A48C-9D4A-8E9D-73B4544F5E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7125" y="2619189"/>
            <a:ext cx="15551150" cy="9945003"/>
          </a:xfrm>
          <a:prstGeom prst="rect">
            <a:avLst/>
          </a:prstGeom>
        </p:spPr>
      </p:pic>
    </p:spTree>
    <p:extLst>
      <p:ext uri="{BB962C8B-B14F-4D97-AF65-F5344CB8AC3E}">
        <p14:creationId xmlns:p14="http://schemas.microsoft.com/office/powerpoint/2010/main" val="1242636537"/>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Point two title goes here"/>
          <p:cNvSpPr txBox="1"/>
          <p:nvPr/>
        </p:nvSpPr>
        <p:spPr>
          <a:xfrm>
            <a:off x="4166233" y="1151808"/>
            <a:ext cx="16051532" cy="10572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spAutoFit/>
          </a:bodyPr>
          <a:lstStyle>
            <a:lvl1pPr>
              <a:defRPr sz="6000" b="1">
                <a:solidFill>
                  <a:srgbClr val="000000"/>
                </a:solidFill>
                <a:latin typeface="Helvetica"/>
                <a:ea typeface="Helvetica"/>
                <a:cs typeface="Helvetica"/>
                <a:sym typeface="Helvetica"/>
              </a:defRPr>
            </a:lvl1pPr>
          </a:lstStyle>
          <a:p>
            <a:r>
              <a:rPr lang="en-CA" dirty="0"/>
              <a:t>The Forecasting Process</a:t>
            </a:r>
            <a:endParaRPr dirty="0"/>
          </a:p>
        </p:txBody>
      </p:sp>
      <p:sp>
        <p:nvSpPr>
          <p:cNvPr id="4" name="First discussion point name —  First discussion point explanation and example if necessary.…">
            <a:extLst>
              <a:ext uri="{FF2B5EF4-FFF2-40B4-BE49-F238E27FC236}">
                <a16:creationId xmlns:a16="http://schemas.microsoft.com/office/drawing/2014/main" id="{4FA570E1-6E7C-1541-9F94-954AC5498FF9}"/>
              </a:ext>
            </a:extLst>
          </p:cNvPr>
          <p:cNvSpPr txBox="1"/>
          <p:nvPr/>
        </p:nvSpPr>
        <p:spPr>
          <a:xfrm>
            <a:off x="9868829" y="4047144"/>
            <a:ext cx="11999579" cy="6185603"/>
          </a:xfrm>
          <a:prstGeom prst="rect">
            <a:avLst/>
          </a:prstGeom>
          <a:ln w="12700">
            <a:miter lim="400000"/>
          </a:ln>
          <a:extLst>
            <a:ext uri="{C572A759-6A51-4108-AA02-DFA0A04FC94B}">
              <ma14:wrappingTextBoxFlag xmlns="" xmlns:ma14="http://schemas.microsoft.com/office/mac/drawingml/2011/main" val="1"/>
            </a:ext>
          </a:extLst>
        </p:spPr>
        <p:txBody>
          <a:bodyPr wrap="square" lIns="71437" tIns="71437" rIns="71437" bIns="71437">
            <a:spAutoFit/>
          </a:bodyPr>
          <a:lstStyle/>
          <a:p>
            <a:pPr marL="457200" indent="-457200" algn="l">
              <a:lnSpc>
                <a:spcPct val="150000"/>
              </a:lnSpc>
              <a:buFont typeface="Arial" panose="020B0604020202020204" pitchFamily="34" charset="0"/>
              <a:buChar char="•"/>
            </a:pPr>
            <a:r>
              <a:rPr lang="en-US" altLang="en-US" sz="3000" b="1" dirty="0">
                <a:solidFill>
                  <a:schemeClr val="bg2"/>
                </a:solidFill>
                <a:latin typeface="Arial" panose="020B0604020202020204" pitchFamily="34" charset="0"/>
                <a:cs typeface="Arial" panose="020B0604020202020204" pitchFamily="34" charset="0"/>
              </a:rPr>
              <a:t>The most common way to proceed is to fill in the income statement first.  </a:t>
            </a:r>
          </a:p>
          <a:p>
            <a:pPr marL="457200" indent="-457200" algn="l">
              <a:lnSpc>
                <a:spcPct val="150000"/>
              </a:lnSpc>
              <a:buFont typeface="Arial" panose="020B0604020202020204" pitchFamily="34" charset="0"/>
              <a:buChar char="•"/>
            </a:pPr>
            <a:r>
              <a:rPr lang="en-US" altLang="en-US" sz="3000" b="1" dirty="0">
                <a:solidFill>
                  <a:schemeClr val="bg2"/>
                </a:solidFill>
                <a:latin typeface="Arial" panose="020B0604020202020204" pitchFamily="34" charset="0"/>
                <a:cs typeface="Arial" panose="020B0604020202020204" pitchFamily="34" charset="0"/>
              </a:rPr>
              <a:t>The standard approach is called “</a:t>
            </a:r>
            <a:r>
              <a:rPr lang="en-US" altLang="en-US" sz="3000" b="1" i="1" dirty="0">
                <a:solidFill>
                  <a:schemeClr val="bg2"/>
                </a:solidFill>
                <a:latin typeface="Arial" panose="020B0604020202020204" pitchFamily="34" charset="0"/>
                <a:cs typeface="Arial" panose="020B0604020202020204" pitchFamily="34" charset="0"/>
              </a:rPr>
              <a:t>percent of sales forecasting</a:t>
            </a:r>
            <a:r>
              <a:rPr lang="en-US" altLang="en-US" sz="3000" b="1" dirty="0">
                <a:solidFill>
                  <a:schemeClr val="bg2"/>
                </a:solidFill>
                <a:latin typeface="Arial" panose="020B0604020202020204" pitchFamily="34" charset="0"/>
                <a:cs typeface="Arial" panose="020B0604020202020204" pitchFamily="34" charset="0"/>
              </a:rPr>
              <a:t>.”</a:t>
            </a:r>
          </a:p>
          <a:p>
            <a:pPr marL="457200" indent="-457200" algn="l">
              <a:lnSpc>
                <a:spcPct val="150000"/>
              </a:lnSpc>
              <a:buFont typeface="Arial" panose="020B0604020202020204" pitchFamily="34" charset="0"/>
              <a:buChar char="•"/>
            </a:pPr>
            <a:r>
              <a:rPr lang="en-US" altLang="en-US" sz="3000" b="1" dirty="0">
                <a:solidFill>
                  <a:schemeClr val="bg2"/>
                </a:solidFill>
                <a:latin typeface="Arial" panose="020B0604020202020204" pitchFamily="34" charset="0"/>
                <a:cs typeface="Arial" panose="020B0604020202020204" pitchFamily="34" charset="0"/>
              </a:rPr>
              <a:t>Why?: You first get the sales (or sales growth) forecast.</a:t>
            </a:r>
          </a:p>
          <a:p>
            <a:pPr marL="457200" indent="-457200" algn="l">
              <a:lnSpc>
                <a:spcPct val="150000"/>
              </a:lnSpc>
              <a:buFont typeface="Arial" panose="020B0604020202020204" pitchFamily="34" charset="0"/>
              <a:buChar char="•"/>
            </a:pPr>
            <a:r>
              <a:rPr lang="en-US" altLang="en-US" sz="3000" b="1" dirty="0">
                <a:solidFill>
                  <a:schemeClr val="bg2"/>
                </a:solidFill>
                <a:latin typeface="Arial" panose="020B0604020202020204" pitchFamily="34" charset="0"/>
                <a:cs typeface="Arial" panose="020B0604020202020204" pitchFamily="34" charset="0"/>
              </a:rPr>
              <a:t>Then, you project variables having a stable relation to sales using forecasted sales and the estimated relations.</a:t>
            </a:r>
          </a:p>
          <a:p>
            <a:pPr marL="457200" indent="-457200" algn="l">
              <a:lnSpc>
                <a:spcPct val="150000"/>
              </a:lnSpc>
              <a:buFont typeface="Arial" panose="020B0604020202020204" pitchFamily="34" charset="0"/>
              <a:buChar char="•"/>
            </a:pPr>
            <a:r>
              <a:rPr lang="en-US" altLang="en-US" sz="3000" b="1" dirty="0">
                <a:solidFill>
                  <a:schemeClr val="bg2"/>
                </a:solidFill>
                <a:latin typeface="Arial" panose="020B0604020202020204" pitchFamily="34" charset="0"/>
                <a:cs typeface="Arial" panose="020B0604020202020204" pitchFamily="34" charset="0"/>
              </a:rPr>
              <a:t>Then there is the rest.</a:t>
            </a:r>
          </a:p>
          <a:p>
            <a:pPr algn="l">
              <a:lnSpc>
                <a:spcPct val="90000"/>
              </a:lnSpc>
            </a:pPr>
            <a:endParaRPr lang="en-US" altLang="en-US" sz="3600" u="sng" dirty="0"/>
          </a:p>
        </p:txBody>
      </p:sp>
      <p:pic>
        <p:nvPicPr>
          <p:cNvPr id="3" name="Graphic 2" descr="Upward trend">
            <a:extLst>
              <a:ext uri="{FF2B5EF4-FFF2-40B4-BE49-F238E27FC236}">
                <a16:creationId xmlns:a16="http://schemas.microsoft.com/office/drawing/2014/main" id="{EBD9CE3D-258A-3C44-A18B-1E0D7E83CAA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83220" y="3502294"/>
            <a:ext cx="6086459" cy="6086459"/>
          </a:xfrm>
          <a:prstGeom prst="rect">
            <a:avLst/>
          </a:prstGeom>
        </p:spPr>
      </p:pic>
      <p:pic>
        <p:nvPicPr>
          <p:cNvPr id="6" name="Graphic 5" descr="Magnifying glass">
            <a:extLst>
              <a:ext uri="{FF2B5EF4-FFF2-40B4-BE49-F238E27FC236}">
                <a16:creationId xmlns:a16="http://schemas.microsoft.com/office/drawing/2014/main" id="{C9EA7EBD-2CD0-8948-955D-06AA0E325BD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09300" y="5425276"/>
            <a:ext cx="2209964" cy="2209964"/>
          </a:xfrm>
          <a:prstGeom prst="rect">
            <a:avLst/>
          </a:prstGeom>
        </p:spPr>
      </p:pic>
    </p:spTree>
    <p:extLst>
      <p:ext uri="{BB962C8B-B14F-4D97-AF65-F5344CB8AC3E}">
        <p14:creationId xmlns:p14="http://schemas.microsoft.com/office/powerpoint/2010/main" val="793111634"/>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Point two title goes here"/>
          <p:cNvSpPr txBox="1"/>
          <p:nvPr/>
        </p:nvSpPr>
        <p:spPr>
          <a:xfrm>
            <a:off x="4166233" y="1151808"/>
            <a:ext cx="16051532" cy="10572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spAutoFit/>
          </a:bodyPr>
          <a:lstStyle>
            <a:lvl1pPr>
              <a:defRPr sz="6000" b="1">
                <a:solidFill>
                  <a:srgbClr val="000000"/>
                </a:solidFill>
                <a:latin typeface="Helvetica"/>
                <a:ea typeface="Helvetica"/>
                <a:cs typeface="Helvetica"/>
                <a:sym typeface="Helvetica"/>
              </a:defRPr>
            </a:lvl1pPr>
          </a:lstStyle>
          <a:p>
            <a:r>
              <a:rPr lang="en-CA" dirty="0"/>
              <a:t>Revenue Model</a:t>
            </a:r>
            <a:endParaRPr dirty="0"/>
          </a:p>
        </p:txBody>
      </p:sp>
      <p:sp>
        <p:nvSpPr>
          <p:cNvPr id="4" name="First discussion point name —  First discussion point explanation and example if necessary.…">
            <a:extLst>
              <a:ext uri="{FF2B5EF4-FFF2-40B4-BE49-F238E27FC236}">
                <a16:creationId xmlns:a16="http://schemas.microsoft.com/office/drawing/2014/main" id="{4FA570E1-6E7C-1541-9F94-954AC5498FF9}"/>
              </a:ext>
            </a:extLst>
          </p:cNvPr>
          <p:cNvSpPr txBox="1"/>
          <p:nvPr/>
        </p:nvSpPr>
        <p:spPr>
          <a:xfrm>
            <a:off x="2720898" y="3412279"/>
            <a:ext cx="18401246" cy="7676139"/>
          </a:xfrm>
          <a:prstGeom prst="rect">
            <a:avLst/>
          </a:prstGeom>
          <a:ln w="12700">
            <a:miter lim="400000"/>
          </a:ln>
          <a:extLst>
            <a:ext uri="{C572A759-6A51-4108-AA02-DFA0A04FC94B}">
              <ma14:wrappingTextBoxFlag xmlns="" xmlns:ma14="http://schemas.microsoft.com/office/mac/drawingml/2011/main" val="1"/>
            </a:ext>
          </a:extLst>
        </p:spPr>
        <p:txBody>
          <a:bodyPr wrap="square" lIns="71437" tIns="71437" rIns="71437" bIns="71437">
            <a:spAutoFit/>
          </a:bodyPr>
          <a:lstStyle/>
          <a:p>
            <a:pPr algn="l">
              <a:lnSpc>
                <a:spcPct val="150000"/>
              </a:lnSpc>
            </a:pPr>
            <a:r>
              <a:rPr lang="en-CA" sz="3000" b="1" dirty="0">
                <a:solidFill>
                  <a:schemeClr val="bg2"/>
                </a:solidFill>
                <a:latin typeface="Arial" panose="020B0604020202020204" pitchFamily="34" charset="0"/>
                <a:cs typeface="Arial" panose="020B0604020202020204" pitchFamily="34" charset="0"/>
              </a:rPr>
              <a:t>Don'ts:</a:t>
            </a:r>
          </a:p>
          <a:p>
            <a:pPr marL="457200" indent="-457200" algn="l">
              <a:lnSpc>
                <a:spcPct val="150000"/>
              </a:lnSpc>
              <a:buFont typeface="Arial" panose="020B0604020202020204" pitchFamily="34" charset="0"/>
              <a:buChar char="•"/>
            </a:pPr>
            <a:r>
              <a:rPr lang="en-CA" sz="3000" dirty="0">
                <a:solidFill>
                  <a:schemeClr val="bg2"/>
                </a:solidFill>
                <a:latin typeface="Arial" panose="020B0604020202020204" pitchFamily="34" charset="0"/>
                <a:cs typeface="Arial" panose="020B0604020202020204" pitchFamily="34" charset="0"/>
              </a:rPr>
              <a:t>Doing a percent of sales forecasting where you take your sales and grow them by a certain percentage every month. </a:t>
            </a:r>
          </a:p>
          <a:p>
            <a:pPr marL="457200" indent="-457200" algn="l">
              <a:lnSpc>
                <a:spcPct val="150000"/>
              </a:lnSpc>
              <a:buFont typeface="Arial" panose="020B0604020202020204" pitchFamily="34" charset="0"/>
              <a:buChar char="•"/>
            </a:pPr>
            <a:r>
              <a:rPr lang="en-CA" sz="3000" dirty="0">
                <a:solidFill>
                  <a:schemeClr val="bg2"/>
                </a:solidFill>
                <a:latin typeface="Arial" panose="020B0604020202020204" pitchFamily="34" charset="0"/>
                <a:cs typeface="Arial" panose="020B0604020202020204" pitchFamily="34" charset="0"/>
              </a:rPr>
              <a:t>Taking a percentage of each of the expenses based on a percent of sales. </a:t>
            </a:r>
          </a:p>
          <a:p>
            <a:pPr algn="l">
              <a:lnSpc>
                <a:spcPct val="150000"/>
              </a:lnSpc>
            </a:pPr>
            <a:endParaRPr lang="en-CA" sz="3000" dirty="0">
              <a:solidFill>
                <a:schemeClr val="bg2"/>
              </a:solidFill>
              <a:latin typeface="Arial" panose="020B0604020202020204" pitchFamily="34" charset="0"/>
              <a:cs typeface="Arial" panose="020B0604020202020204" pitchFamily="34" charset="0"/>
            </a:endParaRPr>
          </a:p>
          <a:p>
            <a:pPr marL="457200" indent="-457200" algn="l">
              <a:lnSpc>
                <a:spcPct val="150000"/>
              </a:lnSpc>
              <a:buFont typeface="Arial" panose="020B0604020202020204" pitchFamily="34" charset="0"/>
              <a:buChar char="•"/>
            </a:pPr>
            <a:r>
              <a:rPr lang="en-CA" sz="3000" b="1" dirty="0">
                <a:solidFill>
                  <a:schemeClr val="bg2"/>
                </a:solidFill>
                <a:latin typeface="Arial" panose="020B0604020202020204" pitchFamily="34" charset="0"/>
                <a:cs typeface="Arial" panose="020B0604020202020204" pitchFamily="34" charset="0"/>
              </a:rPr>
              <a:t>Refer back to your one and three year plan and on how many employees your project will have and what seats you are going to have and pull those into your pro forma. </a:t>
            </a:r>
          </a:p>
          <a:p>
            <a:pPr marL="457200" indent="-457200" algn="l">
              <a:lnSpc>
                <a:spcPct val="150000"/>
              </a:lnSpc>
              <a:buFont typeface="Arial" panose="020B0604020202020204" pitchFamily="34" charset="0"/>
              <a:buChar char="•"/>
            </a:pPr>
            <a:endParaRPr lang="en-CA" sz="3000" dirty="0">
              <a:solidFill>
                <a:schemeClr val="bg2"/>
              </a:solidFill>
              <a:latin typeface="Arial" panose="020B0604020202020204" pitchFamily="34" charset="0"/>
              <a:cs typeface="Arial" panose="020B0604020202020204" pitchFamily="34" charset="0"/>
            </a:endParaRPr>
          </a:p>
          <a:p>
            <a:pPr marL="457200" indent="-457200" algn="l">
              <a:lnSpc>
                <a:spcPct val="150000"/>
              </a:lnSpc>
              <a:buFont typeface="Arial" panose="020B0604020202020204" pitchFamily="34" charset="0"/>
              <a:buChar char="•"/>
            </a:pPr>
            <a:r>
              <a:rPr lang="en-CA" sz="3000" b="1" dirty="0">
                <a:solidFill>
                  <a:schemeClr val="bg2"/>
                </a:solidFill>
                <a:latin typeface="Arial" panose="020B0604020202020204" pitchFamily="34" charset="0"/>
                <a:cs typeface="Arial" panose="020B0604020202020204" pitchFamily="34" charset="0"/>
              </a:rPr>
              <a:t>As a manager, it is an important and useful exercise to understanding the how and why by making these entries into the financial statements </a:t>
            </a:r>
          </a:p>
          <a:p>
            <a:pPr algn="l">
              <a:lnSpc>
                <a:spcPct val="150000"/>
              </a:lnSpc>
            </a:pPr>
            <a:endParaRPr lang="en-CA" sz="3000" dirty="0">
              <a:solidFill>
                <a:schemeClr val="bg2"/>
              </a:solidFill>
              <a:latin typeface="Arial" panose="020B0604020202020204" pitchFamily="34" charset="0"/>
              <a:cs typeface="Arial" panose="020B0604020202020204" pitchFamily="34" charset="0"/>
            </a:endParaRPr>
          </a:p>
        </p:txBody>
      </p:sp>
      <p:cxnSp>
        <p:nvCxnSpPr>
          <p:cNvPr id="3" name="Straight Connector 2">
            <a:extLst>
              <a:ext uri="{FF2B5EF4-FFF2-40B4-BE49-F238E27FC236}">
                <a16:creationId xmlns:a16="http://schemas.microsoft.com/office/drawing/2014/main" id="{C1C8FC14-3B55-6149-BEA3-AC16B35E68B2}"/>
              </a:ext>
            </a:extLst>
          </p:cNvPr>
          <p:cNvCxnSpPr/>
          <p:nvPr/>
        </p:nvCxnSpPr>
        <p:spPr>
          <a:xfrm>
            <a:off x="2114550" y="6434950"/>
            <a:ext cx="20116800" cy="0"/>
          </a:xfrm>
          <a:prstGeom prst="line">
            <a:avLst/>
          </a:prstGeo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3489000"/>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Point two title goes here"/>
          <p:cNvSpPr txBox="1"/>
          <p:nvPr/>
        </p:nvSpPr>
        <p:spPr>
          <a:xfrm>
            <a:off x="4166233" y="1151808"/>
            <a:ext cx="16051532" cy="10572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spAutoFit/>
          </a:bodyPr>
          <a:lstStyle>
            <a:lvl1pPr>
              <a:defRPr sz="6000" b="1">
                <a:solidFill>
                  <a:srgbClr val="000000"/>
                </a:solidFill>
                <a:latin typeface="Helvetica"/>
                <a:ea typeface="Helvetica"/>
                <a:cs typeface="Helvetica"/>
                <a:sym typeface="Helvetica"/>
              </a:defRPr>
            </a:lvl1pPr>
          </a:lstStyle>
          <a:p>
            <a:r>
              <a:rPr lang="en-CA" dirty="0"/>
              <a:t>The Process </a:t>
            </a:r>
            <a:endParaRPr dirty="0"/>
          </a:p>
        </p:txBody>
      </p:sp>
      <p:sp>
        <p:nvSpPr>
          <p:cNvPr id="4" name="First discussion point name —  First discussion point explanation and example if necessary.…">
            <a:extLst>
              <a:ext uri="{FF2B5EF4-FFF2-40B4-BE49-F238E27FC236}">
                <a16:creationId xmlns:a16="http://schemas.microsoft.com/office/drawing/2014/main" id="{4FA570E1-6E7C-1541-9F94-954AC5498FF9}"/>
              </a:ext>
            </a:extLst>
          </p:cNvPr>
          <p:cNvSpPr txBox="1"/>
          <p:nvPr/>
        </p:nvSpPr>
        <p:spPr>
          <a:xfrm>
            <a:off x="3338426" y="3973181"/>
            <a:ext cx="20090534" cy="4891916"/>
          </a:xfrm>
          <a:prstGeom prst="rect">
            <a:avLst/>
          </a:prstGeom>
          <a:ln w="12700">
            <a:miter lim="400000"/>
          </a:ln>
          <a:extLst>
            <a:ext uri="{C572A759-6A51-4108-AA02-DFA0A04FC94B}">
              <ma14:wrappingTextBoxFlag xmlns="" xmlns:ma14="http://schemas.microsoft.com/office/mac/drawingml/2011/main" val="1"/>
            </a:ext>
          </a:extLst>
        </p:spPr>
        <p:txBody>
          <a:bodyPr wrap="square" lIns="71437" tIns="71437" rIns="71437" bIns="71437">
            <a:spAutoFit/>
          </a:bodyPr>
          <a:lstStyle/>
          <a:p>
            <a:pPr algn="l">
              <a:lnSpc>
                <a:spcPct val="150000"/>
              </a:lnSpc>
            </a:pPr>
            <a:r>
              <a:rPr lang="en-US" altLang="en-US" sz="3500" b="1" dirty="0">
                <a:solidFill>
                  <a:schemeClr val="bg2"/>
                </a:solidFill>
                <a:latin typeface="Arial" panose="020B0604020202020204" pitchFamily="34" charset="0"/>
                <a:cs typeface="Arial" panose="020B0604020202020204" pitchFamily="34" charset="0"/>
              </a:rPr>
              <a:t>How would we describe and estimate the following:</a:t>
            </a:r>
          </a:p>
          <a:p>
            <a:pPr marL="685800" lvl="1" indent="-685800" algn="l">
              <a:lnSpc>
                <a:spcPct val="150000"/>
              </a:lnSpc>
              <a:buFont typeface="Arial" panose="020B0604020202020204" pitchFamily="34" charset="0"/>
              <a:buChar char="•"/>
            </a:pPr>
            <a:r>
              <a:rPr lang="en-US" altLang="en-US" sz="3500" dirty="0">
                <a:solidFill>
                  <a:schemeClr val="bg2"/>
                </a:solidFill>
                <a:latin typeface="Arial" panose="020B0604020202020204" pitchFamily="34" charset="0"/>
                <a:cs typeface="Arial" panose="020B0604020202020204" pitchFamily="34" charset="0"/>
              </a:rPr>
              <a:t>COGS</a:t>
            </a:r>
          </a:p>
          <a:p>
            <a:pPr marL="685800" lvl="1" indent="-685800" algn="l">
              <a:lnSpc>
                <a:spcPct val="150000"/>
              </a:lnSpc>
              <a:buFont typeface="Arial" panose="020B0604020202020204" pitchFamily="34" charset="0"/>
              <a:buChar char="•"/>
            </a:pPr>
            <a:r>
              <a:rPr lang="en-US" altLang="en-US" sz="3500" dirty="0">
                <a:solidFill>
                  <a:schemeClr val="bg2"/>
                </a:solidFill>
                <a:latin typeface="Arial" panose="020B0604020202020204" pitchFamily="34" charset="0"/>
                <a:cs typeface="Arial" panose="020B0604020202020204" pitchFamily="34" charset="0"/>
              </a:rPr>
              <a:t>Operating expenses</a:t>
            </a:r>
          </a:p>
          <a:p>
            <a:pPr marL="685800" lvl="1" indent="-685800" algn="l">
              <a:lnSpc>
                <a:spcPct val="150000"/>
              </a:lnSpc>
              <a:buFont typeface="Arial" panose="020B0604020202020204" pitchFamily="34" charset="0"/>
              <a:buChar char="•"/>
            </a:pPr>
            <a:r>
              <a:rPr lang="en-US" altLang="en-US" sz="3500" dirty="0">
                <a:solidFill>
                  <a:schemeClr val="bg2"/>
                </a:solidFill>
                <a:latin typeface="Arial" panose="020B0604020202020204" pitchFamily="34" charset="0"/>
                <a:cs typeface="Arial" panose="020B0604020202020204" pitchFamily="34" charset="0"/>
              </a:rPr>
              <a:t>Depreciation &amp; Amortization</a:t>
            </a:r>
          </a:p>
          <a:p>
            <a:pPr marL="685800" lvl="1" indent="-685800" algn="l">
              <a:lnSpc>
                <a:spcPct val="150000"/>
              </a:lnSpc>
              <a:buFont typeface="Arial" panose="020B0604020202020204" pitchFamily="34" charset="0"/>
              <a:buChar char="•"/>
            </a:pPr>
            <a:r>
              <a:rPr lang="en-US" altLang="en-US" sz="3500" dirty="0">
                <a:solidFill>
                  <a:schemeClr val="bg2"/>
                </a:solidFill>
                <a:latin typeface="Arial" panose="020B0604020202020204" pitchFamily="34" charset="0"/>
                <a:cs typeface="Arial" panose="020B0604020202020204" pitchFamily="34" charset="0"/>
              </a:rPr>
              <a:t>Interest expense</a:t>
            </a:r>
          </a:p>
          <a:p>
            <a:pPr marL="685800" lvl="1" indent="-685800" algn="l">
              <a:lnSpc>
                <a:spcPct val="150000"/>
              </a:lnSpc>
              <a:buFont typeface="Arial" panose="020B0604020202020204" pitchFamily="34" charset="0"/>
              <a:buChar char="•"/>
            </a:pPr>
            <a:r>
              <a:rPr lang="en-US" altLang="en-US" sz="3500" dirty="0">
                <a:solidFill>
                  <a:schemeClr val="bg2"/>
                </a:solidFill>
                <a:latin typeface="Arial" panose="020B0604020202020204" pitchFamily="34" charset="0"/>
                <a:cs typeface="Arial" panose="020B0604020202020204" pitchFamily="34" charset="0"/>
              </a:rPr>
              <a:t>Taxes</a:t>
            </a:r>
          </a:p>
        </p:txBody>
      </p:sp>
      <p:pic>
        <p:nvPicPr>
          <p:cNvPr id="6" name="Graphic 5" descr="Gears">
            <a:extLst>
              <a:ext uri="{FF2B5EF4-FFF2-40B4-BE49-F238E27FC236}">
                <a16:creationId xmlns:a16="http://schemas.microsoft.com/office/drawing/2014/main" id="{0E5223D0-FF6F-2548-9DEA-9117120A1D3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776960" y="3973181"/>
            <a:ext cx="4998720" cy="4998720"/>
          </a:xfrm>
          <a:prstGeom prst="rect">
            <a:avLst/>
          </a:prstGeom>
        </p:spPr>
      </p:pic>
    </p:spTree>
    <p:extLst>
      <p:ext uri="{BB962C8B-B14F-4D97-AF65-F5344CB8AC3E}">
        <p14:creationId xmlns:p14="http://schemas.microsoft.com/office/powerpoint/2010/main" val="1500948774"/>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Point two title goes here"/>
          <p:cNvSpPr txBox="1"/>
          <p:nvPr/>
        </p:nvSpPr>
        <p:spPr>
          <a:xfrm>
            <a:off x="4166233" y="1151808"/>
            <a:ext cx="16051532" cy="10572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spAutoFit/>
          </a:bodyPr>
          <a:lstStyle>
            <a:lvl1pPr>
              <a:defRPr sz="6000" b="1">
                <a:solidFill>
                  <a:srgbClr val="000000"/>
                </a:solidFill>
                <a:latin typeface="Helvetica"/>
                <a:ea typeface="Helvetica"/>
                <a:cs typeface="Helvetica"/>
                <a:sym typeface="Helvetica"/>
              </a:defRPr>
            </a:lvl1pPr>
          </a:lstStyle>
          <a:p>
            <a:r>
              <a:rPr lang="en-CA" dirty="0"/>
              <a:t>The Process - COGS </a:t>
            </a:r>
            <a:endParaRPr dirty="0"/>
          </a:p>
        </p:txBody>
      </p:sp>
      <p:sp>
        <p:nvSpPr>
          <p:cNvPr id="5" name="First discussion point name —  First discussion point explanation and example if necessary.…">
            <a:extLst>
              <a:ext uri="{FF2B5EF4-FFF2-40B4-BE49-F238E27FC236}">
                <a16:creationId xmlns:a16="http://schemas.microsoft.com/office/drawing/2014/main" id="{5095CC07-FC70-0D4F-BD5A-971B78EF47AF}"/>
              </a:ext>
            </a:extLst>
          </p:cNvPr>
          <p:cNvSpPr txBox="1"/>
          <p:nvPr/>
        </p:nvSpPr>
        <p:spPr>
          <a:xfrm>
            <a:off x="2146732" y="3702950"/>
            <a:ext cx="20090534" cy="8094138"/>
          </a:xfrm>
          <a:prstGeom prst="rect">
            <a:avLst/>
          </a:prstGeom>
          <a:ln w="12700">
            <a:miter lim="400000"/>
          </a:ln>
          <a:extLst>
            <a:ext uri="{C572A759-6A51-4108-AA02-DFA0A04FC94B}">
              <ma14:wrappingTextBoxFlag xmlns="" xmlns:ma14="http://schemas.microsoft.com/office/mac/drawingml/2011/main" val="1"/>
            </a:ext>
          </a:extLst>
        </p:spPr>
        <p:txBody>
          <a:bodyPr wrap="square" lIns="71437" tIns="71437" rIns="71437" bIns="71437">
            <a:spAutoFit/>
          </a:bodyPr>
          <a:lstStyle/>
          <a:p>
            <a:pPr algn="l">
              <a:lnSpc>
                <a:spcPct val="90000"/>
              </a:lnSpc>
            </a:pPr>
            <a:r>
              <a:rPr lang="en-US" altLang="en-US" sz="3000" b="1" dirty="0">
                <a:solidFill>
                  <a:schemeClr val="accent1">
                    <a:lumMod val="75000"/>
                  </a:schemeClr>
                </a:solidFill>
                <a:latin typeface="Arial" panose="020B0604020202020204" pitchFamily="34" charset="0"/>
                <a:cs typeface="Arial" panose="020B0604020202020204" pitchFamily="34" charset="0"/>
              </a:rPr>
              <a:t>COGS will generally vary directly with sales.  If not, it is likely that something has gone (or is going) very wrong.</a:t>
            </a:r>
          </a:p>
          <a:p>
            <a:pPr algn="l">
              <a:lnSpc>
                <a:spcPct val="90000"/>
              </a:lnSpc>
            </a:pPr>
            <a:endParaRPr lang="en-US" altLang="en-US" sz="3000" dirty="0">
              <a:solidFill>
                <a:schemeClr val="bg2"/>
              </a:solidFill>
              <a:latin typeface="Arial" panose="020B0604020202020204" pitchFamily="34" charset="0"/>
              <a:cs typeface="Arial" panose="020B0604020202020204" pitchFamily="34" charset="0"/>
            </a:endParaRPr>
          </a:p>
          <a:p>
            <a:pPr marL="342900" lvl="1" indent="-342900" algn="l">
              <a:lnSpc>
                <a:spcPct val="90000"/>
              </a:lnSpc>
              <a:buFont typeface="Arial" panose="020B0604020202020204" pitchFamily="34" charset="0"/>
              <a:buChar char="•"/>
            </a:pPr>
            <a:r>
              <a:rPr lang="en-US" altLang="en-US" sz="3000" dirty="0">
                <a:solidFill>
                  <a:schemeClr val="bg2"/>
                </a:solidFill>
                <a:latin typeface="Arial" panose="020B0604020202020204" pitchFamily="34" charset="0"/>
                <a:cs typeface="Arial" panose="020B0604020202020204" pitchFamily="34" charset="0"/>
              </a:rPr>
              <a:t>Calculate the COGS/Sales ratio for the last few years.  Multiply a forecast for this ratio times the forecast for sales to find a forecast for COGS.</a:t>
            </a:r>
          </a:p>
          <a:p>
            <a:pPr marL="342900" lvl="1" indent="-342900" algn="l">
              <a:lnSpc>
                <a:spcPct val="90000"/>
              </a:lnSpc>
              <a:buFont typeface="Arial" panose="020B0604020202020204" pitchFamily="34" charset="0"/>
              <a:buChar char="•"/>
            </a:pPr>
            <a:r>
              <a:rPr lang="en-US" altLang="en-US" sz="3000" dirty="0">
                <a:solidFill>
                  <a:schemeClr val="bg2"/>
                </a:solidFill>
                <a:latin typeface="Arial" panose="020B0604020202020204" pitchFamily="34" charset="0"/>
                <a:cs typeface="Arial" panose="020B0604020202020204" pitchFamily="34" charset="0"/>
              </a:rPr>
              <a:t>How do we forecast the COGS/Sales ratio?</a:t>
            </a:r>
          </a:p>
          <a:p>
            <a:pPr lvl="1" indent="0" algn="l">
              <a:lnSpc>
                <a:spcPct val="90000"/>
              </a:lnSpc>
            </a:pPr>
            <a:endParaRPr lang="en-US" altLang="en-US" sz="3000" dirty="0">
              <a:solidFill>
                <a:schemeClr val="accent1">
                  <a:lumMod val="75000"/>
                </a:schemeClr>
              </a:solidFill>
              <a:latin typeface="Arial" panose="020B0604020202020204" pitchFamily="34" charset="0"/>
              <a:cs typeface="Arial" panose="020B0604020202020204" pitchFamily="34" charset="0"/>
            </a:endParaRPr>
          </a:p>
          <a:p>
            <a:pPr algn="l">
              <a:lnSpc>
                <a:spcPct val="90000"/>
              </a:lnSpc>
            </a:pPr>
            <a:r>
              <a:rPr lang="en-US" altLang="en-US" sz="3000" b="1" dirty="0">
                <a:solidFill>
                  <a:schemeClr val="accent1">
                    <a:lumMod val="75000"/>
                  </a:schemeClr>
                </a:solidFill>
                <a:latin typeface="Arial" panose="020B0604020202020204" pitchFamily="34" charset="0"/>
                <a:cs typeface="Arial" panose="020B0604020202020204" pitchFamily="34" charset="0"/>
              </a:rPr>
              <a:t>Note that there may also be a fixed component for some of these relations.  How do you adjust?</a:t>
            </a:r>
          </a:p>
          <a:p>
            <a:pPr algn="l">
              <a:lnSpc>
                <a:spcPct val="90000"/>
              </a:lnSpc>
            </a:pPr>
            <a:endParaRPr lang="en-US" altLang="en-US" sz="3000" dirty="0">
              <a:solidFill>
                <a:schemeClr val="bg2"/>
              </a:solidFill>
              <a:latin typeface="Arial" panose="020B0604020202020204" pitchFamily="34" charset="0"/>
              <a:cs typeface="Arial" panose="020B0604020202020204" pitchFamily="34" charset="0"/>
            </a:endParaRPr>
          </a:p>
          <a:p>
            <a:pPr marL="342900" lvl="1" indent="-342900" algn="l">
              <a:lnSpc>
                <a:spcPct val="90000"/>
              </a:lnSpc>
              <a:buFont typeface="Arial" panose="020B0604020202020204" pitchFamily="34" charset="0"/>
              <a:buChar char="•"/>
            </a:pPr>
            <a:r>
              <a:rPr lang="en-US" altLang="en-US" sz="3000" dirty="0">
                <a:solidFill>
                  <a:schemeClr val="bg2"/>
                </a:solidFill>
                <a:latin typeface="Arial" panose="020B0604020202020204" pitchFamily="34" charset="0"/>
                <a:cs typeface="Arial" panose="020B0604020202020204" pitchFamily="34" charset="0"/>
              </a:rPr>
              <a:t>Operating expenses is a good example.</a:t>
            </a:r>
          </a:p>
          <a:p>
            <a:pPr lvl="1" indent="0" algn="l">
              <a:lnSpc>
                <a:spcPct val="90000"/>
              </a:lnSpc>
            </a:pPr>
            <a:endParaRPr lang="en-US" altLang="en-US" sz="3000" b="1" dirty="0">
              <a:solidFill>
                <a:schemeClr val="bg2"/>
              </a:solidFill>
              <a:latin typeface="Arial" panose="020B0604020202020204" pitchFamily="34" charset="0"/>
              <a:cs typeface="Arial" panose="020B0604020202020204" pitchFamily="34" charset="0"/>
            </a:endParaRPr>
          </a:p>
          <a:p>
            <a:pPr lvl="1" indent="0" algn="l">
              <a:lnSpc>
                <a:spcPct val="90000"/>
              </a:lnSpc>
            </a:pPr>
            <a:endParaRPr lang="en-US" altLang="en-US" sz="3000" b="1" dirty="0">
              <a:solidFill>
                <a:schemeClr val="bg2"/>
              </a:solidFill>
              <a:latin typeface="Arial" panose="020B0604020202020204" pitchFamily="34" charset="0"/>
              <a:cs typeface="Arial" panose="020B0604020202020204" pitchFamily="34" charset="0"/>
            </a:endParaRPr>
          </a:p>
          <a:p>
            <a:pPr lvl="1" indent="0" algn="l">
              <a:lnSpc>
                <a:spcPct val="90000"/>
              </a:lnSpc>
            </a:pPr>
            <a:r>
              <a:rPr lang="en-US" altLang="en-US" sz="3000" b="1" dirty="0">
                <a:solidFill>
                  <a:schemeClr val="bg2"/>
                </a:solidFill>
                <a:latin typeface="Arial" panose="020B0604020202020204" pitchFamily="34" charset="0"/>
                <a:cs typeface="Arial" panose="020B0604020202020204" pitchFamily="34" charset="0"/>
              </a:rPr>
              <a:t>Important to understand and ask yourself…</a:t>
            </a:r>
          </a:p>
          <a:p>
            <a:pPr lvl="1" indent="0" algn="l">
              <a:lnSpc>
                <a:spcPct val="90000"/>
              </a:lnSpc>
            </a:pPr>
            <a:endParaRPr lang="en-US" altLang="en-US" sz="3000" b="1" dirty="0">
              <a:solidFill>
                <a:schemeClr val="bg2"/>
              </a:solidFill>
              <a:latin typeface="Arial" panose="020B0604020202020204" pitchFamily="34" charset="0"/>
              <a:cs typeface="Arial" panose="020B0604020202020204" pitchFamily="34" charset="0"/>
            </a:endParaRPr>
          </a:p>
          <a:p>
            <a:pPr marL="742950" lvl="1" indent="-742950" algn="l">
              <a:lnSpc>
                <a:spcPct val="90000"/>
              </a:lnSpc>
              <a:buFont typeface="+mj-lt"/>
              <a:buAutoNum type="arabicPeriod"/>
            </a:pPr>
            <a:r>
              <a:rPr lang="en-CA" sz="3000" dirty="0">
                <a:solidFill>
                  <a:schemeClr val="bg2"/>
                </a:solidFill>
              </a:rPr>
              <a:t>What do you think your cogs are at the projected sales in the future? </a:t>
            </a:r>
          </a:p>
          <a:p>
            <a:pPr marL="742950" lvl="1" indent="-742950" algn="l">
              <a:lnSpc>
                <a:spcPct val="90000"/>
              </a:lnSpc>
              <a:buFont typeface="+mj-lt"/>
              <a:buAutoNum type="arabicPeriod"/>
            </a:pPr>
            <a:r>
              <a:rPr lang="en-CA" sz="3000" dirty="0">
                <a:solidFill>
                  <a:schemeClr val="bg2"/>
                </a:solidFill>
              </a:rPr>
              <a:t>Can you defend that number with investors after benchmark analysis? </a:t>
            </a:r>
            <a:br>
              <a:rPr lang="en-CA" dirty="0"/>
            </a:br>
            <a:br>
              <a:rPr lang="en-CA" dirty="0"/>
            </a:br>
            <a:endParaRPr lang="en-US" altLang="en-US" sz="4400" dirty="0">
              <a:solidFill>
                <a:schemeClr val="bg2"/>
              </a:solidFill>
              <a:latin typeface="Arial" panose="020B0604020202020204" pitchFamily="34" charset="0"/>
              <a:cs typeface="Arial" panose="020B0604020202020204" pitchFamily="34" charset="0"/>
            </a:endParaRPr>
          </a:p>
        </p:txBody>
      </p:sp>
      <p:pic>
        <p:nvPicPr>
          <p:cNvPr id="4" name="Graphic 3" descr="Gears">
            <a:extLst>
              <a:ext uri="{FF2B5EF4-FFF2-40B4-BE49-F238E27FC236}">
                <a16:creationId xmlns:a16="http://schemas.microsoft.com/office/drawing/2014/main" id="{05C31B9A-6F65-6648-96A2-CAB486B00D2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776960" y="3973181"/>
            <a:ext cx="4998720" cy="4998720"/>
          </a:xfrm>
          <a:prstGeom prst="rect">
            <a:avLst/>
          </a:prstGeom>
        </p:spPr>
      </p:pic>
    </p:spTree>
    <p:extLst>
      <p:ext uri="{BB962C8B-B14F-4D97-AF65-F5344CB8AC3E}">
        <p14:creationId xmlns:p14="http://schemas.microsoft.com/office/powerpoint/2010/main" val="3825475517"/>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Point two title goes here"/>
          <p:cNvSpPr txBox="1"/>
          <p:nvPr/>
        </p:nvSpPr>
        <p:spPr>
          <a:xfrm>
            <a:off x="4166233" y="1151808"/>
            <a:ext cx="16051532" cy="10572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spAutoFit/>
          </a:bodyPr>
          <a:lstStyle>
            <a:lvl1pPr>
              <a:defRPr sz="6000" b="1">
                <a:solidFill>
                  <a:srgbClr val="000000"/>
                </a:solidFill>
                <a:latin typeface="Helvetica"/>
                <a:ea typeface="Helvetica"/>
                <a:cs typeface="Helvetica"/>
                <a:sym typeface="Helvetica"/>
              </a:defRPr>
            </a:lvl1pPr>
          </a:lstStyle>
          <a:p>
            <a:r>
              <a:rPr lang="en-CA" dirty="0"/>
              <a:t>The Process – Operating Expenses</a:t>
            </a:r>
            <a:endParaRPr dirty="0"/>
          </a:p>
        </p:txBody>
      </p:sp>
      <p:sp>
        <p:nvSpPr>
          <p:cNvPr id="4" name="First discussion point name —  First discussion point explanation and example if necessary.…">
            <a:extLst>
              <a:ext uri="{FF2B5EF4-FFF2-40B4-BE49-F238E27FC236}">
                <a16:creationId xmlns:a16="http://schemas.microsoft.com/office/drawing/2014/main" id="{4FA570E1-6E7C-1541-9F94-954AC5498FF9}"/>
              </a:ext>
            </a:extLst>
          </p:cNvPr>
          <p:cNvSpPr txBox="1"/>
          <p:nvPr/>
        </p:nvSpPr>
        <p:spPr>
          <a:xfrm>
            <a:off x="2146732" y="3234599"/>
            <a:ext cx="20090534" cy="9317550"/>
          </a:xfrm>
          <a:prstGeom prst="rect">
            <a:avLst/>
          </a:prstGeom>
          <a:ln w="12700">
            <a:miter lim="400000"/>
          </a:ln>
          <a:extLst>
            <a:ext uri="{C572A759-6A51-4108-AA02-DFA0A04FC94B}">
              <ma14:wrappingTextBoxFlag xmlns="" xmlns:ma14="http://schemas.microsoft.com/office/mac/drawingml/2011/main" val="1"/>
            </a:ext>
          </a:extLst>
        </p:spPr>
        <p:txBody>
          <a:bodyPr wrap="square" lIns="71437" tIns="71437" rIns="71437" bIns="71437">
            <a:spAutoFit/>
          </a:bodyPr>
          <a:lstStyle/>
          <a:p>
            <a:pPr algn="l"/>
            <a:r>
              <a:rPr lang="en-US" altLang="en-US" sz="3000" b="1" dirty="0">
                <a:solidFill>
                  <a:schemeClr val="bg2"/>
                </a:solidFill>
                <a:latin typeface="Arial" panose="020B0604020202020204" pitchFamily="34" charset="0"/>
                <a:cs typeface="Arial" panose="020B0604020202020204" pitchFamily="34" charset="0"/>
              </a:rPr>
              <a:t>We then require estimates of the components of expenses that don’t vary directly (and in a stable way) with sales to complete the income statement.</a:t>
            </a:r>
          </a:p>
          <a:p>
            <a:pPr algn="l"/>
            <a:endParaRPr lang="en-US" altLang="en-US" sz="3000" b="1" dirty="0">
              <a:solidFill>
                <a:schemeClr val="bg2"/>
              </a:solidFill>
              <a:latin typeface="Arial" panose="020B0604020202020204" pitchFamily="34" charset="0"/>
              <a:cs typeface="Arial" panose="020B0604020202020204" pitchFamily="34" charset="0"/>
            </a:endParaRPr>
          </a:p>
          <a:p>
            <a:pPr marL="342900" lvl="2" indent="-342900" algn="l">
              <a:buFont typeface="Arial" panose="020B0604020202020204" pitchFamily="34" charset="0"/>
              <a:buChar char="•"/>
            </a:pPr>
            <a:r>
              <a:rPr lang="en-US" altLang="en-US" sz="3000" dirty="0">
                <a:solidFill>
                  <a:schemeClr val="bg2"/>
                </a:solidFill>
                <a:latin typeface="Arial" panose="020B0604020202020204" pitchFamily="34" charset="0"/>
                <a:cs typeface="Arial" panose="020B0604020202020204" pitchFamily="34" charset="0"/>
              </a:rPr>
              <a:t>Other Expenses</a:t>
            </a:r>
          </a:p>
          <a:p>
            <a:pPr marL="342900" lvl="1" indent="-342900" algn="l">
              <a:buFont typeface="Arial" panose="020B0604020202020204" pitchFamily="34" charset="0"/>
              <a:buChar char="•"/>
            </a:pPr>
            <a:r>
              <a:rPr lang="en-US" altLang="en-US" sz="3000" dirty="0">
                <a:solidFill>
                  <a:schemeClr val="bg2"/>
                </a:solidFill>
                <a:latin typeface="Arial" panose="020B0604020202020204" pitchFamily="34" charset="0"/>
                <a:cs typeface="Arial" panose="020B0604020202020204" pitchFamily="34" charset="0"/>
              </a:rPr>
              <a:t>Other Income</a:t>
            </a:r>
          </a:p>
          <a:p>
            <a:pPr marL="342900" lvl="1" indent="-342900" algn="l">
              <a:buFont typeface="Arial" panose="020B0604020202020204" pitchFamily="34" charset="0"/>
              <a:buChar char="•"/>
            </a:pPr>
            <a:r>
              <a:rPr lang="en-US" altLang="en-US" sz="3000" dirty="0">
                <a:solidFill>
                  <a:schemeClr val="bg2"/>
                </a:solidFill>
                <a:latin typeface="Arial" panose="020B0604020202020204" pitchFamily="34" charset="0"/>
                <a:cs typeface="Arial" panose="020B0604020202020204" pitchFamily="34" charset="0"/>
              </a:rPr>
              <a:t>Depreciation</a:t>
            </a:r>
          </a:p>
          <a:p>
            <a:pPr marL="342900" lvl="1" indent="-342900" algn="l">
              <a:buFont typeface="Arial" panose="020B0604020202020204" pitchFamily="34" charset="0"/>
              <a:buChar char="•"/>
            </a:pPr>
            <a:r>
              <a:rPr lang="en-US" altLang="en-US" sz="3000" dirty="0">
                <a:solidFill>
                  <a:schemeClr val="bg2"/>
                </a:solidFill>
                <a:latin typeface="Arial" panose="020B0604020202020204" pitchFamily="34" charset="0"/>
                <a:cs typeface="Arial" panose="020B0604020202020204" pitchFamily="34" charset="0"/>
              </a:rPr>
              <a:t>Taxes</a:t>
            </a:r>
          </a:p>
          <a:p>
            <a:pPr marL="342900" lvl="1" indent="-342900" algn="l">
              <a:buFont typeface="Arial" panose="020B0604020202020204" pitchFamily="34" charset="0"/>
              <a:buChar char="•"/>
            </a:pPr>
            <a:r>
              <a:rPr lang="en-US" altLang="en-US" sz="3000" dirty="0">
                <a:solidFill>
                  <a:schemeClr val="bg2"/>
                </a:solidFill>
                <a:latin typeface="Arial" panose="020B0604020202020204" pitchFamily="34" charset="0"/>
                <a:cs typeface="Arial" panose="020B0604020202020204" pitchFamily="34" charset="0"/>
              </a:rPr>
              <a:t>Net Income</a:t>
            </a:r>
          </a:p>
          <a:p>
            <a:pPr marL="342900" lvl="1" indent="-342900" algn="l">
              <a:buFont typeface="Arial" panose="020B0604020202020204" pitchFamily="34" charset="0"/>
              <a:buChar char="•"/>
            </a:pPr>
            <a:r>
              <a:rPr lang="en-US" altLang="en-US" sz="3000" dirty="0">
                <a:solidFill>
                  <a:schemeClr val="bg2"/>
                </a:solidFill>
                <a:latin typeface="Arial" panose="020B0604020202020204" pitchFamily="34" charset="0"/>
                <a:cs typeface="Arial" panose="020B0604020202020204" pitchFamily="34" charset="0"/>
              </a:rPr>
              <a:t>Dividends</a:t>
            </a:r>
          </a:p>
          <a:p>
            <a:pPr marL="342900" lvl="1" indent="-342900" algn="l">
              <a:buFont typeface="Arial" panose="020B0604020202020204" pitchFamily="34" charset="0"/>
              <a:buChar char="•"/>
            </a:pPr>
            <a:endParaRPr lang="en-US" sz="3000" dirty="0">
              <a:solidFill>
                <a:schemeClr val="accent1">
                  <a:lumMod val="75000"/>
                </a:schemeClr>
              </a:solidFill>
              <a:latin typeface="Arial" panose="020B0604020202020204" pitchFamily="34" charset="0"/>
              <a:cs typeface="Arial" panose="020B0604020202020204" pitchFamily="34" charset="0"/>
            </a:endParaRPr>
          </a:p>
          <a:p>
            <a:pPr lvl="1" indent="0" algn="l"/>
            <a:r>
              <a:rPr lang="en-US" sz="3000" b="1" dirty="0">
                <a:solidFill>
                  <a:schemeClr val="accent1">
                    <a:lumMod val="75000"/>
                  </a:schemeClr>
                </a:solidFill>
                <a:latin typeface="Arial" panose="020B0604020202020204" pitchFamily="34" charset="0"/>
                <a:cs typeface="Arial" panose="020B0604020202020204" pitchFamily="34" charset="0"/>
              </a:rPr>
              <a:t>Critical elements</a:t>
            </a:r>
            <a:r>
              <a:rPr lang="en-CA" sz="3000" b="1" dirty="0">
                <a:solidFill>
                  <a:schemeClr val="accent1">
                    <a:lumMod val="75000"/>
                  </a:schemeClr>
                </a:solidFill>
                <a:latin typeface="Arial" panose="020B0604020202020204" pitchFamily="34" charset="0"/>
                <a:cs typeface="Arial" panose="020B0604020202020204" pitchFamily="34" charset="0"/>
              </a:rPr>
              <a:t> to highlight the use of every dollar: </a:t>
            </a:r>
          </a:p>
          <a:p>
            <a:pPr lvl="1" indent="0" algn="l"/>
            <a:endParaRPr lang="en-CA" sz="3000" b="1" dirty="0">
              <a:solidFill>
                <a:schemeClr val="accent1">
                  <a:lumMod val="75000"/>
                </a:schemeClr>
              </a:solidFill>
              <a:latin typeface="Arial" panose="020B0604020202020204" pitchFamily="34" charset="0"/>
              <a:cs typeface="Arial" panose="020B0604020202020204" pitchFamily="34" charset="0"/>
            </a:endParaRPr>
          </a:p>
          <a:p>
            <a:pPr marL="742950" lvl="1" indent="-742950" algn="l">
              <a:buFont typeface="+mj-lt"/>
              <a:buAutoNum type="arabicPeriod"/>
            </a:pPr>
            <a:r>
              <a:rPr lang="en-CA" sz="3000" dirty="0">
                <a:solidFill>
                  <a:schemeClr val="bg2"/>
                </a:solidFill>
                <a:latin typeface="Arial" panose="020B0604020202020204" pitchFamily="34" charset="0"/>
                <a:cs typeface="Arial" panose="020B0604020202020204" pitchFamily="34" charset="0"/>
              </a:rPr>
              <a:t>Understanding and benchmarking your cost of goods sold number</a:t>
            </a:r>
          </a:p>
          <a:p>
            <a:pPr marL="742950" lvl="1" indent="-742950" algn="l">
              <a:buFont typeface="+mj-lt"/>
              <a:buAutoNum type="arabicPeriod"/>
            </a:pPr>
            <a:r>
              <a:rPr lang="en-CA" sz="3000" dirty="0">
                <a:solidFill>
                  <a:schemeClr val="bg2"/>
                </a:solidFill>
                <a:latin typeface="Arial" panose="020B0604020202020204" pitchFamily="34" charset="0"/>
                <a:cs typeface="Arial" panose="020B0604020202020204" pitchFamily="34" charset="0"/>
              </a:rPr>
              <a:t>Understanding your sales and marketing costs and benchmarking those to the types of revenues that you are projecting</a:t>
            </a:r>
          </a:p>
          <a:p>
            <a:pPr marL="742950" lvl="1" indent="-742950" algn="l">
              <a:buFont typeface="+mj-lt"/>
              <a:buAutoNum type="arabicPeriod"/>
            </a:pPr>
            <a:r>
              <a:rPr lang="en-CA" sz="3000" dirty="0">
                <a:solidFill>
                  <a:schemeClr val="bg2"/>
                </a:solidFill>
                <a:latin typeface="Arial" panose="020B0604020202020204" pitchFamily="34" charset="0"/>
                <a:cs typeface="Arial" panose="020B0604020202020204" pitchFamily="34" charset="0"/>
              </a:rPr>
              <a:t>Looking at your other expenses to make sure they are in line with the payroll you should have</a:t>
            </a:r>
            <a:endParaRPr lang="en-US" altLang="en-US" sz="3000" dirty="0">
              <a:solidFill>
                <a:schemeClr val="bg2"/>
              </a:solidFill>
              <a:latin typeface="Arial" panose="020B0604020202020204" pitchFamily="34" charset="0"/>
              <a:cs typeface="Arial" panose="020B0604020202020204" pitchFamily="34" charset="0"/>
            </a:endParaRPr>
          </a:p>
          <a:p>
            <a:pPr algn="l">
              <a:lnSpc>
                <a:spcPct val="90000"/>
              </a:lnSpc>
            </a:pPr>
            <a:br>
              <a:rPr lang="en-CA" sz="3500" dirty="0">
                <a:solidFill>
                  <a:schemeClr val="bg2"/>
                </a:solidFill>
                <a:latin typeface="Arial" panose="020B0604020202020204" pitchFamily="34" charset="0"/>
                <a:cs typeface="Arial" panose="020B0604020202020204" pitchFamily="34" charset="0"/>
              </a:rPr>
            </a:br>
            <a:br>
              <a:rPr lang="en-CA" dirty="0"/>
            </a:br>
            <a:endParaRPr lang="en-US" altLang="en-US" sz="4400" dirty="0">
              <a:solidFill>
                <a:schemeClr val="bg2"/>
              </a:solidFill>
              <a:latin typeface="Arial" panose="020B0604020202020204" pitchFamily="34" charset="0"/>
              <a:cs typeface="Arial" panose="020B0604020202020204" pitchFamily="34" charset="0"/>
            </a:endParaRPr>
          </a:p>
        </p:txBody>
      </p:sp>
      <p:pic>
        <p:nvPicPr>
          <p:cNvPr id="5" name="Graphic 4" descr="Gears">
            <a:extLst>
              <a:ext uri="{FF2B5EF4-FFF2-40B4-BE49-F238E27FC236}">
                <a16:creationId xmlns:a16="http://schemas.microsoft.com/office/drawing/2014/main" id="{1A513261-86CE-524E-BD9B-A89286249DA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776960" y="3973181"/>
            <a:ext cx="4998720" cy="4998720"/>
          </a:xfrm>
          <a:prstGeom prst="rect">
            <a:avLst/>
          </a:prstGeom>
        </p:spPr>
      </p:pic>
    </p:spTree>
    <p:extLst>
      <p:ext uri="{BB962C8B-B14F-4D97-AF65-F5344CB8AC3E}">
        <p14:creationId xmlns:p14="http://schemas.microsoft.com/office/powerpoint/2010/main" val="2909143200"/>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Line"/>
          <p:cNvSpPr/>
          <p:nvPr/>
        </p:nvSpPr>
        <p:spPr>
          <a:xfrm flipV="1">
            <a:off x="11556999" y="6223000"/>
            <a:ext cx="1270001" cy="1270000"/>
          </a:xfrm>
          <a:prstGeom prst="line">
            <a:avLst/>
          </a:prstGeom>
          <a:ln w="25400">
            <a:solidFill>
              <a:srgbClr val="FFFFFF"/>
            </a:solidFill>
            <a:miter lim="400000"/>
          </a:ln>
        </p:spPr>
        <p:txBody>
          <a:bodyPr lIns="71437" tIns="71437" rIns="71437" bIns="71437" anchor="ctr"/>
          <a:lstStyle/>
          <a:p>
            <a:pPr>
              <a:defRPr sz="3600"/>
            </a:pPr>
            <a:endParaRPr/>
          </a:p>
        </p:txBody>
      </p:sp>
      <p:sp>
        <p:nvSpPr>
          <p:cNvPr id="81" name="Here’s what we’re going to cover"/>
          <p:cNvSpPr txBox="1"/>
          <p:nvPr/>
        </p:nvSpPr>
        <p:spPr>
          <a:xfrm>
            <a:off x="4129768" y="1680446"/>
            <a:ext cx="16051532" cy="10572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spAutoFit/>
          </a:bodyPr>
          <a:lstStyle>
            <a:lvl1pPr>
              <a:defRPr sz="6000" b="1">
                <a:solidFill>
                  <a:srgbClr val="000000"/>
                </a:solidFill>
                <a:latin typeface="Helvetica"/>
                <a:ea typeface="Helvetica"/>
                <a:cs typeface="Helvetica"/>
                <a:sym typeface="Helvetica"/>
              </a:defRPr>
            </a:lvl1pPr>
          </a:lstStyle>
          <a:p>
            <a:r>
              <a:t>Here’s what we’re going to cover</a:t>
            </a:r>
          </a:p>
        </p:txBody>
      </p:sp>
      <p:sp>
        <p:nvSpPr>
          <p:cNvPr id="82" name="Point one…"/>
          <p:cNvSpPr txBox="1"/>
          <p:nvPr/>
        </p:nvSpPr>
        <p:spPr>
          <a:xfrm>
            <a:off x="2287910" y="4637892"/>
            <a:ext cx="19735248" cy="3694280"/>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p>
            <a:pPr marL="304131" indent="-304131" algn="l">
              <a:lnSpc>
                <a:spcPct val="200000"/>
              </a:lnSpc>
              <a:buSzPct val="75000"/>
              <a:buChar char="•"/>
              <a:defRPr sz="3000">
                <a:solidFill>
                  <a:srgbClr val="53585F"/>
                </a:solidFill>
                <a:latin typeface="Arial"/>
                <a:ea typeface="Arial"/>
                <a:cs typeface="Arial"/>
                <a:sym typeface="Arial"/>
              </a:defRPr>
            </a:pPr>
            <a:r>
              <a:rPr lang="en-CA" b="1" dirty="0"/>
              <a:t>Infrastructure to have in place before you launch</a:t>
            </a:r>
          </a:p>
          <a:p>
            <a:pPr marL="304131" indent="-304131" algn="l">
              <a:lnSpc>
                <a:spcPct val="200000"/>
              </a:lnSpc>
              <a:buSzPct val="75000"/>
              <a:buChar char="•"/>
              <a:defRPr sz="3000">
                <a:solidFill>
                  <a:srgbClr val="53585F"/>
                </a:solidFill>
                <a:latin typeface="Arial"/>
                <a:ea typeface="Arial"/>
                <a:cs typeface="Arial"/>
                <a:sym typeface="Arial"/>
              </a:defRPr>
            </a:pPr>
            <a:r>
              <a:rPr lang="en-CA" b="1" dirty="0"/>
              <a:t>How to create an ongoing budget to actual projection model</a:t>
            </a:r>
          </a:p>
          <a:p>
            <a:pPr marL="304131" indent="-304131" algn="l">
              <a:lnSpc>
                <a:spcPct val="200000"/>
              </a:lnSpc>
              <a:buSzPct val="75000"/>
              <a:buChar char="•"/>
              <a:defRPr sz="3000">
                <a:solidFill>
                  <a:srgbClr val="53585F"/>
                </a:solidFill>
                <a:latin typeface="Arial"/>
                <a:ea typeface="Arial"/>
                <a:cs typeface="Arial"/>
                <a:sym typeface="Arial"/>
              </a:defRPr>
            </a:pPr>
            <a:r>
              <a:rPr lang="en-CA" b="1" dirty="0"/>
              <a:t>How to populate your pro forma financial model</a:t>
            </a:r>
          </a:p>
          <a:p>
            <a:pPr marL="304131" indent="-304131" algn="l">
              <a:lnSpc>
                <a:spcPct val="200000"/>
              </a:lnSpc>
              <a:buSzPct val="75000"/>
              <a:buChar char="•"/>
              <a:defRPr sz="3000">
                <a:solidFill>
                  <a:srgbClr val="53585F"/>
                </a:solidFill>
                <a:latin typeface="Arial"/>
                <a:ea typeface="Arial"/>
                <a:cs typeface="Arial"/>
                <a:sym typeface="Arial"/>
              </a:defRPr>
            </a:pPr>
            <a:r>
              <a:rPr lang="en-CA" b="1" dirty="0"/>
              <a:t>How to manage and present your cap table</a:t>
            </a:r>
            <a:endParaRPr b="1" dirty="0"/>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CC63F3-3C44-4FB8-90E1-8EAF052808A4}"/>
              </a:ext>
            </a:extLst>
          </p:cNvPr>
          <p:cNvPicPr>
            <a:picLocks noChangeAspect="1"/>
          </p:cNvPicPr>
          <p:nvPr/>
        </p:nvPicPr>
        <p:blipFill>
          <a:blip r:embed="rId2"/>
          <a:stretch>
            <a:fillRect/>
          </a:stretch>
        </p:blipFill>
        <p:spPr>
          <a:xfrm>
            <a:off x="-5321745" y="11196"/>
            <a:ext cx="29705745" cy="11613132"/>
          </a:xfrm>
          <a:prstGeom prst="rect">
            <a:avLst/>
          </a:prstGeom>
        </p:spPr>
      </p:pic>
      <p:sp>
        <p:nvSpPr>
          <p:cNvPr id="117" name="Rectangle"/>
          <p:cNvSpPr/>
          <p:nvPr/>
        </p:nvSpPr>
        <p:spPr>
          <a:xfrm>
            <a:off x="-5321745" y="2673654"/>
            <a:ext cx="24426478" cy="13716001"/>
          </a:xfrm>
          <a:prstGeom prst="rect">
            <a:avLst/>
          </a:prstGeom>
          <a:solidFill>
            <a:srgbClr val="000000">
              <a:alpha val="40000"/>
            </a:srgbClr>
          </a:solidFill>
          <a:ln w="12700">
            <a:miter lim="400000"/>
          </a:ln>
        </p:spPr>
        <p:txBody>
          <a:bodyPr lIns="71437" tIns="71437" rIns="71437" bIns="71437" anchor="ctr"/>
          <a:lstStyle/>
          <a:p>
            <a:pPr>
              <a:defRPr sz="3600"/>
            </a:pPr>
            <a:endParaRPr/>
          </a:p>
        </p:txBody>
      </p:sp>
      <p:sp>
        <p:nvSpPr>
          <p:cNvPr id="118" name="Point four title goes here"/>
          <p:cNvSpPr txBox="1"/>
          <p:nvPr/>
        </p:nvSpPr>
        <p:spPr>
          <a:xfrm>
            <a:off x="5076763" y="5857875"/>
            <a:ext cx="14230474" cy="2000250"/>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normAutofit/>
          </a:bodyPr>
          <a:lstStyle>
            <a:lvl1pPr>
              <a:defRPr sz="5600" b="1">
                <a:latin typeface="Helvetica"/>
                <a:ea typeface="Helvetica"/>
                <a:cs typeface="Helvetica"/>
                <a:sym typeface="Helvetica"/>
              </a:defRPr>
            </a:lvl1pPr>
          </a:lstStyle>
          <a:p>
            <a:r>
              <a:rPr lang="en-CA" dirty="0"/>
              <a:t>Financial Model</a:t>
            </a:r>
            <a:endParaRPr dirty="0"/>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Line"/>
          <p:cNvSpPr/>
          <p:nvPr/>
        </p:nvSpPr>
        <p:spPr>
          <a:xfrm flipV="1">
            <a:off x="11556999" y="6223000"/>
            <a:ext cx="1270001" cy="1270000"/>
          </a:xfrm>
          <a:prstGeom prst="line">
            <a:avLst/>
          </a:prstGeom>
          <a:ln w="25400">
            <a:solidFill>
              <a:srgbClr val="FFFFFF"/>
            </a:solidFill>
            <a:miter lim="400000"/>
          </a:ln>
        </p:spPr>
        <p:txBody>
          <a:bodyPr lIns="71437" tIns="71437" rIns="71437" bIns="71437" anchor="ctr"/>
          <a:lstStyle/>
          <a:p>
            <a:pPr>
              <a:defRPr sz="3600"/>
            </a:pPr>
            <a:endParaRPr/>
          </a:p>
        </p:txBody>
      </p:sp>
      <p:sp>
        <p:nvSpPr>
          <p:cNvPr id="121" name="Point four title goes here"/>
          <p:cNvSpPr txBox="1"/>
          <p:nvPr/>
        </p:nvSpPr>
        <p:spPr>
          <a:xfrm>
            <a:off x="4166233" y="1201507"/>
            <a:ext cx="16051532" cy="10572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spAutoFit/>
          </a:bodyPr>
          <a:lstStyle>
            <a:lvl1pPr>
              <a:defRPr sz="6000" b="1">
                <a:solidFill>
                  <a:srgbClr val="000000"/>
                </a:solidFill>
                <a:latin typeface="Helvetica"/>
                <a:ea typeface="Helvetica"/>
                <a:cs typeface="Helvetica"/>
                <a:sym typeface="Helvetica"/>
              </a:defRPr>
            </a:lvl1pPr>
          </a:lstStyle>
          <a:p>
            <a:r>
              <a:rPr lang="en-CA" dirty="0"/>
              <a:t>Financial Model</a:t>
            </a:r>
            <a:endParaRPr dirty="0"/>
          </a:p>
        </p:txBody>
      </p:sp>
      <p:sp>
        <p:nvSpPr>
          <p:cNvPr id="122" name="First discussion point name —  First discussion point explanation and example if necessary.…"/>
          <p:cNvSpPr txBox="1"/>
          <p:nvPr/>
        </p:nvSpPr>
        <p:spPr>
          <a:xfrm>
            <a:off x="1953336" y="2760862"/>
            <a:ext cx="21212222" cy="9061134"/>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p>
            <a:pPr algn="l">
              <a:lnSpc>
                <a:spcPct val="150000"/>
              </a:lnSpc>
              <a:buSzPct val="75000"/>
              <a:defRPr sz="3000">
                <a:solidFill>
                  <a:srgbClr val="53585F"/>
                </a:solidFill>
                <a:latin typeface="Arial"/>
                <a:ea typeface="Arial"/>
                <a:cs typeface="Arial"/>
                <a:sym typeface="Arial"/>
              </a:defRPr>
            </a:pPr>
            <a:r>
              <a:rPr lang="en-CA" b="1" dirty="0">
                <a:solidFill>
                  <a:schemeClr val="accent1">
                    <a:lumMod val="75000"/>
                  </a:schemeClr>
                </a:solidFill>
              </a:rPr>
              <a:t>Cap table management tools </a:t>
            </a:r>
          </a:p>
          <a:p>
            <a:pPr marL="457200" indent="-457200" algn="l">
              <a:lnSpc>
                <a:spcPct val="150000"/>
              </a:lnSpc>
              <a:buSzPct val="75000"/>
              <a:buFont typeface="Arial" panose="020B0604020202020204" pitchFamily="34" charset="0"/>
              <a:buChar char="•"/>
              <a:defRPr sz="3000">
                <a:solidFill>
                  <a:srgbClr val="53585F"/>
                </a:solidFill>
                <a:latin typeface="Arial"/>
                <a:ea typeface="Arial"/>
                <a:cs typeface="Arial"/>
                <a:sym typeface="Arial"/>
              </a:defRPr>
            </a:pPr>
            <a:r>
              <a:rPr lang="en-CA" dirty="0"/>
              <a:t>Free (i.e. QuickBooks)</a:t>
            </a:r>
          </a:p>
          <a:p>
            <a:pPr marL="457200" indent="-457200" algn="l">
              <a:lnSpc>
                <a:spcPct val="150000"/>
              </a:lnSpc>
              <a:buSzPct val="75000"/>
              <a:buFont typeface="Arial" panose="020B0604020202020204" pitchFamily="34" charset="0"/>
              <a:buChar char="•"/>
              <a:defRPr sz="3000">
                <a:solidFill>
                  <a:srgbClr val="53585F"/>
                </a:solidFill>
                <a:latin typeface="Arial"/>
                <a:ea typeface="Arial"/>
                <a:cs typeface="Arial"/>
                <a:sym typeface="Arial"/>
              </a:defRPr>
            </a:pPr>
            <a:r>
              <a:rPr lang="en-CA" b="1" dirty="0"/>
              <a:t>Canva - </a:t>
            </a:r>
            <a:r>
              <a:rPr lang="en-CA" sz="3000" dirty="0">
                <a:sym typeface="Arial"/>
              </a:rPr>
              <a:t>If it fits within your budget, you will be doing 10+ transactions, have 10+ employees, or you have completed a couple of investment rounds. </a:t>
            </a:r>
          </a:p>
          <a:p>
            <a:pPr marL="457200" indent="-457200" algn="l">
              <a:lnSpc>
                <a:spcPct val="150000"/>
              </a:lnSpc>
              <a:buSzPct val="75000"/>
              <a:buFont typeface="Arial" panose="020B0604020202020204" pitchFamily="34" charset="0"/>
              <a:buChar char="•"/>
              <a:defRPr sz="3000">
                <a:solidFill>
                  <a:srgbClr val="53585F"/>
                </a:solidFill>
                <a:latin typeface="Arial"/>
                <a:ea typeface="Arial"/>
                <a:cs typeface="Arial"/>
                <a:sym typeface="Arial"/>
              </a:defRPr>
            </a:pPr>
            <a:endParaRPr lang="en-CA" sz="3000" dirty="0">
              <a:sym typeface="Arial"/>
            </a:endParaRPr>
          </a:p>
          <a:p>
            <a:pPr marL="457200" indent="-457200" algn="l">
              <a:lnSpc>
                <a:spcPct val="150000"/>
              </a:lnSpc>
              <a:buSzPct val="75000"/>
              <a:buFont typeface="Arial" panose="020B0604020202020204" pitchFamily="34" charset="0"/>
              <a:buChar char="•"/>
              <a:defRPr sz="3000">
                <a:solidFill>
                  <a:srgbClr val="53585F"/>
                </a:solidFill>
                <a:latin typeface="Arial"/>
                <a:ea typeface="Arial"/>
                <a:cs typeface="Arial"/>
                <a:sym typeface="Arial"/>
              </a:defRPr>
            </a:pPr>
            <a:r>
              <a:rPr lang="en-CA" sz="3000" dirty="0">
                <a:sym typeface="Arial"/>
              </a:rPr>
              <a:t>Use the software to punch out the existing cap table, then to punch out a pro forma capitalization table (what happens to the cap table, assuming you get the round of financing that you are describing).</a:t>
            </a:r>
          </a:p>
          <a:p>
            <a:pPr marL="457200" indent="-457200" algn="l">
              <a:lnSpc>
                <a:spcPct val="150000"/>
              </a:lnSpc>
              <a:buSzPct val="75000"/>
              <a:buFont typeface="Arial" panose="020B0604020202020204" pitchFamily="34" charset="0"/>
              <a:buChar char="•"/>
              <a:defRPr sz="3000">
                <a:solidFill>
                  <a:srgbClr val="53585F"/>
                </a:solidFill>
                <a:latin typeface="Arial"/>
                <a:ea typeface="Arial"/>
                <a:cs typeface="Arial"/>
                <a:sym typeface="Arial"/>
              </a:defRPr>
            </a:pPr>
            <a:r>
              <a:rPr lang="en-CA" sz="3000" dirty="0">
                <a:sym typeface="Arial"/>
              </a:rPr>
              <a:t>This will then be pulled into the investment overview offerings slides.</a:t>
            </a:r>
          </a:p>
          <a:p>
            <a:pPr marL="457200" indent="-457200" algn="l">
              <a:lnSpc>
                <a:spcPct val="150000"/>
              </a:lnSpc>
              <a:buSzPct val="75000"/>
              <a:buFont typeface="Arial" panose="020B0604020202020204" pitchFamily="34" charset="0"/>
              <a:buChar char="•"/>
              <a:defRPr sz="3000">
                <a:solidFill>
                  <a:srgbClr val="53585F"/>
                </a:solidFill>
                <a:latin typeface="Arial"/>
                <a:ea typeface="Arial"/>
                <a:cs typeface="Arial"/>
                <a:sym typeface="Arial"/>
              </a:defRPr>
            </a:pPr>
            <a:r>
              <a:rPr lang="en-CA" sz="3000" dirty="0">
                <a:sym typeface="Arial"/>
              </a:rPr>
              <a:t>Without this, it will be impossible to close capital. </a:t>
            </a:r>
          </a:p>
          <a:p>
            <a:pPr marL="457200" indent="-457200" algn="l">
              <a:lnSpc>
                <a:spcPct val="150000"/>
              </a:lnSpc>
              <a:buSzPct val="75000"/>
              <a:buFont typeface="Arial" panose="020B0604020202020204" pitchFamily="34" charset="0"/>
              <a:buChar char="•"/>
              <a:defRPr sz="3000">
                <a:solidFill>
                  <a:srgbClr val="53585F"/>
                </a:solidFill>
                <a:latin typeface="Arial"/>
                <a:ea typeface="Arial"/>
                <a:cs typeface="Arial"/>
                <a:sym typeface="Arial"/>
              </a:defRPr>
            </a:pPr>
            <a:endParaRPr lang="en-CA" sz="3000" dirty="0">
              <a:sym typeface="Arial"/>
            </a:endParaRPr>
          </a:p>
          <a:p>
            <a:pPr>
              <a:lnSpc>
                <a:spcPct val="150000"/>
              </a:lnSpc>
              <a:buSzPct val="75000"/>
              <a:defRPr sz="3000">
                <a:solidFill>
                  <a:srgbClr val="53585F"/>
                </a:solidFill>
                <a:latin typeface="Arial"/>
                <a:ea typeface="Arial"/>
                <a:cs typeface="Arial"/>
                <a:sym typeface="Arial"/>
              </a:defRPr>
            </a:pPr>
            <a:r>
              <a:rPr lang="en-CA" sz="3000" b="1" dirty="0">
                <a:solidFill>
                  <a:schemeClr val="accent1">
                    <a:lumMod val="75000"/>
                  </a:schemeClr>
                </a:solidFill>
                <a:sym typeface="Arial"/>
              </a:rPr>
              <a:t>You must have a cap table that is tight, that you can manipulate, that you understand on the fly when investors ask you about the money, and that looks like everybody else’s that is raising capital. </a:t>
            </a:r>
          </a:p>
          <a:p>
            <a:pPr algn="l">
              <a:lnSpc>
                <a:spcPct val="150000"/>
              </a:lnSpc>
              <a:buSzPct val="75000"/>
              <a:defRPr sz="3000">
                <a:solidFill>
                  <a:srgbClr val="53585F"/>
                </a:solidFill>
                <a:latin typeface="Arial"/>
                <a:ea typeface="Arial"/>
                <a:cs typeface="Arial"/>
                <a:sym typeface="Arial"/>
              </a:defRPr>
            </a:pPr>
            <a:endParaRPr dirty="0"/>
          </a:p>
        </p:txBody>
      </p:sp>
      <p:pic>
        <p:nvPicPr>
          <p:cNvPr id="3" name="Graphic 2" descr="Share">
            <a:extLst>
              <a:ext uri="{FF2B5EF4-FFF2-40B4-BE49-F238E27FC236}">
                <a16:creationId xmlns:a16="http://schemas.microsoft.com/office/drawing/2014/main" id="{64100E8E-3066-C949-82B3-576181825D9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392524" y="3732212"/>
            <a:ext cx="4981575" cy="4981575"/>
          </a:xfrm>
          <a:prstGeom prst="rect">
            <a:avLst/>
          </a:prstGeom>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Line"/>
          <p:cNvSpPr/>
          <p:nvPr/>
        </p:nvSpPr>
        <p:spPr>
          <a:xfrm flipV="1">
            <a:off x="11556999" y="6223000"/>
            <a:ext cx="1270001" cy="1270000"/>
          </a:xfrm>
          <a:prstGeom prst="line">
            <a:avLst/>
          </a:prstGeom>
          <a:ln w="25400">
            <a:solidFill>
              <a:srgbClr val="FFFFFF"/>
            </a:solidFill>
            <a:miter lim="400000"/>
          </a:ln>
        </p:spPr>
        <p:txBody>
          <a:bodyPr lIns="71437" tIns="71437" rIns="71437" bIns="71437" anchor="ctr"/>
          <a:lstStyle/>
          <a:p>
            <a:pPr>
              <a:defRPr sz="3600"/>
            </a:pPr>
            <a:endParaRPr/>
          </a:p>
        </p:txBody>
      </p:sp>
      <p:sp>
        <p:nvSpPr>
          <p:cNvPr id="149" name="Motivating message to inspire  action goes here"/>
          <p:cNvSpPr txBox="1"/>
          <p:nvPr/>
        </p:nvSpPr>
        <p:spPr>
          <a:xfrm>
            <a:off x="4166234" y="5462426"/>
            <a:ext cx="16051532" cy="2791148"/>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spAutoFit/>
          </a:bodyPr>
          <a:lstStyle/>
          <a:p>
            <a:pPr>
              <a:defRPr sz="5600" b="1">
                <a:solidFill>
                  <a:srgbClr val="000000"/>
                </a:solidFill>
                <a:latin typeface="Helvetica"/>
                <a:ea typeface="Helvetica"/>
                <a:cs typeface="Helvetica"/>
                <a:sym typeface="Helvetica"/>
              </a:defRPr>
            </a:pPr>
            <a:r>
              <a:rPr lang="en-CA" dirty="0"/>
              <a:t>“Success usually comes to those who are too busy to be looking for it.”</a:t>
            </a:r>
          </a:p>
          <a:p>
            <a:pPr>
              <a:defRPr sz="5600" b="1">
                <a:solidFill>
                  <a:srgbClr val="000000"/>
                </a:solidFill>
                <a:latin typeface="Helvetica"/>
                <a:ea typeface="Helvetica"/>
                <a:cs typeface="Helvetica"/>
                <a:sym typeface="Helvetica"/>
              </a:defRPr>
            </a:pPr>
            <a:r>
              <a:rPr lang="en-CA" sz="6000" b="1" dirty="0">
                <a:solidFill>
                  <a:schemeClr val="bg2"/>
                </a:solidFill>
              </a:rPr>
              <a:t> </a:t>
            </a:r>
            <a:r>
              <a:rPr lang="en-CA" sz="6000" b="1" dirty="0">
                <a:solidFill>
                  <a:schemeClr val="tx2">
                    <a:lumMod val="10000"/>
                  </a:schemeClr>
                </a:solidFill>
              </a:rPr>
              <a:t>—</a:t>
            </a:r>
            <a:r>
              <a:rPr lang="en-CA" dirty="0"/>
              <a:t>Henry David Thoreau</a:t>
            </a:r>
            <a:endParaRPr dirty="0"/>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75C144-5389-4BE9-A23F-5D6868483E35}"/>
              </a:ext>
            </a:extLst>
          </p:cNvPr>
          <p:cNvPicPr>
            <a:picLocks noChangeAspect="1"/>
          </p:cNvPicPr>
          <p:nvPr/>
        </p:nvPicPr>
        <p:blipFill>
          <a:blip r:embed="rId2"/>
          <a:stretch>
            <a:fillRect/>
          </a:stretch>
        </p:blipFill>
        <p:spPr>
          <a:xfrm>
            <a:off x="-70587" y="899059"/>
            <a:ext cx="24285693" cy="9486599"/>
          </a:xfrm>
          <a:prstGeom prst="rect">
            <a:avLst/>
          </a:prstGeom>
        </p:spPr>
      </p:pic>
      <p:sp>
        <p:nvSpPr>
          <p:cNvPr id="87" name="Rectangle"/>
          <p:cNvSpPr/>
          <p:nvPr/>
        </p:nvSpPr>
        <p:spPr>
          <a:xfrm>
            <a:off x="-5321745" y="2673654"/>
            <a:ext cx="24426478" cy="13716001"/>
          </a:xfrm>
          <a:prstGeom prst="rect">
            <a:avLst/>
          </a:prstGeom>
          <a:solidFill>
            <a:srgbClr val="000000">
              <a:alpha val="40000"/>
            </a:srgbClr>
          </a:solidFill>
          <a:ln w="12700">
            <a:miter lim="400000"/>
          </a:ln>
        </p:spPr>
        <p:txBody>
          <a:bodyPr lIns="71437" tIns="71437" rIns="71437" bIns="71437" anchor="ctr"/>
          <a:lstStyle/>
          <a:p>
            <a:pPr>
              <a:defRPr sz="3600"/>
            </a:pPr>
            <a:endParaRPr/>
          </a:p>
        </p:txBody>
      </p:sp>
      <p:sp>
        <p:nvSpPr>
          <p:cNvPr id="88" name="Point one title goes here"/>
          <p:cNvSpPr txBox="1"/>
          <p:nvPr/>
        </p:nvSpPr>
        <p:spPr>
          <a:xfrm>
            <a:off x="5076763" y="5857875"/>
            <a:ext cx="14230474" cy="2000250"/>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normAutofit/>
          </a:bodyPr>
          <a:lstStyle>
            <a:lvl1pPr>
              <a:defRPr sz="5600" b="1">
                <a:latin typeface="Helvetica"/>
                <a:ea typeface="Helvetica"/>
                <a:cs typeface="Helvetica"/>
                <a:sym typeface="Helvetica"/>
              </a:defRPr>
            </a:lvl1pPr>
          </a:lstStyle>
          <a:p>
            <a:r>
              <a:rPr lang="en-CA" dirty="0"/>
              <a:t>Pre-launch Infrastructure</a:t>
            </a:r>
            <a:endParaRPr dirty="0"/>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Line"/>
          <p:cNvSpPr/>
          <p:nvPr/>
        </p:nvSpPr>
        <p:spPr>
          <a:xfrm flipV="1">
            <a:off x="11556999" y="6223000"/>
            <a:ext cx="1270001" cy="1270000"/>
          </a:xfrm>
          <a:prstGeom prst="line">
            <a:avLst/>
          </a:prstGeom>
          <a:ln w="25400">
            <a:solidFill>
              <a:srgbClr val="FFFFFF"/>
            </a:solidFill>
            <a:miter lim="400000"/>
          </a:ln>
        </p:spPr>
        <p:txBody>
          <a:bodyPr lIns="71437" tIns="71437" rIns="71437" bIns="71437" anchor="ctr"/>
          <a:lstStyle/>
          <a:p>
            <a:pPr>
              <a:defRPr sz="3600"/>
            </a:pPr>
            <a:endParaRPr/>
          </a:p>
        </p:txBody>
      </p:sp>
      <p:sp>
        <p:nvSpPr>
          <p:cNvPr id="91" name="Point one title goes here"/>
          <p:cNvSpPr txBox="1"/>
          <p:nvPr/>
        </p:nvSpPr>
        <p:spPr>
          <a:xfrm>
            <a:off x="4129768" y="1680446"/>
            <a:ext cx="16051532" cy="10572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spAutoFit/>
          </a:bodyPr>
          <a:lstStyle>
            <a:lvl1pPr>
              <a:defRPr sz="6000" b="1">
                <a:solidFill>
                  <a:srgbClr val="000000"/>
                </a:solidFill>
                <a:latin typeface="Helvetica"/>
                <a:ea typeface="Helvetica"/>
                <a:cs typeface="Helvetica"/>
                <a:sym typeface="Helvetica"/>
              </a:defRPr>
            </a:lvl1pPr>
          </a:lstStyle>
          <a:p>
            <a:r>
              <a:rPr lang="en-CA" dirty="0"/>
              <a:t>Pre-launch Infrastructure</a:t>
            </a:r>
            <a:endParaRPr dirty="0"/>
          </a:p>
        </p:txBody>
      </p:sp>
      <p:sp>
        <p:nvSpPr>
          <p:cNvPr id="92" name="First discussion point name —  First discussion point explanation and example if necessary.…"/>
          <p:cNvSpPr txBox="1"/>
          <p:nvPr/>
        </p:nvSpPr>
        <p:spPr>
          <a:xfrm>
            <a:off x="1969366" y="4385773"/>
            <a:ext cx="21212222" cy="751167"/>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p>
            <a:pPr marL="304131" indent="-304131" algn="l">
              <a:lnSpc>
                <a:spcPct val="150000"/>
              </a:lnSpc>
              <a:buSzPct val="75000"/>
              <a:buChar char="•"/>
              <a:defRPr sz="3000">
                <a:solidFill>
                  <a:srgbClr val="53585F"/>
                </a:solidFill>
                <a:latin typeface="Arial"/>
                <a:ea typeface="Arial"/>
                <a:cs typeface="Arial"/>
                <a:sym typeface="Arial"/>
              </a:defRPr>
            </a:pPr>
            <a:endParaRPr dirty="0"/>
          </a:p>
        </p:txBody>
      </p:sp>
      <p:pic>
        <p:nvPicPr>
          <p:cNvPr id="3" name="Picture 2">
            <a:extLst>
              <a:ext uri="{FF2B5EF4-FFF2-40B4-BE49-F238E27FC236}">
                <a16:creationId xmlns:a16="http://schemas.microsoft.com/office/drawing/2014/main" id="{C4A8CB21-7934-D842-B199-52952B3C7103}"/>
              </a:ext>
            </a:extLst>
          </p:cNvPr>
          <p:cNvPicPr>
            <a:picLocks noChangeAspect="1"/>
          </p:cNvPicPr>
          <p:nvPr/>
        </p:nvPicPr>
        <p:blipFill>
          <a:blip r:embed="rId2"/>
          <a:stretch>
            <a:fillRect/>
          </a:stretch>
        </p:blipFill>
        <p:spPr>
          <a:xfrm>
            <a:off x="2374900" y="3606800"/>
            <a:ext cx="6502400" cy="6502400"/>
          </a:xfrm>
          <a:prstGeom prst="rect">
            <a:avLst/>
          </a:prstGeom>
        </p:spPr>
      </p:pic>
      <p:sp>
        <p:nvSpPr>
          <p:cNvPr id="4" name="TextBox 3">
            <a:extLst>
              <a:ext uri="{FF2B5EF4-FFF2-40B4-BE49-F238E27FC236}">
                <a16:creationId xmlns:a16="http://schemas.microsoft.com/office/drawing/2014/main" id="{C603534B-4711-AD47-B871-E2658605E79D}"/>
              </a:ext>
            </a:extLst>
          </p:cNvPr>
          <p:cNvSpPr txBox="1"/>
          <p:nvPr/>
        </p:nvSpPr>
        <p:spPr>
          <a:xfrm>
            <a:off x="10348914" y="5593231"/>
            <a:ext cx="10315575" cy="25295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685800" marR="0" indent="-685800" algn="l" defTabSz="821531" rtl="0" fontAlgn="auto" latinLnBrk="0" hangingPunct="0">
              <a:lnSpc>
                <a:spcPct val="100000"/>
              </a:lnSpc>
              <a:spcBef>
                <a:spcPts val="0"/>
              </a:spcBef>
              <a:spcAft>
                <a:spcPts val="0"/>
              </a:spcAft>
              <a:buClrTx/>
              <a:buSzTx/>
              <a:buFont typeface="Arial" panose="020B0604020202020204" pitchFamily="34" charset="0"/>
              <a:buChar char="•"/>
              <a:tabLst/>
            </a:pPr>
            <a:r>
              <a:rPr lang="en-US" sz="3500" b="1" dirty="0">
                <a:solidFill>
                  <a:schemeClr val="bg2"/>
                </a:solidFill>
                <a:latin typeface="Arial" panose="020B0604020202020204" pitchFamily="34" charset="0"/>
                <a:cs typeface="Arial" panose="020B0604020202020204" pitchFamily="34" charset="0"/>
              </a:rPr>
              <a:t>Monthly reconciliations </a:t>
            </a:r>
          </a:p>
          <a:p>
            <a:pPr marR="0" algn="l" defTabSz="821531" rtl="0" fontAlgn="auto" latinLnBrk="0" hangingPunct="0">
              <a:lnSpc>
                <a:spcPct val="100000"/>
              </a:lnSpc>
              <a:spcBef>
                <a:spcPts val="0"/>
              </a:spcBef>
              <a:spcAft>
                <a:spcPts val="0"/>
              </a:spcAft>
              <a:buClrTx/>
              <a:buSzTx/>
              <a:tabLst/>
            </a:pPr>
            <a:endParaRPr lang="en-US" sz="3500" b="1" dirty="0">
              <a:solidFill>
                <a:schemeClr val="bg2"/>
              </a:solidFill>
              <a:latin typeface="Arial" panose="020B0604020202020204" pitchFamily="34" charset="0"/>
              <a:cs typeface="Arial" panose="020B0604020202020204" pitchFamily="34" charset="0"/>
            </a:endParaRPr>
          </a:p>
          <a:p>
            <a:pPr marL="685800" marR="0" indent="-685800" algn="l" defTabSz="821531" rtl="0" fontAlgn="auto" latinLnBrk="0" hangingPunct="0">
              <a:lnSpc>
                <a:spcPct val="100000"/>
              </a:lnSpc>
              <a:spcBef>
                <a:spcPts val="0"/>
              </a:spcBef>
              <a:spcAft>
                <a:spcPts val="0"/>
              </a:spcAft>
              <a:buClrTx/>
              <a:buSzTx/>
              <a:buFont typeface="Arial" panose="020B0604020202020204" pitchFamily="34" charset="0"/>
              <a:buChar char="•"/>
              <a:tabLst/>
            </a:pPr>
            <a:r>
              <a:rPr kumimoji="0" lang="en-US" sz="3500" b="1" i="0" u="none" strike="noStrike" cap="none" spc="0" normalizeH="0" baseline="0" dirty="0">
                <a:ln>
                  <a:noFill/>
                </a:ln>
                <a:solidFill>
                  <a:schemeClr val="bg2"/>
                </a:solidFill>
                <a:effectLst/>
                <a:uFillTx/>
                <a:latin typeface="Arial" panose="020B0604020202020204" pitchFamily="34" charset="0"/>
                <a:cs typeface="Arial" panose="020B0604020202020204" pitchFamily="34" charset="0"/>
                <a:sym typeface="Helvetica Light"/>
              </a:rPr>
              <a:t>Generate statements at th</a:t>
            </a:r>
            <a:r>
              <a:rPr lang="en-US" sz="3500" b="1" dirty="0">
                <a:solidFill>
                  <a:schemeClr val="bg2"/>
                </a:solidFill>
                <a:latin typeface="Arial" panose="020B0604020202020204" pitchFamily="34" charset="0"/>
                <a:cs typeface="Arial" panose="020B0604020202020204" pitchFamily="34" charset="0"/>
              </a:rPr>
              <a:t>e touch of a button</a:t>
            </a:r>
          </a:p>
          <a:p>
            <a:pPr marL="685800" marR="0" indent="-685800" algn="l" defTabSz="821531" rtl="0" fontAlgn="auto" latinLnBrk="0" hangingPunct="0">
              <a:lnSpc>
                <a:spcPct val="100000"/>
              </a:lnSpc>
              <a:spcBef>
                <a:spcPts val="0"/>
              </a:spcBef>
              <a:spcAft>
                <a:spcPts val="0"/>
              </a:spcAft>
              <a:buClrTx/>
              <a:buSzTx/>
              <a:buFont typeface="Arial" panose="020B0604020202020204" pitchFamily="34" charset="0"/>
              <a:buChar char="•"/>
              <a:tabLst/>
            </a:pPr>
            <a:endParaRPr kumimoji="0" lang="en-US" sz="5000" b="0" i="0" u="none" strike="noStrike" cap="none" spc="0" normalizeH="0" baseline="0" dirty="0">
              <a:ln>
                <a:noFill/>
              </a:ln>
              <a:solidFill>
                <a:schemeClr val="bg2"/>
              </a:solidFill>
              <a:effectLst/>
              <a:uFillTx/>
              <a:latin typeface="Arial" panose="020B0604020202020204" pitchFamily="34" charset="0"/>
              <a:cs typeface="Arial" panose="020B0604020202020204" pitchFamily="34" charset="0"/>
              <a:sym typeface="Helvetica Light"/>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Line"/>
          <p:cNvSpPr/>
          <p:nvPr/>
        </p:nvSpPr>
        <p:spPr>
          <a:xfrm flipV="1">
            <a:off x="11556999" y="6223000"/>
            <a:ext cx="1270001" cy="1270000"/>
          </a:xfrm>
          <a:prstGeom prst="line">
            <a:avLst/>
          </a:prstGeom>
          <a:ln w="25400">
            <a:solidFill>
              <a:srgbClr val="FFFFFF"/>
            </a:solidFill>
            <a:miter lim="400000"/>
          </a:ln>
        </p:spPr>
        <p:txBody>
          <a:bodyPr lIns="71437" tIns="71437" rIns="71437" bIns="71437" anchor="ctr"/>
          <a:lstStyle/>
          <a:p>
            <a:pPr>
              <a:defRPr sz="3600"/>
            </a:pPr>
            <a:endParaRPr/>
          </a:p>
        </p:txBody>
      </p:sp>
      <p:sp>
        <p:nvSpPr>
          <p:cNvPr id="91" name="Point one title goes here"/>
          <p:cNvSpPr txBox="1"/>
          <p:nvPr/>
        </p:nvSpPr>
        <p:spPr>
          <a:xfrm>
            <a:off x="4166233" y="943652"/>
            <a:ext cx="16051532" cy="10572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spAutoFit/>
          </a:bodyPr>
          <a:lstStyle>
            <a:lvl1pPr>
              <a:defRPr sz="6000" b="1">
                <a:solidFill>
                  <a:srgbClr val="000000"/>
                </a:solidFill>
                <a:latin typeface="Helvetica"/>
                <a:ea typeface="Helvetica"/>
                <a:cs typeface="Helvetica"/>
                <a:sym typeface="Helvetica"/>
              </a:defRPr>
            </a:lvl1pPr>
          </a:lstStyle>
          <a:p>
            <a:r>
              <a:rPr lang="en-CA" dirty="0"/>
              <a:t>Pre-launch Infrastructure </a:t>
            </a:r>
            <a:endParaRPr dirty="0"/>
          </a:p>
        </p:txBody>
      </p:sp>
      <p:sp>
        <p:nvSpPr>
          <p:cNvPr id="92" name="First discussion point name —  First discussion point explanation and example if necessary.…"/>
          <p:cNvSpPr txBox="1"/>
          <p:nvPr/>
        </p:nvSpPr>
        <p:spPr>
          <a:xfrm>
            <a:off x="1969366" y="4385773"/>
            <a:ext cx="21212222" cy="751167"/>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p>
            <a:pPr marL="304131" indent="-304131" algn="l">
              <a:lnSpc>
                <a:spcPct val="150000"/>
              </a:lnSpc>
              <a:buSzPct val="75000"/>
              <a:buChar char="•"/>
              <a:defRPr sz="3000">
                <a:solidFill>
                  <a:srgbClr val="53585F"/>
                </a:solidFill>
                <a:latin typeface="Arial"/>
                <a:ea typeface="Arial"/>
                <a:cs typeface="Arial"/>
                <a:sym typeface="Arial"/>
              </a:defRPr>
            </a:pPr>
            <a:endParaRPr dirty="0"/>
          </a:p>
        </p:txBody>
      </p:sp>
      <p:graphicFrame>
        <p:nvGraphicFramePr>
          <p:cNvPr id="7" name="Diagram 6">
            <a:extLst>
              <a:ext uri="{FF2B5EF4-FFF2-40B4-BE49-F238E27FC236}">
                <a16:creationId xmlns:a16="http://schemas.microsoft.com/office/drawing/2014/main" id="{46C488D7-C5F5-EB41-8C9D-C8F6FD5A2C35}"/>
              </a:ext>
            </a:extLst>
          </p:cNvPr>
          <p:cNvGraphicFramePr/>
          <p:nvPr>
            <p:extLst>
              <p:ext uri="{D42A27DB-BD31-4B8C-83A1-F6EECF244321}">
                <p14:modId xmlns:p14="http://schemas.microsoft.com/office/powerpoint/2010/main" val="320096379"/>
              </p:ext>
            </p:extLst>
          </p:nvPr>
        </p:nvGraphicFramePr>
        <p:xfrm>
          <a:off x="2276520" y="2480848"/>
          <a:ext cx="19367500" cy="108373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id="{C4FD0441-CCF1-064F-A964-4882C4C39939}"/>
              </a:ext>
            </a:extLst>
          </p:cNvPr>
          <p:cNvSpPr txBox="1"/>
          <p:nvPr/>
        </p:nvSpPr>
        <p:spPr>
          <a:xfrm>
            <a:off x="7800975" y="5943970"/>
            <a:ext cx="3756024" cy="3191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457200" lvl="0" indent="-457200" algn="l">
              <a:buFont typeface="Arial" panose="020B0604020202020204" pitchFamily="34" charset="0"/>
              <a:buChar char="•"/>
            </a:pPr>
            <a:r>
              <a:rPr lang="en-US" sz="2800" b="1" dirty="0">
                <a:solidFill>
                  <a:schemeClr val="tx2">
                    <a:lumMod val="10000"/>
                  </a:schemeClr>
                </a:solidFill>
              </a:rPr>
              <a:t>The ‘finish line’</a:t>
            </a:r>
          </a:p>
          <a:p>
            <a:pPr lvl="0" algn="l"/>
            <a:endParaRPr lang="en-US" sz="2800" b="1" dirty="0">
              <a:solidFill>
                <a:schemeClr val="tx2">
                  <a:lumMod val="10000"/>
                </a:schemeClr>
              </a:solidFill>
            </a:endParaRPr>
          </a:p>
          <a:p>
            <a:pPr marL="457200" lvl="0" indent="-457200" algn="l">
              <a:buFont typeface="Arial" panose="020B0604020202020204" pitchFamily="34" charset="0"/>
              <a:buChar char="•"/>
            </a:pPr>
            <a:r>
              <a:rPr lang="en-US" sz="2800" b="1" dirty="0">
                <a:solidFill>
                  <a:schemeClr val="tx2">
                    <a:lumMod val="10000"/>
                  </a:schemeClr>
                </a:solidFill>
              </a:rPr>
              <a:t>Once you get your raise, back figure where you need to be.</a:t>
            </a:r>
          </a:p>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Arial" panose="020B0604020202020204" pitchFamily="34" charset="0"/>
              <a:cs typeface="Arial" panose="020B0604020202020204" pitchFamily="34" charset="0"/>
              <a:sym typeface="Helvetica Light"/>
            </a:endParaRPr>
          </a:p>
        </p:txBody>
      </p:sp>
      <p:sp>
        <p:nvSpPr>
          <p:cNvPr id="13" name="TextBox 12">
            <a:extLst>
              <a:ext uri="{FF2B5EF4-FFF2-40B4-BE49-F238E27FC236}">
                <a16:creationId xmlns:a16="http://schemas.microsoft.com/office/drawing/2014/main" id="{B8D451FA-A022-094E-BDE8-7C8C1E82DA2C}"/>
              </a:ext>
            </a:extLst>
          </p:cNvPr>
          <p:cNvSpPr txBox="1"/>
          <p:nvPr/>
        </p:nvSpPr>
        <p:spPr>
          <a:xfrm>
            <a:off x="12209485" y="5529190"/>
            <a:ext cx="3756024" cy="60997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457200" lvl="0" indent="-457200" algn="l">
              <a:buFont typeface="Arial" panose="020B0604020202020204" pitchFamily="34" charset="0"/>
              <a:buChar char="•"/>
            </a:pPr>
            <a:r>
              <a:rPr lang="en-US" sz="2100" b="1" dirty="0">
                <a:solidFill>
                  <a:schemeClr val="tx2">
                    <a:lumMod val="10000"/>
                  </a:schemeClr>
                </a:solidFill>
              </a:rPr>
              <a:t>Make a budget with the finish line in mind.</a:t>
            </a:r>
          </a:p>
          <a:p>
            <a:pPr lvl="0" algn="l"/>
            <a:endParaRPr lang="en-US" sz="2100" b="1" dirty="0">
              <a:solidFill>
                <a:schemeClr val="tx2">
                  <a:lumMod val="10000"/>
                </a:schemeClr>
              </a:solidFill>
            </a:endParaRPr>
          </a:p>
          <a:p>
            <a:pPr marL="457200" lvl="0" indent="-457200" algn="l">
              <a:buFont typeface="Arial" panose="020B0604020202020204" pitchFamily="34" charset="0"/>
              <a:buChar char="•"/>
            </a:pPr>
            <a:r>
              <a:rPr lang="en-US" sz="2100" b="1" dirty="0">
                <a:solidFill>
                  <a:schemeClr val="tx2">
                    <a:lumMod val="10000"/>
                  </a:schemeClr>
                </a:solidFill>
              </a:rPr>
              <a:t>Allocate you budget across your income and expenses.</a:t>
            </a:r>
          </a:p>
          <a:p>
            <a:pPr lvl="0" algn="l"/>
            <a:endParaRPr lang="en-US" sz="2100" b="1" dirty="0">
              <a:solidFill>
                <a:schemeClr val="tx2">
                  <a:lumMod val="10000"/>
                </a:schemeClr>
              </a:solidFill>
            </a:endParaRPr>
          </a:p>
          <a:p>
            <a:pPr marL="457200" lvl="0" indent="-457200" algn="l">
              <a:buFont typeface="Arial" panose="020B0604020202020204" pitchFamily="34" charset="0"/>
              <a:buChar char="•"/>
            </a:pPr>
            <a:r>
              <a:rPr lang="en-US" sz="2100" b="1" dirty="0">
                <a:solidFill>
                  <a:schemeClr val="tx2">
                    <a:lumMod val="10000"/>
                  </a:schemeClr>
                </a:solidFill>
              </a:rPr>
              <a:t>Close out your books on a monthly basis and compare it to your actuals from QuickBooks.</a:t>
            </a:r>
          </a:p>
          <a:p>
            <a:pPr marL="457200" lvl="0" indent="-457200" algn="l">
              <a:buFont typeface="Arial" panose="020B0604020202020204" pitchFamily="34" charset="0"/>
              <a:buChar char="•"/>
            </a:pPr>
            <a:endParaRPr lang="en-US" sz="2100" b="1" dirty="0">
              <a:solidFill>
                <a:schemeClr val="tx2">
                  <a:lumMod val="10000"/>
                </a:schemeClr>
              </a:solidFill>
            </a:endParaRPr>
          </a:p>
          <a:p>
            <a:pPr marL="457200" lvl="0" indent="-457200" algn="l">
              <a:buFont typeface="Arial" panose="020B0604020202020204" pitchFamily="34" charset="0"/>
              <a:buChar char="•"/>
            </a:pPr>
            <a:r>
              <a:rPr lang="en-US" sz="2100" b="1" dirty="0">
                <a:solidFill>
                  <a:schemeClr val="tx2">
                    <a:lumMod val="10000"/>
                  </a:schemeClr>
                </a:solidFill>
              </a:rPr>
              <a:t>Gain better control over your budget by pushing accountability for line items out to other individuals. </a:t>
            </a:r>
          </a:p>
          <a:p>
            <a:pPr marL="457200" marR="0" indent="-457200" algn="l" defTabSz="821531" rtl="0" fontAlgn="auto" latinLnBrk="0" hangingPunct="0">
              <a:lnSpc>
                <a:spcPct val="100000"/>
              </a:lnSpc>
              <a:spcBef>
                <a:spcPts val="0"/>
              </a:spcBef>
              <a:spcAft>
                <a:spcPts val="0"/>
              </a:spcAft>
              <a:buClrTx/>
              <a:buSzTx/>
              <a:buFont typeface="Arial" panose="020B0604020202020204" pitchFamily="34" charset="0"/>
              <a:buChar char="•"/>
              <a:tabLst/>
            </a:pPr>
            <a:endParaRPr kumimoji="0" lang="en-US" sz="3000" b="0" i="0" u="none" strike="noStrike" cap="none" spc="0" normalizeH="0" baseline="0" dirty="0">
              <a:ln>
                <a:noFill/>
              </a:ln>
              <a:solidFill>
                <a:srgbClr val="FFFFFF"/>
              </a:solidFill>
              <a:effectLst/>
              <a:uFillTx/>
              <a:latin typeface="Arial" panose="020B0604020202020204" pitchFamily="34" charset="0"/>
              <a:cs typeface="Arial" panose="020B0604020202020204" pitchFamily="34" charset="0"/>
              <a:sym typeface="Helvetica Light"/>
            </a:endParaRPr>
          </a:p>
        </p:txBody>
      </p:sp>
    </p:spTree>
    <p:extLst>
      <p:ext uri="{BB962C8B-B14F-4D97-AF65-F5344CB8AC3E}">
        <p14:creationId xmlns:p14="http://schemas.microsoft.com/office/powerpoint/2010/main" val="60514449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Point one title goes here"/>
          <p:cNvSpPr txBox="1"/>
          <p:nvPr/>
        </p:nvSpPr>
        <p:spPr>
          <a:xfrm>
            <a:off x="4166233" y="943652"/>
            <a:ext cx="16051532" cy="10572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spAutoFit/>
          </a:bodyPr>
          <a:lstStyle>
            <a:lvl1pPr>
              <a:defRPr sz="6000" b="1">
                <a:solidFill>
                  <a:srgbClr val="000000"/>
                </a:solidFill>
                <a:latin typeface="Helvetica"/>
                <a:ea typeface="Helvetica"/>
                <a:cs typeface="Helvetica"/>
                <a:sym typeface="Helvetica"/>
              </a:defRPr>
            </a:lvl1pPr>
          </a:lstStyle>
          <a:p>
            <a:r>
              <a:rPr lang="en-CA" dirty="0"/>
              <a:t>Pre-launch Infrastructure</a:t>
            </a:r>
            <a:endParaRPr dirty="0"/>
          </a:p>
        </p:txBody>
      </p:sp>
      <p:sp>
        <p:nvSpPr>
          <p:cNvPr id="92" name="First discussion point name —  First discussion point explanation and example if necessary.…"/>
          <p:cNvSpPr txBox="1"/>
          <p:nvPr/>
        </p:nvSpPr>
        <p:spPr>
          <a:xfrm>
            <a:off x="1969366" y="4385773"/>
            <a:ext cx="21212222" cy="751167"/>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p>
            <a:pPr marL="304131" indent="-304131" algn="l">
              <a:lnSpc>
                <a:spcPct val="150000"/>
              </a:lnSpc>
              <a:buSzPct val="75000"/>
              <a:buChar char="•"/>
              <a:defRPr sz="3000">
                <a:solidFill>
                  <a:srgbClr val="53585F"/>
                </a:solidFill>
                <a:latin typeface="Arial"/>
                <a:ea typeface="Arial"/>
                <a:cs typeface="Arial"/>
                <a:sym typeface="Arial"/>
              </a:defRPr>
            </a:pPr>
            <a:endParaRPr dirty="0"/>
          </a:p>
        </p:txBody>
      </p:sp>
      <p:sp>
        <p:nvSpPr>
          <p:cNvPr id="10" name="First discussion point name —  First discussion point explanation and example if necessary.…">
            <a:extLst>
              <a:ext uri="{FF2B5EF4-FFF2-40B4-BE49-F238E27FC236}">
                <a16:creationId xmlns:a16="http://schemas.microsoft.com/office/drawing/2014/main" id="{AD3F4C06-8044-614E-B675-01C2F697E923}"/>
              </a:ext>
            </a:extLst>
          </p:cNvPr>
          <p:cNvSpPr txBox="1"/>
          <p:nvPr/>
        </p:nvSpPr>
        <p:spPr>
          <a:xfrm>
            <a:off x="1969366" y="2917290"/>
            <a:ext cx="21212222" cy="7892737"/>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p>
            <a:pPr algn="l">
              <a:lnSpc>
                <a:spcPct val="150000"/>
              </a:lnSpc>
              <a:buSzPct val="75000"/>
              <a:defRPr sz="3000">
                <a:solidFill>
                  <a:srgbClr val="53585F"/>
                </a:solidFill>
                <a:latin typeface="Arial"/>
                <a:ea typeface="Arial"/>
                <a:cs typeface="Arial"/>
                <a:sym typeface="Arial"/>
              </a:defRPr>
            </a:pPr>
            <a:r>
              <a:rPr lang="en-CA" sz="3200" b="1" dirty="0">
                <a:hlinkClick r:id="rId2"/>
              </a:rPr>
              <a:t>Financial Model Template</a:t>
            </a:r>
            <a:endParaRPr lang="en-CA" sz="3200" b="1" dirty="0"/>
          </a:p>
          <a:p>
            <a:pPr marL="304131" indent="-304131" algn="l">
              <a:lnSpc>
                <a:spcPct val="150000"/>
              </a:lnSpc>
              <a:buSzPct val="75000"/>
              <a:buChar char="•"/>
              <a:defRPr sz="3000">
                <a:solidFill>
                  <a:srgbClr val="53585F"/>
                </a:solidFill>
                <a:latin typeface="Arial"/>
                <a:ea typeface="Arial"/>
                <a:cs typeface="Arial"/>
                <a:sym typeface="Arial"/>
              </a:defRPr>
            </a:pPr>
            <a:r>
              <a:rPr lang="en-CA" sz="3000" b="1" dirty="0">
                <a:sym typeface="Arial"/>
              </a:rPr>
              <a:t>A guide to pulling your actuals into QuickBooks to then compare to you budget</a:t>
            </a:r>
          </a:p>
          <a:p>
            <a:pPr algn="l">
              <a:lnSpc>
                <a:spcPct val="150000"/>
              </a:lnSpc>
              <a:buSzPct val="75000"/>
              <a:defRPr sz="3000">
                <a:solidFill>
                  <a:srgbClr val="53585F"/>
                </a:solidFill>
                <a:latin typeface="Arial"/>
                <a:ea typeface="Arial"/>
                <a:cs typeface="Arial"/>
                <a:sym typeface="Arial"/>
              </a:defRPr>
            </a:pPr>
            <a:endParaRPr lang="en-CA" sz="3000" dirty="0">
              <a:sym typeface="Arial"/>
            </a:endParaRPr>
          </a:p>
          <a:p>
            <a:pPr algn="l">
              <a:lnSpc>
                <a:spcPct val="150000"/>
              </a:lnSpc>
              <a:buSzPct val="75000"/>
              <a:defRPr sz="3000">
                <a:solidFill>
                  <a:srgbClr val="53585F"/>
                </a:solidFill>
                <a:latin typeface="Arial"/>
                <a:ea typeface="Arial"/>
                <a:cs typeface="Arial"/>
                <a:sym typeface="Arial"/>
              </a:defRPr>
            </a:pPr>
            <a:r>
              <a:rPr lang="en-CA" sz="3000" b="1" dirty="0">
                <a:solidFill>
                  <a:schemeClr val="accent1">
                    <a:lumMod val="50000"/>
                  </a:schemeClr>
                </a:solidFill>
                <a:sym typeface="Arial"/>
              </a:rPr>
              <a:t>Important to consider when setting up your chart of accounts: </a:t>
            </a:r>
          </a:p>
          <a:p>
            <a:pPr marL="457200" indent="-457200" algn="l">
              <a:lnSpc>
                <a:spcPct val="150000"/>
              </a:lnSpc>
              <a:buSzPct val="75000"/>
              <a:buFont typeface="Arial" panose="020B0604020202020204" pitchFamily="34" charset="0"/>
              <a:buChar char="•"/>
              <a:defRPr sz="3000">
                <a:solidFill>
                  <a:srgbClr val="53585F"/>
                </a:solidFill>
                <a:latin typeface="Arial"/>
                <a:ea typeface="Arial"/>
                <a:cs typeface="Arial"/>
                <a:sym typeface="Arial"/>
              </a:defRPr>
            </a:pPr>
            <a:r>
              <a:rPr lang="en-CA" sz="3000" b="1" dirty="0">
                <a:sym typeface="Arial"/>
              </a:rPr>
              <a:t>Properly categorizing your fees based on how your accountant will accept invoices into QuickBooks </a:t>
            </a:r>
          </a:p>
          <a:p>
            <a:pPr algn="l">
              <a:lnSpc>
                <a:spcPct val="150000"/>
              </a:lnSpc>
              <a:buSzPct val="75000"/>
              <a:defRPr sz="3000">
                <a:solidFill>
                  <a:srgbClr val="53585F"/>
                </a:solidFill>
                <a:latin typeface="Arial"/>
                <a:ea typeface="Arial"/>
                <a:cs typeface="Arial"/>
                <a:sym typeface="Arial"/>
              </a:defRPr>
            </a:pPr>
            <a:r>
              <a:rPr lang="en-CA" sz="3000" b="1" dirty="0">
                <a:sym typeface="Arial"/>
              </a:rPr>
              <a:t>	</a:t>
            </a:r>
            <a:r>
              <a:rPr lang="en-CA" sz="3000" dirty="0">
                <a:sym typeface="Arial"/>
              </a:rPr>
              <a:t>Example: Professional fees = legal fees + accounting fees + broker fees (does not include engineering fees for a 		software build)</a:t>
            </a:r>
          </a:p>
          <a:p>
            <a:pPr algn="l">
              <a:lnSpc>
                <a:spcPct val="150000"/>
              </a:lnSpc>
              <a:buSzPct val="75000"/>
              <a:defRPr sz="3000">
                <a:solidFill>
                  <a:srgbClr val="53585F"/>
                </a:solidFill>
                <a:latin typeface="Arial"/>
                <a:ea typeface="Arial"/>
                <a:cs typeface="Arial"/>
                <a:sym typeface="Arial"/>
              </a:defRPr>
            </a:pPr>
            <a:endParaRPr lang="en-CA" sz="3000" dirty="0">
              <a:sym typeface="Arial"/>
            </a:endParaRPr>
          </a:p>
          <a:p>
            <a:pPr marL="457200" indent="-457200" algn="l">
              <a:lnSpc>
                <a:spcPct val="150000"/>
              </a:lnSpc>
              <a:buSzPct val="75000"/>
              <a:buFont typeface="Arial" panose="020B0604020202020204" pitchFamily="34" charset="0"/>
              <a:buChar char="•"/>
              <a:defRPr sz="3000">
                <a:solidFill>
                  <a:srgbClr val="53585F"/>
                </a:solidFill>
                <a:latin typeface="Arial"/>
                <a:ea typeface="Arial"/>
                <a:cs typeface="Arial"/>
                <a:sym typeface="Arial"/>
              </a:defRPr>
            </a:pPr>
            <a:r>
              <a:rPr lang="en-CA" sz="3000" b="1" dirty="0">
                <a:sym typeface="Arial"/>
              </a:rPr>
              <a:t>There may be changes to the budget over the course of 60-90 days while the necessary changes are being made within your chart of accounts – </a:t>
            </a:r>
            <a:r>
              <a:rPr lang="en-CA" sz="3000" dirty="0">
                <a:sym typeface="Arial"/>
              </a:rPr>
              <a:t>start now and get clarity.</a:t>
            </a:r>
          </a:p>
          <a:p>
            <a:pPr algn="l">
              <a:lnSpc>
                <a:spcPct val="150000"/>
              </a:lnSpc>
              <a:buSzPct val="75000"/>
              <a:defRPr sz="3000">
                <a:solidFill>
                  <a:srgbClr val="53585F"/>
                </a:solidFill>
                <a:latin typeface="Arial"/>
                <a:ea typeface="Arial"/>
                <a:cs typeface="Arial"/>
                <a:sym typeface="Arial"/>
              </a:defRPr>
            </a:pPr>
            <a:endParaRPr lang="en-CA" sz="3500" dirty="0">
              <a:sym typeface="Arial"/>
            </a:endParaRPr>
          </a:p>
        </p:txBody>
      </p:sp>
    </p:spTree>
    <p:extLst>
      <p:ext uri="{BB962C8B-B14F-4D97-AF65-F5344CB8AC3E}">
        <p14:creationId xmlns:p14="http://schemas.microsoft.com/office/powerpoint/2010/main" val="124405389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17167D-B28C-46C4-8DD6-5D5DEA2DA3B8}"/>
              </a:ext>
            </a:extLst>
          </p:cNvPr>
          <p:cNvPicPr>
            <a:picLocks noChangeAspect="1"/>
          </p:cNvPicPr>
          <p:nvPr/>
        </p:nvPicPr>
        <p:blipFill>
          <a:blip r:embed="rId2"/>
          <a:stretch>
            <a:fillRect/>
          </a:stretch>
        </p:blipFill>
        <p:spPr>
          <a:xfrm>
            <a:off x="-5352809" y="0"/>
            <a:ext cx="29736809" cy="11623668"/>
          </a:xfrm>
          <a:prstGeom prst="rect">
            <a:avLst/>
          </a:prstGeom>
        </p:spPr>
      </p:pic>
      <p:sp>
        <p:nvSpPr>
          <p:cNvPr id="97" name="Rectangle"/>
          <p:cNvSpPr/>
          <p:nvPr/>
        </p:nvSpPr>
        <p:spPr>
          <a:xfrm>
            <a:off x="-5321745" y="2673654"/>
            <a:ext cx="24426478" cy="13716001"/>
          </a:xfrm>
          <a:prstGeom prst="rect">
            <a:avLst/>
          </a:prstGeom>
          <a:solidFill>
            <a:srgbClr val="000000">
              <a:alpha val="40000"/>
            </a:srgbClr>
          </a:solidFill>
          <a:ln w="12700">
            <a:miter lim="400000"/>
          </a:ln>
        </p:spPr>
        <p:txBody>
          <a:bodyPr lIns="71437" tIns="71437" rIns="71437" bIns="71437" anchor="ctr"/>
          <a:lstStyle/>
          <a:p>
            <a:pPr>
              <a:defRPr sz="3600"/>
            </a:pPr>
            <a:endParaRPr/>
          </a:p>
        </p:txBody>
      </p:sp>
      <p:sp>
        <p:nvSpPr>
          <p:cNvPr id="98" name="Point two title goes here"/>
          <p:cNvSpPr txBox="1"/>
          <p:nvPr/>
        </p:nvSpPr>
        <p:spPr>
          <a:xfrm>
            <a:off x="5076763" y="5857875"/>
            <a:ext cx="14230474" cy="2000250"/>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normAutofit/>
          </a:bodyPr>
          <a:lstStyle>
            <a:lvl1pPr>
              <a:defRPr sz="5600" b="1">
                <a:latin typeface="Helvetica"/>
                <a:ea typeface="Helvetica"/>
                <a:cs typeface="Helvetica"/>
                <a:sym typeface="Helvetica"/>
              </a:defRPr>
            </a:lvl1pPr>
          </a:lstStyle>
          <a:p>
            <a:r>
              <a:rPr lang="en-CA" dirty="0"/>
              <a:t>Pro Forma Financial Statements</a:t>
            </a:r>
            <a:endParaRPr dirty="0"/>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Line"/>
          <p:cNvSpPr/>
          <p:nvPr/>
        </p:nvSpPr>
        <p:spPr>
          <a:xfrm flipV="1">
            <a:off x="11556999" y="6223000"/>
            <a:ext cx="1270001" cy="1270000"/>
          </a:xfrm>
          <a:prstGeom prst="line">
            <a:avLst/>
          </a:prstGeom>
          <a:ln w="25400">
            <a:solidFill>
              <a:srgbClr val="FFFFFF"/>
            </a:solidFill>
            <a:miter lim="400000"/>
          </a:ln>
        </p:spPr>
        <p:txBody>
          <a:bodyPr lIns="71437" tIns="71437" rIns="71437" bIns="71437" anchor="ctr"/>
          <a:lstStyle/>
          <a:p>
            <a:pPr>
              <a:defRPr sz="3600"/>
            </a:pPr>
            <a:endParaRPr/>
          </a:p>
        </p:txBody>
      </p:sp>
      <p:sp>
        <p:nvSpPr>
          <p:cNvPr id="101" name="Point two title goes here"/>
          <p:cNvSpPr txBox="1"/>
          <p:nvPr/>
        </p:nvSpPr>
        <p:spPr>
          <a:xfrm>
            <a:off x="4129768" y="1680446"/>
            <a:ext cx="16051532" cy="10572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spAutoFit/>
          </a:bodyPr>
          <a:lstStyle>
            <a:lvl1pPr>
              <a:defRPr sz="6000" b="1">
                <a:solidFill>
                  <a:srgbClr val="000000"/>
                </a:solidFill>
                <a:latin typeface="Helvetica"/>
                <a:ea typeface="Helvetica"/>
                <a:cs typeface="Helvetica"/>
                <a:sym typeface="Helvetica"/>
              </a:defRPr>
            </a:lvl1pPr>
          </a:lstStyle>
          <a:p>
            <a:r>
              <a:rPr lang="en-CA" dirty="0"/>
              <a:t>Pro Forma Financial Statements</a:t>
            </a:r>
            <a:endParaRPr dirty="0"/>
          </a:p>
        </p:txBody>
      </p:sp>
      <p:sp>
        <p:nvSpPr>
          <p:cNvPr id="102" name="First discussion point name —  First discussion point explanation and example if necessary.…"/>
          <p:cNvSpPr txBox="1"/>
          <p:nvPr/>
        </p:nvSpPr>
        <p:spPr>
          <a:xfrm>
            <a:off x="1997942" y="3712427"/>
            <a:ext cx="21212222" cy="6291145"/>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p>
            <a:pPr marL="685800" indent="-685800" algn="l">
              <a:lnSpc>
                <a:spcPct val="150000"/>
              </a:lnSpc>
              <a:buFont typeface="Arial" panose="020B0604020202020204" pitchFamily="34" charset="0"/>
              <a:buChar char="•"/>
            </a:pPr>
            <a:r>
              <a:rPr lang="en-US" altLang="en-US" sz="3000" b="1" dirty="0">
                <a:solidFill>
                  <a:schemeClr val="bg2"/>
                </a:solidFill>
                <a:latin typeface="Arial" panose="020B0604020202020204" pitchFamily="34" charset="0"/>
                <a:cs typeface="Arial" panose="020B0604020202020204" pitchFamily="34" charset="0"/>
              </a:rPr>
              <a:t>Projected or “future” financial statements</a:t>
            </a:r>
          </a:p>
          <a:p>
            <a:pPr lvl="1" indent="0" algn="l">
              <a:lnSpc>
                <a:spcPct val="150000"/>
              </a:lnSpc>
            </a:pPr>
            <a:r>
              <a:rPr lang="en-US" altLang="en-US" sz="3000" dirty="0">
                <a:solidFill>
                  <a:schemeClr val="bg2"/>
                </a:solidFill>
                <a:latin typeface="Arial" panose="020B0604020202020204" pitchFamily="34" charset="0"/>
                <a:cs typeface="Arial" panose="020B0604020202020204" pitchFamily="34" charset="0"/>
              </a:rPr>
              <a:t>	</a:t>
            </a:r>
            <a:r>
              <a:rPr lang="en-CA" sz="3000" b="1" dirty="0">
                <a:solidFill>
                  <a:schemeClr val="bg2"/>
                </a:solidFill>
              </a:rPr>
              <a:t> — </a:t>
            </a:r>
            <a:r>
              <a:rPr lang="en-US" sz="3000" dirty="0">
                <a:solidFill>
                  <a:schemeClr val="bg2"/>
                </a:solidFill>
                <a:latin typeface="Arial" panose="020B0604020202020204" pitchFamily="34" charset="0"/>
                <a:cs typeface="Arial" panose="020B0604020202020204" pitchFamily="34" charset="0"/>
              </a:rPr>
              <a:t>W</a:t>
            </a:r>
            <a:r>
              <a:rPr lang="en-US" altLang="en-US" sz="3000" dirty="0">
                <a:solidFill>
                  <a:schemeClr val="bg2"/>
                </a:solidFill>
                <a:latin typeface="Arial" panose="020B0604020202020204" pitchFamily="34" charset="0"/>
                <a:cs typeface="Arial" panose="020B0604020202020204" pitchFamily="34" charset="0"/>
              </a:rPr>
              <a:t>rite down a sequence of financial statements that represent expectations of what the results of actions and 	policies will be on the future financial status of the firm.</a:t>
            </a:r>
          </a:p>
          <a:p>
            <a:pPr marL="685800" indent="-685800" algn="l">
              <a:lnSpc>
                <a:spcPct val="150000"/>
              </a:lnSpc>
              <a:buFont typeface="Arial" panose="020B0604020202020204" pitchFamily="34" charset="0"/>
              <a:buChar char="•"/>
            </a:pPr>
            <a:r>
              <a:rPr lang="en-US" altLang="en-US" sz="3000" b="1" dirty="0">
                <a:solidFill>
                  <a:schemeClr val="bg2"/>
                </a:solidFill>
                <a:latin typeface="Arial" panose="020B0604020202020204" pitchFamily="34" charset="0"/>
                <a:cs typeface="Arial" panose="020B0604020202020204" pitchFamily="34" charset="0"/>
              </a:rPr>
              <a:t>Pro forma income statements, balance sheets, and the resulting statements of cash flow are the building blocks of financial planning.</a:t>
            </a:r>
          </a:p>
          <a:p>
            <a:pPr marL="685800" indent="-685800" algn="l">
              <a:lnSpc>
                <a:spcPct val="150000"/>
              </a:lnSpc>
              <a:buFont typeface="Arial" panose="020B0604020202020204" pitchFamily="34" charset="0"/>
              <a:buChar char="•"/>
            </a:pPr>
            <a:r>
              <a:rPr lang="en-US" altLang="en-US" sz="3000" b="1" dirty="0">
                <a:solidFill>
                  <a:schemeClr val="bg2"/>
                </a:solidFill>
                <a:latin typeface="Arial" panose="020B0604020202020204" pitchFamily="34" charset="0"/>
                <a:cs typeface="Arial" panose="020B0604020202020204" pitchFamily="34" charset="0"/>
              </a:rPr>
              <a:t>Vital for any valuation exercises one might do in investment analysis or M&amp;A planning.</a:t>
            </a:r>
          </a:p>
          <a:p>
            <a:pPr marL="685800" indent="-685800" algn="l">
              <a:lnSpc>
                <a:spcPct val="150000"/>
              </a:lnSpc>
              <a:buFont typeface="Arial" panose="020B0604020202020204" pitchFamily="34" charset="0"/>
              <a:buChar char="•"/>
            </a:pPr>
            <a:r>
              <a:rPr lang="en-US" altLang="en-US" sz="3000" b="1" dirty="0">
                <a:solidFill>
                  <a:schemeClr val="bg2"/>
                </a:solidFill>
                <a:latin typeface="Arial" panose="020B0604020202020204" pitchFamily="34" charset="0"/>
                <a:cs typeface="Arial" panose="020B0604020202020204" pitchFamily="34" charset="0"/>
              </a:rPr>
              <a:t>Remember, it is </a:t>
            </a:r>
            <a:r>
              <a:rPr lang="en-US" altLang="en-US" sz="3000" b="1" i="1" dirty="0">
                <a:solidFill>
                  <a:schemeClr val="bg2"/>
                </a:solidFill>
                <a:latin typeface="Arial" panose="020B0604020202020204" pitchFamily="34" charset="0"/>
                <a:cs typeface="Arial" panose="020B0604020202020204" pitchFamily="34" charset="0"/>
              </a:rPr>
              <a:t>future</a:t>
            </a:r>
            <a:r>
              <a:rPr lang="en-US" altLang="en-US" sz="3000" b="1" dirty="0">
                <a:solidFill>
                  <a:schemeClr val="bg2"/>
                </a:solidFill>
                <a:latin typeface="Arial" panose="020B0604020202020204" pitchFamily="34" charset="0"/>
                <a:cs typeface="Arial" panose="020B0604020202020204" pitchFamily="34" charset="0"/>
              </a:rPr>
              <a:t> cash flow that determines value.</a:t>
            </a:r>
          </a:p>
          <a:p>
            <a:pPr marL="685800" indent="-685800" algn="l">
              <a:lnSpc>
                <a:spcPct val="150000"/>
              </a:lnSpc>
              <a:buFont typeface="Arial" panose="020B0604020202020204" pitchFamily="34" charset="0"/>
              <a:buChar char="•"/>
            </a:pPr>
            <a:r>
              <a:rPr lang="en-US" altLang="en-US" sz="3000" b="1" dirty="0">
                <a:solidFill>
                  <a:schemeClr val="bg2"/>
                </a:solidFill>
                <a:latin typeface="Arial" panose="020B0604020202020204" pitchFamily="34" charset="0"/>
                <a:cs typeface="Arial" panose="020B0604020202020204" pitchFamily="34" charset="0"/>
              </a:rPr>
              <a:t>Financial modeling skills such as these are also important skills for those interested in finance or marketing to develop.</a:t>
            </a:r>
          </a:p>
        </p:txBody>
      </p:sp>
      <p:pic>
        <p:nvPicPr>
          <p:cNvPr id="3" name="Graphic 2" descr="Contract RTL">
            <a:extLst>
              <a:ext uri="{FF2B5EF4-FFF2-40B4-BE49-F238E27FC236}">
                <a16:creationId xmlns:a16="http://schemas.microsoft.com/office/drawing/2014/main" id="{2678B978-6761-794A-BB43-06D10C35099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567231" y="4113945"/>
            <a:ext cx="5889627" cy="5889627"/>
          </a:xfrm>
          <a:prstGeom prst="rect">
            <a:avLst/>
          </a:prstGeom>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890E18-68A7-4588-9549-8D6CAD783C38}"/>
              </a:ext>
            </a:extLst>
          </p:cNvPr>
          <p:cNvPicPr>
            <a:picLocks noChangeAspect="1"/>
          </p:cNvPicPr>
          <p:nvPr/>
        </p:nvPicPr>
        <p:blipFill>
          <a:blip r:embed="rId2"/>
          <a:stretch>
            <a:fillRect/>
          </a:stretch>
        </p:blipFill>
        <p:spPr>
          <a:xfrm>
            <a:off x="-5350380" y="0"/>
            <a:ext cx="29734380" cy="11624327"/>
          </a:xfrm>
          <a:prstGeom prst="rect">
            <a:avLst/>
          </a:prstGeom>
        </p:spPr>
      </p:pic>
      <p:sp>
        <p:nvSpPr>
          <p:cNvPr id="107" name="Rectangle"/>
          <p:cNvSpPr/>
          <p:nvPr/>
        </p:nvSpPr>
        <p:spPr>
          <a:xfrm>
            <a:off x="-5321745" y="2673654"/>
            <a:ext cx="24426478" cy="13716001"/>
          </a:xfrm>
          <a:prstGeom prst="rect">
            <a:avLst/>
          </a:prstGeom>
          <a:solidFill>
            <a:srgbClr val="000000">
              <a:alpha val="40000"/>
            </a:srgbClr>
          </a:solidFill>
          <a:ln w="12700">
            <a:miter lim="400000"/>
          </a:ln>
        </p:spPr>
        <p:txBody>
          <a:bodyPr lIns="71437" tIns="71437" rIns="71437" bIns="71437" anchor="ctr"/>
          <a:lstStyle/>
          <a:p>
            <a:pPr>
              <a:defRPr sz="3600"/>
            </a:pPr>
            <a:endParaRPr/>
          </a:p>
        </p:txBody>
      </p:sp>
      <p:sp>
        <p:nvSpPr>
          <p:cNvPr id="108" name="Point three title goes here"/>
          <p:cNvSpPr txBox="1"/>
          <p:nvPr/>
        </p:nvSpPr>
        <p:spPr>
          <a:xfrm>
            <a:off x="5076763" y="5857875"/>
            <a:ext cx="14230474" cy="2000250"/>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normAutofit/>
          </a:bodyPr>
          <a:lstStyle>
            <a:lvl1pPr>
              <a:defRPr sz="5600" b="1">
                <a:latin typeface="Helvetica"/>
                <a:ea typeface="Helvetica"/>
                <a:cs typeface="Helvetica"/>
                <a:sym typeface="Helvetica"/>
              </a:defRPr>
            </a:lvl1pPr>
          </a:lstStyle>
          <a:p>
            <a:r>
              <a:rPr lang="en-CA" dirty="0"/>
              <a:t>Generic Forms</a:t>
            </a:r>
            <a:endParaRPr dirty="0"/>
          </a:p>
        </p:txBody>
      </p:sp>
    </p:spTree>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Black">
  <a:themeElements>
    <a:clrScheme name="Black">
      <a:dk1>
        <a:srgbClr val="FF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2865</TotalTime>
  <Words>918</Words>
  <Application>Microsoft Macintosh PowerPoint</Application>
  <PresentationFormat>Custom</PresentationFormat>
  <Paragraphs>164</Paragraphs>
  <Slides>22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Helvetica</vt:lpstr>
      <vt:lpstr>Helvetica Light</vt:lpstr>
      <vt:lpstr>Helvetica Neue</vt:lpstr>
      <vt:lpstr>Black</vt:lpstr>
      <vt:lpstr>Week 4: Pro Forma Financials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Title Goes Here</dc:title>
  <cp:lastModifiedBy>Lauren Husband</cp:lastModifiedBy>
  <cp:revision>34</cp:revision>
  <dcterms:modified xsi:type="dcterms:W3CDTF">2020-02-26T22:38:41Z</dcterms:modified>
</cp:coreProperties>
</file>