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BBBBA-FCA4-BB44-B8C8-C6617BF3AE67}" type="datetimeFigureOut">
              <a:rPr lang="en-US" smtClean="0"/>
              <a:t>7/26/17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03F59-CAB9-844F-B2CD-B5096FF37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25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use state symbols when going from word to formula equations, but not much</a:t>
            </a:r>
            <a:r>
              <a:rPr lang="en-US" baseline="0" dirty="0" smtClean="0"/>
              <a:t> outside of that. They just take too long to 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03F59-CAB9-844F-B2CD-B5096FF37F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49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22DEC48-650E-194D-A1C9-29C7B7CDD97E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360310E-D0DF-D94C-884F-B53B1AF4009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Reaction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heart of chemistry</a:t>
            </a:r>
            <a:endParaRPr lang="en-US" dirty="0"/>
          </a:p>
        </p:txBody>
      </p:sp>
      <p:pic>
        <p:nvPicPr>
          <p:cNvPr id="4" name="Picture 3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4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2845857"/>
          </a:xfrm>
        </p:spPr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There are two parts of a reaction</a:t>
            </a:r>
          </a:p>
          <a:p>
            <a:pPr lvl="1">
              <a:buFont typeface="Wingdings" charset="2"/>
              <a:buChar char="u"/>
            </a:pPr>
            <a:r>
              <a:rPr lang="en-US" dirty="0" smtClean="0">
                <a:solidFill>
                  <a:srgbClr val="FFFFFF"/>
                </a:solidFill>
              </a:rPr>
              <a:t>The left side is </a:t>
            </a:r>
            <a:r>
              <a:rPr lang="en-US" dirty="0" smtClean="0"/>
              <a:t>the reactants. This is what is doing the reacting.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The right side is the products. This is what is being produced or made.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reaction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436047"/>
              </p:ext>
            </p:extLst>
          </p:nvPr>
        </p:nvGraphicFramePr>
        <p:xfrm>
          <a:off x="3665360" y="3531658"/>
          <a:ext cx="2614084" cy="522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1079500" imgH="215900" progId="Equation.3">
                  <p:embed/>
                </p:oleObj>
              </mc:Choice>
              <mc:Fallback>
                <p:oleObj name="Equation" r:id="rId3" imgW="1079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5360" y="3531658"/>
                        <a:ext cx="2614084" cy="52281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47287"/>
              </p:ext>
            </p:extLst>
          </p:nvPr>
        </p:nvGraphicFramePr>
        <p:xfrm>
          <a:off x="3665360" y="4157980"/>
          <a:ext cx="2614084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32418"/>
                <a:gridCol w="451555"/>
                <a:gridCol w="10301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reactants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product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400dpiLogo-White-Text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01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The most common way to write a reaction is called a formula equation.</a:t>
            </a:r>
          </a:p>
          <a:p>
            <a:pPr>
              <a:buFont typeface="Wingdings" charset="2"/>
              <a:buChar char=""/>
            </a:pP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It is written with the chemical formulas and an arrow to separate the reactants from the products.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equation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867470"/>
              </p:ext>
            </p:extLst>
          </p:nvPr>
        </p:nvGraphicFramePr>
        <p:xfrm>
          <a:off x="3665360" y="3672768"/>
          <a:ext cx="2614084" cy="522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1079500" imgH="215900" progId="Equation.3">
                  <p:embed/>
                </p:oleObj>
              </mc:Choice>
              <mc:Fallback>
                <p:oleObj name="Equation" r:id="rId3" imgW="1079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5360" y="3672768"/>
                        <a:ext cx="2614084" cy="52281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26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A word equation uses the chemical names and words to describe the reaction. </a:t>
            </a:r>
          </a:p>
          <a:p>
            <a:pPr>
              <a:buFont typeface="Wingdings" charset="2"/>
              <a:buChar char=""/>
            </a:pPr>
            <a:r>
              <a:rPr lang="en-US" dirty="0" smtClean="0"/>
              <a:t>The two parts of the reaction are usually separated by an action word like make, form, produce, or yield.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equations</a:t>
            </a:r>
            <a:endParaRPr lang="en-US" dirty="0"/>
          </a:p>
        </p:txBody>
      </p:sp>
      <p:pic>
        <p:nvPicPr>
          <p:cNvPr id="4" name="Picture 3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278818"/>
              </p:ext>
            </p:extLst>
          </p:nvPr>
        </p:nvGraphicFramePr>
        <p:xfrm>
          <a:off x="2483556" y="3703320"/>
          <a:ext cx="5348110" cy="64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481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An</a:t>
                      </a:r>
                      <a:r>
                        <a:rPr lang="en-US" b="0" baseline="0" dirty="0" smtClean="0"/>
                        <a:t> iron nail reacts with the oxygen in the air to produce iron oxide (rust).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4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2"/>
            <a:ext cx="6096000" cy="1162754"/>
          </a:xfrm>
        </p:spPr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The states of matter involved in a reaction can be very important, so sometimes you will need to include what are called state symbols.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symbols</a:t>
            </a:r>
            <a:endParaRPr lang="en-US" dirty="0"/>
          </a:p>
        </p:txBody>
      </p:sp>
      <p:pic>
        <p:nvPicPr>
          <p:cNvPr id="4" name="Picture 3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502447"/>
              </p:ext>
            </p:extLst>
          </p:nvPr>
        </p:nvGraphicFramePr>
        <p:xfrm>
          <a:off x="2133600" y="1928707"/>
          <a:ext cx="6096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086556"/>
                <a:gridCol w="1538111"/>
                <a:gridCol w="194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solid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</a:t>
                      </a:r>
                      <a:r>
                        <a:rPr lang="en-US" baseline="-25000" dirty="0" smtClean="0"/>
                        <a:t>(s)</a:t>
                      </a:r>
                      <a:endParaRPr lang="en-US" baseline="-25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solid iron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liquid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8(l)</a:t>
                      </a:r>
                      <a:endParaRPr lang="en-US" baseline="-25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liquid butane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2(g)</a:t>
                      </a:r>
                      <a:endParaRPr lang="en-US" baseline="-25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oxygen gas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aqueous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aq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NaCl</a:t>
                      </a:r>
                      <a:r>
                        <a:rPr lang="en-US" baseline="-25000" dirty="0" smtClean="0"/>
                        <a:t>(</a:t>
                      </a:r>
                      <a:r>
                        <a:rPr lang="en-US" baseline="-25000" dirty="0" err="1" smtClean="0"/>
                        <a:t>aq</a:t>
                      </a:r>
                      <a:r>
                        <a:rPr lang="en-US" baseline="-25000" dirty="0" smtClean="0"/>
                        <a:t>)</a:t>
                      </a:r>
                      <a:endParaRPr lang="en-US" baseline="-25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salt dissolved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water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precipitate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ppt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BaSO</a:t>
                      </a:r>
                      <a:r>
                        <a:rPr lang="en-US" baseline="-25000" dirty="0" smtClean="0"/>
                        <a:t>4(</a:t>
                      </a:r>
                      <a:r>
                        <a:rPr lang="en-US" baseline="-25000" dirty="0" err="1" smtClean="0"/>
                        <a:t>ppt</a:t>
                      </a:r>
                      <a:r>
                        <a:rPr lang="en-US" baseline="-25000" dirty="0" smtClean="0"/>
                        <a:t>)</a:t>
                      </a:r>
                      <a:endParaRPr lang="en-US" baseline="-25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barium sulfate precipitate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32377" y="4078111"/>
            <a:ext cx="5884333" cy="6282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32377" y="3443111"/>
            <a:ext cx="5884333" cy="12632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32377" y="3076222"/>
            <a:ext cx="5884333" cy="16442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32377" y="2723444"/>
            <a:ext cx="5884333" cy="19828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32377" y="2328333"/>
            <a:ext cx="5884333" cy="23780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0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2"/>
            <a:ext cx="6096000" cy="2150532"/>
          </a:xfrm>
        </p:spPr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State symbols are often used when converting a word equation into a formula equation.</a:t>
            </a:r>
          </a:p>
          <a:p>
            <a:pPr>
              <a:buFont typeface="Wingdings" charset="2"/>
              <a:buChar char=""/>
            </a:pP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If the word equation is not clear, then use common sense to identify the state.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symbols</a:t>
            </a:r>
            <a:endParaRPr lang="en-US" dirty="0"/>
          </a:p>
        </p:txBody>
      </p:sp>
      <p:pic>
        <p:nvPicPr>
          <p:cNvPr id="4" name="Picture 3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27583"/>
              </p:ext>
            </p:extLst>
          </p:nvPr>
        </p:nvGraphicFramePr>
        <p:xfrm>
          <a:off x="2483556" y="2898987"/>
          <a:ext cx="5348110" cy="64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481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An</a:t>
                      </a:r>
                      <a:r>
                        <a:rPr lang="en-US" b="0" baseline="0" dirty="0" smtClean="0"/>
                        <a:t> iron nail reacted with the oxygen in the air to produce iron oxide (rust).</a:t>
                      </a:r>
                      <a:endParaRPr lang="en-US" b="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375463"/>
              </p:ext>
            </p:extLst>
          </p:nvPr>
        </p:nvGraphicFramePr>
        <p:xfrm>
          <a:off x="3433058" y="3659188"/>
          <a:ext cx="344646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4" imgW="1422400" imgH="228600" progId="Equation.3">
                  <p:embed/>
                </p:oleObj>
              </mc:Choice>
              <mc:Fallback>
                <p:oleObj name="Equation" r:id="rId4" imgW="1422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33058" y="3659188"/>
                        <a:ext cx="3446462" cy="5524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319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In the previous example, oxygen was written as O</a:t>
            </a:r>
            <a:r>
              <a:rPr lang="en-US" baseline="-25000" dirty="0" smtClean="0"/>
              <a:t>2</a:t>
            </a:r>
            <a:r>
              <a:rPr lang="en-US" dirty="0" smtClean="0"/>
              <a:t> instead of just O.</a:t>
            </a:r>
          </a:p>
          <a:p>
            <a:pPr marL="274320" lvl="1">
              <a:buFont typeface="Wingdings" charset="2"/>
              <a:buChar char=""/>
            </a:pPr>
            <a:r>
              <a:rPr lang="en-US" dirty="0" smtClean="0"/>
              <a:t>This is because oxygen is one of seven elements that occur in pairs </a:t>
            </a:r>
            <a:r>
              <a:rPr lang="en-US" u="sng" dirty="0" smtClean="0"/>
              <a:t>in their elemental state</a:t>
            </a:r>
            <a:r>
              <a:rPr lang="en-US" dirty="0" smtClean="0"/>
              <a:t>. They are called diatomic elements.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74320" lvl="1">
              <a:buFont typeface="Wingdings" charset="2"/>
              <a:buChar char=""/>
            </a:pPr>
            <a:r>
              <a:rPr lang="en-US" dirty="0" smtClean="0"/>
              <a:t>They are H, N, O, F, </a:t>
            </a:r>
            <a:r>
              <a:rPr lang="en-US" dirty="0" err="1" smtClean="0"/>
              <a:t>Cl</a:t>
            </a:r>
            <a:r>
              <a:rPr lang="en-US" dirty="0" smtClean="0"/>
              <a:t>, Br, and I.</a:t>
            </a:r>
          </a:p>
          <a:p>
            <a:pPr lvl="1">
              <a:buFont typeface="Wingdings" charset="2"/>
              <a:buChar char="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Diatomic elements</a:t>
            </a:r>
            <a:endParaRPr lang="en-US" dirty="0"/>
          </a:p>
        </p:txBody>
      </p:sp>
      <p:pic>
        <p:nvPicPr>
          <p:cNvPr id="4" name="Picture 3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03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2305755"/>
          </a:xfrm>
        </p:spPr>
        <p:txBody>
          <a:bodyPr/>
          <a:lstStyle/>
          <a:p>
            <a:pPr marL="361188" lvl="1" indent="-342900">
              <a:buFont typeface="Wingdings" charset="2"/>
              <a:buChar char="²"/>
            </a:pPr>
            <a:r>
              <a:rPr lang="en-US" dirty="0"/>
              <a:t>They can be put together to make the name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Harry. </a:t>
            </a:r>
            <a:r>
              <a:rPr lang="en-US" dirty="0" err="1" smtClean="0"/>
              <a:t>Bronclif</a:t>
            </a:r>
            <a:r>
              <a:rPr lang="en-US" dirty="0" smtClean="0"/>
              <a:t> or just H. </a:t>
            </a:r>
            <a:r>
              <a:rPr lang="en-US" dirty="0" err="1" smtClean="0"/>
              <a:t>Bronclif</a:t>
            </a:r>
            <a:endParaRPr lang="en-US" dirty="0" smtClean="0"/>
          </a:p>
          <a:p>
            <a:pPr marL="361188" lvl="1" indent="-342900">
              <a:buFont typeface="Wingdings" charset="2"/>
              <a:buChar char="²"/>
            </a:pPr>
            <a:endParaRPr lang="en-US" dirty="0"/>
          </a:p>
          <a:p>
            <a:pPr marL="361188" lvl="1" indent="-342900">
              <a:buFont typeface="Wingdings" charset="2"/>
              <a:buChar char="²"/>
            </a:pPr>
            <a:r>
              <a:rPr lang="en-US" dirty="0"/>
              <a:t>You can also look at the periodic table, start with element </a:t>
            </a:r>
            <a:r>
              <a:rPr lang="en-US" dirty="0" smtClean="0"/>
              <a:t>7 (N) </a:t>
            </a:r>
            <a:r>
              <a:rPr lang="en-US" dirty="0"/>
              <a:t>and make a 7. Then add hydrogen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Diatomic elements</a:t>
            </a:r>
            <a:endParaRPr lang="en-US" dirty="0"/>
          </a:p>
        </p:txBody>
      </p:sp>
      <p:pic>
        <p:nvPicPr>
          <p:cNvPr id="4" name="Picture 3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963936"/>
              </p:ext>
            </p:extLst>
          </p:nvPr>
        </p:nvGraphicFramePr>
        <p:xfrm>
          <a:off x="2610555" y="2991556"/>
          <a:ext cx="5009445" cy="182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01889"/>
                <a:gridCol w="1001889"/>
                <a:gridCol w="1001889"/>
                <a:gridCol w="1001889"/>
                <a:gridCol w="100188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B</a:t>
                      </a:r>
                      <a:endParaRPr lang="en-US" sz="2400" b="0" dirty="0" smtClean="0"/>
                    </a:p>
                  </a:txBody>
                  <a:tcPr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C</a:t>
                      </a:r>
                      <a:endParaRPr lang="en-US" sz="2400" b="0" dirty="0" smtClean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endParaRPr lang="en-US" sz="24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en-US" sz="24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FD5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Si</a:t>
                      </a:r>
                      <a:endParaRPr lang="en-US" sz="2400" b="0" dirty="0" smtClean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</a:t>
                      </a:r>
                      <a:endParaRPr lang="en-US" sz="2400" b="0" dirty="0" smtClean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</a:t>
                      </a:r>
                      <a:endParaRPr lang="en-US" sz="2400" b="0" dirty="0" smtClean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Cl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FD5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As</a:t>
                      </a:r>
                      <a:endParaRPr lang="en-US" sz="2400" b="0" dirty="0" smtClean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Se</a:t>
                      </a:r>
                      <a:endParaRPr lang="en-US" sz="2400" b="0" dirty="0" smtClean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FD5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7F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71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49</TotalTime>
  <Words>358</Words>
  <Application>Microsoft Macintosh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Elemental</vt:lpstr>
      <vt:lpstr>Equation</vt:lpstr>
      <vt:lpstr>Reaction Basics</vt:lpstr>
      <vt:lpstr>Parts of a reaction</vt:lpstr>
      <vt:lpstr>Formula equation</vt:lpstr>
      <vt:lpstr>Word equations</vt:lpstr>
      <vt:lpstr>State symbols</vt:lpstr>
      <vt:lpstr>State symbols</vt:lpstr>
      <vt:lpstr>Diatomic elements</vt:lpstr>
      <vt:lpstr>Diatomic elements</vt:lpstr>
    </vt:vector>
  </TitlesOfParts>
  <Company>Jackson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Eddie Wettach</dc:creator>
  <cp:lastModifiedBy>Jeff Anderton</cp:lastModifiedBy>
  <cp:revision>14</cp:revision>
  <dcterms:created xsi:type="dcterms:W3CDTF">2017-07-24T17:17:05Z</dcterms:created>
  <dcterms:modified xsi:type="dcterms:W3CDTF">2017-07-26T16:01:53Z</dcterms:modified>
</cp:coreProperties>
</file>