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eri Dixon" userId="539c744cbf559c22" providerId="LiveId" clId="{4697C473-FD18-47BC-906D-F177414434A3}"/>
    <pc:docChg chg="modSld">
      <pc:chgData name="Cheri Dixon" userId="539c744cbf559c22" providerId="LiveId" clId="{4697C473-FD18-47BC-906D-F177414434A3}" dt="2024-02-04T20:31:23.739" v="0" actId="20577"/>
      <pc:docMkLst>
        <pc:docMk/>
      </pc:docMkLst>
      <pc:sldChg chg="modSp mod">
        <pc:chgData name="Cheri Dixon" userId="539c744cbf559c22" providerId="LiveId" clId="{4697C473-FD18-47BC-906D-F177414434A3}" dt="2024-02-04T20:31:23.739" v="0" actId="20577"/>
        <pc:sldMkLst>
          <pc:docMk/>
          <pc:sldMk cId="244435294" sldId="264"/>
        </pc:sldMkLst>
        <pc:spChg chg="mod">
          <ac:chgData name="Cheri Dixon" userId="539c744cbf559c22" providerId="LiveId" clId="{4697C473-FD18-47BC-906D-F177414434A3}" dt="2024-02-04T20:31:23.739" v="0" actId="20577"/>
          <ac:spMkLst>
            <pc:docMk/>
            <pc:sldMk cId="244435294" sldId="264"/>
            <ac:spMk id="3" creationId="{980FE5E6-7914-72D8-4D6C-19335B5A74CB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PanelTitle-GrommetsCombine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92398" y="1871131"/>
            <a:ext cx="6815669" cy="1515533"/>
          </a:xfrm>
        </p:spPr>
        <p:txBody>
          <a:bodyPr anchor="b">
            <a:noAutofit/>
          </a:bodyPr>
          <a:lstStyle>
            <a:lvl1pPr algn="ctr">
              <a:defRPr sz="54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2398" y="3657597"/>
            <a:ext cx="6815669" cy="1320802"/>
          </a:xfrm>
        </p:spPr>
        <p:txBody>
          <a:bodyPr anchor="t">
            <a:normAutofit/>
          </a:bodyPr>
          <a:lstStyle>
            <a:lvl1pPr marL="0" indent="0" algn="ct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83232" y="5037663"/>
            <a:ext cx="897467" cy="279400"/>
          </a:xfrm>
        </p:spPr>
        <p:txBody>
          <a:bodyPr/>
          <a:lstStyle/>
          <a:p>
            <a:fld id="{5A7F8F52-94BD-4B03-9F78-A3EC008C09A3}" type="datetimeFigureOut">
              <a:rPr lang="en-US" smtClean="0"/>
              <a:t>2/4/2024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92397" y="5037663"/>
            <a:ext cx="5214635" cy="27940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956900" y="5037663"/>
            <a:ext cx="551167" cy="279400"/>
          </a:xfrm>
        </p:spPr>
        <p:txBody>
          <a:bodyPr/>
          <a:lstStyle/>
          <a:p>
            <a:fld id="{3EDE8F55-9B7B-46B3-855C-0E8B309D9FCD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692399" y="3522131"/>
            <a:ext cx="681566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772252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1" y="4815415"/>
            <a:ext cx="9609666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41427" y="1041399"/>
            <a:ext cx="10105972" cy="3335869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  <a:miter lim="800000"/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95401" y="5382153"/>
            <a:ext cx="9609666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F8F52-94BD-4B03-9F78-A3EC008C09A3}" type="datetimeFigureOut">
              <a:rPr lang="en-US" smtClean="0"/>
              <a:t>2/4/2024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E8F55-9B7B-46B3-855C-0E8B309D9F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3112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3868" y="982132"/>
            <a:ext cx="9592732" cy="2954868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03868" y="4343399"/>
            <a:ext cx="9592732" cy="1532467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F8F52-94BD-4B03-9F78-A3EC008C09A3}" type="datetimeFigureOut">
              <a:rPr lang="en-US" smtClean="0"/>
              <a:t>2/4/2024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E8F55-9B7B-46B3-855C-0E8B309D9FCD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396169" y="4140199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644341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3" y="982132"/>
            <a:ext cx="9296398" cy="2370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674812" y="3352800"/>
            <a:ext cx="8839202" cy="584200"/>
          </a:xfrm>
        </p:spPr>
        <p:txBody>
          <a:bodyPr anchor="ctr">
            <a:normAutofit/>
          </a:bodyPr>
          <a:lstStyle>
            <a:lvl1pPr marL="0" indent="0" algn="r">
              <a:buFontTx/>
              <a:buNone/>
              <a:defRPr sz="20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4343399"/>
            <a:ext cx="9609666" cy="1532467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F8F52-94BD-4B03-9F78-A3EC008C09A3}" type="datetimeFigureOut">
              <a:rPr lang="en-US" smtClean="0"/>
              <a:t>2/4/2024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E8F55-9B7B-46B3-855C-0E8B309D9FCD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862013" y="87996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600267" y="282787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1396169" y="4140199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794794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2" y="3308581"/>
            <a:ext cx="9609668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4777381"/>
            <a:ext cx="960966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F8F52-94BD-4B03-9F78-A3EC008C09A3}" type="datetimeFigureOut">
              <a:rPr lang="en-US" smtClean="0"/>
              <a:t>2/4/2024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E8F55-9B7B-46B3-855C-0E8B309D9F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3723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3" y="982132"/>
            <a:ext cx="9296398" cy="2243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2"/>
          <p:cNvSpPr>
            <a:spLocks noGrp="1"/>
          </p:cNvSpPr>
          <p:nvPr>
            <p:ph type="body" idx="13"/>
          </p:nvPr>
        </p:nvSpPr>
        <p:spPr>
          <a:xfrm>
            <a:off x="1295401" y="3639312"/>
            <a:ext cx="9609668" cy="886968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4529667"/>
            <a:ext cx="9609668" cy="13462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F8F52-94BD-4B03-9F78-A3EC008C09A3}" type="datetimeFigureOut">
              <a:rPr lang="en-US" smtClean="0"/>
              <a:t>2/4/2024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E8F55-9B7B-46B3-855C-0E8B309D9FCD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62013" y="87996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00267" y="259926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1396169" y="3429000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995739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1" y="982132"/>
            <a:ext cx="9609666" cy="2243668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2"/>
          <p:cNvSpPr>
            <a:spLocks noGrp="1"/>
          </p:cNvSpPr>
          <p:nvPr>
            <p:ph type="body" idx="13"/>
          </p:nvPr>
        </p:nvSpPr>
        <p:spPr>
          <a:xfrm>
            <a:off x="1295401" y="3630168"/>
            <a:ext cx="9609668" cy="841248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470399"/>
            <a:ext cx="9609670" cy="1405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F8F52-94BD-4B03-9F78-A3EC008C09A3}" type="datetimeFigureOut">
              <a:rPr lang="en-US" smtClean="0"/>
              <a:t>2/4/2024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E8F55-9B7B-46B3-855C-0E8B309D9FCD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396169" y="3429000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845228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F8F52-94BD-4B03-9F78-A3EC008C09A3}" type="datetimeFigureOut">
              <a:rPr lang="en-US" smtClean="0"/>
              <a:t>2/4/2024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E8F55-9B7B-46B3-855C-0E8B309D9FCD}" type="slidenum">
              <a:rPr lang="en-US" smtClean="0"/>
              <a:t>‹#›</a:t>
            </a:fld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8886940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9356" y="982131"/>
            <a:ext cx="1890895" cy="489373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5398" y="982132"/>
            <a:ext cx="7433025" cy="4893734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F8F52-94BD-4B03-9F78-A3EC008C09A3}" type="datetimeFigureOut">
              <a:rPr lang="en-US" smtClean="0"/>
              <a:t>2/4/2024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E8F55-9B7B-46B3-855C-0E8B309D9FCD}" type="slidenum">
              <a:rPr lang="en-US" smtClean="0"/>
              <a:t>‹#›</a:t>
            </a:fld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8863890" y="990600"/>
            <a:ext cx="0" cy="487680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007158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F8F52-94BD-4B03-9F78-A3EC008C09A3}" type="datetimeFigureOut">
              <a:rPr lang="en-US" smtClean="0"/>
              <a:t>2/4/2024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E8F55-9B7B-46B3-855C-0E8B309D9F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9359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5069" y="1752606"/>
            <a:ext cx="8158688" cy="1822514"/>
          </a:xfrm>
        </p:spPr>
        <p:txBody>
          <a:bodyPr anchor="b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15067" y="3846051"/>
            <a:ext cx="8158690" cy="954547"/>
          </a:xfrm>
        </p:spPr>
        <p:txBody>
          <a:bodyPr anchor="t"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F8F52-94BD-4B03-9F78-A3EC008C09A3}" type="datetimeFigureOut">
              <a:rPr lang="en-US" smtClean="0"/>
              <a:t>2/4/2024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E8F55-9B7B-46B3-855C-0E8B309D9FCD}" type="slidenum">
              <a:rPr lang="en-US" smtClean="0"/>
              <a:t>‹#›</a:t>
            </a:fld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>
            <a:off x="2012723" y="3710585"/>
            <a:ext cx="8163380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877263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98448" y="2560320"/>
            <a:ext cx="4718304" cy="3310128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1344" y="2560320"/>
            <a:ext cx="4718304" cy="3310128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F8F52-94BD-4B03-9F78-A3EC008C09A3}" type="datetimeFigureOut">
              <a:rPr lang="en-US" smtClean="0"/>
              <a:t>2/4/2024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E8F55-9B7B-46B3-855C-0E8B309D9F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6465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2658533"/>
            <a:ext cx="471830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95400" y="3243262"/>
            <a:ext cx="4718304" cy="2632605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0671" y="2658533"/>
            <a:ext cx="471830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0671" y="3243262"/>
            <a:ext cx="4718304" cy="2632605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F8F52-94BD-4B03-9F78-A3EC008C09A3}" type="datetimeFigureOut">
              <a:rPr lang="en-US" smtClean="0"/>
              <a:t>2/4/2024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E8F55-9B7B-46B3-855C-0E8B309D9FCD}" type="slidenum">
              <a:rPr lang="en-US" smtClean="0"/>
              <a:t>‹#›</a:t>
            </a:fld>
            <a:endParaRPr lang="en-US"/>
          </a:p>
        </p:txBody>
      </p:sp>
      <p:cxnSp>
        <p:nvCxnSpPr>
          <p:cNvPr id="18" name="Straight Connector 17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69274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F8F52-94BD-4B03-9F78-A3EC008C09A3}" type="datetimeFigureOut">
              <a:rPr lang="en-US" smtClean="0"/>
              <a:t>2/4/2024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E8F55-9B7B-46B3-855C-0E8B309D9FCD}" type="slidenum">
              <a:rPr lang="en-US" smtClean="0"/>
              <a:t>‹#›</a:t>
            </a:fld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65568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F8F52-94BD-4B03-9F78-A3EC008C09A3}" type="datetimeFigureOut">
              <a:rPr lang="en-US" smtClean="0"/>
              <a:t>2/4/2024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E8F55-9B7B-46B3-855C-0E8B309D9F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60976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3811" y="1388534"/>
            <a:ext cx="3718455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18668" y="982131"/>
            <a:ext cx="5469466" cy="4893735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93811" y="3031065"/>
            <a:ext cx="3718455" cy="2438404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F8F52-94BD-4B03-9F78-A3EC008C09A3}" type="datetimeFigureOut">
              <a:rPr lang="en-US" smtClean="0"/>
              <a:t>2/4/2024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E8F55-9B7B-46B3-855C-0E8B309D9FCD}" type="slidenum">
              <a:rPr lang="en-US" smtClean="0"/>
              <a:t>‹#›</a:t>
            </a:fld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>
            <a:off x="1396169" y="2912533"/>
            <a:ext cx="35144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931436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399" y="1883832"/>
            <a:ext cx="6241816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094831" y="1041400"/>
            <a:ext cx="3063347" cy="4775200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  <a:miter lim="800000"/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95399" y="3255432"/>
            <a:ext cx="6241816" cy="1828800"/>
          </a:xfrm>
        </p:spPr>
        <p:txBody>
          <a:bodyPr anchor="t"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F8F52-94BD-4B03-9F78-A3EC008C09A3}" type="datetimeFigureOut">
              <a:rPr lang="en-US" smtClean="0"/>
              <a:t>2/4/2024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E8F55-9B7B-46B3-855C-0E8B309D9F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453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PanelContent-GrommetsCombined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95402" y="982132"/>
            <a:ext cx="9601196" cy="13038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2556932"/>
            <a:ext cx="9601196" cy="331893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77501" y="5969000"/>
            <a:ext cx="1600200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5A7F8F52-94BD-4B03-9F78-A3EC008C09A3}" type="datetimeFigureOut">
              <a:rPr lang="en-US" smtClean="0"/>
              <a:t>2/4/2024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95401" y="5969000"/>
            <a:ext cx="7305900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3901" y="5969000"/>
            <a:ext cx="542697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3EDE8F55-9B7B-46B3-855C-0E8B309D9F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1951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 cap="none">
          <a:ln w="3175" cmpd="sng">
            <a:noFill/>
          </a:ln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0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8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6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BB3B69-D5C7-5B45-CA7E-D28B6E1EE0E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Negotiation and Conflict Resolution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AA4DB93-82D2-BE8F-8A0F-8065EF5E024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Techniques for effective negotiation and conflict resolution</a:t>
            </a:r>
          </a:p>
          <a:p>
            <a:r>
              <a:rPr lang="en-US" dirty="0"/>
              <a:t>Cheri Dixon</a:t>
            </a:r>
          </a:p>
        </p:txBody>
      </p:sp>
    </p:spTree>
    <p:extLst>
      <p:ext uri="{BB962C8B-B14F-4D97-AF65-F5344CB8AC3E}">
        <p14:creationId xmlns:p14="http://schemas.microsoft.com/office/powerpoint/2010/main" val="13031689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80BDD7-D9C5-AACD-D6A5-7EF6946158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Conflict can be resolved, and it can lead to better, more trusting and productive relationships.</a:t>
            </a:r>
          </a:p>
        </p:txBody>
      </p:sp>
    </p:spTree>
    <p:extLst>
      <p:ext uri="{BB962C8B-B14F-4D97-AF65-F5344CB8AC3E}">
        <p14:creationId xmlns:p14="http://schemas.microsoft.com/office/powerpoint/2010/main" val="21024630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5C1CD8-2BAD-3003-3391-752C7DF57D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Harvard Business School on Negotiation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384F32-E890-FD36-0915-4C7486FEA0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Empathy is a catalyst for creativity by finding out joint interests or integrative solutions.</a:t>
            </a:r>
          </a:p>
          <a:p>
            <a:r>
              <a:rPr lang="en-US" dirty="0"/>
              <a:t>Empathy fosters good long-term relationships with co-workers and bosses.</a:t>
            </a:r>
          </a:p>
          <a:p>
            <a:r>
              <a:rPr lang="en-US" dirty="0"/>
              <a:t>Men are given more opportunities to negotiate salaries.</a:t>
            </a:r>
          </a:p>
          <a:p>
            <a:r>
              <a:rPr lang="en-US" dirty="0"/>
              <a:t>Both genders report feeling uncomfortable about being too pushy when negotiating.</a:t>
            </a:r>
          </a:p>
        </p:txBody>
      </p:sp>
    </p:spTree>
    <p:extLst>
      <p:ext uri="{BB962C8B-B14F-4D97-AF65-F5344CB8AC3E}">
        <p14:creationId xmlns:p14="http://schemas.microsoft.com/office/powerpoint/2010/main" val="8335690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96BABF-2366-4203-E762-9B65F7EB17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Negotiating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F425BF-FC65-4F7A-671B-8CB77AF1D1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Studies show that when a salary is listed as ambiguous, men are more likely to negotiate.</a:t>
            </a:r>
          </a:p>
          <a:p>
            <a:r>
              <a:rPr lang="en-US" dirty="0"/>
              <a:t>Both men and women are equally motivated to negotiate when the job description indicates that the salary is “negotiable”.</a:t>
            </a:r>
          </a:p>
          <a:p>
            <a:r>
              <a:rPr lang="en-US" dirty="0"/>
              <a:t>However, in negotiations, many women report feeling the fear of backlash for asking for too much or not being satisfied.  </a:t>
            </a:r>
          </a:p>
        </p:txBody>
      </p:sp>
    </p:spTree>
    <p:extLst>
      <p:ext uri="{BB962C8B-B14F-4D97-AF65-F5344CB8AC3E}">
        <p14:creationId xmlns:p14="http://schemas.microsoft.com/office/powerpoint/2010/main" val="13992593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8D6B60-0442-E7AB-EB7D-4263390599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Effective Negotiation Can be Learned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1ED6FC-6AEB-126A-6EE2-F6D5B4BC4F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Put a positive spin on it – this is a vital and engaging part of our professional life.  </a:t>
            </a:r>
          </a:p>
          <a:p>
            <a:r>
              <a:rPr lang="en-US" dirty="0"/>
              <a:t>Present yourself as a team player – when appropriate.  You have skills to offer the betterment of the team and should be compensated appropriately.</a:t>
            </a:r>
          </a:p>
          <a:p>
            <a:r>
              <a:rPr lang="en-US" dirty="0"/>
              <a:t>Don’t allow gender to dominate how people see you – highlight your assets.</a:t>
            </a:r>
          </a:p>
        </p:txBody>
      </p:sp>
    </p:spTree>
    <p:extLst>
      <p:ext uri="{BB962C8B-B14F-4D97-AF65-F5344CB8AC3E}">
        <p14:creationId xmlns:p14="http://schemas.microsoft.com/office/powerpoint/2010/main" val="30977669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8D6B60-0442-E7AB-EB7D-4263390599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Effective Negotiation Can be Learned</a:t>
            </a:r>
            <a:br>
              <a:rPr lang="en-US" dirty="0"/>
            </a:br>
            <a:r>
              <a:rPr lang="en-US" dirty="0"/>
              <a:t>Tips from High Level Female Leaders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1ED6FC-6AEB-126A-6EE2-F6D5B4BC4F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Learn as much as you can about the other person – understand what they need.  Use this when negotiating.  (Madeline Albright – US Secretary of State)</a:t>
            </a:r>
          </a:p>
          <a:p>
            <a:r>
              <a:rPr lang="en-US" dirty="0"/>
              <a:t>Listen actively – absorb what they say without interrupting – ask questions to clarify – repeat what you heard without judgement – gain knowledge of their interests – this builds trust. (Angela Merkel – German Chancellor)</a:t>
            </a:r>
          </a:p>
          <a:p>
            <a:r>
              <a:rPr lang="en-US" dirty="0"/>
              <a:t>Use your outside position as a strength.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32068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1289050-961A-208E-937A-91A981CE30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Negotiation Success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7EFDC1C-5BF5-6379-6BA4-DEEC0DDE839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Prepare fully</a:t>
            </a:r>
          </a:p>
          <a:p>
            <a:r>
              <a:rPr lang="en-US" dirty="0"/>
              <a:t>Cultivate positive emotions</a:t>
            </a:r>
          </a:p>
          <a:p>
            <a:r>
              <a:rPr lang="en-US" dirty="0"/>
              <a:t>Boost emotional intelligence</a:t>
            </a:r>
          </a:p>
          <a:p>
            <a:r>
              <a:rPr lang="en-US" dirty="0"/>
              <a:t>Negotiate communally</a:t>
            </a:r>
          </a:p>
          <a:p>
            <a:r>
              <a:rPr lang="en-US" dirty="0"/>
              <a:t>Negotiate a package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5B799C8-1EDF-9F04-101F-E9FB8CC6211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Keep your emotions controlled</a:t>
            </a:r>
          </a:p>
          <a:p>
            <a:r>
              <a:rPr lang="en-US" dirty="0"/>
              <a:t>Listen actively</a:t>
            </a:r>
          </a:p>
          <a:p>
            <a:r>
              <a:rPr lang="en-US" dirty="0"/>
              <a:t>Use I statements</a:t>
            </a:r>
          </a:p>
          <a:p>
            <a:r>
              <a:rPr lang="en-US" dirty="0"/>
              <a:t>Do not just avoid a negotiation situation.</a:t>
            </a:r>
          </a:p>
        </p:txBody>
      </p:sp>
    </p:spTree>
    <p:extLst>
      <p:ext uri="{BB962C8B-B14F-4D97-AF65-F5344CB8AC3E}">
        <p14:creationId xmlns:p14="http://schemas.microsoft.com/office/powerpoint/2010/main" val="14929242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113302-55CB-C90D-B137-D15F090C6E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Conflict Resolution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F59436-2608-9CAA-04DC-87E8E0E19B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When managing other’s conflict</a:t>
            </a:r>
          </a:p>
          <a:p>
            <a:r>
              <a:rPr lang="en-US" dirty="0"/>
              <a:t>When navigating your own conflict</a:t>
            </a:r>
          </a:p>
          <a:p>
            <a:endParaRPr lang="en-US" dirty="0"/>
          </a:p>
          <a:p>
            <a:r>
              <a:rPr lang="en-US" dirty="0"/>
              <a:t>Men can be more competitive.</a:t>
            </a:r>
          </a:p>
          <a:p>
            <a:r>
              <a:rPr lang="en-US" dirty="0"/>
              <a:t>Women can be more compromising.</a:t>
            </a:r>
          </a:p>
          <a:p>
            <a:r>
              <a:rPr lang="en-US" dirty="0"/>
              <a:t>Women want to build peace and tend to avoid bringing up problems to avoid conflict.</a:t>
            </a:r>
          </a:p>
        </p:txBody>
      </p:sp>
    </p:spTree>
    <p:extLst>
      <p:ext uri="{BB962C8B-B14F-4D97-AF65-F5344CB8AC3E}">
        <p14:creationId xmlns:p14="http://schemas.microsoft.com/office/powerpoint/2010/main" val="14485861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B90EF0-2F89-80E7-4C71-470B4A2ADC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Leading Conflict Management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5A9711-B0C4-A71E-F252-4902CE8E1F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 your feminine leadership qualities.</a:t>
            </a:r>
          </a:p>
          <a:p>
            <a:r>
              <a:rPr lang="en-US" dirty="0"/>
              <a:t>Be understanding and empathetic of both parties.</a:t>
            </a:r>
          </a:p>
          <a:p>
            <a:r>
              <a:rPr lang="en-US" dirty="0"/>
              <a:t>Listen actively to gather facts.</a:t>
            </a:r>
          </a:p>
          <a:p>
            <a:r>
              <a:rPr lang="en-US" dirty="0"/>
              <a:t>Repeat to ensure understanding.</a:t>
            </a:r>
          </a:p>
          <a:p>
            <a:r>
              <a:rPr lang="en-US" dirty="0"/>
              <a:t>Goal is to lead both parties to a peaceful compromise, if appropriate.</a:t>
            </a:r>
          </a:p>
        </p:txBody>
      </p:sp>
    </p:spTree>
    <p:extLst>
      <p:ext uri="{BB962C8B-B14F-4D97-AF65-F5344CB8AC3E}">
        <p14:creationId xmlns:p14="http://schemas.microsoft.com/office/powerpoint/2010/main" val="35917881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F35FCC-5988-FD1B-C4DF-74E205CC1C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When Involved in Conflict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0FE5E6-7914-72D8-4D6C-19335B5A74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Keep your emotions controlled.</a:t>
            </a:r>
          </a:p>
          <a:p>
            <a:r>
              <a:rPr lang="en-US" dirty="0"/>
              <a:t>Prepare well – stick to the facts.</a:t>
            </a:r>
          </a:p>
          <a:p>
            <a:r>
              <a:rPr lang="en-US" dirty="0"/>
              <a:t>Use I statements.</a:t>
            </a:r>
          </a:p>
          <a:p>
            <a:r>
              <a:rPr lang="en-US" dirty="0"/>
              <a:t>Listen actively to the other side.</a:t>
            </a:r>
          </a:p>
          <a:p>
            <a:r>
              <a:rPr lang="en-US" dirty="0"/>
              <a:t>Accept responsibility for your part – not the whole situation – it takes two for conflict to happen.</a:t>
            </a:r>
          </a:p>
          <a:p>
            <a:r>
              <a:rPr lang="en-US" dirty="0"/>
              <a:t>Compromise when possible.</a:t>
            </a:r>
          </a:p>
        </p:txBody>
      </p:sp>
    </p:spTree>
    <p:extLst>
      <p:ext uri="{BB962C8B-B14F-4D97-AF65-F5344CB8AC3E}">
        <p14:creationId xmlns:p14="http://schemas.microsoft.com/office/powerpoint/2010/main" val="24443529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ganic">
  <a:themeElements>
    <a:clrScheme name="Organic">
      <a:dk1>
        <a:sysClr val="windowText" lastClr="000000"/>
      </a:dk1>
      <a:lt1>
        <a:sysClr val="window" lastClr="FFFFFF"/>
      </a:lt1>
      <a:dk2>
        <a:srgbClr val="212121"/>
      </a:dk2>
      <a:lt2>
        <a:srgbClr val="DADADA"/>
      </a:lt2>
      <a:accent1>
        <a:srgbClr val="AB946B"/>
      </a:accent1>
      <a:accent2>
        <a:srgbClr val="C04F32"/>
      </a:accent2>
      <a:accent3>
        <a:srgbClr val="DD8C3C"/>
      </a:accent3>
      <a:accent4>
        <a:srgbClr val="8E684C"/>
      </a:accent4>
      <a:accent5>
        <a:srgbClr val="CBAF62"/>
      </a:accent5>
      <a:accent6>
        <a:srgbClr val="803348"/>
      </a:accent6>
      <a:hlink>
        <a:srgbClr val="86724D"/>
      </a:hlink>
      <a:folHlink>
        <a:srgbClr val="B99E84"/>
      </a:folHlink>
    </a:clrScheme>
    <a:fontScheme name="Organic">
      <a:majorFont>
        <a:latin typeface="Garamond" panose="020204040303010108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aramond" panose="02020404030301010803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ganic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2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74000"/>
                <a:satMod val="130000"/>
                <a:lumMod val="90000"/>
              </a:schemeClr>
              <a:schemeClr val="phClr">
                <a:tint val="94000"/>
                <a:satMod val="120000"/>
                <a:lumMod val="104000"/>
              </a:schemeClr>
            </a:duotone>
          </a:blip>
          <a:tile tx="0" ty="0" sx="100000" sy="100000" flip="none" algn="tl"/>
        </a:blip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38100" dist="254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88000"/>
                <a:lumMod val="98000"/>
              </a:schemeClr>
            </a:gs>
          </a:gsLst>
          <a:lin ang="5400000" scaled="0"/>
        </a:gradFill>
        <a:blipFill>
          <a:blip xmlns:r="http://schemas.openxmlformats.org/officeDocument/2006/relationships" r:embed="rId2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rganic" id="{28CDC826-8792-45C0-861B-85EB3ADEDA33}" vid="{A2BEDC8B-F191-493B-BA33-0F4F800A89D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28</TotalTime>
  <Words>462</Words>
  <Application>Microsoft Office PowerPoint</Application>
  <PresentationFormat>Widescreen</PresentationFormat>
  <Paragraphs>51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Garamond</vt:lpstr>
      <vt:lpstr>Organic</vt:lpstr>
      <vt:lpstr>Negotiation and Conflict Resolution</vt:lpstr>
      <vt:lpstr>Harvard Business School on Negotiation</vt:lpstr>
      <vt:lpstr>Negotiating</vt:lpstr>
      <vt:lpstr>Effective Negotiation Can be Learned</vt:lpstr>
      <vt:lpstr>Effective Negotiation Can be Learned Tips from High Level Female Leaders</vt:lpstr>
      <vt:lpstr>Negotiation Success</vt:lpstr>
      <vt:lpstr>Conflict Resolution</vt:lpstr>
      <vt:lpstr>Leading Conflict Management</vt:lpstr>
      <vt:lpstr>When Involved in Conflict</vt:lpstr>
      <vt:lpstr>Conflict can be resolved, and it can lead to better, more trusting and productive relationships.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Negotiation and Conflict Resolution</dc:title>
  <dc:creator>Cheri Dixon</dc:creator>
  <cp:lastModifiedBy>Cheri Dixon</cp:lastModifiedBy>
  <cp:revision>1</cp:revision>
  <dcterms:created xsi:type="dcterms:W3CDTF">2024-01-25T19:20:00Z</dcterms:created>
  <dcterms:modified xsi:type="dcterms:W3CDTF">2024-02-04T20:31:27Z</dcterms:modified>
</cp:coreProperties>
</file>