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797675" cy="9926625"/>
  <p:embeddedFontLst>
    <p:embeddedFont>
      <p:font typeface="Architects Daughter"/>
      <p:regular r:id="rId52"/>
    </p:embeddedFont>
    <p:embeddedFont>
      <p:font typeface="Roboto"/>
      <p:regular r:id="rId53"/>
      <p:bold r:id="rId54"/>
      <p:italic r:id="rId55"/>
      <p:boldItalic r:id="rId56"/>
    </p:embeddedFont>
    <p:embeddedFont>
      <p:font typeface="Merriweather"/>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1" roundtripDataSignature="AMtx7mhS74WouwORGLwqz2Ul0exBy/bc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erriweather-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regular.fntdata"/><Relationship Id="rId52" Type="http://schemas.openxmlformats.org/officeDocument/2006/relationships/font" Target="fonts/ArchitectsDaughter-regular.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Merriweather-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Merriweather-italic.fntdata"/><Relationship Id="rId14" Type="http://schemas.openxmlformats.org/officeDocument/2006/relationships/slide" Target="slides/slide9.xml"/><Relationship Id="rId58" Type="http://schemas.openxmlformats.org/officeDocument/2006/relationships/font" Target="fonts/Merriweather-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 name="Shape 16"/>
        <p:cNvGrpSpPr/>
        <p:nvPr/>
      </p:nvGrpSpPr>
      <p:grpSpPr>
        <a:xfrm>
          <a:off x="0" y="0"/>
          <a:ext cx="0" cy="0"/>
          <a:chOff x="0" y="0"/>
          <a:chExt cx="0" cy="0"/>
        </a:xfrm>
      </p:grpSpPr>
      <p:sp>
        <p:nvSpPr>
          <p:cNvPr id="17" name="Google Shape;17;p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 name="Google Shape;18;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Maar zeker ook </a:t>
            </a:r>
            <a:r>
              <a:rPr b="1" lang="nl-BE"/>
              <a:t>verbinding</a:t>
            </a:r>
            <a:r>
              <a:rPr lang="nl-BE"/>
              <a:t> met de leerling, een veilig leer- en leefklimaat, uitdagende en motiverende doelen…</a:t>
            </a:r>
            <a:endParaRPr/>
          </a:p>
          <a:p>
            <a:pPr indent="0" lvl="0" marL="0" rtl="0" algn="l">
              <a:lnSpc>
                <a:spcPct val="100000"/>
              </a:lnSpc>
              <a:spcBef>
                <a:spcPts val="0"/>
              </a:spcBef>
              <a:spcAft>
                <a:spcPts val="0"/>
              </a:spcAft>
              <a:buSzPts val="1100"/>
              <a:buNone/>
            </a:pPr>
            <a:r>
              <a:rPr b="1" lang="nl-BE"/>
              <a:t>Hoge verwachtingen</a:t>
            </a:r>
            <a:endParaRPr/>
          </a:p>
          <a:p>
            <a:pPr indent="0" lvl="0" marL="0" rtl="0" algn="l">
              <a:lnSpc>
                <a:spcPct val="100000"/>
              </a:lnSpc>
              <a:spcBef>
                <a:spcPts val="0"/>
              </a:spcBef>
              <a:spcAft>
                <a:spcPts val="0"/>
              </a:spcAft>
              <a:buSzPts val="1100"/>
              <a:buNone/>
            </a:pPr>
            <a:r>
              <a:rPr lang="nl-BE"/>
              <a:t>+ aspecten krachtige leeromgeving). </a:t>
            </a:r>
            <a:endParaRPr/>
          </a:p>
        </p:txBody>
      </p:sp>
      <p:sp>
        <p:nvSpPr>
          <p:cNvPr id="98" name="Google Shape;98;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nl-BE"/>
              <a:t>Ga in gesprek met je buurvrouw/-man en kies een van de stellingen waar je even over wilt zoemen. </a:t>
            </a:r>
            <a:endParaRPr/>
          </a:p>
          <a:p>
            <a:pPr indent="0" lvl="0" marL="158750" rtl="0" algn="l">
              <a:lnSpc>
                <a:spcPct val="100000"/>
              </a:lnSpc>
              <a:spcBef>
                <a:spcPts val="0"/>
              </a:spcBef>
              <a:spcAft>
                <a:spcPts val="0"/>
              </a:spcAft>
              <a:buSzPts val="1100"/>
              <a:buNone/>
            </a:pPr>
            <a:r>
              <a:rPr lang="nl-BE"/>
              <a:t>Hoe zie jij dit? Hoe ziet je gesprekspartner dit? Gaan jullie er mee akkoord, waarom wel/niet? </a:t>
            </a:r>
            <a:endParaRPr/>
          </a:p>
          <a:p>
            <a:pPr indent="0" lvl="0" marL="146050" marR="0" rtl="0" algn="l">
              <a:lnSpc>
                <a:spcPct val="115000"/>
              </a:lnSpc>
              <a:spcBef>
                <a:spcPts val="0"/>
              </a:spcBef>
              <a:spcAft>
                <a:spcPts val="0"/>
              </a:spcAft>
              <a:buClr>
                <a:srgbClr val="000000"/>
              </a:buClr>
              <a:buSzPts val="1300"/>
              <a:buFont typeface="Arial"/>
              <a:buNone/>
            </a:pPr>
            <a:r>
              <a:t/>
            </a:r>
            <a:endParaRPr/>
          </a:p>
          <a:p>
            <a:pPr indent="0" lvl="0" marL="146050" marR="0" rtl="0" algn="l">
              <a:lnSpc>
                <a:spcPct val="115000"/>
              </a:lnSpc>
              <a:spcBef>
                <a:spcPts val="0"/>
              </a:spcBef>
              <a:spcAft>
                <a:spcPts val="0"/>
              </a:spcAft>
              <a:buClr>
                <a:srgbClr val="000000"/>
              </a:buClr>
              <a:buSzPts val="1300"/>
              <a:buFont typeface="Arial"/>
              <a:buNone/>
            </a:pPr>
            <a:r>
              <a:rPr lang="nl-BE"/>
              <a:t>Over welke stelling waren de meningen verdeeld? Over welke stelling hebben jullie vragen? Welke koppelen jullie graag even terug? </a:t>
            </a:r>
            <a:endParaRPr/>
          </a:p>
          <a:p>
            <a:pPr indent="0" lvl="0" marL="146050" marR="0" rtl="0" algn="l">
              <a:lnSpc>
                <a:spcPct val="115000"/>
              </a:lnSpc>
              <a:spcBef>
                <a:spcPts val="0"/>
              </a:spcBef>
              <a:spcAft>
                <a:spcPts val="0"/>
              </a:spcAft>
              <a:buClr>
                <a:srgbClr val="000000"/>
              </a:buClr>
              <a:buSzPts val="1300"/>
              <a:buFont typeface="Arial"/>
              <a:buNone/>
            </a:pPr>
            <a:r>
              <a:t/>
            </a:r>
            <a:endParaRPr/>
          </a:p>
          <a:p>
            <a:pPr indent="0" lvl="0" marL="146050" marR="0" rtl="0" algn="l">
              <a:lnSpc>
                <a:spcPct val="115000"/>
              </a:lnSpc>
              <a:spcBef>
                <a:spcPts val="0"/>
              </a:spcBef>
              <a:spcAft>
                <a:spcPts val="0"/>
              </a:spcAft>
              <a:buClr>
                <a:srgbClr val="000000"/>
              </a:buClr>
              <a:buSzPts val="1300"/>
              <a:buFont typeface="Arial"/>
              <a:buNone/>
            </a:pPr>
            <a:r>
              <a:rPr lang="nl-BE"/>
              <a:t>(placematmethodiek?)</a:t>
            </a:r>
            <a:endParaRPr/>
          </a:p>
          <a:p>
            <a:pPr indent="0" lvl="0" marL="146050" marR="0" rtl="0" algn="l">
              <a:lnSpc>
                <a:spcPct val="115000"/>
              </a:lnSpc>
              <a:spcBef>
                <a:spcPts val="0"/>
              </a:spcBef>
              <a:spcAft>
                <a:spcPts val="0"/>
              </a:spcAft>
              <a:buClr>
                <a:srgbClr val="000000"/>
              </a:buClr>
              <a:buSzPts val="1300"/>
              <a:buFont typeface="Arial"/>
              <a:buNone/>
            </a:pPr>
            <a:r>
              <a:t/>
            </a:r>
            <a:endParaRPr/>
          </a:p>
          <a:p>
            <a:pPr indent="0" lvl="0" marL="146050" marR="0" rtl="0" algn="l">
              <a:lnSpc>
                <a:spcPct val="115000"/>
              </a:lnSpc>
              <a:spcBef>
                <a:spcPts val="0"/>
              </a:spcBef>
              <a:spcAft>
                <a:spcPts val="0"/>
              </a:spcAft>
              <a:buClr>
                <a:srgbClr val="000000"/>
              </a:buClr>
              <a:buSzPts val="1300"/>
              <a:buFont typeface="Arial"/>
              <a:buNone/>
            </a:pPr>
            <a:r>
              <a:rPr lang="nl-BE"/>
              <a:t>We bespreken hier:</a:t>
            </a:r>
            <a:endParaRPr/>
          </a:p>
          <a:p>
            <a:pPr indent="-311150" lvl="0" marL="457200" rtl="0" algn="l">
              <a:lnSpc>
                <a:spcPct val="115000"/>
              </a:lnSpc>
              <a:spcBef>
                <a:spcPts val="0"/>
              </a:spcBef>
              <a:spcAft>
                <a:spcPts val="0"/>
              </a:spcAft>
              <a:buSzPts val="1300"/>
              <a:buChar char="●"/>
            </a:pPr>
            <a:r>
              <a:rPr lang="nl-BE" sz="1100"/>
              <a:t>Feedback versus advies</a:t>
            </a:r>
            <a:endParaRPr/>
          </a:p>
          <a:p>
            <a:pPr indent="-311150" lvl="0" marL="457200" rtl="0" algn="l">
              <a:lnSpc>
                <a:spcPct val="115000"/>
              </a:lnSpc>
              <a:spcBef>
                <a:spcPts val="0"/>
              </a:spcBef>
              <a:spcAft>
                <a:spcPts val="0"/>
              </a:spcAft>
              <a:buSzPts val="1300"/>
              <a:buChar char="●"/>
            </a:pPr>
            <a:r>
              <a:rPr lang="nl-BE" sz="1100"/>
              <a:t>Schriftelijke versus mondelinge feedback</a:t>
            </a:r>
            <a:endParaRPr/>
          </a:p>
          <a:p>
            <a:pPr indent="-311150" lvl="0" marL="457200" rtl="0" algn="l">
              <a:lnSpc>
                <a:spcPct val="115000"/>
              </a:lnSpc>
              <a:spcBef>
                <a:spcPts val="0"/>
              </a:spcBef>
              <a:spcAft>
                <a:spcPts val="0"/>
              </a:spcAft>
              <a:buSzPts val="1300"/>
              <a:buChar char="●"/>
            </a:pPr>
            <a:r>
              <a:rPr lang="nl-BE" sz="1100"/>
              <a:t>Feedback aan goed- en laagpresterende leerlingen (of leerlingen met lage SES)</a:t>
            </a:r>
            <a:endParaRPr/>
          </a:p>
          <a:p>
            <a:pPr indent="-311150" lvl="0" marL="457200" rtl="0" algn="l">
              <a:lnSpc>
                <a:spcPct val="115000"/>
              </a:lnSpc>
              <a:spcBef>
                <a:spcPts val="0"/>
              </a:spcBef>
              <a:spcAft>
                <a:spcPts val="0"/>
              </a:spcAft>
              <a:buSzPts val="1300"/>
              <a:buChar char="●"/>
            </a:pPr>
            <a:r>
              <a:rPr lang="nl-BE" sz="1100"/>
              <a:t>Feedback ontvangen</a:t>
            </a:r>
            <a:endParaRPr/>
          </a:p>
          <a:p>
            <a:pPr indent="-311150" lvl="0" marL="457200" rtl="0" algn="l">
              <a:lnSpc>
                <a:spcPct val="115000"/>
              </a:lnSpc>
              <a:spcBef>
                <a:spcPts val="0"/>
              </a:spcBef>
              <a:spcAft>
                <a:spcPts val="0"/>
              </a:spcAft>
              <a:buSzPts val="1300"/>
              <a:buChar char="●"/>
            </a:pPr>
            <a:r>
              <a:rPr lang="nl-BE" sz="1100"/>
              <a:t>Taal voor groeigerichte feedback</a:t>
            </a:r>
            <a:endParaRPr/>
          </a:p>
          <a:p>
            <a:pPr indent="-311150" lvl="0" marL="457200" rtl="0" algn="l">
              <a:lnSpc>
                <a:spcPct val="115000"/>
              </a:lnSpc>
              <a:spcBef>
                <a:spcPts val="0"/>
              </a:spcBef>
              <a:spcAft>
                <a:spcPts val="0"/>
              </a:spcAft>
              <a:buSzPts val="1300"/>
              <a:buChar char="●"/>
            </a:pPr>
            <a:r>
              <a:rPr lang="nl-BE" sz="1100"/>
              <a:t>Feedback als dialoog</a:t>
            </a:r>
            <a:endParaRPr/>
          </a:p>
          <a:p>
            <a:pPr indent="-311150" lvl="0" marL="457200" rtl="0" algn="l">
              <a:lnSpc>
                <a:spcPct val="115000"/>
              </a:lnSpc>
              <a:spcBef>
                <a:spcPts val="0"/>
              </a:spcBef>
              <a:spcAft>
                <a:spcPts val="0"/>
              </a:spcAft>
              <a:buSzPts val="1300"/>
              <a:buChar char="●"/>
            </a:pPr>
            <a:r>
              <a:rPr lang="nl-BE" sz="1100"/>
              <a:t>Feedback als krachtig evaluatie-instrument voor de leerkracht</a:t>
            </a:r>
            <a:endParaRPr/>
          </a:p>
          <a:p>
            <a:pPr indent="-311150" lvl="0" marL="457200" rtl="0" algn="l">
              <a:lnSpc>
                <a:spcPct val="115000"/>
              </a:lnSpc>
              <a:spcBef>
                <a:spcPts val="0"/>
              </a:spcBef>
              <a:spcAft>
                <a:spcPts val="0"/>
              </a:spcAft>
              <a:buSzPts val="1300"/>
              <a:buChar char="●"/>
            </a:pPr>
            <a:r>
              <a:rPr lang="nl-BE" sz="1100"/>
              <a:t>Zichtbare doelen als noodzakelijke voorwaarde bij feedback</a:t>
            </a:r>
            <a:endParaRPr/>
          </a:p>
          <a:p>
            <a:pPr indent="-311150" lvl="0" marL="457200" rtl="0" algn="l">
              <a:lnSpc>
                <a:spcPct val="115000"/>
              </a:lnSpc>
              <a:spcBef>
                <a:spcPts val="0"/>
              </a:spcBef>
              <a:spcAft>
                <a:spcPts val="0"/>
              </a:spcAft>
              <a:buSzPts val="1300"/>
              <a:buChar char="●"/>
            </a:pPr>
            <a:r>
              <a:rPr lang="nl-BE" sz="1100"/>
              <a:t>Vaardigheden van leerkrachte, vraagvorm, niet invullen voor de leerling, onbevooroordeeld… </a:t>
            </a:r>
            <a:endParaRPr/>
          </a:p>
          <a:p>
            <a:pPr indent="-311150" lvl="0" marL="457200" rtl="0" algn="l">
              <a:lnSpc>
                <a:spcPct val="115000"/>
              </a:lnSpc>
              <a:spcBef>
                <a:spcPts val="0"/>
              </a:spcBef>
              <a:spcAft>
                <a:spcPts val="0"/>
              </a:spcAft>
              <a:buSzPts val="1300"/>
              <a:buChar char="●"/>
            </a:pPr>
            <a:r>
              <a:rPr lang="nl-BE" sz="1100"/>
              <a:t>…</a:t>
            </a:r>
            <a:endParaRPr/>
          </a:p>
          <a:p>
            <a:pPr indent="0" lvl="0" marL="146050" marR="0" rtl="0" algn="l">
              <a:lnSpc>
                <a:spcPct val="115000"/>
              </a:lnSpc>
              <a:spcBef>
                <a:spcPts val="0"/>
              </a:spcBef>
              <a:spcAft>
                <a:spcPts val="0"/>
              </a:spcAft>
              <a:buClr>
                <a:srgbClr val="000000"/>
              </a:buClr>
              <a:buSzPts val="1300"/>
              <a:buFont typeface="Arial"/>
              <a:buNone/>
            </a:pPr>
            <a:r>
              <a:t/>
            </a:r>
            <a:endParaRPr/>
          </a:p>
          <a:p>
            <a:pPr indent="0" lvl="0" marL="146050" marR="0" rtl="0" algn="l">
              <a:lnSpc>
                <a:spcPct val="115000"/>
              </a:lnSpc>
              <a:spcBef>
                <a:spcPts val="0"/>
              </a:spcBef>
              <a:spcAft>
                <a:spcPts val="0"/>
              </a:spcAft>
              <a:buClr>
                <a:srgbClr val="000000"/>
              </a:buClr>
              <a:buSzPts val="1300"/>
              <a:buFont typeface="Arial"/>
              <a:buNone/>
            </a:pPr>
            <a: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Staven met heel veel voorbeelden </a:t>
            </a:r>
            <a:endParaRPr/>
          </a:p>
        </p:txBody>
      </p:sp>
      <p:sp>
        <p:nvSpPr>
          <p:cNvPr id="116" name="Google Shape;116;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nl-BE"/>
              <a:t>Oefening met verschillende voorbeelden voorzien</a:t>
            </a:r>
            <a:endParaRPr/>
          </a:p>
          <a:p>
            <a:pPr indent="-298450" lvl="0" marL="457200" marR="0" rtl="0" algn="l">
              <a:lnSpc>
                <a:spcPct val="100000"/>
              </a:lnSpc>
              <a:spcBef>
                <a:spcPts val="0"/>
              </a:spcBef>
              <a:spcAft>
                <a:spcPts val="0"/>
              </a:spcAft>
              <a:buClr>
                <a:srgbClr val="000000"/>
              </a:buClr>
              <a:buSzPts val="1100"/>
              <a:buFont typeface="Arial"/>
              <a:buChar char="●"/>
            </a:pPr>
            <a:r>
              <a:rPr lang="nl-BE"/>
              <a:t>Samenvattend overzicht bespreken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358275e27_0_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Met behulp van vele voorbeelden </a:t>
            </a:r>
            <a:endParaRPr/>
          </a:p>
        </p:txBody>
      </p:sp>
      <p:sp>
        <p:nvSpPr>
          <p:cNvPr id="138" name="Google Shape;138;g6358275e27_0_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2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26: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nl-BE"/>
              <a:t>Oefening (zie volgende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nl-BE"/>
              <a:t>+ lijst met tops en flops op pagina 79 – 80 in boekje van Politeia, Feedback geven aan leerlingen op school. De motiverende kracht van woorden.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nl-BE"/>
              <a:t>Denk per tafel na over bovenstaande voorbeelden van feedback. </a:t>
            </a:r>
            <a:endParaRPr/>
          </a:p>
          <a:p>
            <a:pPr indent="0" lvl="0" marL="158750" rtl="0" algn="l">
              <a:lnSpc>
                <a:spcPct val="100000"/>
              </a:lnSpc>
              <a:spcBef>
                <a:spcPts val="0"/>
              </a:spcBef>
              <a:spcAft>
                <a:spcPts val="0"/>
              </a:spcAft>
              <a:buSzPts val="1100"/>
              <a:buNone/>
            </a:pPr>
            <a:r>
              <a:rPr lang="nl-BE"/>
              <a:t>Welke zijn volgens jullie sterk geformuleerd, welke niet? </a:t>
            </a:r>
            <a:endParaRPr/>
          </a:p>
          <a:p>
            <a:pPr indent="0" lvl="0" marL="158750" rtl="0" algn="l">
              <a:lnSpc>
                <a:spcPct val="100000"/>
              </a:lnSpc>
              <a:spcBef>
                <a:spcPts val="0"/>
              </a:spcBef>
              <a:spcAft>
                <a:spcPts val="0"/>
              </a:spcAft>
              <a:buSzPts val="1100"/>
              <a:buNone/>
            </a:pPr>
            <a:r>
              <a:rPr lang="nl-BE"/>
              <a:t>Wat maakt dat je de ene sterk vindt, de andere niet?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Kan je hieruit enkele </a:t>
            </a:r>
            <a:r>
              <a:rPr b="1" lang="nl-BE"/>
              <a:t>kenmerken</a:t>
            </a:r>
            <a:r>
              <a:rPr lang="nl-BE"/>
              <a:t> van goede feedback halen?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Terugkoppeling a.h.v. volgende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 name="Shape 27"/>
        <p:cNvGrpSpPr/>
        <p:nvPr/>
      </p:nvGrpSpPr>
      <p:grpSpPr>
        <a:xfrm>
          <a:off x="0" y="0"/>
          <a:ext cx="0" cy="0"/>
          <a:chOff x="0" y="0"/>
          <a:chExt cx="0" cy="0"/>
        </a:xfrm>
      </p:grpSpPr>
      <p:sp>
        <p:nvSpPr>
          <p:cNvPr id="28" name="Google Shape;28;g75a6acb5ad_0_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g75a6acb5ad_0_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9: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nl-BE"/>
              <a:t>Denk per tafel na over bovenstaande voorbeelden van feedback. </a:t>
            </a:r>
            <a:endParaRPr/>
          </a:p>
          <a:p>
            <a:pPr indent="0" lvl="0" marL="158750" rtl="0" algn="l">
              <a:lnSpc>
                <a:spcPct val="100000"/>
              </a:lnSpc>
              <a:spcBef>
                <a:spcPts val="0"/>
              </a:spcBef>
              <a:spcAft>
                <a:spcPts val="0"/>
              </a:spcAft>
              <a:buSzPts val="1100"/>
              <a:buNone/>
            </a:pPr>
            <a:r>
              <a:rPr lang="nl-BE"/>
              <a:t>Welke zijn volgens jullie sterk geformuleerd, welke niet? </a:t>
            </a:r>
            <a:endParaRPr/>
          </a:p>
          <a:p>
            <a:pPr indent="0" lvl="0" marL="158750" rtl="0" algn="l">
              <a:lnSpc>
                <a:spcPct val="100000"/>
              </a:lnSpc>
              <a:spcBef>
                <a:spcPts val="0"/>
              </a:spcBef>
              <a:spcAft>
                <a:spcPts val="0"/>
              </a:spcAft>
              <a:buSzPts val="1100"/>
              <a:buNone/>
            </a:pPr>
            <a:r>
              <a:rPr lang="nl-BE"/>
              <a:t>Wat maakt dat je de ene sterk vindt, de andere niet?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Kan je hieruit enkele </a:t>
            </a:r>
            <a:r>
              <a:rPr b="1" lang="nl-BE"/>
              <a:t>kenmerken</a:t>
            </a:r>
            <a:r>
              <a:rPr lang="nl-BE"/>
              <a:t> van goede feedback halen? </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Terugkoppeling a.h.v. volgende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2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1100"/>
              <a:t>Zelfevaluatie</a:t>
            </a:r>
            <a:endParaRPr/>
          </a:p>
          <a:p>
            <a:pPr indent="-311150" lvl="0" marL="457200" rtl="0" algn="l">
              <a:lnSpc>
                <a:spcPct val="115000"/>
              </a:lnSpc>
              <a:spcBef>
                <a:spcPts val="0"/>
              </a:spcBef>
              <a:spcAft>
                <a:spcPts val="0"/>
              </a:spcAft>
              <a:buSzPts val="1300"/>
              <a:buChar char="●"/>
            </a:pPr>
            <a:r>
              <a:rPr lang="nl-BE" sz="1100"/>
              <a:t>Peerevaluatie</a:t>
            </a:r>
            <a:endParaRPr/>
          </a:p>
          <a:p>
            <a:pPr indent="-311150" lvl="0" marL="457200" rtl="0" algn="l">
              <a:lnSpc>
                <a:spcPct val="115000"/>
              </a:lnSpc>
              <a:spcBef>
                <a:spcPts val="0"/>
              </a:spcBef>
              <a:spcAft>
                <a:spcPts val="0"/>
              </a:spcAft>
              <a:buSzPts val="1300"/>
              <a:buChar char="●"/>
            </a:pPr>
            <a:r>
              <a:rPr lang="nl-BE" sz="1100"/>
              <a:t>Feedbacktool VSK</a:t>
            </a:r>
            <a:endParaRPr/>
          </a:p>
          <a:p>
            <a:pPr indent="-311150" lvl="0" marL="457200" rtl="0" algn="l">
              <a:lnSpc>
                <a:spcPct val="115000"/>
              </a:lnSpc>
              <a:spcBef>
                <a:spcPts val="0"/>
              </a:spcBef>
              <a:spcAft>
                <a:spcPts val="0"/>
              </a:spcAft>
              <a:buSzPts val="1300"/>
              <a:buChar char="●"/>
            </a:pPr>
            <a:r>
              <a:rPr lang="nl-BE" sz="1100"/>
              <a:t>ClassDojo</a:t>
            </a:r>
            <a:endParaRPr sz="1100"/>
          </a:p>
          <a:p>
            <a:pPr indent="-311150" lvl="0" marL="457200" rtl="0" algn="l">
              <a:lnSpc>
                <a:spcPct val="115000"/>
              </a:lnSpc>
              <a:spcBef>
                <a:spcPts val="0"/>
              </a:spcBef>
              <a:spcAft>
                <a:spcPts val="0"/>
              </a:spcAft>
              <a:buSzPts val="1300"/>
              <a:buChar char="●"/>
            </a:pPr>
            <a:r>
              <a:rPr lang="nl-BE" sz="1100"/>
              <a:t>Quizzes</a:t>
            </a:r>
            <a:endParaRPr sz="1100"/>
          </a:p>
          <a:p>
            <a:pPr indent="-311150" lvl="0" marL="457200" rtl="0" algn="l">
              <a:lnSpc>
                <a:spcPct val="115000"/>
              </a:lnSpc>
              <a:spcBef>
                <a:spcPts val="0"/>
              </a:spcBef>
              <a:spcAft>
                <a:spcPts val="0"/>
              </a:spcAft>
              <a:buSzPts val="1300"/>
              <a:buChar char="●"/>
            </a:pPr>
            <a:r>
              <a:rPr lang="nl-BE" sz="1100"/>
              <a:t>ClassKick</a:t>
            </a:r>
            <a:endParaRPr sz="1100"/>
          </a:p>
          <a:p>
            <a:pPr indent="-311150" lvl="0" marL="457200" rtl="0" algn="l">
              <a:lnSpc>
                <a:spcPct val="115000"/>
              </a:lnSpc>
              <a:spcBef>
                <a:spcPts val="0"/>
              </a:spcBef>
              <a:spcAft>
                <a:spcPts val="0"/>
              </a:spcAft>
              <a:buSzPts val="1300"/>
              <a:buChar char="●"/>
            </a:pPr>
            <a:r>
              <a:rPr lang="nl-BE" sz="1100"/>
              <a:t>Feedbackwijzer van leerling 2020</a:t>
            </a:r>
            <a:endParaRPr/>
          </a:p>
          <a:p>
            <a:pPr indent="-311150" lvl="0" marL="457200" rtl="0" algn="l">
              <a:lnSpc>
                <a:spcPct val="115000"/>
              </a:lnSpc>
              <a:spcBef>
                <a:spcPts val="0"/>
              </a:spcBef>
              <a:spcAft>
                <a:spcPts val="0"/>
              </a:spcAft>
              <a:buSzPts val="1300"/>
              <a:buChar char="●"/>
            </a:pPr>
            <a:r>
              <a:rPr lang="nl-BE" sz="1100"/>
              <a:t>Werkvormen: Socrative, Formative, Quayn, eduScrum, Padlet, Peer Scholar, Peergrade, Spraakmemo</a:t>
            </a:r>
            <a:endParaRPr/>
          </a:p>
          <a:p>
            <a:pPr indent="-311150" lvl="0" marL="457200" rtl="0" algn="l">
              <a:lnSpc>
                <a:spcPct val="115000"/>
              </a:lnSpc>
              <a:spcBef>
                <a:spcPts val="0"/>
              </a:spcBef>
              <a:spcAft>
                <a:spcPts val="0"/>
              </a:spcAft>
              <a:buSzPts val="1300"/>
              <a:buChar char="●"/>
            </a:pPr>
            <a:r>
              <a:rPr lang="nl-BE" sz="1100"/>
              <a:t>Startset evaluatiewijzer, didactisch coachen in de les</a:t>
            </a:r>
            <a:endParaRPr/>
          </a:p>
          <a:p>
            <a:pPr indent="-311150" lvl="0" marL="457200" rtl="0" algn="l">
              <a:lnSpc>
                <a:spcPct val="115000"/>
              </a:lnSpc>
              <a:spcBef>
                <a:spcPts val="0"/>
              </a:spcBef>
              <a:spcAft>
                <a:spcPts val="0"/>
              </a:spcAft>
              <a:buSzPts val="1300"/>
              <a:buChar char="●"/>
            </a:pPr>
            <a:r>
              <a:rPr lang="nl-BE" sz="1100"/>
              <a:t>Flashcards</a:t>
            </a:r>
            <a:endParaRPr/>
          </a:p>
          <a:p>
            <a:pPr indent="-311150" lvl="0" marL="457200" rtl="0" algn="l">
              <a:lnSpc>
                <a:spcPct val="115000"/>
              </a:lnSpc>
              <a:spcBef>
                <a:spcPts val="0"/>
              </a:spcBef>
              <a:spcAft>
                <a:spcPts val="0"/>
              </a:spcAft>
              <a:buSzPts val="1300"/>
              <a:buChar char="●"/>
            </a:pPr>
            <a:r>
              <a:rPr b="1" lang="nl-BE" sz="1100"/>
              <a:t>Open klassenraden</a:t>
            </a:r>
            <a:endParaRPr/>
          </a:p>
          <a:p>
            <a:pPr indent="0" lvl="0" marL="146050" rtl="0" algn="l">
              <a:lnSpc>
                <a:spcPct val="115000"/>
              </a:lnSpc>
              <a:spcBef>
                <a:spcPts val="0"/>
              </a:spcBef>
              <a:spcAft>
                <a:spcPts val="0"/>
              </a:spcAft>
              <a:buSzPts val="1300"/>
              <a:buNone/>
            </a:pPr>
            <a:r>
              <a:t/>
            </a:r>
            <a:endParaRPr/>
          </a:p>
          <a:p>
            <a:pPr indent="0" lvl="0" marL="158750" marR="0" rtl="0" algn="l">
              <a:lnSpc>
                <a:spcPct val="100000"/>
              </a:lnSpc>
              <a:spcBef>
                <a:spcPts val="0"/>
              </a:spcBef>
              <a:spcAft>
                <a:spcPts val="0"/>
              </a:spcAft>
              <a:buClr>
                <a:srgbClr val="000000"/>
              </a:buClr>
              <a:buSzPts val="1100"/>
              <a:buFont typeface="Arial"/>
              <a:buNone/>
            </a:pPr>
            <a:r>
              <a:rPr lang="nl-BE"/>
              <a:t>+ checklists en tools in boekje van Politeia, Feedback geven aan leerlingen op school. De motiverende kracht van woorden. </a:t>
            </a:r>
            <a:endParaRPr/>
          </a:p>
          <a:p>
            <a:pPr indent="-298450" lvl="0" marL="457200" marR="0" rtl="0" algn="l">
              <a:lnSpc>
                <a:spcPct val="100000"/>
              </a:lnSpc>
              <a:spcBef>
                <a:spcPts val="0"/>
              </a:spcBef>
              <a:spcAft>
                <a:spcPts val="0"/>
              </a:spcAft>
              <a:buClr>
                <a:srgbClr val="000000"/>
              </a:buClr>
              <a:buSzPts val="1100"/>
              <a:buFont typeface="Arial"/>
              <a:buChar char="-"/>
            </a:pPr>
            <a:r>
              <a:rPr lang="nl-BE"/>
              <a:t>Dingen om te onthouden over feedback (poster)</a:t>
            </a:r>
            <a:endParaRPr/>
          </a:p>
          <a:p>
            <a:pPr indent="-298450" lvl="0" marL="457200" marR="0" rtl="0" algn="l">
              <a:lnSpc>
                <a:spcPct val="100000"/>
              </a:lnSpc>
              <a:spcBef>
                <a:spcPts val="0"/>
              </a:spcBef>
              <a:spcAft>
                <a:spcPts val="0"/>
              </a:spcAft>
              <a:buClr>
                <a:srgbClr val="000000"/>
              </a:buClr>
              <a:buSzPts val="1100"/>
              <a:buFont typeface="Arial"/>
              <a:buChar char="-"/>
            </a:pPr>
            <a:r>
              <a:rPr lang="nl-BE"/>
              <a:t>Inspiratieblad feedback, feed up en feed forward (poster)</a:t>
            </a:r>
            <a:endParaRPr/>
          </a:p>
          <a:p>
            <a:pPr indent="-298450" lvl="0" marL="457200" marR="0" rtl="0" algn="l">
              <a:lnSpc>
                <a:spcPct val="100000"/>
              </a:lnSpc>
              <a:spcBef>
                <a:spcPts val="0"/>
              </a:spcBef>
              <a:spcAft>
                <a:spcPts val="0"/>
              </a:spcAft>
              <a:buClr>
                <a:srgbClr val="000000"/>
              </a:buClr>
              <a:buSzPts val="1100"/>
              <a:buFont typeface="Arial"/>
              <a:buChar char="-"/>
            </a:pPr>
            <a:r>
              <a:rPr lang="nl-BE"/>
              <a:t>Feed up, feedback en feed forward gelinkt aan taxonomie van Bloom</a:t>
            </a:r>
            <a:endParaRPr/>
          </a:p>
          <a:p>
            <a:pPr indent="-298450" lvl="0" marL="457200" marR="0" rtl="0" algn="l">
              <a:lnSpc>
                <a:spcPct val="100000"/>
              </a:lnSpc>
              <a:spcBef>
                <a:spcPts val="0"/>
              </a:spcBef>
              <a:spcAft>
                <a:spcPts val="0"/>
              </a:spcAft>
              <a:buClr>
                <a:srgbClr val="000000"/>
              </a:buClr>
              <a:buSzPts val="1100"/>
              <a:buFont typeface="Arial"/>
              <a:buChar char="-"/>
            </a:pPr>
            <a:r>
              <a:rPr lang="nl-BE"/>
              <a:t>Doelensjabloon voor feedback</a:t>
            </a:r>
            <a:endParaRPr/>
          </a:p>
          <a:p>
            <a:pPr indent="-298450" lvl="0" marL="457200" marR="0" rtl="0" algn="l">
              <a:lnSpc>
                <a:spcPct val="100000"/>
              </a:lnSpc>
              <a:spcBef>
                <a:spcPts val="0"/>
              </a:spcBef>
              <a:spcAft>
                <a:spcPts val="0"/>
              </a:spcAft>
              <a:buClr>
                <a:srgbClr val="000000"/>
              </a:buClr>
              <a:buSzPts val="1100"/>
              <a:buFont typeface="Arial"/>
              <a:buChar char="-"/>
            </a:pPr>
            <a:r>
              <a:rPr lang="nl-BE"/>
              <a:t>Vragenlijst fixed en growth mindset</a:t>
            </a:r>
            <a:endParaRPr/>
          </a:p>
          <a:p>
            <a:pPr indent="-298450" lvl="0" marL="457200" marR="0" rtl="0" algn="l">
              <a:lnSpc>
                <a:spcPct val="100000"/>
              </a:lnSpc>
              <a:spcBef>
                <a:spcPts val="0"/>
              </a:spcBef>
              <a:spcAft>
                <a:spcPts val="0"/>
              </a:spcAft>
              <a:buClr>
                <a:srgbClr val="000000"/>
              </a:buClr>
              <a:buSzPts val="1100"/>
              <a:buFont typeface="Arial"/>
              <a:buChar char="-"/>
            </a:pPr>
            <a:r>
              <a:rPr lang="nl-BE"/>
              <a:t>Complimentenlijst (of observatielijst)</a:t>
            </a:r>
            <a:endParaRPr/>
          </a:p>
          <a:p>
            <a:pPr indent="-298450" lvl="0" marL="457200" marR="0" rtl="0" algn="l">
              <a:lnSpc>
                <a:spcPct val="100000"/>
              </a:lnSpc>
              <a:spcBef>
                <a:spcPts val="0"/>
              </a:spcBef>
              <a:spcAft>
                <a:spcPts val="0"/>
              </a:spcAft>
              <a:buClr>
                <a:srgbClr val="000000"/>
              </a:buClr>
              <a:buSzPts val="1100"/>
              <a:buFont typeface="Arial"/>
              <a:buChar char="-"/>
            </a:pPr>
            <a:r>
              <a:rPr lang="nl-BE"/>
              <a:t>Vragen over zelfreflectie over feedback: waar sta ik nu? </a:t>
            </a:r>
            <a:endParaRPr/>
          </a:p>
          <a:p>
            <a:pPr indent="-298450" lvl="0" marL="457200" marR="0" rtl="0" algn="l">
              <a:lnSpc>
                <a:spcPct val="100000"/>
              </a:lnSpc>
              <a:spcBef>
                <a:spcPts val="0"/>
              </a:spcBef>
              <a:spcAft>
                <a:spcPts val="0"/>
              </a:spcAft>
              <a:buClr>
                <a:srgbClr val="000000"/>
              </a:buClr>
              <a:buSzPts val="1100"/>
              <a:buFont typeface="Arial"/>
              <a:buChar char="-"/>
            </a:pPr>
            <a:r>
              <a:rPr lang="nl-BE"/>
              <a:t>Twintig tips voor effectieve feedback</a:t>
            </a:r>
            <a:endParaRPr/>
          </a:p>
          <a:p>
            <a:pPr indent="-298450" lvl="0" marL="457200" marR="0" rtl="0" algn="l">
              <a:lnSpc>
                <a:spcPct val="100000"/>
              </a:lnSpc>
              <a:spcBef>
                <a:spcPts val="0"/>
              </a:spcBef>
              <a:spcAft>
                <a:spcPts val="0"/>
              </a:spcAft>
              <a:buClr>
                <a:srgbClr val="000000"/>
              </a:buClr>
              <a:buSzPts val="1100"/>
              <a:buFont typeface="Arial"/>
              <a:buChar char="-"/>
            </a:pPr>
            <a:r>
              <a:rPr lang="nl-BE"/>
              <a:t>Hoe sta je zelf tegenover feedback geven? </a:t>
            </a:r>
            <a:endParaRPr/>
          </a:p>
          <a:p>
            <a:pPr indent="-298450" lvl="0" marL="457200" marR="0" rtl="0" algn="l">
              <a:lnSpc>
                <a:spcPct val="100000"/>
              </a:lnSpc>
              <a:spcBef>
                <a:spcPts val="0"/>
              </a:spcBef>
              <a:spcAft>
                <a:spcPts val="0"/>
              </a:spcAft>
              <a:buClr>
                <a:srgbClr val="000000"/>
              </a:buClr>
              <a:buSzPts val="1100"/>
              <a:buFont typeface="Arial"/>
              <a:buChar char="-"/>
            </a:pPr>
            <a:r>
              <a:rPr lang="nl-BE"/>
              <a:t>7 vragen die je kunt stellen na feedback </a:t>
            </a:r>
            <a:endParaRPr/>
          </a:p>
          <a:p>
            <a:pPr indent="-298450" lvl="0" marL="457200" marR="0" rtl="0" algn="l">
              <a:lnSpc>
                <a:spcPct val="100000"/>
              </a:lnSpc>
              <a:spcBef>
                <a:spcPts val="0"/>
              </a:spcBef>
              <a:spcAft>
                <a:spcPts val="0"/>
              </a:spcAft>
              <a:buClr>
                <a:srgbClr val="000000"/>
              </a:buClr>
              <a:buSzPts val="1100"/>
              <a:buFont typeface="Arial"/>
              <a:buChar char="-"/>
            </a:pPr>
            <a:r>
              <a:rPr lang="nl-BE"/>
              <a:t>Hoe geef en ontvang jij feedback?</a:t>
            </a:r>
            <a:endParaRPr/>
          </a:p>
          <a:p>
            <a:pPr indent="-298450" lvl="0" marL="457200" marR="0" rtl="0" algn="l">
              <a:lnSpc>
                <a:spcPct val="100000"/>
              </a:lnSpc>
              <a:spcBef>
                <a:spcPts val="0"/>
              </a:spcBef>
              <a:spcAft>
                <a:spcPts val="0"/>
              </a:spcAft>
              <a:buClr>
                <a:srgbClr val="000000"/>
              </a:buClr>
              <a:buSzPts val="1100"/>
              <a:buFont typeface="Arial"/>
              <a:buChar char="-"/>
            </a:pPr>
            <a:r>
              <a:rPr lang="nl-BE"/>
              <a:t>Sjabloon voor klassikale feedback (vb les geschiedenis)</a:t>
            </a:r>
            <a:endParaRPr/>
          </a:p>
          <a:p>
            <a:pPr indent="-298450" lvl="0" marL="457200" marR="0" rtl="0" algn="l">
              <a:lnSpc>
                <a:spcPct val="100000"/>
              </a:lnSpc>
              <a:spcBef>
                <a:spcPts val="0"/>
              </a:spcBef>
              <a:spcAft>
                <a:spcPts val="0"/>
              </a:spcAft>
              <a:buClr>
                <a:srgbClr val="000000"/>
              </a:buClr>
              <a:buSzPts val="1100"/>
              <a:buFont typeface="Arial"/>
              <a:buChar char="-"/>
            </a:pPr>
            <a:r>
              <a:rPr lang="nl-BE"/>
              <a:t>Het vijfminuten-evaluatieoverzicht</a:t>
            </a:r>
            <a:endParaRPr/>
          </a:p>
          <a:p>
            <a:pPr indent="0" lvl="0" marL="15875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29: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30: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31: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3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3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33: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34: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14: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nl-BE"/>
              <a:t>Oefn vanuit retrieval practice</a:t>
            </a:r>
            <a:endParaRPr/>
          </a:p>
          <a:p>
            <a:pPr indent="0" lvl="0" marL="158750" rtl="0" algn="l">
              <a:lnSpc>
                <a:spcPct val="100000"/>
              </a:lnSpc>
              <a:spcBef>
                <a:spcPts val="0"/>
              </a:spcBef>
              <a:spcAft>
                <a:spcPts val="0"/>
              </a:spcAft>
              <a:buSzPts val="1100"/>
              <a:buNone/>
            </a:pPr>
            <a:r>
              <a:rPr lang="nl-BE"/>
              <a:t>Per vier een flap</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Terugkoppeling huiswerk</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lang="nl-BE"/>
              <a:t>Resultaten bij de leerlingen?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35: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36: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7: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8: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39: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40: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4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41: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4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4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43: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44: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g75a6acb5ad_0_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 name="Google Shape;41;g75a6acb5ad_0_0: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45: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46: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4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4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1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lang="nl-BE"/>
              <a:t>Verschillende tafels met elk een onderwerp, gelinkt aan hun leervragen. </a:t>
            </a:r>
            <a:endParaRPr/>
          </a:p>
          <a:p>
            <a:pPr indent="-228600" lvl="0" marL="457200" marR="0" rtl="0" algn="l">
              <a:lnSpc>
                <a:spcPct val="100000"/>
              </a:lnSpc>
              <a:spcBef>
                <a:spcPts val="0"/>
              </a:spcBef>
              <a:spcAft>
                <a:spcPts val="0"/>
              </a:spcAft>
              <a:buClr>
                <a:srgbClr val="000000"/>
              </a:buClr>
              <a:buSzPts val="1100"/>
              <a:buFont typeface="Arial"/>
              <a:buChar char="-"/>
            </a:pPr>
            <a:r>
              <a:rPr lang="nl-BE"/>
              <a:t>Eerst feedback, feed up, feed forward invullen met eigen leervraag</a:t>
            </a:r>
            <a:endParaRPr/>
          </a:p>
          <a:p>
            <a:pPr indent="-228600" lvl="0" marL="457200" marR="0" rtl="0" algn="l">
              <a:lnSpc>
                <a:spcPct val="100000"/>
              </a:lnSpc>
              <a:spcBef>
                <a:spcPts val="0"/>
              </a:spcBef>
              <a:spcAft>
                <a:spcPts val="0"/>
              </a:spcAft>
              <a:buClr>
                <a:srgbClr val="000000"/>
              </a:buClr>
              <a:buSzPts val="1100"/>
              <a:buFont typeface="Arial"/>
              <a:buChar char="-"/>
            </a:pPr>
            <a:r>
              <a:rPr lang="nl-BE"/>
              <a:t>Wat wil ik zien bij mijn leerlingen? Welke resultaten wil ik? </a:t>
            </a:r>
            <a:endParaRPr/>
          </a:p>
          <a:p>
            <a:pPr indent="-15875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Char char="-"/>
            </a:pPr>
            <a:r>
              <a:rPr lang="nl-BE"/>
              <a:t>School- en studiekeuze</a:t>
            </a:r>
            <a:endParaRPr/>
          </a:p>
          <a:p>
            <a:pPr indent="-228600" lvl="0" marL="457200" marR="0" rtl="0" algn="l">
              <a:lnSpc>
                <a:spcPct val="100000"/>
              </a:lnSpc>
              <a:spcBef>
                <a:spcPts val="0"/>
              </a:spcBef>
              <a:spcAft>
                <a:spcPts val="0"/>
              </a:spcAft>
              <a:buClr>
                <a:srgbClr val="000000"/>
              </a:buClr>
              <a:buSzPts val="1100"/>
              <a:buFont typeface="Arial"/>
              <a:buChar char="-"/>
            </a:pPr>
            <a:r>
              <a:rPr lang="nl-BE"/>
              <a:t>Zelfsturing</a:t>
            </a:r>
            <a:endParaRPr/>
          </a:p>
          <a:p>
            <a:pPr indent="-228600" lvl="0" marL="457200" marR="0" rtl="0" algn="l">
              <a:lnSpc>
                <a:spcPct val="100000"/>
              </a:lnSpc>
              <a:spcBef>
                <a:spcPts val="0"/>
              </a:spcBef>
              <a:spcAft>
                <a:spcPts val="0"/>
              </a:spcAft>
              <a:buClr>
                <a:srgbClr val="000000"/>
              </a:buClr>
              <a:buSzPts val="1100"/>
              <a:buFont typeface="Arial"/>
              <a:buChar char="-"/>
            </a:pPr>
            <a:r>
              <a:rPr lang="nl-BE"/>
              <a:t>Flexibele leerwegen</a:t>
            </a:r>
            <a:endParaRPr/>
          </a:p>
          <a:p>
            <a:pPr indent="-228600" lvl="0" marL="457200" marR="0" rtl="0" algn="l">
              <a:lnSpc>
                <a:spcPct val="100000"/>
              </a:lnSpc>
              <a:spcBef>
                <a:spcPts val="0"/>
              </a:spcBef>
              <a:spcAft>
                <a:spcPts val="0"/>
              </a:spcAft>
              <a:buClr>
                <a:srgbClr val="000000"/>
              </a:buClr>
              <a:buSzPts val="1100"/>
              <a:buFont typeface="Arial"/>
              <a:buChar char="-"/>
            </a:pPr>
            <a:r>
              <a:rPr lang="nl-BE"/>
              <a:t>Sterkere leerlingen blijven uitdagen</a:t>
            </a:r>
            <a:endParaRPr/>
          </a:p>
          <a:p>
            <a:pPr indent="-228600" lvl="0" marL="457200" marR="0" rtl="0" algn="l">
              <a:lnSpc>
                <a:spcPct val="100000"/>
              </a:lnSpc>
              <a:spcBef>
                <a:spcPts val="0"/>
              </a:spcBef>
              <a:spcAft>
                <a:spcPts val="0"/>
              </a:spcAft>
              <a:buClr>
                <a:srgbClr val="000000"/>
              </a:buClr>
              <a:buSzPts val="1100"/>
              <a:buFont typeface="Arial"/>
              <a:buChar char="-"/>
            </a:pPr>
            <a:r>
              <a:rPr lang="nl-BE"/>
              <a:t>Feedback</a:t>
            </a:r>
            <a:endParaRPr/>
          </a:p>
          <a:p>
            <a:pPr indent="-228600" lvl="0" marL="457200" marR="0" rtl="0" algn="l">
              <a:lnSpc>
                <a:spcPct val="100000"/>
              </a:lnSpc>
              <a:spcBef>
                <a:spcPts val="0"/>
              </a:spcBef>
              <a:spcAft>
                <a:spcPts val="0"/>
              </a:spcAft>
              <a:buClr>
                <a:srgbClr val="000000"/>
              </a:buClr>
              <a:buSzPts val="1100"/>
              <a:buFont typeface="Arial"/>
              <a:buChar char="-"/>
            </a:pPr>
            <a:r>
              <a:rPr lang="nl-BE"/>
              <a:t>Motivatie</a:t>
            </a:r>
            <a:endParaRPr/>
          </a:p>
          <a:p>
            <a:pPr indent="-228600" lvl="0" marL="457200" marR="0" rtl="0" algn="l">
              <a:lnSpc>
                <a:spcPct val="100000"/>
              </a:lnSpc>
              <a:spcBef>
                <a:spcPts val="0"/>
              </a:spcBef>
              <a:spcAft>
                <a:spcPts val="0"/>
              </a:spcAft>
              <a:buClr>
                <a:srgbClr val="000000"/>
              </a:buClr>
              <a:buSzPts val="1100"/>
              <a:buFont typeface="Arial"/>
              <a:buChar char="-"/>
            </a:pPr>
            <a:r>
              <a:rPr lang="nl-BE"/>
              <a:t>Groepsdynamiek</a:t>
            </a:r>
            <a:endParaRPr/>
          </a:p>
          <a:p>
            <a:pPr indent="-228600" lvl="0" marL="457200" marR="0" rtl="0" algn="l">
              <a:lnSpc>
                <a:spcPct val="100000"/>
              </a:lnSpc>
              <a:spcBef>
                <a:spcPts val="0"/>
              </a:spcBef>
              <a:spcAft>
                <a:spcPts val="0"/>
              </a:spcAft>
              <a:buClr>
                <a:srgbClr val="000000"/>
              </a:buClr>
              <a:buSzPts val="1100"/>
              <a:buFont typeface="Arial"/>
              <a:buChar char="-"/>
            </a:pPr>
            <a:r>
              <a:rPr lang="nl-BE"/>
              <a:t>Evaluatie</a:t>
            </a:r>
            <a:endParaRPr/>
          </a:p>
          <a:p>
            <a:pPr indent="-228600" lvl="0" marL="457200" marR="0" rtl="0" algn="l">
              <a:lnSpc>
                <a:spcPct val="100000"/>
              </a:lnSpc>
              <a:spcBef>
                <a:spcPts val="0"/>
              </a:spcBef>
              <a:spcAft>
                <a:spcPts val="0"/>
              </a:spcAft>
              <a:buClr>
                <a:srgbClr val="000000"/>
              </a:buClr>
              <a:buSzPts val="1100"/>
              <a:buFont typeface="Arial"/>
              <a:buChar char="-"/>
            </a:pPr>
            <a:r>
              <a:rPr lang="nl-BE"/>
              <a:t>Differentiatie</a:t>
            </a:r>
            <a:endParaRPr/>
          </a:p>
          <a:p>
            <a:pPr indent="-228600" lvl="0" marL="457200" marR="0" rtl="0" algn="l">
              <a:lnSpc>
                <a:spcPct val="100000"/>
              </a:lnSpc>
              <a:spcBef>
                <a:spcPts val="0"/>
              </a:spcBef>
              <a:spcAft>
                <a:spcPts val="0"/>
              </a:spcAft>
              <a:buClr>
                <a:srgbClr val="000000"/>
              </a:buClr>
              <a:buSzPts val="1100"/>
              <a:buFont typeface="Arial"/>
              <a:buChar char="-"/>
            </a:pPr>
            <a:r>
              <a:rPr lang="nl-BE"/>
              <a:t>Gedrag</a:t>
            </a:r>
            <a:endParaRPr/>
          </a:p>
          <a:p>
            <a:pPr indent="-15875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48: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49:notes"/>
          <p:cNvSpPr txBox="1"/>
          <p:nvPr>
            <p:ph idx="1" type="body"/>
          </p:nvPr>
        </p:nvSpPr>
        <p:spPr>
          <a:xfrm>
            <a:off x="679768" y="4715153"/>
            <a:ext cx="5438140" cy="4466987"/>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p2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5: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solidFill>
                <a:schemeClr val="accent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Ontwikkeling stimuleren (rubriek) De rubriek ontwikkeling stimuleren krijgt een cruciale plaats in het referentiekader. Deze rubriek geeft het kernproces ‘leren en onderwijzen’ weer. In de klas realiseert de leraar samen met de lerenden en de andere teamleden kwaliteitsvol onderwijs. Schoolteams leggen een doordachte verbinding tussen de vier deelrubrieken: (1) doelen stellen, (2) het onderwijsleerproces en de leef- en leeromgeving vormgeven, (3) de lerenden begeleiden en (4) de lerenden opvolgen. De vier deelrubrieken geven de rubriek ‘ontwikkeling stimuleren’ weer.</a:t>
            </a:r>
            <a:endParaRPr/>
          </a:p>
        </p:txBody>
      </p:sp>
      <p:sp>
        <p:nvSpPr>
          <p:cNvPr id="56" name="Google Shape;56;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Leerlingbegeleiding als erkenningsvoorwaarde in BaO en SO</a:t>
            </a:r>
            <a:endParaRPr/>
          </a:p>
          <a:p>
            <a:pPr indent="0" lvl="0" marL="0" rtl="0" algn="l">
              <a:lnSpc>
                <a:spcPct val="100000"/>
              </a:lnSpc>
              <a:spcBef>
                <a:spcPts val="0"/>
              </a:spcBef>
              <a:spcAft>
                <a:spcPts val="0"/>
              </a:spcAft>
              <a:buSzPts val="1100"/>
              <a:buNone/>
            </a:pPr>
            <a:r>
              <a:rPr lang="nl-BE"/>
              <a:t>Schoolloopbaan – leren studeren – gezondheid – psycho-emotioneel </a:t>
            </a:r>
            <a:endParaRPr/>
          </a:p>
        </p:txBody>
      </p:sp>
      <p:sp>
        <p:nvSpPr>
          <p:cNvPr id="65" name="Google Shape;65;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7: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BE"/>
              <a:t>Vertellen:</a:t>
            </a:r>
            <a:endParaRPr/>
          </a:p>
          <a:p>
            <a:pPr indent="0" lvl="0" marL="0" rtl="0" algn="l">
              <a:lnSpc>
                <a:spcPct val="100000"/>
              </a:lnSpc>
              <a:spcBef>
                <a:spcPts val="0"/>
              </a:spcBef>
              <a:spcAft>
                <a:spcPts val="0"/>
              </a:spcAft>
              <a:buSzPts val="1100"/>
              <a:buNone/>
            </a:pPr>
            <a:r>
              <a:rPr lang="nl-BE"/>
              <a:t>Verschil in wat feedback inhoudt voor leerlingen en leerkrachten (Hattie, p. &amp;&amp;)</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nl-BE"/>
              <a:t>de </a:t>
            </a:r>
            <a:r>
              <a:rPr b="1" lang="nl-BE"/>
              <a:t>info</a:t>
            </a:r>
            <a:r>
              <a:rPr lang="nl-BE"/>
              <a:t> die we als leerkracht in handen hebben</a:t>
            </a:r>
            <a:endParaRPr/>
          </a:p>
          <a:p>
            <a:pPr indent="-298450" lvl="0" marL="457200" rtl="0" algn="l">
              <a:lnSpc>
                <a:spcPct val="100000"/>
              </a:lnSpc>
              <a:spcBef>
                <a:spcPts val="0"/>
              </a:spcBef>
              <a:spcAft>
                <a:spcPts val="0"/>
              </a:spcAft>
              <a:buSzPts val="1100"/>
              <a:buChar char="●"/>
            </a:pPr>
            <a:r>
              <a:rPr lang="nl-BE"/>
              <a:t>over het </a:t>
            </a:r>
            <a:r>
              <a:rPr b="1" lang="nl-BE"/>
              <a:t>leren</a:t>
            </a:r>
            <a:r>
              <a:rPr lang="nl-BE"/>
              <a:t> van leerlingen</a:t>
            </a:r>
            <a:endParaRPr/>
          </a:p>
          <a:p>
            <a:pPr indent="-298450" lvl="0" marL="457200" rtl="0" algn="l">
              <a:lnSpc>
                <a:spcPct val="100000"/>
              </a:lnSpc>
              <a:spcBef>
                <a:spcPts val="0"/>
              </a:spcBef>
              <a:spcAft>
                <a:spcPts val="0"/>
              </a:spcAft>
              <a:buSzPts val="1100"/>
              <a:buChar char="●"/>
            </a:pPr>
            <a:r>
              <a:rPr lang="nl-BE"/>
              <a:t>verzameld via </a:t>
            </a:r>
            <a:r>
              <a:rPr b="1" lang="nl-BE"/>
              <a:t>observaties en prestaties</a:t>
            </a:r>
            <a:endParaRPr/>
          </a:p>
          <a:p>
            <a:pPr indent="-298450" lvl="0" marL="457200" rtl="0" algn="l">
              <a:lnSpc>
                <a:spcPct val="100000"/>
              </a:lnSpc>
              <a:spcBef>
                <a:spcPts val="0"/>
              </a:spcBef>
              <a:spcAft>
                <a:spcPts val="0"/>
              </a:spcAft>
              <a:buSzPts val="1100"/>
              <a:buChar char="●"/>
            </a:pPr>
            <a:r>
              <a:rPr lang="nl-BE"/>
              <a:t>en die we omzetten in </a:t>
            </a:r>
            <a:r>
              <a:rPr b="1" lang="nl-BE"/>
              <a:t>zinvolle adviezen</a:t>
            </a:r>
            <a:endParaRPr/>
          </a:p>
          <a:p>
            <a:pPr indent="-298450" lvl="0" marL="457200" rtl="0" algn="l">
              <a:lnSpc>
                <a:spcPct val="100000"/>
              </a:lnSpc>
              <a:spcBef>
                <a:spcPts val="0"/>
              </a:spcBef>
              <a:spcAft>
                <a:spcPts val="0"/>
              </a:spcAft>
              <a:buSzPts val="1100"/>
              <a:buChar char="●"/>
            </a:pPr>
            <a:r>
              <a:rPr lang="nl-BE"/>
              <a:t>om </a:t>
            </a:r>
            <a:r>
              <a:rPr b="1" lang="nl-BE"/>
              <a:t>het leren </a:t>
            </a:r>
            <a:endParaRPr/>
          </a:p>
          <a:p>
            <a:pPr indent="-298450" lvl="0" marL="457200" rtl="0" algn="l">
              <a:lnSpc>
                <a:spcPct val="100000"/>
              </a:lnSpc>
              <a:spcBef>
                <a:spcPts val="0"/>
              </a:spcBef>
              <a:spcAft>
                <a:spcPts val="0"/>
              </a:spcAft>
              <a:buSzPts val="1100"/>
              <a:buChar char="●"/>
            </a:pPr>
            <a:r>
              <a:rPr lang="nl-BE"/>
              <a:t>te </a:t>
            </a:r>
            <a:r>
              <a:rPr b="1" lang="nl-BE"/>
              <a:t>verbeteren</a:t>
            </a:r>
            <a:endParaRPr/>
          </a:p>
          <a:p>
            <a:pPr indent="-298450" lvl="0" marL="457200" marR="0" rtl="0" algn="l">
              <a:lnSpc>
                <a:spcPct val="100000"/>
              </a:lnSpc>
              <a:spcBef>
                <a:spcPts val="0"/>
              </a:spcBef>
              <a:spcAft>
                <a:spcPts val="0"/>
              </a:spcAft>
              <a:buClr>
                <a:srgbClr val="000000"/>
              </a:buClr>
              <a:buSzPts val="1100"/>
              <a:buFont typeface="Arial"/>
              <a:buChar char="●"/>
            </a:pPr>
            <a:br>
              <a:rPr lang="nl-BE"/>
            </a:br>
            <a:br>
              <a:rPr lang="nl-BE"/>
            </a:br>
            <a:r>
              <a:rPr lang="nl-BE"/>
              <a:t>(Hattie &amp; Timperley, 2007 in: Castelijns, Segers, Struyven, 2011)</a:t>
            </a:r>
            <a:endParaRPr/>
          </a:p>
          <a:p>
            <a:pPr indent="0" lvl="0" marL="14605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72" name="Google Shape;72;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8:notes"/>
          <p:cNvSpPr txBox="1"/>
          <p:nvPr>
            <p:ph idx="1" type="body"/>
          </p:nvPr>
        </p:nvSpPr>
        <p:spPr>
          <a:xfrm>
            <a:off x="679768" y="4715153"/>
            <a:ext cx="543814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 name="Shape 9"/>
        <p:cNvGrpSpPr/>
        <p:nvPr/>
      </p:nvGrpSpPr>
      <p:grpSpPr>
        <a:xfrm>
          <a:off x="0" y="0"/>
          <a:ext cx="0" cy="0"/>
          <a:chOff x="0" y="0"/>
          <a:chExt cx="0" cy="0"/>
        </a:xfrm>
      </p:grpSpPr>
      <p:sp>
        <p:nvSpPr>
          <p:cNvPr id="10" name="Google Shape;10;p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2" name="Google Shape;12;p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3" name="Google Shape;13;p16"/>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4" name="Google Shape;14;p16"/>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5" name="Google Shape;15;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 name="Shape 19"/>
        <p:cNvGrpSpPr/>
        <p:nvPr/>
      </p:nvGrpSpPr>
      <p:grpSpPr>
        <a:xfrm>
          <a:off x="0" y="0"/>
          <a:ext cx="0" cy="0"/>
          <a:chOff x="0" y="0"/>
          <a:chExt cx="0" cy="0"/>
        </a:xfrm>
      </p:grpSpPr>
      <p:sp>
        <p:nvSpPr>
          <p:cNvPr id="20" name="Google Shape;20;p1"/>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br>
              <a:rPr lang="nl-BE"/>
            </a:br>
            <a:endParaRPr sz="2000"/>
          </a:p>
        </p:txBody>
      </p:sp>
      <p:sp>
        <p:nvSpPr>
          <p:cNvPr id="21" name="Google Shape;21;p1"/>
          <p:cNvSpPr/>
          <p:nvPr/>
        </p:nvSpPr>
        <p:spPr>
          <a:xfrm>
            <a:off x="656407" y="4683081"/>
            <a:ext cx="336181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descr="https://lh3.googleusercontent.com/P1X1dxoSC9pgDYCBWnC-RkG76EqdJtFP1x-s4b7RhIczMtUb8cIAHs6qGhaugl1DrCnURDoVS79hwdTdRDo6jgE-84od811UYcYDJNPucI4jMZz0FSUqS5xrwN_EJb4YMVCldUbr5hk" id="22" name="Google Shape;22;p1"/>
          <p:cNvPicPr preferRelativeResize="0"/>
          <p:nvPr/>
        </p:nvPicPr>
        <p:blipFill rotWithShape="1">
          <a:blip r:embed="rId3">
            <a:alphaModFix/>
          </a:blip>
          <a:srcRect b="0" l="0" r="0" t="0"/>
          <a:stretch/>
        </p:blipFill>
        <p:spPr>
          <a:xfrm>
            <a:off x="6172200" y="2985604"/>
            <a:ext cx="2929911" cy="1953273"/>
          </a:xfrm>
          <a:prstGeom prst="rect">
            <a:avLst/>
          </a:prstGeom>
          <a:noFill/>
          <a:ln>
            <a:noFill/>
          </a:ln>
        </p:spPr>
      </p:pic>
      <p:sp>
        <p:nvSpPr>
          <p:cNvPr id="23" name="Google Shape;23;p1"/>
          <p:cNvSpPr/>
          <p:nvPr/>
        </p:nvSpPr>
        <p:spPr>
          <a:xfrm>
            <a:off x="171450" y="274172"/>
            <a:ext cx="39433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nl-BE" sz="4000" u="none" cap="none" strike="noStrike">
                <a:solidFill>
                  <a:srgbClr val="F2F2F2"/>
                </a:solidFill>
                <a:latin typeface="Calibri"/>
                <a:ea typeface="Calibri"/>
                <a:cs typeface="Calibri"/>
                <a:sym typeface="Calibri"/>
              </a:rPr>
              <a:t>Leerlabo</a:t>
            </a:r>
            <a:endParaRPr b="0" i="0" sz="4000" u="none" cap="none" strike="noStrike">
              <a:solidFill>
                <a:srgbClr val="F2F2F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nl-BE" sz="3200" u="none" cap="none" strike="noStrike">
                <a:solidFill>
                  <a:srgbClr val="F2F2F2"/>
                </a:solidFill>
                <a:latin typeface="Calibri"/>
                <a:ea typeface="Calibri"/>
                <a:cs typeface="Calibri"/>
                <a:sym typeface="Calibri"/>
              </a:rPr>
              <a:t>Onderwijs aan Tieners</a:t>
            </a:r>
            <a:endParaRPr b="0" i="0" sz="3200" u="none" cap="none" strike="noStrike">
              <a:solidFill>
                <a:srgbClr val="F2F2F2"/>
              </a:solidFill>
              <a:latin typeface="Arial"/>
              <a:ea typeface="Arial"/>
              <a:cs typeface="Arial"/>
              <a:sym typeface="Arial"/>
            </a:endParaRPr>
          </a:p>
        </p:txBody>
      </p:sp>
      <p:pic>
        <p:nvPicPr>
          <p:cNvPr descr="https://lh4.googleusercontent.com/QaB4b2BisK_OSdQAxl7Sora6NFcm2Ygr5HDcOvPZOQpY0Qkd2yh3MrJX0aCn0D_RZmOsOR53FsUGU8DOMUZ7k-gZTmRsp32v61GA3_mS74mCu8d0oEB3lRvCGWe6XYJ0l2oJSm0u8X8" id="24" name="Google Shape;24;p1"/>
          <p:cNvPicPr preferRelativeResize="0"/>
          <p:nvPr/>
        </p:nvPicPr>
        <p:blipFill rotWithShape="1">
          <a:blip r:embed="rId4">
            <a:alphaModFix/>
          </a:blip>
          <a:srcRect b="0" l="0" r="0" t="0"/>
          <a:stretch/>
        </p:blipFill>
        <p:spPr>
          <a:xfrm>
            <a:off x="248444" y="4536282"/>
            <a:ext cx="1622818" cy="437734"/>
          </a:xfrm>
          <a:prstGeom prst="rect">
            <a:avLst/>
          </a:prstGeom>
          <a:noFill/>
          <a:ln>
            <a:noFill/>
          </a:ln>
        </p:spPr>
      </p:pic>
      <p:pic>
        <p:nvPicPr>
          <p:cNvPr descr="https://lh6.googleusercontent.com/xHCYLiIjjm3cPh1x6M8IdK4YIS_IT92ZvGzKewbbvVjqsl9RyFr9KexB8rjTmsE-gwOs7CdikWFAwSAXOc3_7cqogJj03SImeGbqmS8LRqb3Z_6jvyf5c9Vvf5IodL03pjkqjOpPq6M" id="25" name="Google Shape;25;p1"/>
          <p:cNvPicPr preferRelativeResize="0"/>
          <p:nvPr/>
        </p:nvPicPr>
        <p:blipFill rotWithShape="1">
          <a:blip r:embed="rId5">
            <a:alphaModFix/>
          </a:blip>
          <a:srcRect b="0" l="0" r="0" t="0"/>
          <a:stretch/>
        </p:blipFill>
        <p:spPr>
          <a:xfrm>
            <a:off x="2870949" y="4133686"/>
            <a:ext cx="1192875" cy="805191"/>
          </a:xfrm>
          <a:prstGeom prst="rect">
            <a:avLst/>
          </a:prstGeom>
          <a:noFill/>
          <a:ln>
            <a:noFill/>
          </a:ln>
        </p:spPr>
      </p:pic>
      <p:sp>
        <p:nvSpPr>
          <p:cNvPr id="26" name="Google Shape;26;p1"/>
          <p:cNvSpPr/>
          <p:nvPr/>
        </p:nvSpPr>
        <p:spPr>
          <a:xfrm>
            <a:off x="5112326" y="1474501"/>
            <a:ext cx="412454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nl-BE" sz="3200" u="none" cap="none" strike="noStrike">
                <a:solidFill>
                  <a:schemeClr val="accent1"/>
                </a:solidFill>
                <a:latin typeface="Calibri"/>
                <a:ea typeface="Calibri"/>
                <a:cs typeface="Calibri"/>
                <a:sym typeface="Calibri"/>
              </a:rPr>
              <a:t>Sessie 3: Feedback </a:t>
            </a:r>
            <a:endParaRPr b="0" i="0" sz="3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4"/>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a:t> </a:t>
            </a:r>
            <a:endParaRPr/>
          </a:p>
        </p:txBody>
      </p:sp>
      <p:sp>
        <p:nvSpPr>
          <p:cNvPr id="91" name="Google Shape;91;p4"/>
          <p:cNvSpPr/>
          <p:nvPr/>
        </p:nvSpPr>
        <p:spPr>
          <a:xfrm>
            <a:off x="155448" y="1463040"/>
            <a:ext cx="8430768" cy="34656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 name="Google Shape;92;p4"/>
          <p:cNvSpPr/>
          <p:nvPr/>
        </p:nvSpPr>
        <p:spPr>
          <a:xfrm>
            <a:off x="923544" y="2926080"/>
            <a:ext cx="7269480" cy="813816"/>
          </a:xfrm>
          <a:prstGeom prst="leftRightArrow">
            <a:avLst>
              <a:gd fmla="val 50000" name="adj1"/>
              <a:gd fmla="val 50000" name="adj2"/>
            </a:avLst>
          </a:prstGeom>
          <a:solidFill>
            <a:schemeClr val="accent1"/>
          </a:solidFill>
          <a:ln cap="flat" cmpd="sng" w="25400">
            <a:solidFill>
              <a:srgbClr val="00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4"/>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Wat is feedback? </a:t>
            </a:r>
            <a:endParaRPr/>
          </a:p>
        </p:txBody>
      </p:sp>
      <p:sp>
        <p:nvSpPr>
          <p:cNvPr id="94" name="Google Shape;94;p4"/>
          <p:cNvSpPr txBox="1"/>
          <p:nvPr/>
        </p:nvSpPr>
        <p:spPr>
          <a:xfrm>
            <a:off x="726252" y="2196009"/>
            <a:ext cx="1673810" cy="51555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1400" u="none" cap="none" strike="noStrike">
                <a:solidFill>
                  <a:schemeClr val="dk1"/>
                </a:solidFill>
                <a:latin typeface="Arial"/>
                <a:ea typeface="Arial"/>
                <a:cs typeface="Arial"/>
                <a:sym typeface="Arial"/>
              </a:rPr>
              <a:t>Leerlingencontact </a:t>
            </a:r>
            <a:endParaRPr/>
          </a:p>
          <a:p>
            <a:pPr indent="0" lvl="0" marL="0" marR="0" rtl="0" algn="l">
              <a:lnSpc>
                <a:spcPct val="100000"/>
              </a:lnSpc>
              <a:spcBef>
                <a:spcPts val="0"/>
              </a:spcBef>
              <a:spcAft>
                <a:spcPts val="0"/>
              </a:spcAft>
              <a:buClr>
                <a:schemeClr val="lt1"/>
              </a:buClr>
              <a:buSzPts val="2800"/>
              <a:buFont typeface="Merriweather"/>
              <a:buNone/>
            </a:pPr>
            <a:r>
              <a:rPr b="0" i="0" lang="nl-BE" sz="1400" u="none" cap="none" strike="noStrike">
                <a:solidFill>
                  <a:schemeClr val="dk1"/>
                </a:solidFill>
                <a:latin typeface="Arial"/>
                <a:ea typeface="Arial"/>
                <a:cs typeface="Arial"/>
                <a:sym typeface="Arial"/>
              </a:rPr>
              <a:t>na elk rapport</a:t>
            </a:r>
            <a:endParaRPr b="0" i="0" sz="1400" u="none" cap="none" strike="noStrike">
              <a:solidFill>
                <a:schemeClr val="dk1"/>
              </a:solidFill>
              <a:latin typeface="Arial"/>
              <a:ea typeface="Arial"/>
              <a:cs typeface="Arial"/>
              <a:sym typeface="Arial"/>
            </a:endParaRPr>
          </a:p>
        </p:txBody>
      </p:sp>
      <p:sp>
        <p:nvSpPr>
          <p:cNvPr id="95" name="Google Shape;95;p4"/>
          <p:cNvSpPr txBox="1"/>
          <p:nvPr/>
        </p:nvSpPr>
        <p:spPr>
          <a:xfrm>
            <a:off x="6657660" y="2196009"/>
            <a:ext cx="1673810" cy="81381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1400" u="none" cap="none" strike="noStrike">
                <a:solidFill>
                  <a:schemeClr val="dk1"/>
                </a:solidFill>
                <a:latin typeface="Arial"/>
                <a:ea typeface="Arial"/>
                <a:cs typeface="Arial"/>
                <a:sym typeface="Arial"/>
              </a:rPr>
              <a:t>Feedback tijdens leerproces in de klas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9"/>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Hoe feedback geven? </a:t>
            </a:r>
            <a:endParaRPr/>
          </a:p>
        </p:txBody>
      </p:sp>
      <p:sp>
        <p:nvSpPr>
          <p:cNvPr id="101" name="Google Shape;101;p9"/>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1600"/>
              <a:t>Zichtbare en duidelijke leerdoelen </a:t>
            </a:r>
            <a:endParaRPr/>
          </a:p>
          <a:p>
            <a:pPr indent="-311150" lvl="0" marL="457200" rtl="0" algn="l">
              <a:lnSpc>
                <a:spcPct val="115000"/>
              </a:lnSpc>
              <a:spcBef>
                <a:spcPts val="0"/>
              </a:spcBef>
              <a:spcAft>
                <a:spcPts val="0"/>
              </a:spcAft>
              <a:buSzPts val="1300"/>
              <a:buChar char="●"/>
            </a:pPr>
            <a:r>
              <a:rPr lang="nl-BE" sz="1600"/>
              <a:t>Duidelijke instructie </a:t>
            </a:r>
            <a:endParaRPr/>
          </a:p>
          <a:p>
            <a:pPr indent="-311150" lvl="0" marL="457200" rtl="0" algn="l">
              <a:lnSpc>
                <a:spcPct val="115000"/>
              </a:lnSpc>
              <a:spcBef>
                <a:spcPts val="0"/>
              </a:spcBef>
              <a:spcAft>
                <a:spcPts val="0"/>
              </a:spcAft>
              <a:buSzPts val="1300"/>
              <a:buChar char="●"/>
            </a:pPr>
            <a:r>
              <a:rPr lang="nl-BE" sz="1600"/>
              <a:t>Een veilig leerklimaat</a:t>
            </a:r>
            <a:endParaRPr/>
          </a:p>
        </p:txBody>
      </p:sp>
      <p:sp>
        <p:nvSpPr>
          <p:cNvPr id="102" name="Google Shape;102;p9"/>
          <p:cNvSpPr txBox="1"/>
          <p:nvPr/>
        </p:nvSpPr>
        <p:spPr>
          <a:xfrm>
            <a:off x="554182" y="4470442"/>
            <a:ext cx="3604719" cy="67305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000" u="none" cap="none" strike="noStrike">
                <a:solidFill>
                  <a:schemeClr val="lt1"/>
                </a:solidFill>
                <a:latin typeface="Merriweather"/>
                <a:ea typeface="Merriweather"/>
                <a:cs typeface="Merriweather"/>
                <a:sym typeface="Merriweather"/>
              </a:rPr>
              <a:t>Belangrijkste voorwaarden</a:t>
            </a:r>
            <a:endParaRPr b="0" i="0" sz="1400" u="none" cap="none" strike="noStrike">
              <a:solidFill>
                <a:srgbClr val="000000"/>
              </a:solidFill>
              <a:latin typeface="Arial"/>
              <a:ea typeface="Arial"/>
              <a:cs typeface="Arial"/>
              <a:sym typeface="Arial"/>
            </a:endParaRPr>
          </a:p>
        </p:txBody>
      </p:sp>
      <p:pic>
        <p:nvPicPr>
          <p:cNvPr id="103" name="Google Shape;103;p9"/>
          <p:cNvPicPr preferRelativeResize="0"/>
          <p:nvPr/>
        </p:nvPicPr>
        <p:blipFill rotWithShape="1">
          <a:blip r:embed="rId3">
            <a:alphaModFix/>
          </a:blip>
          <a:srcRect b="0" l="0" r="0" t="0"/>
          <a:stretch/>
        </p:blipFill>
        <p:spPr>
          <a:xfrm>
            <a:off x="311725" y="1610671"/>
            <a:ext cx="4194412" cy="2798307"/>
          </a:xfrm>
          <a:prstGeom prst="rect">
            <a:avLst/>
          </a:prstGeom>
          <a:noFill/>
          <a:ln>
            <a:noFill/>
          </a:ln>
        </p:spPr>
      </p:pic>
      <p:pic>
        <p:nvPicPr>
          <p:cNvPr id="104" name="Google Shape;104;p9"/>
          <p:cNvPicPr preferRelativeResize="0"/>
          <p:nvPr/>
        </p:nvPicPr>
        <p:blipFill rotWithShape="1">
          <a:blip r:embed="rId4">
            <a:alphaModFix/>
          </a:blip>
          <a:srcRect b="22828" l="17847" r="30706" t="29534"/>
          <a:stretch/>
        </p:blipFill>
        <p:spPr>
          <a:xfrm>
            <a:off x="4711750" y="1610671"/>
            <a:ext cx="4032250" cy="2800350"/>
          </a:xfrm>
          <a:prstGeom prst="rect">
            <a:avLst/>
          </a:prstGeom>
          <a:noFill/>
          <a:ln>
            <a:noFill/>
          </a:ln>
        </p:spPr>
      </p:pic>
      <p:sp>
        <p:nvSpPr>
          <p:cNvPr id="105" name="Google Shape;105;p9"/>
          <p:cNvSpPr/>
          <p:nvPr/>
        </p:nvSpPr>
        <p:spPr>
          <a:xfrm>
            <a:off x="4711750" y="4599525"/>
            <a:ext cx="457200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Noto Sans Symbols"/>
              <a:buNone/>
            </a:pPr>
            <a:r>
              <a:rPr b="0" i="0" lang="nl-BE" sz="1100" u="none" cap="none" strike="noStrike">
                <a:solidFill>
                  <a:srgbClr val="000000"/>
                </a:solidFill>
                <a:latin typeface="Arial"/>
                <a:ea typeface="Arial"/>
                <a:cs typeface="Arial"/>
                <a:sym typeface="Arial"/>
              </a:rPr>
              <a:t>Uit: Hattie, J. (2014). De impact van leren zichtbaar maken.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6"/>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Straffe stellingen </a:t>
            </a:r>
            <a:endParaRPr/>
          </a:p>
        </p:txBody>
      </p:sp>
      <p:sp>
        <p:nvSpPr>
          <p:cNvPr id="111" name="Google Shape;111;p6"/>
          <p:cNvSpPr/>
          <p:nvPr/>
        </p:nvSpPr>
        <p:spPr>
          <a:xfrm>
            <a:off x="311724" y="1412358"/>
            <a:ext cx="8603675" cy="3230217"/>
          </a:xfrm>
          <a:prstGeom prst="rect">
            <a:avLst/>
          </a:prstGeom>
          <a:solidFill>
            <a:schemeClr val="lt1"/>
          </a:solidFill>
          <a:ln cap="flat" cmpd="sng" w="25400">
            <a:solidFill>
              <a:srgbClr val="00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6"/>
          <p:cNvSpPr txBox="1"/>
          <p:nvPr>
            <p:ph idx="1" type="body"/>
          </p:nvPr>
        </p:nvSpPr>
        <p:spPr>
          <a:xfrm>
            <a:off x="311723" y="1642022"/>
            <a:ext cx="8693127"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Clr>
                <a:srgbClr val="000000"/>
              </a:buClr>
              <a:buSzPts val="1300"/>
              <a:buNone/>
            </a:pPr>
            <a:r>
              <a:rPr lang="nl-BE" sz="1400"/>
              <a:t>1) Feedback van leerling naar leraar is belangrijker dan omgekeerd. </a:t>
            </a:r>
            <a:endParaRPr/>
          </a:p>
          <a:p>
            <a:pPr indent="0" lvl="0" marL="146050" rtl="0" algn="l">
              <a:lnSpc>
                <a:spcPct val="115000"/>
              </a:lnSpc>
              <a:spcBef>
                <a:spcPts val="400"/>
              </a:spcBef>
              <a:spcAft>
                <a:spcPts val="0"/>
              </a:spcAft>
              <a:buClr>
                <a:srgbClr val="000000"/>
              </a:buClr>
              <a:buSzPts val="1300"/>
              <a:buNone/>
            </a:pPr>
            <a:r>
              <a:rPr lang="nl-BE" sz="1400"/>
              <a:t>2) Doelen moeten specifiek en uitdagend zijn, ze helpen om gerichter feedback te kunnen geven. </a:t>
            </a:r>
            <a:endParaRPr/>
          </a:p>
          <a:p>
            <a:pPr indent="0" lvl="0" marL="146050" rtl="0" algn="l">
              <a:lnSpc>
                <a:spcPct val="115000"/>
              </a:lnSpc>
              <a:spcBef>
                <a:spcPts val="400"/>
              </a:spcBef>
              <a:spcAft>
                <a:spcPts val="0"/>
              </a:spcAft>
              <a:buClr>
                <a:srgbClr val="000000"/>
              </a:buClr>
              <a:buSzPts val="1300"/>
              <a:buNone/>
            </a:pPr>
            <a:r>
              <a:rPr lang="nl-BE" sz="1400"/>
              <a:t>3) Effectieve feedback kan pas bestaan als de ontvanger er voor open staat. </a:t>
            </a:r>
            <a:endParaRPr/>
          </a:p>
          <a:p>
            <a:pPr indent="0" lvl="0" marL="146050" rtl="0" algn="l">
              <a:lnSpc>
                <a:spcPct val="115000"/>
              </a:lnSpc>
              <a:spcBef>
                <a:spcPts val="400"/>
              </a:spcBef>
              <a:spcAft>
                <a:spcPts val="0"/>
              </a:spcAft>
              <a:buClr>
                <a:srgbClr val="000000"/>
              </a:buClr>
              <a:buSzPts val="1300"/>
              <a:buNone/>
            </a:pPr>
            <a:r>
              <a:rPr lang="nl-BE" sz="1400"/>
              <a:t>4) Elke ontvanger vindt het fijn om persoonsgerichte feedback te krijgen: knap van jou, daar heb je echt een talent voor…!</a:t>
            </a:r>
            <a:endParaRPr/>
          </a:p>
          <a:p>
            <a:pPr indent="0" lvl="0" marL="146050" rtl="0" algn="l">
              <a:lnSpc>
                <a:spcPct val="115000"/>
              </a:lnSpc>
              <a:spcBef>
                <a:spcPts val="400"/>
              </a:spcBef>
              <a:spcAft>
                <a:spcPts val="0"/>
              </a:spcAft>
              <a:buClr>
                <a:srgbClr val="000000"/>
              </a:buClr>
              <a:buSzPts val="1300"/>
              <a:buNone/>
            </a:pPr>
            <a:r>
              <a:rPr lang="nl-BE" sz="1400"/>
              <a:t>5) Feedback is geen advies maar advies kan er wel deel van uitmaken als de ontvanger daar naar vraagt. </a:t>
            </a:r>
            <a:endParaRPr/>
          </a:p>
          <a:p>
            <a:pPr indent="0" lvl="0" marL="146050" rtl="0" algn="l">
              <a:lnSpc>
                <a:spcPct val="115000"/>
              </a:lnSpc>
              <a:spcBef>
                <a:spcPts val="400"/>
              </a:spcBef>
              <a:spcAft>
                <a:spcPts val="0"/>
              </a:spcAft>
              <a:buClr>
                <a:srgbClr val="000000"/>
              </a:buClr>
              <a:buSzPts val="1300"/>
              <a:buNone/>
            </a:pPr>
            <a:r>
              <a:rPr lang="nl-BE" sz="1400"/>
              <a:t>6) Feedback kan heel krachtig zijn als die in vraagvorm gesteld wordt. </a:t>
            </a:r>
            <a:endParaRPr/>
          </a:p>
          <a:p>
            <a:pPr indent="0" lvl="0" marL="146050" rtl="0" algn="l">
              <a:lnSpc>
                <a:spcPct val="115000"/>
              </a:lnSpc>
              <a:spcBef>
                <a:spcPts val="400"/>
              </a:spcBef>
              <a:spcAft>
                <a:spcPts val="0"/>
              </a:spcAft>
              <a:buClr>
                <a:srgbClr val="000000"/>
              </a:buClr>
              <a:buSzPts val="1300"/>
              <a:buNone/>
            </a:pPr>
            <a:r>
              <a:rPr lang="nl-BE" sz="1400"/>
              <a:t>7) Feedback naast een cijfer is nutteloos werk voor de leerkracht. </a:t>
            </a:r>
            <a:endParaRPr/>
          </a:p>
          <a:p>
            <a:pPr indent="0" lvl="0" marL="146050" rtl="0" algn="l">
              <a:lnSpc>
                <a:spcPct val="115000"/>
              </a:lnSpc>
              <a:spcBef>
                <a:spcPts val="400"/>
              </a:spcBef>
              <a:spcAft>
                <a:spcPts val="400"/>
              </a:spcAft>
              <a:buClr>
                <a:srgbClr val="000000"/>
              </a:buClr>
              <a:buSzPts val="1300"/>
              <a:buNone/>
            </a:pPr>
            <a:r>
              <a:rPr lang="nl-BE" sz="1400"/>
              <a:t>8) Negatieve feedback geef je het best ‘verpakt’ tussen positieve feedback</a:t>
            </a:r>
            <a:endParaRPr/>
          </a:p>
        </p:txBody>
      </p:sp>
      <p:pic>
        <p:nvPicPr>
          <p:cNvPr id="113" name="Google Shape;113;p6"/>
          <p:cNvPicPr preferRelativeResize="0"/>
          <p:nvPr/>
        </p:nvPicPr>
        <p:blipFill rotWithShape="1">
          <a:blip r:embed="rId3">
            <a:alphaModFix/>
          </a:blip>
          <a:srcRect b="0" l="0" r="0" t="0"/>
          <a:stretch/>
        </p:blipFill>
        <p:spPr>
          <a:xfrm>
            <a:off x="6457256" y="255415"/>
            <a:ext cx="2110274" cy="14024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Kenmerken van goede feedback </a:t>
            </a:r>
            <a:endParaRPr/>
          </a:p>
        </p:txBody>
      </p:sp>
      <p:sp>
        <p:nvSpPr>
          <p:cNvPr id="119" name="Google Shape;119;p11"/>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2000"/>
              <a:t>Doelgericht (feed up)</a:t>
            </a:r>
            <a:endParaRPr/>
          </a:p>
          <a:p>
            <a:pPr indent="-311150" lvl="0" marL="457200" rtl="0" algn="l">
              <a:lnSpc>
                <a:spcPct val="115000"/>
              </a:lnSpc>
              <a:spcBef>
                <a:spcPts val="0"/>
              </a:spcBef>
              <a:spcAft>
                <a:spcPts val="0"/>
              </a:spcAft>
              <a:buSzPts val="1300"/>
              <a:buChar char="●"/>
            </a:pPr>
            <a:r>
              <a:rPr lang="nl-BE" sz="2000"/>
              <a:t>Transparant</a:t>
            </a:r>
            <a:endParaRPr/>
          </a:p>
          <a:p>
            <a:pPr indent="-311150" lvl="0" marL="457200" rtl="0" algn="l">
              <a:lnSpc>
                <a:spcPct val="115000"/>
              </a:lnSpc>
              <a:spcBef>
                <a:spcPts val="0"/>
              </a:spcBef>
              <a:spcAft>
                <a:spcPts val="0"/>
              </a:spcAft>
              <a:buSzPts val="1300"/>
              <a:buChar char="●"/>
            </a:pPr>
            <a:r>
              <a:rPr lang="nl-BE" sz="2000"/>
              <a:t>Actiegericht</a:t>
            </a:r>
            <a:endParaRPr/>
          </a:p>
          <a:p>
            <a:pPr indent="-311150" lvl="0" marL="457200" rtl="0" algn="l">
              <a:lnSpc>
                <a:spcPct val="115000"/>
              </a:lnSpc>
              <a:spcBef>
                <a:spcPts val="0"/>
              </a:spcBef>
              <a:spcAft>
                <a:spcPts val="0"/>
              </a:spcAft>
              <a:buSzPts val="1300"/>
              <a:buChar char="●"/>
            </a:pPr>
            <a:r>
              <a:rPr lang="nl-BE" sz="2000"/>
              <a:t>Gebruiksvriendelijk</a:t>
            </a:r>
            <a:endParaRPr/>
          </a:p>
          <a:p>
            <a:pPr indent="-311150" lvl="0" marL="457200" rtl="0" algn="l">
              <a:lnSpc>
                <a:spcPct val="115000"/>
              </a:lnSpc>
              <a:spcBef>
                <a:spcPts val="0"/>
              </a:spcBef>
              <a:spcAft>
                <a:spcPts val="0"/>
              </a:spcAft>
              <a:buSzPts val="1300"/>
              <a:buChar char="●"/>
            </a:pPr>
            <a:r>
              <a:rPr lang="nl-BE" sz="2000"/>
              <a:t>Tijdig</a:t>
            </a:r>
            <a:endParaRPr/>
          </a:p>
          <a:p>
            <a:pPr indent="-311150" lvl="0" marL="457200" rtl="0" algn="l">
              <a:lnSpc>
                <a:spcPct val="115000"/>
              </a:lnSpc>
              <a:spcBef>
                <a:spcPts val="0"/>
              </a:spcBef>
              <a:spcAft>
                <a:spcPts val="0"/>
              </a:spcAft>
              <a:buSzPts val="1300"/>
              <a:buChar char="●"/>
            </a:pPr>
            <a:r>
              <a:rPr lang="nl-BE" sz="2000"/>
              <a:t>Voortdurend</a:t>
            </a:r>
            <a:endParaRPr/>
          </a:p>
          <a:p>
            <a:pPr indent="-311150" lvl="0" marL="457200" rtl="0" algn="l">
              <a:lnSpc>
                <a:spcPct val="115000"/>
              </a:lnSpc>
              <a:spcBef>
                <a:spcPts val="0"/>
              </a:spcBef>
              <a:spcAft>
                <a:spcPts val="0"/>
              </a:spcAft>
              <a:buSzPts val="1300"/>
              <a:buChar char="●"/>
            </a:pPr>
            <a:r>
              <a:rPr lang="nl-BE" sz="2000"/>
              <a:t>Samenhangend</a:t>
            </a:r>
            <a:endParaRPr/>
          </a:p>
          <a:p>
            <a:pPr indent="-228600" lvl="0" marL="457200" rtl="0" algn="l">
              <a:lnSpc>
                <a:spcPct val="115000"/>
              </a:lnSpc>
              <a:spcBef>
                <a:spcPts val="0"/>
              </a:spcBef>
              <a:spcAft>
                <a:spcPts val="0"/>
              </a:spcAft>
              <a:buSzPts val="1300"/>
              <a:buNone/>
            </a:pPr>
            <a:r>
              <a:t/>
            </a:r>
            <a:endParaRPr sz="2000"/>
          </a:p>
        </p:txBody>
      </p:sp>
      <p:pic>
        <p:nvPicPr>
          <p:cNvPr id="120" name="Google Shape;120;p11"/>
          <p:cNvPicPr preferRelativeResize="0"/>
          <p:nvPr/>
        </p:nvPicPr>
        <p:blipFill rotWithShape="1">
          <a:blip r:embed="rId3">
            <a:alphaModFix/>
          </a:blip>
          <a:srcRect b="0" l="0" r="0" t="0"/>
          <a:stretch/>
        </p:blipFill>
        <p:spPr>
          <a:xfrm>
            <a:off x="1606908" y="2379642"/>
            <a:ext cx="2411317" cy="24113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2"/>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Feedbackvragen  </a:t>
            </a:r>
            <a:endParaRPr/>
          </a:p>
        </p:txBody>
      </p:sp>
      <p:pic>
        <p:nvPicPr>
          <p:cNvPr id="126" name="Google Shape;126;p12"/>
          <p:cNvPicPr preferRelativeResize="0"/>
          <p:nvPr/>
        </p:nvPicPr>
        <p:blipFill rotWithShape="1">
          <a:blip r:embed="rId3">
            <a:alphaModFix/>
          </a:blip>
          <a:srcRect b="0" l="0" r="0" t="0"/>
          <a:stretch/>
        </p:blipFill>
        <p:spPr>
          <a:xfrm>
            <a:off x="2881947" y="1323251"/>
            <a:ext cx="5587934" cy="3373148"/>
          </a:xfrm>
          <a:prstGeom prst="rect">
            <a:avLst/>
          </a:prstGeom>
          <a:noFill/>
          <a:ln>
            <a:noFill/>
          </a:ln>
        </p:spPr>
      </p:pic>
      <p:sp>
        <p:nvSpPr>
          <p:cNvPr id="127" name="Google Shape;127;p12"/>
          <p:cNvSpPr/>
          <p:nvPr/>
        </p:nvSpPr>
        <p:spPr>
          <a:xfrm>
            <a:off x="3407910" y="2934590"/>
            <a:ext cx="719137" cy="1008062"/>
          </a:xfrm>
          <a:prstGeom prst="upArrow">
            <a:avLst>
              <a:gd fmla="val 50000" name="adj1"/>
              <a:gd fmla="val 50000" name="adj2"/>
            </a:avLst>
          </a:prstGeom>
          <a:solidFill>
            <a:srgbClr val="FFC000"/>
          </a:solidFill>
          <a:ln cap="flat" cmpd="sng" w="25400">
            <a:solidFill>
              <a:srgbClr val="00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p12"/>
          <p:cNvSpPr/>
          <p:nvPr/>
        </p:nvSpPr>
        <p:spPr>
          <a:xfrm rot="-5400000">
            <a:off x="5109070" y="3078258"/>
            <a:ext cx="720725" cy="1008062"/>
          </a:xfrm>
          <a:prstGeom prst="upArrow">
            <a:avLst>
              <a:gd fmla="val 50000" name="adj1"/>
              <a:gd fmla="val 50000" name="adj2"/>
            </a:avLst>
          </a:prstGeom>
          <a:solidFill>
            <a:srgbClr val="FF0000"/>
          </a:solidFill>
          <a:ln cap="flat" cmpd="sng" w="25400">
            <a:solidFill>
              <a:srgbClr val="00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p12"/>
          <p:cNvSpPr/>
          <p:nvPr/>
        </p:nvSpPr>
        <p:spPr>
          <a:xfrm rot="5400000">
            <a:off x="7403037" y="3079052"/>
            <a:ext cx="719137" cy="1008063"/>
          </a:xfrm>
          <a:prstGeom prst="upArrow">
            <a:avLst>
              <a:gd fmla="val 50000" name="adj1"/>
              <a:gd fmla="val 50000" name="adj2"/>
            </a:avLst>
          </a:prstGeom>
          <a:solidFill>
            <a:srgbClr val="00B050"/>
          </a:solidFill>
          <a:ln cap="flat" cmpd="sng" w="25400">
            <a:solidFill>
              <a:srgbClr val="00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Niveaus van feedback </a:t>
            </a:r>
            <a:endParaRPr/>
          </a:p>
        </p:txBody>
      </p:sp>
      <p:pic>
        <p:nvPicPr>
          <p:cNvPr id="135" name="Google Shape;135;p13"/>
          <p:cNvPicPr preferRelativeResize="0"/>
          <p:nvPr/>
        </p:nvPicPr>
        <p:blipFill rotWithShape="1">
          <a:blip r:embed="rId3">
            <a:alphaModFix/>
          </a:blip>
          <a:srcRect b="0" l="0" r="0" t="0"/>
          <a:stretch/>
        </p:blipFill>
        <p:spPr>
          <a:xfrm>
            <a:off x="3671702" y="351692"/>
            <a:ext cx="5139373" cy="45906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g6358275e27_0_0"/>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1600"/>
              <a:t> </a:t>
            </a:r>
            <a:endParaRPr sz="1600"/>
          </a:p>
        </p:txBody>
      </p:sp>
      <p:pic>
        <p:nvPicPr>
          <p:cNvPr id="141" name="Google Shape;141;g6358275e27_0_0"/>
          <p:cNvPicPr preferRelativeResize="0"/>
          <p:nvPr/>
        </p:nvPicPr>
        <p:blipFill rotWithShape="1">
          <a:blip r:embed="rId3">
            <a:alphaModFix/>
          </a:blip>
          <a:srcRect b="0" l="0" r="0" t="0"/>
          <a:stretch/>
        </p:blipFill>
        <p:spPr>
          <a:xfrm>
            <a:off x="1116284" y="277738"/>
            <a:ext cx="6420678" cy="4544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Gevolg van goede feedback</a:t>
            </a:r>
            <a:endParaRPr/>
          </a:p>
        </p:txBody>
      </p:sp>
      <p:pic>
        <p:nvPicPr>
          <p:cNvPr id="147" name="Google Shape;147;p26"/>
          <p:cNvPicPr preferRelativeResize="0"/>
          <p:nvPr/>
        </p:nvPicPr>
        <p:blipFill rotWithShape="1">
          <a:blip r:embed="rId3">
            <a:alphaModFix/>
          </a:blip>
          <a:srcRect b="0" l="0" r="0" t="0"/>
          <a:stretch/>
        </p:blipFill>
        <p:spPr>
          <a:xfrm>
            <a:off x="4572000" y="-77120"/>
            <a:ext cx="3948481" cy="5576951"/>
          </a:xfrm>
          <a:prstGeom prst="rect">
            <a:avLst/>
          </a:prstGeom>
          <a:noFill/>
          <a:ln>
            <a:noFill/>
          </a:ln>
        </p:spPr>
      </p:pic>
      <p:sp>
        <p:nvSpPr>
          <p:cNvPr id="148" name="Google Shape;148;p26"/>
          <p:cNvSpPr txBox="1"/>
          <p:nvPr/>
        </p:nvSpPr>
        <p:spPr>
          <a:xfrm>
            <a:off x="2524537" y="4502426"/>
            <a:ext cx="2222555" cy="51683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000" u="none" cap="none" strike="noStrike">
                <a:solidFill>
                  <a:schemeClr val="lt1"/>
                </a:solidFill>
                <a:latin typeface="Merriweather"/>
                <a:ea typeface="Merriweather"/>
                <a:cs typeface="Merriweather"/>
                <a:sym typeface="Merriweather"/>
              </a:rPr>
              <a:t>C. Dweck</a:t>
            </a:r>
            <a:endParaRPr b="0" i="0" sz="20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17"/>
          <p:cNvPicPr preferRelativeResize="0"/>
          <p:nvPr/>
        </p:nvPicPr>
        <p:blipFill rotWithShape="1">
          <a:blip r:embed="rId3">
            <a:alphaModFix/>
          </a:blip>
          <a:srcRect b="0" l="0" r="0" t="0"/>
          <a:stretch/>
        </p:blipFill>
        <p:spPr>
          <a:xfrm>
            <a:off x="728139" y="24512"/>
            <a:ext cx="7687722" cy="2749534"/>
          </a:xfrm>
          <a:prstGeom prst="rect">
            <a:avLst/>
          </a:prstGeom>
          <a:noFill/>
          <a:ln>
            <a:noFill/>
          </a:ln>
        </p:spPr>
      </p:pic>
      <p:pic>
        <p:nvPicPr>
          <p:cNvPr id="154" name="Google Shape;154;p17"/>
          <p:cNvPicPr preferRelativeResize="0"/>
          <p:nvPr/>
        </p:nvPicPr>
        <p:blipFill rotWithShape="1">
          <a:blip r:embed="rId4">
            <a:alphaModFix/>
          </a:blip>
          <a:srcRect b="0" l="0" r="0" t="0"/>
          <a:stretch/>
        </p:blipFill>
        <p:spPr>
          <a:xfrm>
            <a:off x="728139" y="2899477"/>
            <a:ext cx="7687722" cy="21764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0"/>
          <p:cNvSpPr/>
          <p:nvPr/>
        </p:nvSpPr>
        <p:spPr>
          <a:xfrm>
            <a:off x="164592" y="1097900"/>
            <a:ext cx="8750807" cy="39678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10"/>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sz="2400"/>
              <a:t>Voorbeelden feedback</a:t>
            </a:r>
            <a:endParaRPr/>
          </a:p>
        </p:txBody>
      </p:sp>
      <p:sp>
        <p:nvSpPr>
          <p:cNvPr id="161" name="Google Shape;161;p10"/>
          <p:cNvSpPr txBox="1"/>
          <p:nvPr>
            <p:ph idx="1" type="body"/>
          </p:nvPr>
        </p:nvSpPr>
        <p:spPr>
          <a:xfrm>
            <a:off x="7485101" y="283913"/>
            <a:ext cx="3317797" cy="434023"/>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600"/>
              <a:t>Goed gewerkt! </a:t>
            </a:r>
            <a:endParaRPr/>
          </a:p>
        </p:txBody>
      </p:sp>
      <p:sp>
        <p:nvSpPr>
          <p:cNvPr id="162" name="Google Shape;162;p10"/>
          <p:cNvSpPr txBox="1"/>
          <p:nvPr/>
        </p:nvSpPr>
        <p:spPr>
          <a:xfrm>
            <a:off x="72674" y="1190791"/>
            <a:ext cx="3317797" cy="1380959"/>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1"/>
                </a:solidFill>
                <a:latin typeface="Roboto"/>
                <a:ea typeface="Roboto"/>
                <a:cs typeface="Roboto"/>
                <a:sym typeface="Roboto"/>
              </a:rPr>
              <a:t>Goed gewerkt: het gebruik van het juiste woord is veel beter in dit verslag dan in het vorige. Ik zie nu duidelijk wat je bedoelt. </a:t>
            </a:r>
            <a:endParaRPr/>
          </a:p>
        </p:txBody>
      </p:sp>
      <p:sp>
        <p:nvSpPr>
          <p:cNvPr id="163" name="Google Shape;163;p10"/>
          <p:cNvSpPr txBox="1"/>
          <p:nvPr/>
        </p:nvSpPr>
        <p:spPr>
          <a:xfrm>
            <a:off x="4257276" y="95297"/>
            <a:ext cx="3317797" cy="1345567"/>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2"/>
                </a:solidFill>
                <a:latin typeface="Roboto"/>
                <a:ea typeface="Roboto"/>
                <a:cs typeface="Roboto"/>
                <a:sym typeface="Roboto"/>
              </a:rPr>
              <a:t>Ik ben tevreden over je poster. Het is wervend met een heldere boodschap en een creatieve lay-out. </a:t>
            </a:r>
            <a:endParaRPr/>
          </a:p>
        </p:txBody>
      </p:sp>
      <p:sp>
        <p:nvSpPr>
          <p:cNvPr id="164" name="Google Shape;164;p10"/>
          <p:cNvSpPr txBox="1"/>
          <p:nvPr/>
        </p:nvSpPr>
        <p:spPr>
          <a:xfrm>
            <a:off x="3342732" y="1447247"/>
            <a:ext cx="3566089" cy="434023"/>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1"/>
                </a:solidFill>
                <a:latin typeface="Roboto"/>
                <a:ea typeface="Roboto"/>
                <a:cs typeface="Roboto"/>
                <a:sym typeface="Roboto"/>
              </a:rPr>
              <a:t>Je</a:t>
            </a:r>
            <a:r>
              <a:rPr b="0" i="0" lang="nl-BE" sz="1600" u="none" cap="none" strike="noStrike">
                <a:solidFill>
                  <a:srgbClr val="F2F2F2"/>
                </a:solidFill>
                <a:latin typeface="Roboto"/>
                <a:ea typeface="Roboto"/>
                <a:cs typeface="Roboto"/>
                <a:sym typeface="Roboto"/>
              </a:rPr>
              <a:t> </a:t>
            </a:r>
            <a:r>
              <a:rPr b="0" i="0" lang="nl-BE" sz="1600" u="none" cap="none" strike="noStrike">
                <a:solidFill>
                  <a:schemeClr val="dk1"/>
                </a:solidFill>
                <a:latin typeface="Roboto"/>
                <a:ea typeface="Roboto"/>
                <a:cs typeface="Roboto"/>
                <a:sym typeface="Roboto"/>
              </a:rPr>
              <a:t>hebt</a:t>
            </a:r>
            <a:r>
              <a:rPr b="0" i="0" lang="nl-BE" sz="1600" u="none" cap="none" strike="noStrike">
                <a:solidFill>
                  <a:srgbClr val="F2F2F2"/>
                </a:solidFill>
                <a:latin typeface="Roboto"/>
                <a:ea typeface="Roboto"/>
                <a:cs typeface="Roboto"/>
                <a:sym typeface="Roboto"/>
              </a:rPr>
              <a:t> </a:t>
            </a:r>
            <a:r>
              <a:rPr b="0" i="0" lang="nl-BE" sz="1600" u="none" cap="none" strike="noStrike">
                <a:solidFill>
                  <a:schemeClr val="dk2"/>
                </a:solidFill>
                <a:latin typeface="Roboto"/>
                <a:ea typeface="Roboto"/>
                <a:cs typeface="Roboto"/>
                <a:sym typeface="Roboto"/>
              </a:rPr>
              <a:t>een 7 voor je presentatie.</a:t>
            </a:r>
            <a:endParaRPr/>
          </a:p>
        </p:txBody>
      </p:sp>
      <p:sp>
        <p:nvSpPr>
          <p:cNvPr id="165" name="Google Shape;165;p10"/>
          <p:cNvSpPr txBox="1"/>
          <p:nvPr/>
        </p:nvSpPr>
        <p:spPr>
          <a:xfrm>
            <a:off x="5997363" y="1102008"/>
            <a:ext cx="3317797" cy="434023"/>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2"/>
                </a:solidFill>
                <a:latin typeface="Roboto"/>
                <a:ea typeface="Roboto"/>
                <a:cs typeface="Roboto"/>
                <a:sym typeface="Roboto"/>
              </a:rPr>
              <a:t>Ik ben beter van jou gewend! </a:t>
            </a:r>
            <a:endParaRPr/>
          </a:p>
        </p:txBody>
      </p:sp>
      <p:sp>
        <p:nvSpPr>
          <p:cNvPr id="166" name="Google Shape;166;p10"/>
          <p:cNvSpPr/>
          <p:nvPr/>
        </p:nvSpPr>
        <p:spPr>
          <a:xfrm>
            <a:off x="257213" y="2840548"/>
            <a:ext cx="43123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An, typen is niet je ding. Dit gaat nooit lukken!</a:t>
            </a:r>
            <a:endParaRPr/>
          </a:p>
        </p:txBody>
      </p:sp>
      <p:sp>
        <p:nvSpPr>
          <p:cNvPr id="167" name="Google Shape;167;p10"/>
          <p:cNvSpPr/>
          <p:nvPr/>
        </p:nvSpPr>
        <p:spPr>
          <a:xfrm>
            <a:off x="4499326" y="1979628"/>
            <a:ext cx="45720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Er is een totaal gebrek aan inzet en studiehouding bij je, Zakaria. Zo kunnen we niets meer voor je doen!</a:t>
            </a:r>
            <a:endParaRPr/>
          </a:p>
        </p:txBody>
      </p:sp>
      <p:sp>
        <p:nvSpPr>
          <p:cNvPr id="168" name="Google Shape;168;p10"/>
          <p:cNvSpPr/>
          <p:nvPr/>
        </p:nvSpPr>
        <p:spPr>
          <a:xfrm>
            <a:off x="0" y="3355308"/>
            <a:ext cx="457200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Lisa, ik merk dat je de dingen graag heel goed wil doen. Die inzet waardeer ik. Wees daarbij niet bang om fouten te maken, want daar leer </a:t>
            </a:r>
            <a:endParaRPr/>
          </a:p>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je ook uit.</a:t>
            </a:r>
            <a:endParaRPr/>
          </a:p>
        </p:txBody>
      </p:sp>
      <p:sp>
        <p:nvSpPr>
          <p:cNvPr id="169" name="Google Shape;169;p10"/>
          <p:cNvSpPr/>
          <p:nvPr/>
        </p:nvSpPr>
        <p:spPr>
          <a:xfrm>
            <a:off x="5199101" y="2924574"/>
            <a:ext cx="4572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Jij bent een kei in wiskunde! Je hebt een prachtig cijfer behaald.</a:t>
            </a:r>
            <a:endParaRPr/>
          </a:p>
        </p:txBody>
      </p:sp>
      <p:sp>
        <p:nvSpPr>
          <p:cNvPr id="170" name="Google Shape;170;p10"/>
          <p:cNvSpPr/>
          <p:nvPr/>
        </p:nvSpPr>
        <p:spPr>
          <a:xfrm>
            <a:off x="4572000" y="3735271"/>
            <a:ext cx="457200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Marcos, je spreekoefening was niet voorbereid. Daar heb je veel punten aan verloren. Met wat extra voorbereiding, zou je een stuk beter kunnen presteren. </a:t>
            </a:r>
            <a:endParaRPr/>
          </a:p>
        </p:txBody>
      </p:sp>
      <p:sp>
        <p:nvSpPr>
          <p:cNvPr id="171" name="Google Shape;171;p10"/>
          <p:cNvSpPr/>
          <p:nvPr/>
        </p:nvSpPr>
        <p:spPr>
          <a:xfrm>
            <a:off x="1328065" y="4528732"/>
            <a:ext cx="269016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Toon wat meer inzet, Louis!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 name="Shape 30"/>
        <p:cNvGrpSpPr/>
        <p:nvPr/>
      </p:nvGrpSpPr>
      <p:grpSpPr>
        <a:xfrm>
          <a:off x="0" y="0"/>
          <a:ext cx="0" cy="0"/>
          <a:chOff x="0" y="0"/>
          <a:chExt cx="0" cy="0"/>
        </a:xfrm>
      </p:grpSpPr>
      <p:sp>
        <p:nvSpPr>
          <p:cNvPr id="31" name="Google Shape;31;g75a6acb5ad_0_5"/>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nl-BE"/>
              <a:t>Programma </a:t>
            </a:r>
            <a:endParaRPr/>
          </a:p>
        </p:txBody>
      </p:sp>
      <p:sp>
        <p:nvSpPr>
          <p:cNvPr id="32" name="Google Shape;32;g75a6acb5ad_0_5"/>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a:t>9u00 – 10u45</a:t>
            </a:r>
            <a:endParaRPr/>
          </a:p>
          <a:p>
            <a:pPr indent="0" lvl="0" marL="457200" rtl="0" algn="l">
              <a:lnSpc>
                <a:spcPct val="115000"/>
              </a:lnSpc>
              <a:spcBef>
                <a:spcPts val="0"/>
              </a:spcBef>
              <a:spcAft>
                <a:spcPts val="0"/>
              </a:spcAft>
              <a:buSzPts val="1300"/>
              <a:buNone/>
            </a:pPr>
            <a:r>
              <a:rPr lang="nl-BE"/>
              <a:t>welkom</a:t>
            </a:r>
            <a:endParaRPr/>
          </a:p>
          <a:p>
            <a:pPr indent="0" lvl="0" marL="457200" rtl="0" algn="l">
              <a:lnSpc>
                <a:spcPct val="115000"/>
              </a:lnSpc>
              <a:spcBef>
                <a:spcPts val="0"/>
              </a:spcBef>
              <a:spcAft>
                <a:spcPts val="0"/>
              </a:spcAft>
              <a:buSzPts val="1300"/>
              <a:buNone/>
            </a:pPr>
            <a:r>
              <a:rPr lang="nl-BE"/>
              <a:t>leerdoelen sessie 3</a:t>
            </a:r>
            <a:endParaRPr/>
          </a:p>
          <a:p>
            <a:pPr indent="0" lvl="0" marL="457200" rtl="0" algn="l">
              <a:lnSpc>
                <a:spcPct val="115000"/>
              </a:lnSpc>
              <a:spcBef>
                <a:spcPts val="0"/>
              </a:spcBef>
              <a:spcAft>
                <a:spcPts val="0"/>
              </a:spcAft>
              <a:buSzPts val="1300"/>
              <a:buNone/>
            </a:pPr>
            <a:r>
              <a:rPr lang="nl-BE"/>
              <a:t>korte terugblik</a:t>
            </a:r>
            <a:endParaRPr/>
          </a:p>
          <a:p>
            <a:pPr indent="0" lvl="0" marL="457200" rtl="0" algn="l">
              <a:lnSpc>
                <a:spcPct val="115000"/>
              </a:lnSpc>
              <a:spcBef>
                <a:spcPts val="0"/>
              </a:spcBef>
              <a:spcAft>
                <a:spcPts val="0"/>
              </a:spcAft>
              <a:buSzPts val="1300"/>
              <a:buNone/>
            </a:pPr>
            <a:r>
              <a:rPr lang="nl-BE"/>
              <a:t>huiswerk</a:t>
            </a:r>
            <a:endParaRPr/>
          </a:p>
          <a:p>
            <a:pPr indent="0" lvl="0" marL="457200" rtl="0" algn="l">
              <a:lnSpc>
                <a:spcPct val="115000"/>
              </a:lnSpc>
              <a:spcBef>
                <a:spcPts val="0"/>
              </a:spcBef>
              <a:spcAft>
                <a:spcPts val="0"/>
              </a:spcAft>
              <a:buSzPts val="1300"/>
              <a:buNone/>
            </a:pPr>
            <a:r>
              <a:t/>
            </a:r>
            <a:endParaRPr/>
          </a:p>
          <a:p>
            <a:pPr indent="0" lvl="0" marL="457200" rtl="0" algn="l">
              <a:lnSpc>
                <a:spcPct val="115000"/>
              </a:lnSpc>
              <a:spcBef>
                <a:spcPts val="0"/>
              </a:spcBef>
              <a:spcAft>
                <a:spcPts val="0"/>
              </a:spcAft>
              <a:buSzPts val="1300"/>
              <a:buNone/>
            </a:pPr>
            <a:r>
              <a:rPr lang="nl-BE"/>
              <a:t>feedback</a:t>
            </a:r>
            <a:endParaRPr/>
          </a:p>
          <a:p>
            <a:pPr indent="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Char char="●"/>
            </a:pPr>
            <a:r>
              <a:rPr lang="nl-BE"/>
              <a:t>10u45 – 11u00</a:t>
            </a:r>
            <a:endParaRPr/>
          </a:p>
          <a:p>
            <a:pPr indent="0" lvl="0" marL="457200" rtl="0" algn="l">
              <a:lnSpc>
                <a:spcPct val="115000"/>
              </a:lnSpc>
              <a:spcBef>
                <a:spcPts val="0"/>
              </a:spcBef>
              <a:spcAft>
                <a:spcPts val="0"/>
              </a:spcAft>
              <a:buSzPts val="1300"/>
              <a:buNone/>
            </a:pPr>
            <a:r>
              <a:rPr lang="nl-BE"/>
              <a:t>pauze</a:t>
            </a:r>
            <a:endParaRPr/>
          </a:p>
          <a:p>
            <a:pPr indent="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Char char="●"/>
            </a:pPr>
            <a:r>
              <a:rPr lang="nl-BE"/>
              <a:t>11u00 – 11u45</a:t>
            </a:r>
            <a:endParaRPr/>
          </a:p>
          <a:p>
            <a:pPr indent="0" lvl="0" marL="457200" rtl="0" algn="l">
              <a:lnSpc>
                <a:spcPct val="115000"/>
              </a:lnSpc>
              <a:spcBef>
                <a:spcPts val="0"/>
              </a:spcBef>
              <a:spcAft>
                <a:spcPts val="0"/>
              </a:spcAft>
              <a:buSzPts val="1300"/>
              <a:buNone/>
            </a:pPr>
            <a:r>
              <a:rPr lang="nl-BE"/>
              <a:t>aan de slag met de eigen les</a:t>
            </a:r>
            <a:endParaRPr/>
          </a:p>
          <a:p>
            <a:pPr indent="0" lvl="0" marL="457200" rtl="0" algn="l">
              <a:lnSpc>
                <a:spcPct val="115000"/>
              </a:lnSpc>
              <a:spcBef>
                <a:spcPts val="0"/>
              </a:spcBef>
              <a:spcAft>
                <a:spcPts val="0"/>
              </a:spcAft>
              <a:buSzPts val="1300"/>
              <a:buNone/>
            </a:pPr>
            <a:r>
              <a:rPr lang="nl-BE"/>
              <a:t>leervraag</a:t>
            </a:r>
            <a:endParaRPr/>
          </a:p>
          <a:p>
            <a:pPr indent="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Char char="●"/>
            </a:pPr>
            <a:r>
              <a:rPr lang="nl-BE"/>
              <a:t>11u45</a:t>
            </a:r>
            <a:endParaRPr/>
          </a:p>
          <a:p>
            <a:pPr indent="0" lvl="0" marL="457200" rtl="0" algn="l">
              <a:lnSpc>
                <a:spcPct val="115000"/>
              </a:lnSpc>
              <a:spcBef>
                <a:spcPts val="0"/>
              </a:spcBef>
              <a:spcAft>
                <a:spcPts val="0"/>
              </a:spcAft>
              <a:buSzPts val="1300"/>
              <a:buNone/>
            </a:pPr>
            <a:r>
              <a:rPr lang="nl-BE"/>
              <a:t>vooruitblik en opdracht</a:t>
            </a:r>
            <a:endParaRPr/>
          </a:p>
          <a:p>
            <a:pPr indent="0" lvl="0" marL="45720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9"/>
          <p:cNvSpPr/>
          <p:nvPr/>
        </p:nvSpPr>
        <p:spPr>
          <a:xfrm>
            <a:off x="70911" y="1025887"/>
            <a:ext cx="8842725" cy="39678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19"/>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sz="2400"/>
              <a:t>Voorbeelden feedback</a:t>
            </a:r>
            <a:endParaRPr/>
          </a:p>
        </p:txBody>
      </p:sp>
      <p:sp>
        <p:nvSpPr>
          <p:cNvPr id="178" name="Google Shape;178;p19"/>
          <p:cNvSpPr txBox="1"/>
          <p:nvPr>
            <p:ph idx="1" type="body"/>
          </p:nvPr>
        </p:nvSpPr>
        <p:spPr>
          <a:xfrm>
            <a:off x="7485101" y="283913"/>
            <a:ext cx="3317797" cy="434023"/>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600"/>
              <a:t>Goed gewerkt! </a:t>
            </a:r>
            <a:endParaRPr/>
          </a:p>
        </p:txBody>
      </p:sp>
      <p:sp>
        <p:nvSpPr>
          <p:cNvPr id="179" name="Google Shape;179;p19"/>
          <p:cNvSpPr txBox="1"/>
          <p:nvPr/>
        </p:nvSpPr>
        <p:spPr>
          <a:xfrm>
            <a:off x="72674" y="1190791"/>
            <a:ext cx="3317797" cy="1380959"/>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1"/>
                </a:solidFill>
                <a:latin typeface="Roboto"/>
                <a:ea typeface="Roboto"/>
                <a:cs typeface="Roboto"/>
                <a:sym typeface="Roboto"/>
              </a:rPr>
              <a:t>Goed gewerkt: het gebruik van het juiste woord is veel beter in dit verslag dan in het vorige. Ik zie nu duidelijk wat je bedoelt. </a:t>
            </a:r>
            <a:endParaRPr/>
          </a:p>
        </p:txBody>
      </p:sp>
      <p:sp>
        <p:nvSpPr>
          <p:cNvPr id="180" name="Google Shape;180;p19"/>
          <p:cNvSpPr txBox="1"/>
          <p:nvPr/>
        </p:nvSpPr>
        <p:spPr>
          <a:xfrm>
            <a:off x="4257276" y="95297"/>
            <a:ext cx="3317797" cy="1345567"/>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2"/>
                </a:solidFill>
                <a:latin typeface="Roboto"/>
                <a:ea typeface="Roboto"/>
                <a:cs typeface="Roboto"/>
                <a:sym typeface="Roboto"/>
              </a:rPr>
              <a:t>Ik ben tevreden over je poster. Het is wervend met een heldere boodschap en een creatieve lay-out. </a:t>
            </a:r>
            <a:endParaRPr/>
          </a:p>
        </p:txBody>
      </p:sp>
      <p:sp>
        <p:nvSpPr>
          <p:cNvPr id="181" name="Google Shape;181;p19"/>
          <p:cNvSpPr txBox="1"/>
          <p:nvPr/>
        </p:nvSpPr>
        <p:spPr>
          <a:xfrm>
            <a:off x="3342732" y="1447247"/>
            <a:ext cx="3566089" cy="434023"/>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1"/>
                </a:solidFill>
                <a:latin typeface="Roboto"/>
                <a:ea typeface="Roboto"/>
                <a:cs typeface="Roboto"/>
                <a:sym typeface="Roboto"/>
              </a:rPr>
              <a:t>Je</a:t>
            </a:r>
            <a:r>
              <a:rPr b="0" i="0" lang="nl-BE" sz="1600" u="none" cap="none" strike="noStrike">
                <a:solidFill>
                  <a:srgbClr val="F2F2F2"/>
                </a:solidFill>
                <a:latin typeface="Roboto"/>
                <a:ea typeface="Roboto"/>
                <a:cs typeface="Roboto"/>
                <a:sym typeface="Roboto"/>
              </a:rPr>
              <a:t> </a:t>
            </a:r>
            <a:r>
              <a:rPr b="0" i="0" lang="nl-BE" sz="1600" u="none" cap="none" strike="noStrike">
                <a:solidFill>
                  <a:schemeClr val="dk1"/>
                </a:solidFill>
                <a:latin typeface="Roboto"/>
                <a:ea typeface="Roboto"/>
                <a:cs typeface="Roboto"/>
                <a:sym typeface="Roboto"/>
              </a:rPr>
              <a:t>hebt</a:t>
            </a:r>
            <a:r>
              <a:rPr b="0" i="0" lang="nl-BE" sz="1600" u="none" cap="none" strike="noStrike">
                <a:solidFill>
                  <a:srgbClr val="F2F2F2"/>
                </a:solidFill>
                <a:latin typeface="Roboto"/>
                <a:ea typeface="Roboto"/>
                <a:cs typeface="Roboto"/>
                <a:sym typeface="Roboto"/>
              </a:rPr>
              <a:t> </a:t>
            </a:r>
            <a:r>
              <a:rPr b="0" i="0" lang="nl-BE" sz="1600" u="none" cap="none" strike="noStrike">
                <a:solidFill>
                  <a:schemeClr val="dk2"/>
                </a:solidFill>
                <a:latin typeface="Roboto"/>
                <a:ea typeface="Roboto"/>
                <a:cs typeface="Roboto"/>
                <a:sym typeface="Roboto"/>
              </a:rPr>
              <a:t>een 7 voor je presentatie.</a:t>
            </a:r>
            <a:endParaRPr/>
          </a:p>
        </p:txBody>
      </p:sp>
      <p:sp>
        <p:nvSpPr>
          <p:cNvPr id="182" name="Google Shape;182;p19"/>
          <p:cNvSpPr txBox="1"/>
          <p:nvPr/>
        </p:nvSpPr>
        <p:spPr>
          <a:xfrm>
            <a:off x="5997363" y="1102008"/>
            <a:ext cx="3317797" cy="434023"/>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600" u="none" cap="none" strike="noStrike">
                <a:solidFill>
                  <a:schemeClr val="dk2"/>
                </a:solidFill>
                <a:latin typeface="Roboto"/>
                <a:ea typeface="Roboto"/>
                <a:cs typeface="Roboto"/>
                <a:sym typeface="Roboto"/>
              </a:rPr>
              <a:t>Ik ben beter van jou gewend! </a:t>
            </a:r>
            <a:endParaRPr/>
          </a:p>
        </p:txBody>
      </p:sp>
      <p:sp>
        <p:nvSpPr>
          <p:cNvPr id="183" name="Google Shape;183;p19"/>
          <p:cNvSpPr/>
          <p:nvPr/>
        </p:nvSpPr>
        <p:spPr>
          <a:xfrm>
            <a:off x="257213" y="2840548"/>
            <a:ext cx="431239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An, typen is niet je ding. Dit gaat nooit lukken!</a:t>
            </a:r>
            <a:endParaRPr/>
          </a:p>
        </p:txBody>
      </p:sp>
      <p:sp>
        <p:nvSpPr>
          <p:cNvPr id="184" name="Google Shape;184;p19"/>
          <p:cNvSpPr/>
          <p:nvPr/>
        </p:nvSpPr>
        <p:spPr>
          <a:xfrm>
            <a:off x="4499326" y="1979628"/>
            <a:ext cx="45720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Er is een totaal gebrek aan inzet en studiehouding bij je, Zakaria. Zo kunnen we niets meer voor je doen!</a:t>
            </a:r>
            <a:endParaRPr/>
          </a:p>
        </p:txBody>
      </p:sp>
      <p:sp>
        <p:nvSpPr>
          <p:cNvPr id="185" name="Google Shape;185;p19"/>
          <p:cNvSpPr/>
          <p:nvPr/>
        </p:nvSpPr>
        <p:spPr>
          <a:xfrm>
            <a:off x="0" y="3355308"/>
            <a:ext cx="457200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Lisa, ik merk dat je de dingen graag heel goed wil doen. Die inzet waardeer ik. Wees daarbij niet bang om fouten te maken, want daar leer </a:t>
            </a:r>
            <a:endParaRPr/>
          </a:p>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je ook uit.</a:t>
            </a:r>
            <a:endParaRPr/>
          </a:p>
        </p:txBody>
      </p:sp>
      <p:sp>
        <p:nvSpPr>
          <p:cNvPr id="186" name="Google Shape;186;p19"/>
          <p:cNvSpPr/>
          <p:nvPr/>
        </p:nvSpPr>
        <p:spPr>
          <a:xfrm>
            <a:off x="5199101" y="2924574"/>
            <a:ext cx="45720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Jij bent een kei in wiskunde! Je hebt een prachtig cijfer behaald.</a:t>
            </a:r>
            <a:endParaRPr/>
          </a:p>
        </p:txBody>
      </p:sp>
      <p:sp>
        <p:nvSpPr>
          <p:cNvPr id="187" name="Google Shape;187;p19"/>
          <p:cNvSpPr/>
          <p:nvPr/>
        </p:nvSpPr>
        <p:spPr>
          <a:xfrm>
            <a:off x="4572000" y="3735271"/>
            <a:ext cx="457200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rgbClr val="000000"/>
                </a:solidFill>
                <a:latin typeface="Roboto"/>
                <a:ea typeface="Roboto"/>
                <a:cs typeface="Roboto"/>
                <a:sym typeface="Roboto"/>
              </a:rPr>
              <a:t>Marcos, je spreekoefening was niet voorbereid. Daar heb je veel punten aan verloren. Met wat extra voorbereiding, zou je een stuk beter kunnen presteren. </a:t>
            </a:r>
            <a:endParaRPr/>
          </a:p>
        </p:txBody>
      </p:sp>
      <p:sp>
        <p:nvSpPr>
          <p:cNvPr id="188" name="Google Shape;188;p19"/>
          <p:cNvSpPr/>
          <p:nvPr/>
        </p:nvSpPr>
        <p:spPr>
          <a:xfrm>
            <a:off x="1328065" y="4528732"/>
            <a:ext cx="269016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nl-BE" sz="1600" u="none" cap="none" strike="noStrike">
                <a:solidFill>
                  <a:schemeClr val="dk1"/>
                </a:solidFill>
                <a:latin typeface="Roboto"/>
                <a:ea typeface="Roboto"/>
                <a:cs typeface="Roboto"/>
                <a:sym typeface="Roboto"/>
              </a:rPr>
              <a:t>Toon wat meer inzet, Louis!</a:t>
            </a:r>
            <a:endParaRPr/>
          </a:p>
        </p:txBody>
      </p:sp>
      <p:sp>
        <p:nvSpPr>
          <p:cNvPr id="189" name="Google Shape;189;p19"/>
          <p:cNvSpPr/>
          <p:nvPr/>
        </p:nvSpPr>
        <p:spPr>
          <a:xfrm>
            <a:off x="-62880" y="1124018"/>
            <a:ext cx="3405612" cy="1311484"/>
          </a:xfrm>
          <a:prstGeom prst="ellipse">
            <a:avLst/>
          </a:prstGeom>
          <a:noFill/>
          <a:ln cap="flat" cmpd="sng" w="317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19"/>
          <p:cNvSpPr/>
          <p:nvPr/>
        </p:nvSpPr>
        <p:spPr>
          <a:xfrm>
            <a:off x="-45425" y="3307008"/>
            <a:ext cx="4613898" cy="1311484"/>
          </a:xfrm>
          <a:prstGeom prst="ellipse">
            <a:avLst/>
          </a:prstGeom>
          <a:noFill/>
          <a:ln cap="flat" cmpd="sng" w="317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19"/>
          <p:cNvSpPr/>
          <p:nvPr/>
        </p:nvSpPr>
        <p:spPr>
          <a:xfrm>
            <a:off x="4213368" y="11043"/>
            <a:ext cx="3405612" cy="1311484"/>
          </a:xfrm>
          <a:prstGeom prst="ellipse">
            <a:avLst/>
          </a:prstGeom>
          <a:noFill/>
          <a:ln cap="flat" cmpd="sng" w="317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19"/>
          <p:cNvSpPr/>
          <p:nvPr/>
        </p:nvSpPr>
        <p:spPr>
          <a:xfrm>
            <a:off x="4707978" y="3668073"/>
            <a:ext cx="4205657" cy="1311484"/>
          </a:xfrm>
          <a:prstGeom prst="ellipse">
            <a:avLst/>
          </a:prstGeom>
          <a:noFill/>
          <a:ln cap="flat" cmpd="sng" w="317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0"/>
          <p:cNvSpPr txBox="1"/>
          <p:nvPr>
            <p:ph type="title"/>
          </p:nvPr>
        </p:nvSpPr>
        <p:spPr>
          <a:xfrm>
            <a:off x="311725" y="500925"/>
            <a:ext cx="3706500" cy="137359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Feedback formuleren</a:t>
            </a:r>
            <a:endParaRPr/>
          </a:p>
        </p:txBody>
      </p:sp>
      <p:pic>
        <p:nvPicPr>
          <p:cNvPr id="198" name="Google Shape;198;p20"/>
          <p:cNvPicPr preferRelativeResize="0"/>
          <p:nvPr/>
        </p:nvPicPr>
        <p:blipFill rotWithShape="1">
          <a:blip r:embed="rId3">
            <a:alphaModFix/>
          </a:blip>
          <a:srcRect b="17569" l="35008" r="24365" t="34965"/>
          <a:stretch/>
        </p:blipFill>
        <p:spPr>
          <a:xfrm>
            <a:off x="2880359" y="978408"/>
            <a:ext cx="5913176" cy="3886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Vuistregels</a:t>
            </a:r>
            <a:endParaRPr/>
          </a:p>
        </p:txBody>
      </p:sp>
      <p:sp>
        <p:nvSpPr>
          <p:cNvPr id="204" name="Google Shape;204;p21"/>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1400"/>
              <a:t>Geen feedback zonder vooraf gestelde doelen (feed-up). </a:t>
            </a:r>
            <a:endParaRPr/>
          </a:p>
          <a:p>
            <a:pPr indent="-311150" lvl="0" marL="457200" rtl="0" algn="l">
              <a:lnSpc>
                <a:spcPct val="115000"/>
              </a:lnSpc>
              <a:spcBef>
                <a:spcPts val="600"/>
              </a:spcBef>
              <a:spcAft>
                <a:spcPts val="0"/>
              </a:spcAft>
              <a:buSzPts val="1300"/>
              <a:buChar char="●"/>
            </a:pPr>
            <a:r>
              <a:rPr lang="nl-BE" sz="1400"/>
              <a:t>Doelen vragen duidelijke succescriteria: wanneer is het goéd? </a:t>
            </a:r>
            <a:endParaRPr/>
          </a:p>
          <a:p>
            <a:pPr indent="-311150" lvl="0" marL="457200" rtl="0" algn="l">
              <a:lnSpc>
                <a:spcPct val="115000"/>
              </a:lnSpc>
              <a:spcBef>
                <a:spcPts val="600"/>
              </a:spcBef>
              <a:spcAft>
                <a:spcPts val="0"/>
              </a:spcAft>
              <a:buSzPts val="1300"/>
              <a:buChar char="●"/>
            </a:pPr>
            <a:r>
              <a:rPr lang="nl-BE" sz="1400"/>
              <a:t>Voorkennis meten helpt om gerichter feedback te geven. </a:t>
            </a:r>
            <a:endParaRPr/>
          </a:p>
          <a:p>
            <a:pPr indent="-311150" lvl="0" marL="457200" rtl="0" algn="l">
              <a:lnSpc>
                <a:spcPct val="115000"/>
              </a:lnSpc>
              <a:spcBef>
                <a:spcPts val="600"/>
              </a:spcBef>
              <a:spcAft>
                <a:spcPts val="0"/>
              </a:spcAft>
              <a:buSzPts val="1300"/>
              <a:buChar char="●"/>
            </a:pPr>
            <a:r>
              <a:rPr lang="nl-BE" sz="1400"/>
              <a:t>Feedback = vooral werk voor de leerling, niet zozeer de leerkracht. Anders stop je ermee.</a:t>
            </a:r>
            <a:endParaRPr/>
          </a:p>
          <a:p>
            <a:pPr indent="-311150" lvl="0" marL="457200" rtl="0" algn="l">
              <a:lnSpc>
                <a:spcPct val="115000"/>
              </a:lnSpc>
              <a:spcBef>
                <a:spcPts val="600"/>
              </a:spcBef>
              <a:spcAft>
                <a:spcPts val="0"/>
              </a:spcAft>
              <a:buSzPts val="1300"/>
              <a:buChar char="●"/>
            </a:pPr>
            <a:r>
              <a:rPr b="1" lang="nl-BE" sz="1400"/>
              <a:t>Het soort feedback dat we nodig hebben hangt af van het stadium in ons leerproces (zie schema). </a:t>
            </a:r>
            <a:endParaRPr/>
          </a:p>
          <a:p>
            <a:pPr indent="-311150" lvl="0" marL="457200" rtl="0" algn="l">
              <a:lnSpc>
                <a:spcPct val="115000"/>
              </a:lnSpc>
              <a:spcBef>
                <a:spcPts val="600"/>
              </a:spcBef>
              <a:spcAft>
                <a:spcPts val="0"/>
              </a:spcAft>
              <a:buSzPts val="1300"/>
              <a:buChar char="●"/>
            </a:pPr>
            <a:r>
              <a:rPr lang="nl-BE" sz="1400"/>
              <a:t>Bepaal focus. </a:t>
            </a:r>
            <a:endParaRPr/>
          </a:p>
          <a:p>
            <a:pPr indent="-311150" lvl="0" marL="457200" rtl="0" algn="l">
              <a:lnSpc>
                <a:spcPct val="115000"/>
              </a:lnSpc>
              <a:spcBef>
                <a:spcPts val="600"/>
              </a:spcBef>
              <a:spcAft>
                <a:spcPts val="0"/>
              </a:spcAft>
              <a:buSzPts val="1300"/>
              <a:buChar char="●"/>
            </a:pPr>
            <a:r>
              <a:rPr lang="nl-BE" sz="1400"/>
              <a:t>Heeft de leerling het begrepen? Weet je dat zeker?</a:t>
            </a:r>
            <a:endParaRPr sz="1400"/>
          </a:p>
          <a:p>
            <a:pPr indent="-228600" lvl="0" marL="457200" rtl="0" algn="l">
              <a:lnSpc>
                <a:spcPct val="115000"/>
              </a:lnSpc>
              <a:spcBef>
                <a:spcPts val="600"/>
              </a:spcBef>
              <a:spcAft>
                <a:spcPts val="0"/>
              </a:spcAft>
              <a:buSzPts val="1300"/>
              <a:buNone/>
            </a:pPr>
            <a: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332917" y="431351"/>
            <a:ext cx="3736550" cy="9800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Feedback voorbeelden</a:t>
            </a:r>
            <a:endParaRPr/>
          </a:p>
        </p:txBody>
      </p:sp>
      <p:sp>
        <p:nvSpPr>
          <p:cNvPr id="210" name="Google Shape;210;p27"/>
          <p:cNvSpPr txBox="1"/>
          <p:nvPr>
            <p:ph idx="1" type="body"/>
          </p:nvPr>
        </p:nvSpPr>
        <p:spPr>
          <a:xfrm>
            <a:off x="132675" y="1620216"/>
            <a:ext cx="4049576" cy="594672"/>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300"/>
              <a:buNone/>
            </a:pPr>
            <a:r>
              <a:rPr lang="nl-BE" sz="2800">
                <a:solidFill>
                  <a:schemeClr val="lt1"/>
                </a:solidFill>
              </a:rPr>
              <a:t>Tip 1</a:t>
            </a:r>
            <a:endParaRPr sz="2800">
              <a:solidFill>
                <a:schemeClr val="lt1"/>
              </a:solidFill>
            </a:endParaRPr>
          </a:p>
        </p:txBody>
      </p:sp>
      <p:sp>
        <p:nvSpPr>
          <p:cNvPr id="211" name="Google Shape;211;p27"/>
          <p:cNvSpPr txBox="1"/>
          <p:nvPr/>
        </p:nvSpPr>
        <p:spPr>
          <a:xfrm>
            <a:off x="807551" y="1480951"/>
            <a:ext cx="7886700" cy="4745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50"/>
              </a:spcBef>
              <a:spcAft>
                <a:spcPts val="0"/>
              </a:spcAft>
              <a:buClr>
                <a:schemeClr val="dk2"/>
              </a:buClr>
              <a:buSzPts val="1300"/>
              <a:buFont typeface="Roboto"/>
              <a:buNone/>
            </a:pPr>
            <a:r>
              <a:t/>
            </a:r>
            <a:endParaRPr b="0" i="0" sz="1300" u="none" cap="none" strike="noStrike">
              <a:solidFill>
                <a:schemeClr val="dk1"/>
              </a:solidFill>
              <a:latin typeface="Roboto"/>
              <a:ea typeface="Roboto"/>
              <a:cs typeface="Roboto"/>
              <a:sym typeface="Roboto"/>
            </a:endParaRPr>
          </a:p>
          <a:p>
            <a:pPr indent="0" lvl="0" marL="0" marR="0" rtl="0" algn="l">
              <a:lnSpc>
                <a:spcPct val="115000"/>
              </a:lnSpc>
              <a:spcBef>
                <a:spcPts val="750"/>
              </a:spcBef>
              <a:spcAft>
                <a:spcPts val="0"/>
              </a:spcAft>
              <a:buClr>
                <a:schemeClr val="dk2"/>
              </a:buClr>
              <a:buSzPts val="1300"/>
              <a:buFont typeface="Roboto"/>
              <a:buNone/>
            </a:pPr>
            <a:r>
              <a:t/>
            </a:r>
            <a:endParaRPr b="0" i="0" sz="1300" u="none" cap="none" strike="noStrike">
              <a:solidFill>
                <a:schemeClr val="dk1"/>
              </a:solidFill>
              <a:latin typeface="Roboto"/>
              <a:ea typeface="Roboto"/>
              <a:cs typeface="Roboto"/>
              <a:sym typeface="Roboto"/>
            </a:endParaRPr>
          </a:p>
          <a:p>
            <a:pPr indent="0" lvl="0" marL="0" marR="0" rtl="0" algn="l">
              <a:lnSpc>
                <a:spcPct val="115000"/>
              </a:lnSpc>
              <a:spcBef>
                <a:spcPts val="750"/>
              </a:spcBef>
              <a:spcAft>
                <a:spcPts val="0"/>
              </a:spcAft>
              <a:buClr>
                <a:schemeClr val="dk2"/>
              </a:buClr>
              <a:buSzPts val="1300"/>
              <a:buFont typeface="Roboto"/>
              <a:buNone/>
            </a:pPr>
            <a:r>
              <a:rPr b="0" i="0" lang="nl-BE" sz="1600" u="none" cap="none" strike="noStrike">
                <a:solidFill>
                  <a:schemeClr val="dk1"/>
                </a:solidFill>
                <a:latin typeface="Roboto"/>
                <a:ea typeface="Roboto"/>
                <a:cs typeface="Roboto"/>
                <a:sym typeface="Roboto"/>
              </a:rPr>
              <a:t>					Feedback voor de hele klas. </a:t>
            </a:r>
            <a:endParaRPr/>
          </a:p>
          <a:p>
            <a:pPr indent="0" lvl="0" marL="0" marR="0" rtl="0" algn="l">
              <a:lnSpc>
                <a:spcPct val="115000"/>
              </a:lnSpc>
              <a:spcBef>
                <a:spcPts val="750"/>
              </a:spcBef>
              <a:spcAft>
                <a:spcPts val="0"/>
              </a:spcAft>
              <a:buClr>
                <a:schemeClr val="dk2"/>
              </a:buClr>
              <a:buSzPts val="1300"/>
              <a:buFont typeface="Roboto"/>
              <a:buNone/>
            </a:pPr>
            <a:r>
              <a:t/>
            </a:r>
            <a:endParaRPr b="0" i="0" sz="1300" u="none" cap="none" strike="noStrike">
              <a:solidFill>
                <a:schemeClr val="dk1"/>
              </a:solidFill>
              <a:latin typeface="Roboto"/>
              <a:ea typeface="Roboto"/>
              <a:cs typeface="Roboto"/>
              <a:sym typeface="Roboto"/>
            </a:endParaRPr>
          </a:p>
          <a:p>
            <a:pPr indent="0" lvl="0" marL="0" marR="0" rtl="0" algn="l">
              <a:lnSpc>
                <a:spcPct val="115000"/>
              </a:lnSpc>
              <a:spcBef>
                <a:spcPts val="750"/>
              </a:spcBef>
              <a:spcAft>
                <a:spcPts val="0"/>
              </a:spcAft>
              <a:buClr>
                <a:schemeClr val="dk2"/>
              </a:buClr>
              <a:buSzPts val="1300"/>
              <a:buFont typeface="Roboto"/>
              <a:buNone/>
            </a:pPr>
            <a:r>
              <a:t/>
            </a:r>
            <a:endParaRPr b="0" i="0" sz="1300" u="none" cap="none" strike="noStrike">
              <a:solidFill>
                <a:schemeClr val="dk1"/>
              </a:solidFill>
              <a:latin typeface="Roboto"/>
              <a:ea typeface="Roboto"/>
              <a:cs typeface="Roboto"/>
              <a:sym typeface="Roboto"/>
            </a:endParaRPr>
          </a:p>
        </p:txBody>
      </p:sp>
      <p:pic>
        <p:nvPicPr>
          <p:cNvPr id="212" name="Google Shape;212;p27"/>
          <p:cNvPicPr preferRelativeResize="0"/>
          <p:nvPr/>
        </p:nvPicPr>
        <p:blipFill rotWithShape="1">
          <a:blip r:embed="rId3">
            <a:alphaModFix/>
          </a:blip>
          <a:srcRect b="0" l="0" r="0" t="0"/>
          <a:stretch/>
        </p:blipFill>
        <p:spPr>
          <a:xfrm>
            <a:off x="132675" y="3381150"/>
            <a:ext cx="2574324" cy="1439475"/>
          </a:xfrm>
          <a:prstGeom prst="rect">
            <a:avLst/>
          </a:prstGeom>
          <a:noFill/>
          <a:ln>
            <a:noFill/>
          </a:ln>
        </p:spPr>
      </p:pic>
      <p:sp>
        <p:nvSpPr>
          <p:cNvPr id="213" name="Google Shape;213;p27"/>
          <p:cNvSpPr/>
          <p:nvPr/>
        </p:nvSpPr>
        <p:spPr>
          <a:xfrm>
            <a:off x="2908550" y="3813475"/>
            <a:ext cx="982500" cy="62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7"/>
          <p:cNvSpPr txBox="1"/>
          <p:nvPr/>
        </p:nvSpPr>
        <p:spPr>
          <a:xfrm>
            <a:off x="4319265" y="3002875"/>
            <a:ext cx="1827600" cy="143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nl-BE" sz="1400" u="none" cap="none" strike="noStrike">
                <a:solidFill>
                  <a:srgbClr val="000000"/>
                </a:solidFill>
                <a:latin typeface="Calibri"/>
                <a:ea typeface="Calibri"/>
                <a:cs typeface="Calibri"/>
                <a:sym typeface="Calibri"/>
              </a:rPr>
              <a:t>Feedback tijdens werkmoment</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nl-BE" sz="1400" u="none" cap="none" strike="noStrike">
                <a:solidFill>
                  <a:srgbClr val="000000"/>
                </a:solidFill>
                <a:latin typeface="Calibri"/>
                <a:ea typeface="Calibri"/>
                <a:cs typeface="Calibri"/>
                <a:sym typeface="Calibri"/>
              </a:rPr>
              <a:t>5 meest gemaakte fouten</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nl-BE" sz="1400" u="none" cap="none" strike="noStrike">
                <a:solidFill>
                  <a:srgbClr val="000000"/>
                </a:solidFill>
                <a:latin typeface="Calibri"/>
                <a:ea typeface="Calibri"/>
                <a:cs typeface="Calibri"/>
                <a:sym typeface="Calibri"/>
              </a:rPr>
              <a:t>Leerlingen verbeteren meteen hun eigen werk</a:t>
            </a:r>
            <a:endParaRPr b="0" i="0" sz="1400" u="none" cap="none" strike="noStrike">
              <a:solidFill>
                <a:srgbClr val="000000"/>
              </a:solidFill>
              <a:latin typeface="Calibri"/>
              <a:ea typeface="Calibri"/>
              <a:cs typeface="Calibri"/>
              <a:sym typeface="Calibri"/>
            </a:endParaRPr>
          </a:p>
        </p:txBody>
      </p:sp>
      <p:sp>
        <p:nvSpPr>
          <p:cNvPr id="215" name="Google Shape;215;p27"/>
          <p:cNvSpPr/>
          <p:nvPr/>
        </p:nvSpPr>
        <p:spPr>
          <a:xfrm>
            <a:off x="5821454" y="3853651"/>
            <a:ext cx="982500" cy="628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27"/>
          <p:cNvPicPr preferRelativeResize="0"/>
          <p:nvPr/>
        </p:nvPicPr>
        <p:blipFill rotWithShape="1">
          <a:blip r:embed="rId4">
            <a:alphaModFix/>
          </a:blip>
          <a:srcRect b="0" l="0" r="0" t="0"/>
          <a:stretch/>
        </p:blipFill>
        <p:spPr>
          <a:xfrm>
            <a:off x="6909841" y="3346291"/>
            <a:ext cx="1994476" cy="15631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9"/>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2</a:t>
            </a:r>
            <a:endParaRPr/>
          </a:p>
        </p:txBody>
      </p:sp>
      <p:sp>
        <p:nvSpPr>
          <p:cNvPr id="222" name="Google Shape;222;p29"/>
          <p:cNvSpPr txBox="1"/>
          <p:nvPr>
            <p:ph idx="1" type="body"/>
          </p:nvPr>
        </p:nvSpPr>
        <p:spPr>
          <a:xfrm>
            <a:off x="4645025" y="501650"/>
            <a:ext cx="4165600" cy="409733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50"/>
              </a:spcBef>
              <a:spcAft>
                <a:spcPts val="0"/>
              </a:spcAft>
              <a:buSzPts val="1300"/>
              <a:buNone/>
            </a:pPr>
            <a:r>
              <a:rPr lang="nl-BE" sz="1800"/>
              <a:t>Persoonlijk aandachtspunt bovenaan de toets of taak, best bepaald door leerkracht en leerling samen. </a:t>
            </a:r>
            <a:endParaRPr sz="1800"/>
          </a:p>
          <a:p>
            <a:pPr indent="0" lvl="0" marL="0" rtl="0" algn="l">
              <a:lnSpc>
                <a:spcPct val="115000"/>
              </a:lnSpc>
              <a:spcBef>
                <a:spcPts val="750"/>
              </a:spcBef>
              <a:spcAft>
                <a:spcPts val="0"/>
              </a:spcAft>
              <a:buSzPts val="1300"/>
              <a:buNone/>
            </a:pPr>
            <a:r>
              <a:t/>
            </a:r>
            <a:endParaRPr sz="1800"/>
          </a:p>
          <a:p>
            <a:pPr indent="0" lvl="0" marL="0" rtl="0" algn="l">
              <a:lnSpc>
                <a:spcPct val="115000"/>
              </a:lnSpc>
              <a:spcBef>
                <a:spcPts val="750"/>
              </a:spcBef>
              <a:spcAft>
                <a:spcPts val="0"/>
              </a:spcAft>
              <a:buSzPts val="1300"/>
              <a:buNone/>
            </a:pPr>
            <a:r>
              <a:rPr lang="nl-BE" sz="1800"/>
              <a:t>Hield de leerling rekening met persoonlijk aandachtspunt? </a:t>
            </a:r>
            <a:endParaRPr sz="1800"/>
          </a:p>
          <a:p>
            <a:pPr indent="0" lvl="0" marL="0" rtl="0" algn="l">
              <a:lnSpc>
                <a:spcPct val="115000"/>
              </a:lnSpc>
              <a:spcBef>
                <a:spcPts val="750"/>
              </a:spcBef>
              <a:spcAft>
                <a:spcPts val="0"/>
              </a:spcAft>
              <a:buSzPts val="1300"/>
              <a:buNone/>
            </a:pPr>
            <a:r>
              <a:t/>
            </a:r>
            <a:endParaRPr sz="1800"/>
          </a:p>
          <a:p>
            <a:pPr indent="0" lvl="0" marL="0" rtl="0" algn="l">
              <a:lnSpc>
                <a:spcPct val="115000"/>
              </a:lnSpc>
              <a:spcBef>
                <a:spcPts val="750"/>
              </a:spcBef>
              <a:spcAft>
                <a:spcPts val="0"/>
              </a:spcAft>
              <a:buSzPts val="1300"/>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30"/>
          <p:cNvPicPr preferRelativeResize="0"/>
          <p:nvPr/>
        </p:nvPicPr>
        <p:blipFill rotWithShape="1">
          <a:blip r:embed="rId3">
            <a:alphaModFix/>
          </a:blip>
          <a:srcRect b="0" l="0" r="0" t="0"/>
          <a:stretch/>
        </p:blipFill>
        <p:spPr>
          <a:xfrm>
            <a:off x="1858767" y="1152939"/>
            <a:ext cx="5724640" cy="3383573"/>
          </a:xfrm>
          <a:prstGeom prst="rect">
            <a:avLst/>
          </a:prstGeom>
          <a:noFill/>
          <a:ln>
            <a:noFill/>
          </a:ln>
        </p:spPr>
      </p:pic>
      <p:sp>
        <p:nvSpPr>
          <p:cNvPr id="228" name="Google Shape;228;p30"/>
          <p:cNvSpPr txBox="1"/>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800" u="none" cap="none" strike="noStrike">
                <a:solidFill>
                  <a:schemeClr val="lt1"/>
                </a:solidFill>
                <a:latin typeface="Roboto"/>
                <a:ea typeface="Roboto"/>
                <a:cs typeface="Roboto"/>
                <a:sym typeface="Roboto"/>
              </a:rPr>
              <a:t>Tip 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id="233" name="Google Shape;233;p31"/>
          <p:cNvPicPr preferRelativeResize="0"/>
          <p:nvPr/>
        </p:nvPicPr>
        <p:blipFill rotWithShape="1">
          <a:blip r:embed="rId3">
            <a:alphaModFix/>
          </a:blip>
          <a:srcRect b="0" l="0" r="0" t="0"/>
          <a:stretch/>
        </p:blipFill>
        <p:spPr>
          <a:xfrm>
            <a:off x="2680993" y="268357"/>
            <a:ext cx="5359763" cy="4437821"/>
          </a:xfrm>
          <a:prstGeom prst="rect">
            <a:avLst/>
          </a:prstGeom>
          <a:noFill/>
          <a:ln>
            <a:noFill/>
          </a:ln>
        </p:spPr>
      </p:pic>
      <p:sp>
        <p:nvSpPr>
          <p:cNvPr id="234" name="Google Shape;234;p31"/>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b="0" l="0" r="0" t="0"/>
          <a:stretch/>
        </p:blipFill>
        <p:spPr>
          <a:xfrm>
            <a:off x="4614664" y="500925"/>
            <a:ext cx="3865199" cy="2085013"/>
          </a:xfrm>
          <a:prstGeom prst="rect">
            <a:avLst/>
          </a:prstGeom>
          <a:noFill/>
          <a:ln>
            <a:noFill/>
          </a:ln>
        </p:spPr>
      </p:pic>
      <p:sp>
        <p:nvSpPr>
          <p:cNvPr id="240" name="Google Shape;240;p32"/>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5</a:t>
            </a:r>
            <a:endParaRPr/>
          </a:p>
        </p:txBody>
      </p:sp>
      <p:pic>
        <p:nvPicPr>
          <p:cNvPr id="241" name="Google Shape;241;p32"/>
          <p:cNvPicPr preferRelativeResize="0"/>
          <p:nvPr/>
        </p:nvPicPr>
        <p:blipFill rotWithShape="1">
          <a:blip r:embed="rId4">
            <a:alphaModFix/>
          </a:blip>
          <a:srcRect b="0" l="0" r="0" t="0"/>
          <a:stretch/>
        </p:blipFill>
        <p:spPr>
          <a:xfrm>
            <a:off x="4572000" y="3027107"/>
            <a:ext cx="3950526" cy="1802525"/>
          </a:xfrm>
          <a:prstGeom prst="rect">
            <a:avLst/>
          </a:prstGeom>
          <a:noFill/>
          <a:ln>
            <a:noFill/>
          </a:ln>
        </p:spPr>
      </p:pic>
      <p:sp>
        <p:nvSpPr>
          <p:cNvPr id="242" name="Google Shape;242;p32"/>
          <p:cNvSpPr txBox="1"/>
          <p:nvPr/>
        </p:nvSpPr>
        <p:spPr>
          <a:xfrm>
            <a:off x="669534" y="4130529"/>
            <a:ext cx="3564536" cy="1024091"/>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800"/>
              <a:buFont typeface="Merriweather"/>
              <a:buNone/>
            </a:pPr>
            <a:r>
              <a:rPr b="0" i="0" lang="nl-BE" sz="2000" u="none" cap="none" strike="noStrike">
                <a:solidFill>
                  <a:schemeClr val="lt1"/>
                </a:solidFill>
                <a:latin typeface="Roboto"/>
                <a:ea typeface="Roboto"/>
                <a:cs typeface="Roboto"/>
                <a:sym typeface="Roboto"/>
              </a:rPr>
              <a:t>Automatische feedback met bv. bookwidgets</a:t>
            </a:r>
            <a:endParaRPr b="0" i="0" sz="2000" u="none" cap="none" strike="noStrike">
              <a:solidFill>
                <a:schemeClr val="lt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6</a:t>
            </a:r>
            <a:endParaRPr/>
          </a:p>
        </p:txBody>
      </p:sp>
      <p:sp>
        <p:nvSpPr>
          <p:cNvPr id="248" name="Google Shape;248;p33"/>
          <p:cNvSpPr txBox="1"/>
          <p:nvPr/>
        </p:nvSpPr>
        <p:spPr>
          <a:xfrm>
            <a:off x="4723571" y="268357"/>
            <a:ext cx="4340916" cy="325009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750"/>
              </a:spcBef>
              <a:spcAft>
                <a:spcPts val="0"/>
              </a:spcAft>
              <a:buClr>
                <a:schemeClr val="dk2"/>
              </a:buClr>
              <a:buSzPts val="1300"/>
              <a:buFont typeface="Roboto"/>
              <a:buNone/>
            </a:pPr>
            <a:r>
              <a:rPr b="0" i="0" lang="nl-BE" sz="2000" u="none" cap="none" strike="noStrike">
                <a:solidFill>
                  <a:schemeClr val="dk2"/>
                </a:solidFill>
                <a:latin typeface="Roboto"/>
                <a:ea typeface="Roboto"/>
                <a:cs typeface="Roboto"/>
                <a:sym typeface="Roboto"/>
              </a:rPr>
              <a:t>One minute paper.</a:t>
            </a:r>
            <a:endParaRPr/>
          </a:p>
          <a:p>
            <a:pPr indent="0" lvl="0" marL="0" marR="0" rtl="0" algn="l">
              <a:lnSpc>
                <a:spcPct val="115000"/>
              </a:lnSpc>
              <a:spcBef>
                <a:spcPts val="750"/>
              </a:spcBef>
              <a:spcAft>
                <a:spcPts val="0"/>
              </a:spcAft>
              <a:buClr>
                <a:schemeClr val="dk2"/>
              </a:buClr>
              <a:buSzPts val="1300"/>
              <a:buFont typeface="Roboto"/>
              <a:buNone/>
            </a:pPr>
            <a:r>
              <a:t/>
            </a:r>
            <a:endParaRPr b="0" i="0" sz="2000" u="none" cap="none" strike="noStrike">
              <a:solidFill>
                <a:schemeClr val="dk2"/>
              </a:solidFill>
              <a:latin typeface="Roboto"/>
              <a:ea typeface="Roboto"/>
              <a:cs typeface="Roboto"/>
              <a:sym typeface="Roboto"/>
            </a:endParaRPr>
          </a:p>
          <a:p>
            <a:pPr indent="0" lvl="0" marL="0" marR="0" rtl="0" algn="l">
              <a:lnSpc>
                <a:spcPct val="115000"/>
              </a:lnSpc>
              <a:spcBef>
                <a:spcPts val="750"/>
              </a:spcBef>
              <a:spcAft>
                <a:spcPts val="0"/>
              </a:spcAft>
              <a:buClr>
                <a:schemeClr val="dk2"/>
              </a:buClr>
              <a:buSzPts val="1300"/>
              <a:buFont typeface="Roboto"/>
              <a:buNone/>
            </a:pPr>
            <a:r>
              <a:rPr b="0" i="0" lang="nl-BE" sz="2000" u="none" cap="none" strike="noStrike">
                <a:solidFill>
                  <a:schemeClr val="dk2"/>
                </a:solidFill>
                <a:latin typeface="Roboto"/>
                <a:ea typeface="Roboto"/>
                <a:cs typeface="Roboto"/>
                <a:sym typeface="Roboto"/>
              </a:rPr>
              <a:t>1 minuut om essentie van de les te noteren. </a:t>
            </a:r>
            <a:endParaRPr/>
          </a:p>
          <a:p>
            <a:pPr indent="0" lvl="0" marL="0" marR="0" rtl="0" algn="l">
              <a:lnSpc>
                <a:spcPct val="115000"/>
              </a:lnSpc>
              <a:spcBef>
                <a:spcPts val="750"/>
              </a:spcBef>
              <a:spcAft>
                <a:spcPts val="0"/>
              </a:spcAft>
              <a:buClr>
                <a:schemeClr val="dk2"/>
              </a:buClr>
              <a:buSzPts val="1300"/>
              <a:buFont typeface="Roboto"/>
              <a:buNone/>
            </a:pPr>
            <a:r>
              <a:t/>
            </a:r>
            <a:endParaRPr b="0" i="0" sz="2000" u="none" cap="none" strike="noStrike">
              <a:solidFill>
                <a:schemeClr val="dk2"/>
              </a:solidFill>
              <a:latin typeface="Roboto"/>
              <a:ea typeface="Roboto"/>
              <a:cs typeface="Roboto"/>
              <a:sym typeface="Roboto"/>
            </a:endParaRPr>
          </a:p>
          <a:p>
            <a:pPr indent="0" lvl="0" marL="0" marR="0" rtl="0" algn="l">
              <a:lnSpc>
                <a:spcPct val="115000"/>
              </a:lnSpc>
              <a:spcBef>
                <a:spcPts val="750"/>
              </a:spcBef>
              <a:spcAft>
                <a:spcPts val="0"/>
              </a:spcAft>
              <a:buClr>
                <a:schemeClr val="dk2"/>
              </a:buClr>
              <a:buSzPts val="1300"/>
              <a:buFont typeface="Roboto"/>
              <a:buNone/>
            </a:pPr>
            <a:r>
              <a:rPr b="0" i="0" lang="nl-BE" sz="2000" u="none" cap="none" strike="noStrike">
                <a:solidFill>
                  <a:schemeClr val="dk2"/>
                </a:solidFill>
                <a:latin typeface="Roboto"/>
                <a:ea typeface="Roboto"/>
                <a:cs typeface="Roboto"/>
                <a:sym typeface="Roboto"/>
              </a:rPr>
              <a:t>Daarna projecteren: dit zou er zeker in moeten staan. </a:t>
            </a:r>
            <a:endParaRPr/>
          </a:p>
        </p:txBody>
      </p:sp>
      <p:pic>
        <p:nvPicPr>
          <p:cNvPr id="249" name="Google Shape;249;p33"/>
          <p:cNvPicPr preferRelativeResize="0"/>
          <p:nvPr/>
        </p:nvPicPr>
        <p:blipFill rotWithShape="1">
          <a:blip r:embed="rId3">
            <a:alphaModFix/>
          </a:blip>
          <a:srcRect b="0" l="0" r="0" t="0"/>
          <a:stretch/>
        </p:blipFill>
        <p:spPr>
          <a:xfrm>
            <a:off x="6573083" y="3256473"/>
            <a:ext cx="2690188" cy="14844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4"/>
          <p:cNvSpPr txBox="1"/>
          <p:nvPr>
            <p:ph idx="1" type="body"/>
          </p:nvPr>
        </p:nvSpPr>
        <p:spPr>
          <a:xfrm>
            <a:off x="4353338" y="337930"/>
            <a:ext cx="4581939" cy="4261595"/>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400"/>
              <a:t>Vertrek vanuit goede en foute voorbeelden (bv schrijven van klachtenbrief) </a:t>
            </a:r>
            <a:endParaRPr/>
          </a:p>
          <a:p>
            <a:pPr indent="0" lvl="0" marL="146050" rtl="0" algn="l">
              <a:lnSpc>
                <a:spcPct val="115000"/>
              </a:lnSpc>
              <a:spcBef>
                <a:spcPts val="600"/>
              </a:spcBef>
              <a:spcAft>
                <a:spcPts val="0"/>
              </a:spcAft>
              <a:buSzPts val="1300"/>
              <a:buNone/>
            </a:pPr>
            <a:r>
              <a:rPr lang="nl-BE" sz="1400"/>
              <a:t>Laat leerlingen zelf ontdekken welke brief duidelijk sterker is dan de andere brieven -&gt; leerlingen discussiëren en rangschikken de brieven</a:t>
            </a:r>
            <a:endParaRPr/>
          </a:p>
          <a:p>
            <a:pPr indent="0" lvl="0" marL="146050" rtl="0" algn="l">
              <a:lnSpc>
                <a:spcPct val="115000"/>
              </a:lnSpc>
              <a:spcBef>
                <a:spcPts val="600"/>
              </a:spcBef>
              <a:spcAft>
                <a:spcPts val="0"/>
              </a:spcAft>
              <a:buSzPts val="1300"/>
              <a:buNone/>
            </a:pPr>
            <a:r>
              <a:rPr lang="nl-BE" sz="1400"/>
              <a:t>Vanuit gezamenlijke discussie -&gt; zoek de criteria waaraan een goede klachtenbrief moet voldoen</a:t>
            </a:r>
            <a:endParaRPr/>
          </a:p>
          <a:p>
            <a:pPr indent="0" lvl="0" marL="146050" rtl="0" algn="l">
              <a:lnSpc>
                <a:spcPct val="115000"/>
              </a:lnSpc>
              <a:spcBef>
                <a:spcPts val="600"/>
              </a:spcBef>
              <a:spcAft>
                <a:spcPts val="0"/>
              </a:spcAft>
              <a:buSzPts val="1300"/>
              <a:buNone/>
            </a:pPr>
            <a:r>
              <a:rPr b="1" lang="nl-BE" sz="1400"/>
              <a:t>Visualiseer criteria op bord -&gt; succescriteria zijn duidelijk voor de leerlingen!</a:t>
            </a:r>
            <a:endParaRPr/>
          </a:p>
          <a:p>
            <a:pPr indent="0" lvl="0" marL="146050" rtl="0" algn="l">
              <a:lnSpc>
                <a:spcPct val="115000"/>
              </a:lnSpc>
              <a:spcBef>
                <a:spcPts val="600"/>
              </a:spcBef>
              <a:spcAft>
                <a:spcPts val="0"/>
              </a:spcAft>
              <a:buSzPts val="1300"/>
              <a:buNone/>
            </a:pPr>
            <a:r>
              <a:rPr lang="nl-BE" sz="1400"/>
              <a:t>Laat leerlingen eerste versie schrijven</a:t>
            </a:r>
            <a:endParaRPr/>
          </a:p>
          <a:p>
            <a:pPr indent="0" lvl="0" marL="146050" rtl="0" algn="l">
              <a:lnSpc>
                <a:spcPct val="115000"/>
              </a:lnSpc>
              <a:spcBef>
                <a:spcPts val="600"/>
              </a:spcBef>
              <a:spcAft>
                <a:spcPts val="0"/>
              </a:spcAft>
              <a:buSzPts val="1300"/>
              <a:buNone/>
            </a:pPr>
            <a:r>
              <a:rPr lang="nl-BE" sz="1400"/>
              <a:t>Leerlingen evalueren elkaar, peer feedback (bv a.h.v. tips en tops)</a:t>
            </a:r>
            <a:endParaRPr/>
          </a:p>
          <a:p>
            <a:pPr indent="0" lvl="0" marL="146050" rtl="0" algn="l">
              <a:lnSpc>
                <a:spcPct val="115000"/>
              </a:lnSpc>
              <a:spcBef>
                <a:spcPts val="600"/>
              </a:spcBef>
              <a:spcAft>
                <a:spcPts val="0"/>
              </a:spcAft>
              <a:buSzPts val="1300"/>
              <a:buNone/>
            </a:pPr>
            <a:r>
              <a:rPr lang="nl-BE" sz="1400"/>
              <a:t>Leerlingen herschrijven hun brief </a:t>
            </a:r>
            <a:endParaRPr/>
          </a:p>
          <a:p>
            <a:pPr indent="0" lvl="0" marL="146050" rtl="0" algn="l">
              <a:lnSpc>
                <a:spcPct val="115000"/>
              </a:lnSpc>
              <a:spcBef>
                <a:spcPts val="600"/>
              </a:spcBef>
              <a:spcAft>
                <a:spcPts val="0"/>
              </a:spcAft>
              <a:buSzPts val="1300"/>
              <a:buNone/>
            </a:pPr>
            <a:r>
              <a:rPr lang="nl-BE" sz="1400"/>
              <a:t>Dan pas evaluatie leerkracht</a:t>
            </a:r>
            <a:endParaRPr/>
          </a:p>
          <a:p>
            <a:pPr indent="0" lvl="0" marL="146050" rtl="0" algn="l">
              <a:lnSpc>
                <a:spcPct val="115000"/>
              </a:lnSpc>
              <a:spcBef>
                <a:spcPts val="600"/>
              </a:spcBef>
              <a:spcAft>
                <a:spcPts val="0"/>
              </a:spcAft>
              <a:buSzPts val="1300"/>
              <a:buNone/>
            </a:pPr>
            <a:r>
              <a:t/>
            </a:r>
            <a:endParaRPr/>
          </a:p>
          <a:p>
            <a:pPr indent="0" lvl="0" marL="146050" rtl="0" algn="l">
              <a:lnSpc>
                <a:spcPct val="115000"/>
              </a:lnSpc>
              <a:spcBef>
                <a:spcPts val="400"/>
              </a:spcBef>
              <a:spcAft>
                <a:spcPts val="0"/>
              </a:spcAft>
              <a:buSzPts val="1300"/>
              <a:buNone/>
            </a:pPr>
            <a:r>
              <a:t/>
            </a:r>
            <a:endParaRPr/>
          </a:p>
        </p:txBody>
      </p:sp>
      <p:sp>
        <p:nvSpPr>
          <p:cNvPr id="255" name="Google Shape;255;p34"/>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7</a:t>
            </a:r>
            <a:endParaRPr/>
          </a:p>
        </p:txBody>
      </p:sp>
      <p:pic>
        <p:nvPicPr>
          <p:cNvPr id="256" name="Google Shape;256;p34"/>
          <p:cNvPicPr preferRelativeResize="0"/>
          <p:nvPr/>
        </p:nvPicPr>
        <p:blipFill rotWithShape="1">
          <a:blip r:embed="rId3">
            <a:alphaModFix/>
          </a:blip>
          <a:srcRect b="0" l="0" r="0" t="0"/>
          <a:stretch/>
        </p:blipFill>
        <p:spPr>
          <a:xfrm>
            <a:off x="517782" y="3260034"/>
            <a:ext cx="3471078" cy="15337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Google Shape;37;p14"/>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Terugblik </a:t>
            </a:r>
            <a:br>
              <a:rPr lang="nl-BE"/>
            </a:br>
            <a:endParaRPr/>
          </a:p>
        </p:txBody>
      </p:sp>
      <p:sp>
        <p:nvSpPr>
          <p:cNvPr id="38" name="Google Shape;38;p14"/>
          <p:cNvSpPr txBox="1"/>
          <p:nvPr>
            <p:ph idx="1" type="body"/>
          </p:nvPr>
        </p:nvSpPr>
        <p:spPr>
          <a:xfrm>
            <a:off x="4644675" y="500925"/>
            <a:ext cx="4278988" cy="4289736"/>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2000"/>
              <a:t>Terugblikken op het huiswerk</a:t>
            </a:r>
            <a:endParaRPr/>
          </a:p>
          <a:p>
            <a:pPr indent="0" lvl="0" marL="146050" rtl="0" algn="l">
              <a:lnSpc>
                <a:spcPct val="115000"/>
              </a:lnSpc>
              <a:spcBef>
                <a:spcPts val="0"/>
              </a:spcBef>
              <a:spcAft>
                <a:spcPts val="0"/>
              </a:spcAft>
              <a:buSzPts val="1300"/>
              <a:buNone/>
            </a:pPr>
            <a:r>
              <a:t/>
            </a:r>
            <a:endParaRPr sz="2000"/>
          </a:p>
          <a:p>
            <a:pPr indent="-298450" lvl="1" marL="914400" rtl="0" algn="l">
              <a:lnSpc>
                <a:spcPct val="115000"/>
              </a:lnSpc>
              <a:spcBef>
                <a:spcPts val="1600"/>
              </a:spcBef>
              <a:spcAft>
                <a:spcPts val="0"/>
              </a:spcAft>
              <a:buSzPts val="1100"/>
              <a:buChar char="○"/>
            </a:pPr>
            <a:r>
              <a:rPr lang="nl-BE" sz="1400"/>
              <a:t>welke didactische principes herinner je je nog? </a:t>
            </a:r>
            <a:endParaRPr/>
          </a:p>
          <a:p>
            <a:pPr indent="-298450" lvl="1" marL="914400" rtl="0" algn="l">
              <a:lnSpc>
                <a:spcPct val="115000"/>
              </a:lnSpc>
              <a:spcBef>
                <a:spcPts val="1600"/>
              </a:spcBef>
              <a:spcAft>
                <a:spcPts val="0"/>
              </a:spcAft>
              <a:buSzPts val="1100"/>
              <a:buChar char="○"/>
            </a:pPr>
            <a:r>
              <a:rPr lang="nl-BE" sz="1400"/>
              <a:t>welke heb je uitgeprobeerd? </a:t>
            </a:r>
            <a:endParaRPr/>
          </a:p>
          <a:p>
            <a:pPr indent="-298450" lvl="1" marL="914400" rtl="0" algn="l">
              <a:lnSpc>
                <a:spcPct val="115000"/>
              </a:lnSpc>
              <a:spcBef>
                <a:spcPts val="1600"/>
              </a:spcBef>
              <a:spcAft>
                <a:spcPts val="0"/>
              </a:spcAft>
              <a:buSzPts val="1100"/>
              <a:buChar char="○"/>
            </a:pPr>
            <a:r>
              <a:rPr lang="nl-BE" sz="1400"/>
              <a:t>waarom koos je dat principe?  </a:t>
            </a:r>
            <a:endParaRPr/>
          </a:p>
          <a:p>
            <a:pPr indent="-298450" lvl="1" marL="914400" rtl="0" algn="l">
              <a:lnSpc>
                <a:spcPct val="115000"/>
              </a:lnSpc>
              <a:spcBef>
                <a:spcPts val="1600"/>
              </a:spcBef>
              <a:spcAft>
                <a:spcPts val="0"/>
              </a:spcAft>
              <a:buSzPts val="1100"/>
              <a:buChar char="○"/>
            </a:pPr>
            <a:r>
              <a:rPr lang="nl-BE" sz="1400"/>
              <a:t>hoe vlotte dat? </a:t>
            </a:r>
            <a:endParaRPr/>
          </a:p>
          <a:p>
            <a:pPr indent="-298450" lvl="1" marL="914400" rtl="0" algn="l">
              <a:lnSpc>
                <a:spcPct val="115000"/>
              </a:lnSpc>
              <a:spcBef>
                <a:spcPts val="1600"/>
              </a:spcBef>
              <a:spcAft>
                <a:spcPts val="0"/>
              </a:spcAft>
              <a:buSzPts val="1100"/>
              <a:buChar char="○"/>
            </a:pPr>
            <a:r>
              <a:rPr lang="nl-BE" sz="1400"/>
              <a:t>wat zag je bij de leerlingen? </a:t>
            </a:r>
            <a:endParaRPr/>
          </a:p>
          <a:p>
            <a:pPr indent="-298450" lvl="1" marL="914400" rtl="0" algn="l">
              <a:lnSpc>
                <a:spcPct val="115000"/>
              </a:lnSpc>
              <a:spcBef>
                <a:spcPts val="1600"/>
              </a:spcBef>
              <a:spcAft>
                <a:spcPts val="0"/>
              </a:spcAft>
              <a:buSzPts val="1100"/>
              <a:buChar char="○"/>
            </a:pPr>
            <a:r>
              <a:rPr lang="nl-BE" sz="1400"/>
              <a:t>welk principe koppelen jullie als groep straks terug?  </a:t>
            </a:r>
            <a:endParaRPr/>
          </a:p>
          <a:p>
            <a:pPr indent="0" lvl="0" marL="146050" rtl="0" algn="l">
              <a:lnSpc>
                <a:spcPct val="115000"/>
              </a:lnSpc>
              <a:spcBef>
                <a:spcPts val="0"/>
              </a:spcBef>
              <a:spcAft>
                <a:spcPts val="0"/>
              </a:spcAft>
              <a:buSzPts val="1300"/>
              <a:buNone/>
            </a:pPr>
            <a:r>
              <a:t/>
            </a:r>
            <a:endParaRPr sz="2000"/>
          </a:p>
          <a:p>
            <a:pPr indent="0" lvl="0" marL="146050" rtl="0" algn="l">
              <a:lnSpc>
                <a:spcPct val="115000"/>
              </a:lnSpc>
              <a:spcBef>
                <a:spcPts val="0"/>
              </a:spcBef>
              <a:spcAft>
                <a:spcPts val="0"/>
              </a:spcAft>
              <a:buSzPts val="1300"/>
              <a:buNone/>
            </a:pPr>
            <a:r>
              <a:rPr lang="nl-BE" sz="2000"/>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5"/>
          <p:cNvSpPr txBox="1"/>
          <p:nvPr>
            <p:ph idx="1" type="body"/>
          </p:nvPr>
        </p:nvSpPr>
        <p:spPr>
          <a:xfrm>
            <a:off x="4495588" y="322022"/>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600"/>
              <a:t>Rubrics</a:t>
            </a:r>
            <a:endParaRPr sz="1600"/>
          </a:p>
          <a:p>
            <a:pPr indent="0" lvl="0" marL="146050" rtl="0" algn="l">
              <a:lnSpc>
                <a:spcPct val="115000"/>
              </a:lnSpc>
              <a:spcBef>
                <a:spcPts val="0"/>
              </a:spcBef>
              <a:spcAft>
                <a:spcPts val="0"/>
              </a:spcAft>
              <a:buSzPts val="1300"/>
              <a:buNone/>
            </a:pPr>
            <a:r>
              <a:rPr lang="nl-BE" sz="1600"/>
              <a:t>Valkuil: te veel doelen willen evalueren (kennis en vaardigheden en attitudes </a:t>
            </a:r>
            <a:endParaRPr/>
          </a:p>
          <a:p>
            <a:pPr indent="0" lvl="0" marL="146050" rtl="0" algn="l">
              <a:lnSpc>
                <a:spcPct val="115000"/>
              </a:lnSpc>
              <a:spcBef>
                <a:spcPts val="0"/>
              </a:spcBef>
              <a:spcAft>
                <a:spcPts val="0"/>
              </a:spcAft>
              <a:buSzPts val="1300"/>
              <a:buNone/>
            </a:pPr>
            <a:r>
              <a:rPr lang="nl-BE" sz="1600"/>
              <a:t>–&gt; geef een focus: concentreer je op datgene wat het succes van de taak echt verbetert</a:t>
            </a:r>
            <a:endParaRPr/>
          </a:p>
        </p:txBody>
      </p:sp>
      <p:sp>
        <p:nvSpPr>
          <p:cNvPr id="262" name="Google Shape;262;p35"/>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8</a:t>
            </a:r>
            <a:endParaRPr/>
          </a:p>
        </p:txBody>
      </p:sp>
      <p:pic>
        <p:nvPicPr>
          <p:cNvPr descr="Afbeelding met schermafbeelding&#10;&#10;Automatisch gegenereerde beschrijving" id="263" name="Google Shape;263;p35"/>
          <p:cNvPicPr preferRelativeResize="0"/>
          <p:nvPr/>
        </p:nvPicPr>
        <p:blipFill rotWithShape="1">
          <a:blip r:embed="rId3">
            <a:alphaModFix/>
          </a:blip>
          <a:srcRect b="11460" l="0" r="0" t="30647"/>
          <a:stretch/>
        </p:blipFill>
        <p:spPr>
          <a:xfrm>
            <a:off x="1218397" y="2067339"/>
            <a:ext cx="6707205" cy="29121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6"/>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SzPts val="1300"/>
              <a:buNone/>
            </a:pPr>
            <a:r>
              <a:t/>
            </a:r>
            <a:endParaRPr/>
          </a:p>
        </p:txBody>
      </p:sp>
      <p:sp>
        <p:nvSpPr>
          <p:cNvPr id="269" name="Google Shape;269;p36"/>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9</a:t>
            </a:r>
            <a:endParaRPr/>
          </a:p>
        </p:txBody>
      </p:sp>
      <p:pic>
        <p:nvPicPr>
          <p:cNvPr id="270" name="Google Shape;270;p36"/>
          <p:cNvPicPr preferRelativeResize="0"/>
          <p:nvPr/>
        </p:nvPicPr>
        <p:blipFill rotWithShape="1">
          <a:blip r:embed="rId3">
            <a:alphaModFix/>
          </a:blip>
          <a:srcRect b="0" l="0" r="0" t="0"/>
          <a:stretch/>
        </p:blipFill>
        <p:spPr>
          <a:xfrm>
            <a:off x="2017256" y="522450"/>
            <a:ext cx="6311735" cy="4098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id="275" name="Google Shape;275;p37"/>
          <p:cNvPicPr preferRelativeResize="0"/>
          <p:nvPr/>
        </p:nvPicPr>
        <p:blipFill rotWithShape="1">
          <a:blip r:embed="rId3">
            <a:alphaModFix/>
          </a:blip>
          <a:srcRect b="0" l="0" r="0" t="0"/>
          <a:stretch/>
        </p:blipFill>
        <p:spPr>
          <a:xfrm>
            <a:off x="3379304" y="338421"/>
            <a:ext cx="5130825" cy="4466657"/>
          </a:xfrm>
          <a:prstGeom prst="rect">
            <a:avLst/>
          </a:prstGeom>
          <a:noFill/>
          <a:ln>
            <a:noFill/>
          </a:ln>
        </p:spPr>
      </p:pic>
      <p:sp>
        <p:nvSpPr>
          <p:cNvPr id="276" name="Google Shape;276;p37"/>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8"/>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11</a:t>
            </a:r>
            <a:endParaRPr/>
          </a:p>
        </p:txBody>
      </p:sp>
      <p:pic>
        <p:nvPicPr>
          <p:cNvPr id="282" name="Google Shape;282;p38"/>
          <p:cNvPicPr preferRelativeResize="0"/>
          <p:nvPr/>
        </p:nvPicPr>
        <p:blipFill rotWithShape="1">
          <a:blip r:embed="rId3">
            <a:alphaModFix/>
          </a:blip>
          <a:srcRect b="0" l="0" r="0" t="0"/>
          <a:stretch/>
        </p:blipFill>
        <p:spPr>
          <a:xfrm>
            <a:off x="2705033" y="435401"/>
            <a:ext cx="5673653" cy="42726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9"/>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12</a:t>
            </a:r>
            <a:endParaRPr/>
          </a:p>
        </p:txBody>
      </p:sp>
      <p:pic>
        <p:nvPicPr>
          <p:cNvPr id="288" name="Google Shape;288;p39"/>
          <p:cNvPicPr preferRelativeResize="0"/>
          <p:nvPr/>
        </p:nvPicPr>
        <p:blipFill rotWithShape="1">
          <a:blip r:embed="rId3">
            <a:alphaModFix/>
          </a:blip>
          <a:srcRect b="0" l="0" r="0" t="0"/>
          <a:stretch/>
        </p:blipFill>
        <p:spPr>
          <a:xfrm>
            <a:off x="2269818" y="1073821"/>
            <a:ext cx="6117088" cy="3440862"/>
          </a:xfrm>
          <a:prstGeom prst="rect">
            <a:avLst/>
          </a:prstGeom>
          <a:noFill/>
          <a:ln>
            <a:noFill/>
          </a:ln>
        </p:spPr>
      </p:pic>
      <p:sp>
        <p:nvSpPr>
          <p:cNvPr id="289" name="Google Shape;289;p39"/>
          <p:cNvSpPr txBox="1"/>
          <p:nvPr/>
        </p:nvSpPr>
        <p:spPr>
          <a:xfrm>
            <a:off x="4490079" y="398897"/>
            <a:ext cx="3769338" cy="6520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000" u="none" cap="none" strike="noStrike">
                <a:solidFill>
                  <a:schemeClr val="dk1"/>
                </a:solidFill>
                <a:latin typeface="Roboto"/>
                <a:ea typeface="Roboto"/>
                <a:cs typeface="Roboto"/>
                <a:sym typeface="Roboto"/>
              </a:rPr>
              <a:t>Bekend – benieuwd - bewaard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0"/>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13</a:t>
            </a:r>
            <a:endParaRPr/>
          </a:p>
        </p:txBody>
      </p:sp>
      <p:pic>
        <p:nvPicPr>
          <p:cNvPr id="295" name="Google Shape;295;p40"/>
          <p:cNvPicPr preferRelativeResize="0"/>
          <p:nvPr/>
        </p:nvPicPr>
        <p:blipFill rotWithShape="1">
          <a:blip r:embed="rId3">
            <a:alphaModFix/>
          </a:blip>
          <a:srcRect b="0" l="0" r="0" t="0"/>
          <a:stretch/>
        </p:blipFill>
        <p:spPr>
          <a:xfrm>
            <a:off x="221968" y="1050911"/>
            <a:ext cx="7096125" cy="1685925"/>
          </a:xfrm>
          <a:prstGeom prst="rect">
            <a:avLst/>
          </a:prstGeom>
          <a:noFill/>
          <a:ln>
            <a:noFill/>
          </a:ln>
        </p:spPr>
      </p:pic>
      <p:pic>
        <p:nvPicPr>
          <p:cNvPr id="296" name="Google Shape;296;p40"/>
          <p:cNvPicPr preferRelativeResize="0"/>
          <p:nvPr/>
        </p:nvPicPr>
        <p:blipFill rotWithShape="1">
          <a:blip r:embed="rId4">
            <a:alphaModFix/>
          </a:blip>
          <a:srcRect b="0" l="0" r="0" t="0"/>
          <a:stretch/>
        </p:blipFill>
        <p:spPr>
          <a:xfrm>
            <a:off x="202090" y="2947693"/>
            <a:ext cx="4528936" cy="1472082"/>
          </a:xfrm>
          <a:prstGeom prst="rect">
            <a:avLst/>
          </a:prstGeom>
          <a:noFill/>
          <a:ln>
            <a:noFill/>
          </a:ln>
        </p:spPr>
      </p:pic>
      <p:sp>
        <p:nvSpPr>
          <p:cNvPr id="297" name="Google Shape;297;p40"/>
          <p:cNvSpPr txBox="1"/>
          <p:nvPr/>
        </p:nvSpPr>
        <p:spPr>
          <a:xfrm>
            <a:off x="4490079" y="398897"/>
            <a:ext cx="3177512" cy="65201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000" u="none" cap="none" strike="noStrike">
                <a:solidFill>
                  <a:schemeClr val="dk1"/>
                </a:solidFill>
                <a:latin typeface="Roboto"/>
                <a:ea typeface="Roboto"/>
                <a:cs typeface="Roboto"/>
                <a:sym typeface="Roboto"/>
              </a:rPr>
              <a:t>Instaptest via Google form</a:t>
            </a:r>
            <a:endParaRPr/>
          </a:p>
        </p:txBody>
      </p:sp>
      <p:pic>
        <p:nvPicPr>
          <p:cNvPr id="298" name="Google Shape;298;p40"/>
          <p:cNvPicPr preferRelativeResize="0"/>
          <p:nvPr/>
        </p:nvPicPr>
        <p:blipFill rotWithShape="1">
          <a:blip r:embed="rId5">
            <a:alphaModFix/>
          </a:blip>
          <a:srcRect b="0" l="0" r="0" t="0"/>
          <a:stretch/>
        </p:blipFill>
        <p:spPr>
          <a:xfrm>
            <a:off x="4949687" y="2665512"/>
            <a:ext cx="4194313" cy="203644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1"/>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14</a:t>
            </a:r>
            <a:endParaRPr/>
          </a:p>
        </p:txBody>
      </p:sp>
      <p:pic>
        <p:nvPicPr>
          <p:cNvPr id="304" name="Google Shape;304;p41"/>
          <p:cNvPicPr preferRelativeResize="0"/>
          <p:nvPr/>
        </p:nvPicPr>
        <p:blipFill rotWithShape="1">
          <a:blip r:embed="rId3">
            <a:alphaModFix/>
          </a:blip>
          <a:srcRect b="30439" l="9988" r="11289" t="17426"/>
          <a:stretch/>
        </p:blipFill>
        <p:spPr>
          <a:xfrm>
            <a:off x="332925" y="2796188"/>
            <a:ext cx="3717235" cy="1846387"/>
          </a:xfrm>
          <a:prstGeom prst="rect">
            <a:avLst/>
          </a:prstGeom>
          <a:noFill/>
          <a:ln>
            <a:noFill/>
          </a:ln>
        </p:spPr>
      </p:pic>
      <p:sp>
        <p:nvSpPr>
          <p:cNvPr id="305" name="Google Shape;305;p41"/>
          <p:cNvSpPr txBox="1"/>
          <p:nvPr>
            <p:ph idx="1" type="body"/>
          </p:nvPr>
        </p:nvSpPr>
        <p:spPr>
          <a:xfrm>
            <a:off x="4645025" y="501650"/>
            <a:ext cx="4300192" cy="409733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Entry tickets</a:t>
            </a:r>
            <a:endParaRPr/>
          </a:p>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Leerlingen schatten zichzelf in voor de taak</a:t>
            </a:r>
            <a:endParaRPr/>
          </a:p>
          <a:p>
            <a:pPr indent="0" lvl="0" marL="0" marR="0" rtl="0" algn="l">
              <a:lnSpc>
                <a:spcPct val="115000"/>
              </a:lnSpc>
              <a:spcBef>
                <a:spcPts val="0"/>
              </a:spcBef>
              <a:spcAft>
                <a:spcPts val="0"/>
              </a:spcAft>
              <a:buSzPts val="1300"/>
              <a:buNone/>
            </a:pPr>
            <a:r>
              <a:t/>
            </a:r>
            <a:endParaRPr b="1"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SzPts val="1300"/>
              <a:buNone/>
            </a:pPr>
            <a:r>
              <a:t/>
            </a:r>
            <a:endParaRPr b="1"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Bv</a:t>
            </a:r>
            <a:endParaRPr/>
          </a:p>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Groen: ik kan alleen beginnen.                 </a:t>
            </a:r>
            <a:endParaRPr/>
          </a:p>
          <a:p>
            <a:pPr indent="0" lvl="0" marL="0" marR="0" rtl="0" algn="l">
              <a:lnSpc>
                <a:spcPct val="115000"/>
              </a:lnSpc>
              <a:spcBef>
                <a:spcPts val="0"/>
              </a:spcBef>
              <a:spcAft>
                <a:spcPts val="0"/>
              </a:spcAft>
              <a:buSzPts val="1300"/>
              <a:buNone/>
            </a:pPr>
            <a:r>
              <a:t/>
            </a:r>
            <a:endParaRPr b="1"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Geel: beetje hulp nodig.             </a:t>
            </a:r>
            <a:endParaRPr/>
          </a:p>
          <a:p>
            <a:pPr indent="0" lvl="0" marL="0" marR="0" rtl="0" algn="l">
              <a:lnSpc>
                <a:spcPct val="115000"/>
              </a:lnSpc>
              <a:spcBef>
                <a:spcPts val="0"/>
              </a:spcBef>
              <a:spcAft>
                <a:spcPts val="0"/>
              </a:spcAft>
              <a:buSzPts val="1300"/>
              <a:buNone/>
            </a:pPr>
            <a:r>
              <a:t/>
            </a:r>
            <a:endParaRPr b="1"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SzPts val="1300"/>
              <a:buNone/>
            </a:pPr>
            <a:r>
              <a:rPr b="1" lang="nl-BE" sz="1800">
                <a:solidFill>
                  <a:schemeClr val="dk1"/>
                </a:solidFill>
                <a:latin typeface="Calibri"/>
                <a:ea typeface="Calibri"/>
                <a:cs typeface="Calibri"/>
                <a:sym typeface="Calibri"/>
              </a:rPr>
              <a:t>Rood: ik weet niet hoe te beginnen.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2"/>
          <p:cNvSpPr txBox="1"/>
          <p:nvPr>
            <p:ph idx="1" type="body"/>
          </p:nvPr>
        </p:nvSpPr>
        <p:spPr>
          <a:xfrm>
            <a:off x="4572000" y="312081"/>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800"/>
              <a:t>Inschaling vooraf (met hulp van de leerkracht)</a:t>
            </a:r>
            <a:endParaRPr/>
          </a:p>
          <a:p>
            <a:pPr indent="0" lvl="0" marL="146050" rtl="0" algn="l">
              <a:lnSpc>
                <a:spcPct val="115000"/>
              </a:lnSpc>
              <a:spcBef>
                <a:spcPts val="0"/>
              </a:spcBef>
              <a:spcAft>
                <a:spcPts val="0"/>
              </a:spcAft>
              <a:buSzPts val="1300"/>
              <a:buNone/>
            </a:pPr>
            <a:r>
              <a:t/>
            </a:r>
            <a:endParaRPr sz="1800"/>
          </a:p>
        </p:txBody>
      </p:sp>
      <p:sp>
        <p:nvSpPr>
          <p:cNvPr id="311" name="Google Shape;311;p42"/>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15</a:t>
            </a:r>
            <a:endParaRPr/>
          </a:p>
        </p:txBody>
      </p:sp>
      <p:pic>
        <p:nvPicPr>
          <p:cNvPr id="312" name="Google Shape;312;p42"/>
          <p:cNvPicPr preferRelativeResize="0"/>
          <p:nvPr/>
        </p:nvPicPr>
        <p:blipFill rotWithShape="1">
          <a:blip r:embed="rId3">
            <a:alphaModFix/>
          </a:blip>
          <a:srcRect b="0" l="0" r="0" t="0"/>
          <a:stretch/>
        </p:blipFill>
        <p:spPr>
          <a:xfrm>
            <a:off x="4762168" y="1068387"/>
            <a:ext cx="3394400" cy="3763032"/>
          </a:xfrm>
          <a:prstGeom prst="rect">
            <a:avLst/>
          </a:prstGeom>
          <a:noFill/>
          <a:ln>
            <a:noFill/>
          </a:ln>
        </p:spPr>
      </p:pic>
      <p:sp>
        <p:nvSpPr>
          <p:cNvPr id="313" name="Google Shape;313;p42"/>
          <p:cNvSpPr txBox="1"/>
          <p:nvPr/>
        </p:nvSpPr>
        <p:spPr>
          <a:xfrm>
            <a:off x="987432" y="4410681"/>
            <a:ext cx="3616495" cy="761181"/>
          </a:xfrm>
          <a:prstGeom prst="rect">
            <a:avLst/>
          </a:prstGeom>
          <a:noFill/>
          <a:ln>
            <a:noFill/>
          </a:ln>
        </p:spPr>
        <p:txBody>
          <a:bodyPr anchorCtr="0" anchor="t" bIns="91425" lIns="91425" spcFirstLastPara="1" rIns="91425" wrap="square" tIns="91425">
            <a:noAutofit/>
          </a:bodyPr>
          <a:lstStyle/>
          <a:p>
            <a:pPr indent="0" lvl="0" marL="146050" marR="0" rtl="0" algn="l">
              <a:lnSpc>
                <a:spcPct val="115000"/>
              </a:lnSpc>
              <a:spcBef>
                <a:spcPts val="0"/>
              </a:spcBef>
              <a:spcAft>
                <a:spcPts val="0"/>
              </a:spcAft>
              <a:buClr>
                <a:schemeClr val="dk2"/>
              </a:buClr>
              <a:buSzPts val="1300"/>
              <a:buFont typeface="Roboto"/>
              <a:buNone/>
            </a:pPr>
            <a:r>
              <a:rPr b="0" i="0" lang="nl-BE" sz="1800" u="none" cap="none" strike="noStrike">
                <a:solidFill>
                  <a:schemeClr val="lt1"/>
                </a:solidFill>
                <a:latin typeface="Roboto"/>
                <a:ea typeface="Roboto"/>
                <a:cs typeface="Roboto"/>
                <a:sym typeface="Roboto"/>
              </a:rPr>
              <a:t>Freinetschool ‘t Vier - Kortrijk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16</a:t>
            </a:r>
            <a:endParaRPr/>
          </a:p>
        </p:txBody>
      </p:sp>
      <p:pic>
        <p:nvPicPr>
          <p:cNvPr id="319" name="Google Shape;319;p43"/>
          <p:cNvPicPr preferRelativeResize="0"/>
          <p:nvPr/>
        </p:nvPicPr>
        <p:blipFill rotWithShape="1">
          <a:blip r:embed="rId3">
            <a:alphaModFix/>
          </a:blip>
          <a:srcRect b="0" l="0" r="0" t="0"/>
          <a:stretch/>
        </p:blipFill>
        <p:spPr>
          <a:xfrm>
            <a:off x="1431234" y="648433"/>
            <a:ext cx="7643191" cy="42353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4"/>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17</a:t>
            </a:r>
            <a:endParaRPr/>
          </a:p>
        </p:txBody>
      </p:sp>
      <p:pic>
        <p:nvPicPr>
          <p:cNvPr id="325" name="Google Shape;325;p44"/>
          <p:cNvPicPr preferRelativeResize="0"/>
          <p:nvPr/>
        </p:nvPicPr>
        <p:blipFill rotWithShape="1">
          <a:blip r:embed="rId3">
            <a:alphaModFix/>
          </a:blip>
          <a:srcRect b="0" l="0" r="0" t="0"/>
          <a:stretch/>
        </p:blipFill>
        <p:spPr>
          <a:xfrm>
            <a:off x="1730591" y="507100"/>
            <a:ext cx="6865126" cy="412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 name="Shape 42"/>
        <p:cNvGrpSpPr/>
        <p:nvPr/>
      </p:nvGrpSpPr>
      <p:grpSpPr>
        <a:xfrm>
          <a:off x="0" y="0"/>
          <a:ext cx="0" cy="0"/>
          <a:chOff x="0" y="0"/>
          <a:chExt cx="0" cy="0"/>
        </a:xfrm>
      </p:grpSpPr>
      <p:sp>
        <p:nvSpPr>
          <p:cNvPr id="43" name="Google Shape;43;g75a6acb5ad_0_0"/>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nl-BE"/>
              <a:t>Doelen </a:t>
            </a:r>
            <a:endParaRPr/>
          </a:p>
        </p:txBody>
      </p:sp>
      <p:sp>
        <p:nvSpPr>
          <p:cNvPr id="44" name="Google Shape;44;g75a6acb5ad_0_0"/>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nl-BE" sz="1600">
                <a:solidFill>
                  <a:srgbClr val="000000"/>
                </a:solidFill>
                <a:latin typeface="Calibri"/>
                <a:ea typeface="Calibri"/>
                <a:cs typeface="Calibri"/>
                <a:sym typeface="Calibri"/>
              </a:rPr>
              <a:t>Ik kan verwoorden </a:t>
            </a:r>
            <a:r>
              <a:rPr b="1" lang="nl-BE" sz="1600">
                <a:solidFill>
                  <a:srgbClr val="242A39"/>
                </a:solidFill>
                <a:latin typeface="Calibri"/>
                <a:ea typeface="Calibri"/>
                <a:cs typeface="Calibri"/>
                <a:sym typeface="Calibri"/>
              </a:rPr>
              <a:t>waarom</a:t>
            </a:r>
            <a:r>
              <a:rPr lang="nl-BE" sz="1600">
                <a:solidFill>
                  <a:srgbClr val="000000"/>
                </a:solidFill>
                <a:latin typeface="Calibri"/>
                <a:ea typeface="Calibri"/>
                <a:cs typeface="Calibri"/>
                <a:sym typeface="Calibri"/>
              </a:rPr>
              <a:t> groeigerichte feedback belangrijk is voor het leerproces van mijn leerlingen. </a:t>
            </a:r>
            <a:endParaRPr/>
          </a:p>
          <a:p>
            <a:pPr indent="0" lvl="0" marL="0" rtl="0" algn="l">
              <a:lnSpc>
                <a:spcPct val="100000"/>
              </a:lnSpc>
              <a:spcBef>
                <a:spcPts val="600"/>
              </a:spcBef>
              <a:spcAft>
                <a:spcPts val="0"/>
              </a:spcAft>
              <a:buSzPts val="1300"/>
              <a:buNone/>
            </a:pPr>
            <a:r>
              <a:t/>
            </a:r>
            <a:endParaRPr sz="1600">
              <a:solidFill>
                <a:srgbClr val="000000"/>
              </a:solidFill>
              <a:latin typeface="Calibri"/>
              <a:ea typeface="Calibri"/>
              <a:cs typeface="Calibri"/>
              <a:sym typeface="Calibri"/>
            </a:endParaRPr>
          </a:p>
          <a:p>
            <a:pPr indent="0" lvl="0" marL="0" rtl="0" algn="l">
              <a:lnSpc>
                <a:spcPct val="100000"/>
              </a:lnSpc>
              <a:spcBef>
                <a:spcPts val="600"/>
              </a:spcBef>
              <a:spcAft>
                <a:spcPts val="0"/>
              </a:spcAft>
              <a:buSzPts val="1300"/>
              <a:buNone/>
            </a:pPr>
            <a:r>
              <a:rPr lang="nl-BE" sz="1600">
                <a:solidFill>
                  <a:srgbClr val="000000"/>
                </a:solidFill>
                <a:latin typeface="Calibri"/>
                <a:ea typeface="Calibri"/>
                <a:cs typeface="Calibri"/>
                <a:sym typeface="Calibri"/>
              </a:rPr>
              <a:t>Ik weet </a:t>
            </a:r>
            <a:r>
              <a:rPr b="1" lang="nl-BE" sz="1600">
                <a:solidFill>
                  <a:srgbClr val="242A39"/>
                </a:solidFill>
                <a:latin typeface="Calibri"/>
                <a:ea typeface="Calibri"/>
                <a:cs typeface="Calibri"/>
                <a:sym typeface="Calibri"/>
              </a:rPr>
              <a:t>hoe</a:t>
            </a:r>
            <a:r>
              <a:rPr lang="nl-BE" sz="1600">
                <a:solidFill>
                  <a:srgbClr val="000000"/>
                </a:solidFill>
                <a:latin typeface="Calibri"/>
                <a:ea typeface="Calibri"/>
                <a:cs typeface="Calibri"/>
                <a:sym typeface="Calibri"/>
              </a:rPr>
              <a:t> ik feedback kan inzetten om het leerproces te versterken bij mijn leerlingen. </a:t>
            </a:r>
            <a:endParaRPr/>
          </a:p>
          <a:p>
            <a:pPr indent="0" lvl="0" marL="0" rtl="0" algn="l">
              <a:lnSpc>
                <a:spcPct val="100000"/>
              </a:lnSpc>
              <a:spcBef>
                <a:spcPts val="600"/>
              </a:spcBef>
              <a:spcAft>
                <a:spcPts val="0"/>
              </a:spcAft>
              <a:buSzPts val="1300"/>
              <a:buNone/>
            </a:pPr>
            <a:r>
              <a:t/>
            </a:r>
            <a:endParaRPr sz="1600">
              <a:solidFill>
                <a:srgbClr val="000000"/>
              </a:solidFill>
              <a:latin typeface="Calibri"/>
              <a:ea typeface="Calibri"/>
              <a:cs typeface="Calibri"/>
              <a:sym typeface="Calibri"/>
            </a:endParaRPr>
          </a:p>
          <a:p>
            <a:pPr indent="0" lvl="0" marL="0" rtl="0" algn="l">
              <a:lnSpc>
                <a:spcPct val="100000"/>
              </a:lnSpc>
              <a:spcBef>
                <a:spcPts val="600"/>
              </a:spcBef>
              <a:spcAft>
                <a:spcPts val="0"/>
              </a:spcAft>
              <a:buSzPts val="1300"/>
              <a:buNone/>
            </a:pPr>
            <a:r>
              <a:rPr lang="nl-BE" sz="1600">
                <a:solidFill>
                  <a:srgbClr val="000000"/>
                </a:solidFill>
                <a:latin typeface="Calibri"/>
                <a:ea typeface="Calibri"/>
                <a:cs typeface="Calibri"/>
                <a:sym typeface="Calibri"/>
              </a:rPr>
              <a:t>Ik weet </a:t>
            </a:r>
            <a:r>
              <a:rPr b="1" lang="nl-BE" sz="1600">
                <a:solidFill>
                  <a:srgbClr val="242A39"/>
                </a:solidFill>
                <a:latin typeface="Calibri"/>
                <a:ea typeface="Calibri"/>
                <a:cs typeface="Calibri"/>
                <a:sym typeface="Calibri"/>
              </a:rPr>
              <a:t>wat</a:t>
            </a:r>
            <a:r>
              <a:rPr lang="nl-BE" sz="1600">
                <a:solidFill>
                  <a:srgbClr val="000000"/>
                </a:solidFill>
                <a:latin typeface="Calibri"/>
                <a:ea typeface="Calibri"/>
                <a:cs typeface="Calibri"/>
                <a:sym typeface="Calibri"/>
              </a:rPr>
              <a:t> goede feedback inhoudt, wat de criteria zijn, de randvoorwaarden… </a:t>
            </a:r>
            <a:endParaRPr/>
          </a:p>
          <a:p>
            <a:pPr indent="0" lvl="0" marL="0" rtl="0" algn="l">
              <a:lnSpc>
                <a:spcPct val="100000"/>
              </a:lnSpc>
              <a:spcBef>
                <a:spcPts val="600"/>
              </a:spcBef>
              <a:spcAft>
                <a:spcPts val="0"/>
              </a:spcAft>
              <a:buSzPts val="1300"/>
              <a:buNone/>
            </a:pPr>
            <a:r>
              <a:t/>
            </a:r>
            <a:endParaRPr sz="1600">
              <a:solidFill>
                <a:srgbClr val="000000"/>
              </a:solidFill>
              <a:latin typeface="Calibri"/>
              <a:ea typeface="Calibri"/>
              <a:cs typeface="Calibri"/>
              <a:sym typeface="Calibri"/>
            </a:endParaRPr>
          </a:p>
          <a:p>
            <a:pPr indent="0" lvl="0" marL="0" rtl="0" algn="l">
              <a:lnSpc>
                <a:spcPct val="115000"/>
              </a:lnSpc>
              <a:spcBef>
                <a:spcPts val="0"/>
              </a:spcBef>
              <a:spcAft>
                <a:spcPts val="0"/>
              </a:spcAft>
              <a:buSzPts val="1300"/>
              <a:buNone/>
            </a:pPr>
            <a:r>
              <a:t/>
            </a:r>
            <a:endParaRPr sz="1600"/>
          </a:p>
        </p:txBody>
      </p:sp>
      <p:pic>
        <p:nvPicPr>
          <p:cNvPr id="45" name="Google Shape;45;g75a6acb5ad_0_0"/>
          <p:cNvPicPr preferRelativeResize="0"/>
          <p:nvPr/>
        </p:nvPicPr>
        <p:blipFill rotWithShape="1">
          <a:blip r:embed="rId3">
            <a:alphaModFix/>
          </a:blip>
          <a:srcRect b="0" l="0" r="0" t="0"/>
          <a:stretch/>
        </p:blipFill>
        <p:spPr>
          <a:xfrm>
            <a:off x="1859973" y="2551650"/>
            <a:ext cx="1905000" cy="20478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5"/>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800"/>
              <a:t>Feedback op rapport</a:t>
            </a:r>
            <a:endParaRPr/>
          </a:p>
        </p:txBody>
      </p:sp>
      <p:sp>
        <p:nvSpPr>
          <p:cNvPr id="331" name="Google Shape;331;p45"/>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18</a:t>
            </a:r>
            <a:endParaRPr/>
          </a:p>
        </p:txBody>
      </p:sp>
      <p:pic>
        <p:nvPicPr>
          <p:cNvPr id="332" name="Google Shape;332;p45"/>
          <p:cNvPicPr preferRelativeResize="0"/>
          <p:nvPr/>
        </p:nvPicPr>
        <p:blipFill rotWithShape="1">
          <a:blip r:embed="rId3">
            <a:alphaModFix/>
          </a:blip>
          <a:srcRect b="17368" l="15174" r="22352" t="32835"/>
          <a:stretch/>
        </p:blipFill>
        <p:spPr>
          <a:xfrm>
            <a:off x="637827" y="1262269"/>
            <a:ext cx="8013695" cy="36228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6"/>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a:t>Feedback vanuit juiste en foute voorbeelden van leerlingen – nabespreken van een opdracht a.h.v. voorbeeldvraag met verschillende mogelijkheden</a:t>
            </a:r>
            <a:endParaRPr/>
          </a:p>
        </p:txBody>
      </p:sp>
      <p:sp>
        <p:nvSpPr>
          <p:cNvPr id="338" name="Google Shape;338;p46"/>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19</a:t>
            </a:r>
            <a:endParaRPr/>
          </a:p>
        </p:txBody>
      </p:sp>
      <p:pic>
        <p:nvPicPr>
          <p:cNvPr id="339" name="Google Shape;339;p46"/>
          <p:cNvPicPr preferRelativeResize="0"/>
          <p:nvPr/>
        </p:nvPicPr>
        <p:blipFill rotWithShape="1">
          <a:blip r:embed="rId3">
            <a:alphaModFix/>
          </a:blip>
          <a:srcRect b="0" l="0" r="0" t="0"/>
          <a:stretch/>
        </p:blipFill>
        <p:spPr>
          <a:xfrm>
            <a:off x="1134132" y="1246611"/>
            <a:ext cx="5593743" cy="36964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id="344" name="Google Shape;344;p47"/>
          <p:cNvPicPr preferRelativeResize="0"/>
          <p:nvPr/>
        </p:nvPicPr>
        <p:blipFill rotWithShape="1">
          <a:blip r:embed="rId3">
            <a:alphaModFix/>
          </a:blip>
          <a:srcRect b="7632" l="14238" r="42066" t="27439"/>
          <a:stretch/>
        </p:blipFill>
        <p:spPr>
          <a:xfrm>
            <a:off x="3120888" y="218365"/>
            <a:ext cx="5446644" cy="4552418"/>
          </a:xfrm>
          <a:prstGeom prst="rect">
            <a:avLst/>
          </a:prstGeom>
          <a:noFill/>
          <a:ln>
            <a:noFill/>
          </a:ln>
        </p:spPr>
      </p:pic>
      <p:sp>
        <p:nvSpPr>
          <p:cNvPr id="345" name="Google Shape;345;p47"/>
          <p:cNvSpPr txBox="1"/>
          <p:nvPr>
            <p:ph type="title"/>
          </p:nvPr>
        </p:nvSpPr>
        <p:spPr>
          <a:xfrm>
            <a:off x="311725" y="500925"/>
            <a:ext cx="1805310" cy="65201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latin typeface="Roboto"/>
                <a:ea typeface="Roboto"/>
                <a:cs typeface="Roboto"/>
                <a:sym typeface="Roboto"/>
              </a:rPr>
              <a:t>Tip 20</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18"/>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nl-BE" sz="2400">
                <a:latin typeface="Architects Daughter"/>
                <a:ea typeface="Architects Daughter"/>
                <a:cs typeface="Architects Daughter"/>
                <a:sym typeface="Architects Daughter"/>
              </a:rPr>
              <a:t>“</a:t>
            </a:r>
            <a:r>
              <a:rPr b="1" i="1" lang="nl-BE">
                <a:solidFill>
                  <a:srgbClr val="D3ECFF"/>
                </a:solidFill>
                <a:latin typeface="Architects Daughter"/>
                <a:ea typeface="Architects Daughter"/>
                <a:cs typeface="Architects Daughter"/>
                <a:sym typeface="Architects Daughter"/>
              </a:rPr>
              <a:t>Vertrouwen hebben in het eigen kunnen, is van het grootste belang om te leren.” </a:t>
            </a:r>
            <a:br>
              <a:rPr b="1" i="1" lang="nl-BE">
                <a:solidFill>
                  <a:srgbClr val="FF0000"/>
                </a:solidFill>
                <a:latin typeface="Architects Daughter"/>
                <a:ea typeface="Architects Daughter"/>
                <a:cs typeface="Architects Daughter"/>
                <a:sym typeface="Architects Daughter"/>
              </a:rPr>
            </a:br>
            <a:br>
              <a:rPr b="1" i="1" lang="nl-BE">
                <a:solidFill>
                  <a:srgbClr val="FF0000"/>
                </a:solidFill>
                <a:latin typeface="Architects Daughter"/>
                <a:ea typeface="Architects Daughter"/>
                <a:cs typeface="Architects Daughter"/>
                <a:sym typeface="Architects Daughter"/>
              </a:rPr>
            </a:br>
            <a:r>
              <a:rPr i="1" lang="nl-BE" sz="1600"/>
              <a:t>(John Hattie, 2012)</a:t>
            </a:r>
            <a:br>
              <a:rPr i="1" lang="nl-BE" sz="1600"/>
            </a:br>
            <a:endParaRPr/>
          </a:p>
        </p:txBody>
      </p:sp>
      <p:sp>
        <p:nvSpPr>
          <p:cNvPr id="351" name="Google Shape;351;p18"/>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2400"/>
              <a:t>Na de pauze: </a:t>
            </a:r>
            <a:endParaRPr/>
          </a:p>
          <a:p>
            <a:pPr indent="0" lvl="0" marL="146050" rtl="0" algn="l">
              <a:lnSpc>
                <a:spcPct val="115000"/>
              </a:lnSpc>
              <a:spcBef>
                <a:spcPts val="0"/>
              </a:spcBef>
              <a:spcAft>
                <a:spcPts val="0"/>
              </a:spcAft>
              <a:buSzPts val="1300"/>
              <a:buNone/>
            </a:pPr>
            <a:r>
              <a:t/>
            </a:r>
            <a:endParaRPr sz="2400"/>
          </a:p>
          <a:p>
            <a:pPr indent="0" lvl="0" marL="146050" rtl="0" algn="l">
              <a:lnSpc>
                <a:spcPct val="115000"/>
              </a:lnSpc>
              <a:spcBef>
                <a:spcPts val="0"/>
              </a:spcBef>
              <a:spcAft>
                <a:spcPts val="0"/>
              </a:spcAft>
              <a:buSzPts val="1300"/>
              <a:buNone/>
            </a:pPr>
            <a:r>
              <a:t/>
            </a:r>
            <a:endParaRPr sz="2400"/>
          </a:p>
          <a:p>
            <a:pPr indent="0" lvl="0" marL="146050" rtl="0" algn="l">
              <a:lnSpc>
                <a:spcPct val="115000"/>
              </a:lnSpc>
              <a:spcBef>
                <a:spcPts val="0"/>
              </a:spcBef>
              <a:spcAft>
                <a:spcPts val="0"/>
              </a:spcAft>
              <a:buSzPts val="1300"/>
              <a:buNone/>
            </a:pPr>
            <a:r>
              <a:t/>
            </a:r>
            <a:endParaRPr sz="2400"/>
          </a:p>
          <a:p>
            <a:pPr indent="0" lvl="0" marL="146050" rtl="0" algn="l">
              <a:lnSpc>
                <a:spcPct val="115000"/>
              </a:lnSpc>
              <a:spcBef>
                <a:spcPts val="0"/>
              </a:spcBef>
              <a:spcAft>
                <a:spcPts val="0"/>
              </a:spcAft>
              <a:buSzPts val="1300"/>
              <a:buNone/>
            </a:pPr>
            <a:r>
              <a:t/>
            </a:r>
            <a:endParaRPr sz="2400"/>
          </a:p>
          <a:p>
            <a:pPr indent="0" lvl="0" marL="146050" rtl="0" algn="l">
              <a:lnSpc>
                <a:spcPct val="115000"/>
              </a:lnSpc>
              <a:spcBef>
                <a:spcPts val="0"/>
              </a:spcBef>
              <a:spcAft>
                <a:spcPts val="0"/>
              </a:spcAft>
              <a:buSzPts val="1300"/>
              <a:buNone/>
            </a:pPr>
            <a:r>
              <a:rPr lang="nl-BE" sz="2400"/>
              <a:t>Zelfreflectie</a:t>
            </a:r>
            <a:endParaRPr sz="2400"/>
          </a:p>
          <a:p>
            <a:pPr indent="0" lvl="0" marL="146050" rtl="0" algn="l">
              <a:lnSpc>
                <a:spcPct val="115000"/>
              </a:lnSpc>
              <a:spcBef>
                <a:spcPts val="0"/>
              </a:spcBef>
              <a:spcAft>
                <a:spcPts val="0"/>
              </a:spcAft>
              <a:buSzPts val="1300"/>
              <a:buNone/>
            </a:pPr>
            <a:r>
              <a:rPr lang="nl-BE" sz="2400"/>
              <a:t>+</a:t>
            </a:r>
            <a:endParaRPr/>
          </a:p>
          <a:p>
            <a:pPr indent="0" lvl="0" marL="146050" rtl="0" algn="l">
              <a:lnSpc>
                <a:spcPct val="115000"/>
              </a:lnSpc>
              <a:spcBef>
                <a:spcPts val="0"/>
              </a:spcBef>
              <a:spcAft>
                <a:spcPts val="0"/>
              </a:spcAft>
              <a:buSzPts val="1300"/>
              <a:buNone/>
            </a:pPr>
            <a:r>
              <a:rPr lang="nl-BE" sz="2400"/>
              <a:t>Werkmoment eigen leervraag</a:t>
            </a:r>
            <a:endParaRPr/>
          </a:p>
          <a:p>
            <a:pPr indent="0" lvl="0" marL="14605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p:txBody>
      </p:sp>
      <p:pic>
        <p:nvPicPr>
          <p:cNvPr id="352" name="Google Shape;352;p18"/>
          <p:cNvPicPr preferRelativeResize="0"/>
          <p:nvPr/>
        </p:nvPicPr>
        <p:blipFill rotWithShape="1">
          <a:blip r:embed="rId3">
            <a:alphaModFix/>
          </a:blip>
          <a:srcRect b="0" l="0" r="0" t="0"/>
          <a:stretch/>
        </p:blipFill>
        <p:spPr>
          <a:xfrm>
            <a:off x="6711828" y="210311"/>
            <a:ext cx="2304289" cy="230428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Instructie werkmoment  </a:t>
            </a:r>
            <a:endParaRPr/>
          </a:p>
        </p:txBody>
      </p:sp>
      <p:sp>
        <p:nvSpPr>
          <p:cNvPr id="358" name="Google Shape;358;p48"/>
          <p:cNvSpPr txBox="1"/>
          <p:nvPr>
            <p:ph idx="1" type="body"/>
          </p:nvPr>
        </p:nvSpPr>
        <p:spPr>
          <a:xfrm>
            <a:off x="4644674" y="500924"/>
            <a:ext cx="4234149" cy="4180804"/>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sz="1200"/>
              <a:t>Zet je aan de tafel waarvan het onderwerp aanleunt bij je leervraag</a:t>
            </a:r>
            <a:endParaRPr/>
          </a:p>
          <a:p>
            <a:pPr indent="-298450" lvl="1" marL="914400" rtl="0" algn="l">
              <a:lnSpc>
                <a:spcPct val="115000"/>
              </a:lnSpc>
              <a:spcBef>
                <a:spcPts val="0"/>
              </a:spcBef>
              <a:spcAft>
                <a:spcPts val="0"/>
              </a:spcAft>
              <a:buSzPts val="1100"/>
              <a:buChar char="○"/>
            </a:pPr>
            <a:r>
              <a:rPr lang="nl-BE" sz="1200"/>
              <a:t>Differentiatie – flexibele leerwegen</a:t>
            </a:r>
            <a:endParaRPr/>
          </a:p>
          <a:p>
            <a:pPr indent="-298450" lvl="1" marL="914400" rtl="0" algn="l">
              <a:lnSpc>
                <a:spcPct val="115000"/>
              </a:lnSpc>
              <a:spcBef>
                <a:spcPts val="0"/>
              </a:spcBef>
              <a:spcAft>
                <a:spcPts val="0"/>
              </a:spcAft>
              <a:buSzPts val="1100"/>
              <a:buChar char="○"/>
            </a:pPr>
            <a:r>
              <a:rPr lang="nl-BE" sz="1200"/>
              <a:t>Zelfsturing </a:t>
            </a:r>
            <a:endParaRPr/>
          </a:p>
          <a:p>
            <a:pPr indent="-298450" lvl="1" marL="914400" rtl="0" algn="l">
              <a:lnSpc>
                <a:spcPct val="115000"/>
              </a:lnSpc>
              <a:spcBef>
                <a:spcPts val="0"/>
              </a:spcBef>
              <a:spcAft>
                <a:spcPts val="0"/>
              </a:spcAft>
              <a:buSzPts val="1100"/>
              <a:buChar char="○"/>
            </a:pPr>
            <a:r>
              <a:rPr lang="nl-BE" sz="1200"/>
              <a:t>School- en studiekeuze</a:t>
            </a:r>
            <a:endParaRPr/>
          </a:p>
          <a:p>
            <a:pPr indent="-298450" lvl="1" marL="914400" rtl="0" algn="l">
              <a:lnSpc>
                <a:spcPct val="115000"/>
              </a:lnSpc>
              <a:spcBef>
                <a:spcPts val="0"/>
              </a:spcBef>
              <a:spcAft>
                <a:spcPts val="0"/>
              </a:spcAft>
              <a:buSzPts val="1100"/>
              <a:buChar char="○"/>
            </a:pPr>
            <a:r>
              <a:rPr lang="nl-BE" sz="1200"/>
              <a:t>Motivatie</a:t>
            </a:r>
            <a:endParaRPr/>
          </a:p>
          <a:p>
            <a:pPr indent="-298450" lvl="1" marL="914400" rtl="0" algn="l">
              <a:lnSpc>
                <a:spcPct val="115000"/>
              </a:lnSpc>
              <a:spcBef>
                <a:spcPts val="0"/>
              </a:spcBef>
              <a:spcAft>
                <a:spcPts val="0"/>
              </a:spcAft>
              <a:buSzPts val="1100"/>
              <a:buChar char="○"/>
            </a:pPr>
            <a:r>
              <a:rPr lang="nl-BE" sz="1200"/>
              <a:t>Evalueren en feedback </a:t>
            </a:r>
            <a:endParaRPr/>
          </a:p>
          <a:p>
            <a:pPr indent="-228600" lvl="0" marL="457200" rtl="0" algn="l">
              <a:lnSpc>
                <a:spcPct val="115000"/>
              </a:lnSpc>
              <a:spcBef>
                <a:spcPts val="0"/>
              </a:spcBef>
              <a:spcAft>
                <a:spcPts val="0"/>
              </a:spcAft>
              <a:buSzPts val="1300"/>
              <a:buNone/>
            </a:pPr>
            <a:r>
              <a:t/>
            </a:r>
            <a:endParaRPr sz="1200"/>
          </a:p>
          <a:p>
            <a:pPr indent="-311150" lvl="0" marL="457200" rtl="0" algn="l">
              <a:lnSpc>
                <a:spcPct val="115000"/>
              </a:lnSpc>
              <a:spcBef>
                <a:spcPts val="0"/>
              </a:spcBef>
              <a:spcAft>
                <a:spcPts val="0"/>
              </a:spcAft>
              <a:buSzPts val="1300"/>
              <a:buChar char="●"/>
            </a:pPr>
            <a:r>
              <a:rPr lang="nl-BE" sz="1200"/>
              <a:t>Vul de documenten ‘zelfreflectie’ en ‘mijn leervraag’ in (5 min) en gebruik die als vertrekpunt: </a:t>
            </a:r>
            <a:endParaRPr/>
          </a:p>
          <a:p>
            <a:pPr indent="0" lvl="0" marL="146050" rtl="0" algn="l">
              <a:lnSpc>
                <a:spcPct val="115000"/>
              </a:lnSpc>
              <a:spcBef>
                <a:spcPts val="0"/>
              </a:spcBef>
              <a:spcAft>
                <a:spcPts val="0"/>
              </a:spcAft>
              <a:buSzPts val="1300"/>
              <a:buNone/>
            </a:pPr>
            <a:r>
              <a:t/>
            </a:r>
            <a:endParaRPr sz="1200"/>
          </a:p>
          <a:p>
            <a:pPr indent="0" lvl="0" marL="146050" rtl="0" algn="l">
              <a:lnSpc>
                <a:spcPct val="115000"/>
              </a:lnSpc>
              <a:spcBef>
                <a:spcPts val="0"/>
              </a:spcBef>
              <a:spcAft>
                <a:spcPts val="0"/>
              </a:spcAft>
              <a:buSzPts val="1300"/>
              <a:buNone/>
            </a:pPr>
            <a:r>
              <a:rPr lang="nl-BE" sz="1200"/>
              <a:t>       1) Versterk een les of leermoment met leergerichte</a:t>
            </a:r>
            <a:endParaRPr/>
          </a:p>
          <a:p>
            <a:pPr indent="0" lvl="0" marL="146050" rtl="0" algn="l">
              <a:lnSpc>
                <a:spcPct val="115000"/>
              </a:lnSpc>
              <a:spcBef>
                <a:spcPts val="0"/>
              </a:spcBef>
              <a:spcAft>
                <a:spcPts val="0"/>
              </a:spcAft>
              <a:buSzPts val="1300"/>
              <a:buNone/>
            </a:pPr>
            <a:r>
              <a:rPr lang="nl-BE" sz="1200"/>
              <a:t>             feedback </a:t>
            </a:r>
            <a:endParaRPr/>
          </a:p>
          <a:p>
            <a:pPr indent="0" lvl="0" marL="146050" rtl="0" algn="l">
              <a:lnSpc>
                <a:spcPct val="115000"/>
              </a:lnSpc>
              <a:spcBef>
                <a:spcPts val="0"/>
              </a:spcBef>
              <a:spcAft>
                <a:spcPts val="0"/>
              </a:spcAft>
              <a:buSzPts val="1300"/>
              <a:buNone/>
            </a:pPr>
            <a:r>
              <a:rPr lang="nl-BE" sz="1200"/>
              <a:t>       2) Versterk je leervraag aan de hand van feedback</a:t>
            </a:r>
            <a:endParaRPr/>
          </a:p>
          <a:p>
            <a:pPr indent="0" lvl="0" marL="146050" rtl="0" algn="l">
              <a:lnSpc>
                <a:spcPct val="115000"/>
              </a:lnSpc>
              <a:spcBef>
                <a:spcPts val="0"/>
              </a:spcBef>
              <a:spcAft>
                <a:spcPts val="0"/>
              </a:spcAft>
              <a:buSzPts val="1300"/>
              <a:buNone/>
            </a:pPr>
            <a:r>
              <a:rPr lang="nl-BE" sz="1200"/>
              <a:t>       3) Ondersteun en inspireer elkaar</a:t>
            </a:r>
            <a:endParaRPr/>
          </a:p>
          <a:p>
            <a:pPr indent="0" lvl="0" marL="146050" rtl="0" algn="l">
              <a:lnSpc>
                <a:spcPct val="115000"/>
              </a:lnSpc>
              <a:spcBef>
                <a:spcPts val="0"/>
              </a:spcBef>
              <a:spcAft>
                <a:spcPts val="0"/>
              </a:spcAft>
              <a:buSzPts val="1300"/>
              <a:buNone/>
            </a:pPr>
            <a:r>
              <a:rPr lang="nl-BE" sz="1200"/>
              <a:t>	(30 min)</a:t>
            </a:r>
            <a:endParaRPr/>
          </a:p>
          <a:p>
            <a:pPr indent="0" lvl="0" marL="146050" rtl="0" algn="l">
              <a:lnSpc>
                <a:spcPct val="115000"/>
              </a:lnSpc>
              <a:spcBef>
                <a:spcPts val="0"/>
              </a:spcBef>
              <a:spcAft>
                <a:spcPts val="0"/>
              </a:spcAft>
              <a:buSzPts val="1300"/>
              <a:buNone/>
            </a:pPr>
            <a:r>
              <a:t/>
            </a:r>
            <a:endParaRPr sz="1200"/>
          </a:p>
          <a:p>
            <a:pPr indent="-311150" lvl="0" marL="457200" rtl="0" algn="l">
              <a:lnSpc>
                <a:spcPct val="115000"/>
              </a:lnSpc>
              <a:spcBef>
                <a:spcPts val="0"/>
              </a:spcBef>
              <a:spcAft>
                <a:spcPts val="0"/>
              </a:spcAft>
              <a:buSzPts val="1300"/>
              <a:buChar char="●"/>
            </a:pPr>
            <a:r>
              <a:rPr lang="nl-BE" sz="1200"/>
              <a:t> Korte terugkoppeling</a:t>
            </a:r>
            <a:endParaRPr/>
          </a:p>
          <a:p>
            <a:pPr indent="-228600" lvl="0" marL="457200" rtl="0" algn="l">
              <a:lnSpc>
                <a:spcPct val="115000"/>
              </a:lnSpc>
              <a:spcBef>
                <a:spcPts val="0"/>
              </a:spcBef>
              <a:spcAft>
                <a:spcPts val="0"/>
              </a:spcAft>
              <a:buSzPts val="1300"/>
              <a:buNone/>
            </a:pPr>
            <a:r>
              <a:t/>
            </a:r>
            <a:endParaRPr sz="1200"/>
          </a:p>
          <a:p>
            <a:pPr indent="0" lvl="0" marL="146050" rtl="0" algn="l">
              <a:lnSpc>
                <a:spcPct val="115000"/>
              </a:lnSpc>
              <a:spcBef>
                <a:spcPts val="0"/>
              </a:spcBef>
              <a:spcAft>
                <a:spcPts val="0"/>
              </a:spcAft>
              <a:buSzPts val="1300"/>
              <a:buNone/>
            </a:pPr>
            <a:r>
              <a:rPr lang="nl-BE" sz="1200"/>
              <a:t>       </a:t>
            </a:r>
            <a:endParaRPr/>
          </a:p>
          <a:p>
            <a:pPr indent="-228600" lvl="1" marL="914400" rtl="0" algn="l">
              <a:lnSpc>
                <a:spcPct val="115000"/>
              </a:lnSpc>
              <a:spcBef>
                <a:spcPts val="0"/>
              </a:spcBef>
              <a:spcAft>
                <a:spcPts val="0"/>
              </a:spcAft>
              <a:buSzPts val="1100"/>
              <a:buFont typeface="Arial"/>
              <a:buNone/>
            </a:pPr>
            <a:r>
              <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311725" y="500925"/>
            <a:ext cx="3706500" cy="284856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Opdracht</a:t>
            </a:r>
            <a:br>
              <a:rPr lang="nl-BE"/>
            </a:br>
            <a:br>
              <a:rPr lang="nl-BE"/>
            </a:br>
            <a:br>
              <a:rPr lang="nl-BE"/>
            </a:br>
            <a:r>
              <a:rPr lang="nl-BE" sz="2000"/>
              <a:t>volgende sessie </a:t>
            </a:r>
            <a:br>
              <a:rPr lang="nl-BE" sz="2000"/>
            </a:br>
            <a:r>
              <a:rPr lang="nl-BE" sz="2000"/>
              <a:t>15 januari</a:t>
            </a:r>
            <a:br>
              <a:rPr lang="nl-BE" sz="2000"/>
            </a:br>
            <a:br>
              <a:rPr lang="nl-BE" sz="2000"/>
            </a:br>
            <a:r>
              <a:rPr lang="nl-BE" sz="2000"/>
              <a:t>Evalueren</a:t>
            </a:r>
            <a:endParaRPr/>
          </a:p>
        </p:txBody>
      </p:sp>
      <p:sp>
        <p:nvSpPr>
          <p:cNvPr id="364" name="Google Shape;364;p49"/>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600"/>
              <a:t>Denk na over jullie feedback in de  rapportcommentaren, in gesprekken met leerlingen, ouders… </a:t>
            </a:r>
            <a:endParaRPr/>
          </a:p>
          <a:p>
            <a:pPr indent="-311150" lvl="0" marL="457200" rtl="0" algn="l">
              <a:lnSpc>
                <a:spcPct val="115000"/>
              </a:lnSpc>
              <a:spcBef>
                <a:spcPts val="0"/>
              </a:spcBef>
              <a:spcAft>
                <a:spcPts val="0"/>
              </a:spcAft>
              <a:buSzPts val="1300"/>
              <a:buFont typeface="Roboto"/>
              <a:buChar char="-"/>
            </a:pPr>
            <a:r>
              <a:rPr lang="nl-BE" sz="1600"/>
              <a:t>Hoe ga je de zaken verwoorden? </a:t>
            </a:r>
            <a:endParaRPr/>
          </a:p>
          <a:p>
            <a:pPr indent="-311150" lvl="0" marL="457200" rtl="0" algn="l">
              <a:lnSpc>
                <a:spcPct val="115000"/>
              </a:lnSpc>
              <a:spcBef>
                <a:spcPts val="0"/>
              </a:spcBef>
              <a:spcAft>
                <a:spcPts val="0"/>
              </a:spcAft>
              <a:buSzPts val="1300"/>
              <a:buFont typeface="Roboto"/>
              <a:buChar char="-"/>
            </a:pPr>
            <a:r>
              <a:rPr lang="nl-BE" sz="1600"/>
              <a:t>Pas de theorie toe zoals je ze vandaag leerde. </a:t>
            </a:r>
            <a:endParaRPr/>
          </a:p>
          <a:p>
            <a:pPr indent="-228600" lvl="0" marL="457200" rtl="0" algn="l">
              <a:lnSpc>
                <a:spcPct val="115000"/>
              </a:lnSpc>
              <a:spcBef>
                <a:spcPts val="0"/>
              </a:spcBef>
              <a:spcAft>
                <a:spcPts val="0"/>
              </a:spcAft>
              <a:buSzPts val="1300"/>
              <a:buFont typeface="Roboto"/>
              <a:buNone/>
            </a:pPr>
            <a:r>
              <a:t/>
            </a:r>
            <a:endParaRPr sz="1600"/>
          </a:p>
          <a:p>
            <a:pPr indent="-228600" lvl="0" marL="457200" rtl="0" algn="l">
              <a:lnSpc>
                <a:spcPct val="115000"/>
              </a:lnSpc>
              <a:spcBef>
                <a:spcPts val="0"/>
              </a:spcBef>
              <a:spcAft>
                <a:spcPts val="0"/>
              </a:spcAft>
              <a:buSzPts val="1300"/>
              <a:buFont typeface="Roboto"/>
              <a:buNone/>
            </a:pPr>
            <a:r>
              <a:t/>
            </a:r>
            <a:endParaRPr sz="1600"/>
          </a:p>
          <a:p>
            <a:pPr indent="0" lvl="0" marL="146050" rtl="0" algn="l">
              <a:lnSpc>
                <a:spcPct val="115000"/>
              </a:lnSpc>
              <a:spcBef>
                <a:spcPts val="0"/>
              </a:spcBef>
              <a:spcAft>
                <a:spcPts val="0"/>
              </a:spcAft>
              <a:buSzPts val="1300"/>
              <a:buNone/>
            </a:pPr>
            <a:r>
              <a:rPr lang="nl-BE" sz="1600"/>
              <a:t>Twijfels? Gebruik de hulplijn! </a:t>
            </a:r>
            <a:endParaRPr/>
          </a:p>
          <a:p>
            <a:pPr indent="0" lvl="0" marL="146050" rtl="0" algn="l">
              <a:lnSpc>
                <a:spcPct val="115000"/>
              </a:lnSpc>
              <a:spcBef>
                <a:spcPts val="0"/>
              </a:spcBef>
              <a:spcAft>
                <a:spcPts val="0"/>
              </a:spcAft>
              <a:buSzPts val="1300"/>
              <a:buNone/>
            </a:pPr>
            <a:r>
              <a:rPr lang="nl-BE" sz="1600"/>
              <a:t>Als je vastzit, kan je vragen stellen aan elkaar via het leerplatform. </a:t>
            </a:r>
            <a:endParaRPr/>
          </a:p>
          <a:p>
            <a:pPr indent="0" lvl="0" marL="146050" rtl="0" algn="l">
              <a:lnSpc>
                <a:spcPct val="115000"/>
              </a:lnSpc>
              <a:spcBef>
                <a:spcPts val="0"/>
              </a:spcBef>
              <a:spcAft>
                <a:spcPts val="0"/>
              </a:spcAft>
              <a:buSzPts val="1300"/>
              <a:buNone/>
            </a:pPr>
            <a:r>
              <a:rPr lang="nl-BE" sz="1600"/>
              <a:t>Maak er gebruik van!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28"/>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Bronnen</a:t>
            </a:r>
            <a:endParaRPr/>
          </a:p>
        </p:txBody>
      </p:sp>
      <p:sp>
        <p:nvSpPr>
          <p:cNvPr id="370" name="Google Shape;370;p28"/>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82550" lvl="0" marL="0" rtl="0" algn="just">
              <a:lnSpc>
                <a:spcPct val="100000"/>
              </a:lnSpc>
              <a:spcBef>
                <a:spcPts val="0"/>
              </a:spcBef>
              <a:spcAft>
                <a:spcPts val="0"/>
              </a:spcAft>
              <a:buSzPts val="1300"/>
              <a:buChar char="●"/>
            </a:pPr>
            <a:r>
              <a:rPr lang="nl-BE" sz="1200">
                <a:latin typeface="Roboto"/>
                <a:ea typeface="Roboto"/>
                <a:cs typeface="Roboto"/>
                <a:sym typeface="Roboto"/>
              </a:rPr>
              <a:t> Hattie, J. (2014). De impact van leren zichtbaar maken: het bewijs in kaart gebracht. Sint-Niklaas: Abimo. </a:t>
            </a:r>
            <a:endParaRPr sz="1200"/>
          </a:p>
          <a:p>
            <a:pPr indent="-82550" lvl="0" marL="0" rtl="0" algn="just">
              <a:lnSpc>
                <a:spcPct val="100000"/>
              </a:lnSpc>
              <a:spcBef>
                <a:spcPts val="600"/>
              </a:spcBef>
              <a:spcAft>
                <a:spcPts val="0"/>
              </a:spcAft>
              <a:buSzPts val="1300"/>
              <a:buChar char="●"/>
            </a:pPr>
            <a:r>
              <a:rPr lang="nl-BE" sz="1200">
                <a:latin typeface="Roboto"/>
                <a:ea typeface="Roboto"/>
                <a:cs typeface="Roboto"/>
                <a:sym typeface="Roboto"/>
              </a:rPr>
              <a:t> Hattie, J. (2013). Leren zichtbaar maken. Sint-Niklaas: Abimo. </a:t>
            </a:r>
            <a:endParaRPr sz="1200"/>
          </a:p>
          <a:p>
            <a:pPr indent="-82550" lvl="0" marL="0" rtl="0" algn="just">
              <a:lnSpc>
                <a:spcPct val="100000"/>
              </a:lnSpc>
              <a:spcBef>
                <a:spcPts val="600"/>
              </a:spcBef>
              <a:spcAft>
                <a:spcPts val="0"/>
              </a:spcAft>
              <a:buSzPts val="1300"/>
              <a:buChar char="●"/>
            </a:pPr>
            <a:r>
              <a:rPr lang="nl-BE" sz="1200"/>
              <a:t> Hattie J. en Clarke S. (2019). Feedback om leren zichtbaar te maken. Bazalt Educatieve Uitgaven. </a:t>
            </a:r>
            <a:endParaRPr sz="1200"/>
          </a:p>
          <a:p>
            <a:pPr indent="-82550" lvl="0" marL="0" rtl="0" algn="just">
              <a:lnSpc>
                <a:spcPct val="100000"/>
              </a:lnSpc>
              <a:spcBef>
                <a:spcPts val="600"/>
              </a:spcBef>
              <a:spcAft>
                <a:spcPts val="0"/>
              </a:spcAft>
              <a:buSzPts val="1300"/>
              <a:buChar char="●"/>
            </a:pPr>
            <a:r>
              <a:rPr lang="nl-BE" sz="1200">
                <a:latin typeface="Roboto"/>
                <a:ea typeface="Roboto"/>
                <a:cs typeface="Roboto"/>
                <a:sym typeface="Roboto"/>
              </a:rPr>
              <a:t> Dweck, C.S. (2015). Mindset, de weg naar een succesvol leven : ouderschap, bedrijfsleven, sport, school, relaties. Amsterdam: Uitgeverij SWP.</a:t>
            </a:r>
            <a:endParaRPr sz="1200"/>
          </a:p>
          <a:p>
            <a:pPr indent="-82550" lvl="0" marL="0" rtl="0" algn="just">
              <a:lnSpc>
                <a:spcPct val="100000"/>
              </a:lnSpc>
              <a:spcBef>
                <a:spcPts val="600"/>
              </a:spcBef>
              <a:spcAft>
                <a:spcPts val="0"/>
              </a:spcAft>
              <a:buSzPts val="1300"/>
              <a:buChar char="●"/>
            </a:pPr>
            <a:r>
              <a:rPr lang="nl-BE" sz="1200">
                <a:latin typeface="Roboto"/>
                <a:ea typeface="Roboto"/>
                <a:cs typeface="Roboto"/>
                <a:sym typeface="Roboto"/>
              </a:rPr>
              <a:t> Vandevelde, M. (2019). Feedback geven aan leerlingen op school. De motiverende kracht van woorden. Politeia.</a:t>
            </a:r>
            <a:endParaRPr/>
          </a:p>
          <a:p>
            <a:pPr indent="-82550" lvl="0" marL="0" rtl="0" algn="just">
              <a:lnSpc>
                <a:spcPct val="100000"/>
              </a:lnSpc>
              <a:spcBef>
                <a:spcPts val="600"/>
              </a:spcBef>
              <a:spcAft>
                <a:spcPts val="0"/>
              </a:spcAft>
              <a:buSzPts val="1300"/>
              <a:buChar char="●"/>
            </a:pPr>
            <a:r>
              <a:rPr lang="nl-BE" sz="1200"/>
              <a:t> Coppieters, J. (2019). Effectieve feedback in het onderwijs. Leuven, uitgeverij Acco.</a:t>
            </a:r>
            <a:endParaRPr/>
          </a:p>
          <a:p>
            <a:pPr indent="-82550" lvl="0" marL="0" rtl="0" algn="just">
              <a:lnSpc>
                <a:spcPct val="100000"/>
              </a:lnSpc>
              <a:spcBef>
                <a:spcPts val="600"/>
              </a:spcBef>
              <a:spcAft>
                <a:spcPts val="0"/>
              </a:spcAft>
              <a:buSzPts val="1300"/>
              <a:buChar char="●"/>
            </a:pPr>
            <a:r>
              <a:rPr lang="nl-BE" sz="1200"/>
              <a:t> Kennes, A. (2019), All-in, inclusief lesgeven met UDL. Leuven, uitgeverij Acco. </a:t>
            </a:r>
            <a:endParaRPr/>
          </a:p>
          <a:p>
            <a:pPr indent="-82550" lvl="0" marL="0" rtl="0" algn="just">
              <a:lnSpc>
                <a:spcPct val="100000"/>
              </a:lnSpc>
              <a:spcBef>
                <a:spcPts val="600"/>
              </a:spcBef>
              <a:spcAft>
                <a:spcPts val="0"/>
              </a:spcAft>
              <a:buSzPts val="1300"/>
              <a:buChar char="●"/>
            </a:pPr>
            <a:r>
              <a:rPr lang="nl-BE" sz="1200"/>
              <a:t> … </a:t>
            </a:r>
            <a:endParaRPr/>
          </a:p>
          <a:p>
            <a:pPr indent="0" lvl="0" marL="0" rtl="0" algn="just">
              <a:lnSpc>
                <a:spcPct val="100000"/>
              </a:lnSpc>
              <a:spcBef>
                <a:spcPts val="600"/>
              </a:spcBef>
              <a:spcAft>
                <a:spcPts val="0"/>
              </a:spcAft>
              <a:buSzPts val="1300"/>
              <a:buNone/>
            </a:pPr>
            <a:r>
              <a:t/>
            </a:r>
            <a:endParaRPr sz="1200"/>
          </a:p>
          <a:p>
            <a:pPr indent="82550" lvl="0" marL="0" rtl="0" algn="just">
              <a:lnSpc>
                <a:spcPct val="100000"/>
              </a:lnSpc>
              <a:spcBef>
                <a:spcPts val="600"/>
              </a:spcBef>
              <a:spcAft>
                <a:spcPts val="0"/>
              </a:spcAft>
              <a:buSzPts val="1300"/>
              <a:buNone/>
            </a:pPr>
            <a:r>
              <a:t/>
            </a:r>
            <a:endParaRPr sz="1200">
              <a:latin typeface="Roboto"/>
              <a:ea typeface="Roboto"/>
              <a:cs typeface="Roboto"/>
              <a:sym typeface="Roboto"/>
            </a:endParaRPr>
          </a:p>
          <a:p>
            <a:pPr indent="0" lvl="1" marL="0" rtl="0" algn="just">
              <a:lnSpc>
                <a:spcPct val="100000"/>
              </a:lnSpc>
              <a:spcBef>
                <a:spcPts val="600"/>
              </a:spcBef>
              <a:spcAft>
                <a:spcPts val="0"/>
              </a:spcAft>
              <a:buSzPts val="1100"/>
              <a:buNone/>
            </a:pPr>
            <a:r>
              <a:rPr lang="nl-BE" sz="1200">
                <a:latin typeface="Roboto"/>
                <a:ea typeface="Roboto"/>
                <a:cs typeface="Roboto"/>
                <a:sym typeface="Roboto"/>
              </a:rPr>
              <a:t> </a:t>
            </a:r>
            <a:endParaRPr sz="1200"/>
          </a:p>
          <a:p>
            <a:pPr indent="0" lvl="1" marL="0" rtl="0" algn="just">
              <a:lnSpc>
                <a:spcPct val="100000"/>
              </a:lnSpc>
              <a:spcBef>
                <a:spcPts val="600"/>
              </a:spcBef>
              <a:spcAft>
                <a:spcPts val="0"/>
              </a:spcAft>
              <a:buSzPts val="1100"/>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5"/>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Waarom feedback? </a:t>
            </a:r>
            <a:endParaRPr/>
          </a:p>
        </p:txBody>
      </p:sp>
      <p:sp>
        <p:nvSpPr>
          <p:cNvPr id="51" name="Google Shape;51;p5"/>
          <p:cNvSpPr txBox="1"/>
          <p:nvPr/>
        </p:nvSpPr>
        <p:spPr>
          <a:xfrm>
            <a:off x="4508581" y="538987"/>
            <a:ext cx="4735431" cy="75403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1400" u="none" cap="none" strike="noStrike">
                <a:solidFill>
                  <a:schemeClr val="accent1"/>
                </a:solidFill>
                <a:latin typeface="Merriweather"/>
                <a:ea typeface="Merriweather"/>
                <a:cs typeface="Merriweather"/>
                <a:sym typeface="Merriweather"/>
              </a:rPr>
              <a:t>Impact van motiverende feedback bij de leerlingen?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800"/>
              <a:buFont typeface="Merriweather"/>
              <a:buNone/>
            </a:pPr>
            <a:r>
              <a:t/>
            </a:r>
            <a:endParaRPr b="0" i="0" sz="1400" u="none" cap="none" strike="noStrike">
              <a:solidFill>
                <a:schemeClr val="accent1"/>
              </a:solidFill>
              <a:latin typeface="Merriweather"/>
              <a:ea typeface="Merriweather"/>
              <a:cs typeface="Merriweather"/>
              <a:sym typeface="Merriweather"/>
            </a:endParaRPr>
          </a:p>
          <a:p>
            <a:pPr indent="0" lvl="0" marL="0" marR="0" rtl="0" algn="l">
              <a:lnSpc>
                <a:spcPct val="100000"/>
              </a:lnSpc>
              <a:spcBef>
                <a:spcPts val="0"/>
              </a:spcBef>
              <a:spcAft>
                <a:spcPts val="0"/>
              </a:spcAft>
              <a:buClr>
                <a:schemeClr val="lt1"/>
              </a:buClr>
              <a:buSzPts val="2800"/>
              <a:buFont typeface="Merriweather"/>
              <a:buNone/>
            </a:pPr>
            <a:r>
              <a:rPr b="0" i="0" lang="nl-BE" sz="1000" u="none" cap="none" strike="noStrike">
                <a:solidFill>
                  <a:schemeClr val="accent1"/>
                </a:solidFill>
                <a:latin typeface="Merriweather"/>
                <a:ea typeface="Merriweather"/>
                <a:cs typeface="Merriweather"/>
                <a:sym typeface="Merriweather"/>
              </a:rPr>
              <a:t>Uit: Hattie, J. (2014). De impact van leren zichtbaar maken. </a:t>
            </a:r>
            <a:endParaRPr b="0" i="0" sz="1400" u="none" cap="none" strike="noStrike">
              <a:solidFill>
                <a:schemeClr val="accent1"/>
              </a:solidFill>
              <a:latin typeface="Merriweather"/>
              <a:ea typeface="Merriweather"/>
              <a:cs typeface="Merriweather"/>
              <a:sym typeface="Merriweather"/>
            </a:endParaRPr>
          </a:p>
          <a:p>
            <a:pPr indent="0" lvl="0" marL="0" marR="0" rtl="0" algn="r">
              <a:lnSpc>
                <a:spcPct val="100000"/>
              </a:lnSpc>
              <a:spcBef>
                <a:spcPts val="0"/>
              </a:spcBef>
              <a:spcAft>
                <a:spcPts val="0"/>
              </a:spcAft>
              <a:buClr>
                <a:schemeClr val="lt1"/>
              </a:buClr>
              <a:buSzPts val="2800"/>
              <a:buFont typeface="Merriweather"/>
              <a:buNone/>
            </a:pPr>
            <a:r>
              <a:t/>
            </a:r>
            <a:endParaRPr b="0" i="0" sz="1800" u="none" cap="none" strike="noStrike">
              <a:solidFill>
                <a:schemeClr val="accent1"/>
              </a:solidFill>
              <a:latin typeface="Merriweather"/>
              <a:ea typeface="Merriweather"/>
              <a:cs typeface="Merriweather"/>
              <a:sym typeface="Merriweather"/>
            </a:endParaRPr>
          </a:p>
        </p:txBody>
      </p:sp>
      <p:pic>
        <p:nvPicPr>
          <p:cNvPr id="52" name="Google Shape;52;p5"/>
          <p:cNvPicPr preferRelativeResize="0"/>
          <p:nvPr/>
        </p:nvPicPr>
        <p:blipFill rotWithShape="1">
          <a:blip r:embed="rId3">
            <a:alphaModFix/>
          </a:blip>
          <a:srcRect b="16189" l="8295" r="11128" t="20525"/>
          <a:stretch/>
        </p:blipFill>
        <p:spPr>
          <a:xfrm>
            <a:off x="2950890" y="1643062"/>
            <a:ext cx="5956491" cy="3240883"/>
          </a:xfrm>
          <a:prstGeom prst="rect">
            <a:avLst/>
          </a:prstGeom>
          <a:noFill/>
          <a:ln>
            <a:noFill/>
          </a:ln>
        </p:spPr>
      </p:pic>
      <p:sp>
        <p:nvSpPr>
          <p:cNvPr id="53" name="Google Shape;53;p5"/>
          <p:cNvSpPr txBox="1"/>
          <p:nvPr/>
        </p:nvSpPr>
        <p:spPr>
          <a:xfrm>
            <a:off x="-338356" y="4493007"/>
            <a:ext cx="2045713" cy="650493"/>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800"/>
              <a:buFont typeface="Merriweather"/>
              <a:buNone/>
            </a:pPr>
            <a:r>
              <a:rPr b="0" i="0" lang="nl-BE" sz="1800" u="none" cap="none" strike="noStrike">
                <a:solidFill>
                  <a:schemeClr val="lt1"/>
                </a:solidFill>
                <a:latin typeface="Merriweather"/>
                <a:ea typeface="Merriweather"/>
                <a:cs typeface="Merriweather"/>
                <a:sym typeface="Merriweather"/>
              </a:rPr>
              <a:t>John Hattie</a:t>
            </a:r>
            <a:endParaRPr b="0" i="0" sz="1800" u="none" cap="none" strike="noStrike">
              <a:solidFill>
                <a:schemeClr val="lt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2"/>
          <p:cNvSpPr txBox="1"/>
          <p:nvPr>
            <p:ph type="title"/>
          </p:nvPr>
        </p:nvSpPr>
        <p:spPr>
          <a:xfrm>
            <a:off x="149050" y="328188"/>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Waarom feedback? </a:t>
            </a:r>
            <a:endParaRPr/>
          </a:p>
        </p:txBody>
      </p:sp>
      <p:pic>
        <p:nvPicPr>
          <p:cNvPr id="59" name="Google Shape;59;p2"/>
          <p:cNvPicPr preferRelativeResize="0"/>
          <p:nvPr/>
        </p:nvPicPr>
        <p:blipFill rotWithShape="1">
          <a:blip r:embed="rId3">
            <a:alphaModFix/>
          </a:blip>
          <a:srcRect b="0" l="0" r="0" t="0"/>
          <a:stretch/>
        </p:blipFill>
        <p:spPr>
          <a:xfrm>
            <a:off x="560023" y="1443620"/>
            <a:ext cx="2653747" cy="1891832"/>
          </a:xfrm>
          <a:prstGeom prst="rect">
            <a:avLst/>
          </a:prstGeom>
          <a:noFill/>
          <a:ln>
            <a:noFill/>
          </a:ln>
        </p:spPr>
      </p:pic>
      <p:sp>
        <p:nvSpPr>
          <p:cNvPr id="60" name="Google Shape;60;p2"/>
          <p:cNvSpPr txBox="1"/>
          <p:nvPr/>
        </p:nvSpPr>
        <p:spPr>
          <a:xfrm>
            <a:off x="497462" y="4274718"/>
            <a:ext cx="3706500" cy="919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800"/>
              <a:buFont typeface="Merriweather"/>
              <a:buNone/>
            </a:pPr>
            <a:r>
              <a:rPr b="0" i="0" lang="nl-BE" sz="1800" u="none" cap="none" strike="noStrike">
                <a:solidFill>
                  <a:schemeClr val="lt1"/>
                </a:solidFill>
                <a:latin typeface="Merriweather"/>
                <a:ea typeface="Merriweather"/>
                <a:cs typeface="Merriweather"/>
                <a:sym typeface="Merriweather"/>
              </a:rPr>
              <a:t>Referentiekader voor Onderwijskwaliteit (R)OK</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4460323" y="305366"/>
            <a:ext cx="4572000"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nl-BE" sz="1600" u="none" cap="none" strike="noStrike">
                <a:solidFill>
                  <a:srgbClr val="000000"/>
                </a:solidFill>
                <a:latin typeface="Calibri"/>
                <a:ea typeface="Calibri"/>
                <a:cs typeface="Calibri"/>
                <a:sym typeface="Calibri"/>
              </a:rPr>
              <a:t>Het schoolteam geeft de lerenden adequate feedback met het oog op de voortgang in het leer- en ontwikkelingsproces.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BE" sz="1600" u="none" cap="none" strike="noStrike">
                <a:solidFill>
                  <a:srgbClr val="000000"/>
                </a:solidFill>
                <a:latin typeface="Calibri"/>
                <a:ea typeface="Calibri"/>
                <a:cs typeface="Calibri"/>
                <a:sym typeface="Calibri"/>
              </a:rPr>
              <a:t>Feedback geven aan lerenden verhoogt het leerrendement. Dit gebeurt in onderlinge wisselwerking tussen lerenden en teamleden en werkt het best ingebed in een klimaat van veiligheid en vertrouwen. Feedback is nauw verbonden met het stellen van doelen en leerbegeleiding en sluit aan bij de leerervaring van de lerenden.</a:t>
            </a:r>
            <a:endParaRPr b="0" i="0" sz="1600" u="none" cap="none" strike="noStrike">
              <a:solidFill>
                <a:srgbClr val="000000"/>
              </a:solidFill>
              <a:latin typeface="Calibri"/>
              <a:ea typeface="Calibri"/>
              <a:cs typeface="Calibri"/>
              <a:sym typeface="Calibri"/>
            </a:endParaRPr>
          </a:p>
        </p:txBody>
      </p:sp>
      <p:sp>
        <p:nvSpPr>
          <p:cNvPr id="62" name="Google Shape;62;p2"/>
          <p:cNvSpPr/>
          <p:nvPr/>
        </p:nvSpPr>
        <p:spPr>
          <a:xfrm>
            <a:off x="4460323" y="3010863"/>
            <a:ext cx="457200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nl-BE" sz="1600" u="none" cap="none" strike="noStrike">
                <a:solidFill>
                  <a:srgbClr val="000000"/>
                </a:solidFill>
                <a:latin typeface="Calibri"/>
                <a:ea typeface="Calibri"/>
                <a:cs typeface="Calibri"/>
                <a:sym typeface="Calibri"/>
              </a:rPr>
              <a:t>Het schoolteam stuurt het onderwijsleerproces bij op basis van de feedback- en evaluatiegegevens.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nl-BE" sz="1600" u="none" cap="none" strike="noStrike">
                <a:solidFill>
                  <a:srgbClr val="000000"/>
                </a:solidFill>
                <a:latin typeface="Calibri"/>
                <a:ea typeface="Calibri"/>
                <a:cs typeface="Calibri"/>
                <a:sym typeface="Calibri"/>
              </a:rPr>
              <a:t>Het schoolteam verzamelt, analyseert en interpreteert de evaluatiegegevens van de lerenden en stuurt op basis hiervan het onderwijsleerproces bij. Feedback leidt tot de nodige borging en bijsturing van het onderwijsleerproces.</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3"/>
          <p:cNvSpPr txBox="1"/>
          <p:nvPr/>
        </p:nvSpPr>
        <p:spPr>
          <a:xfrm>
            <a:off x="4381950" y="309957"/>
            <a:ext cx="4446850" cy="9192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2800"/>
              <a:buFont typeface="Merriweather"/>
              <a:buNone/>
            </a:pPr>
            <a:r>
              <a:rPr b="0" i="0" lang="nl-BE" sz="1800" u="none" cap="none" strike="noStrike">
                <a:solidFill>
                  <a:schemeClr val="accent1"/>
                </a:solidFill>
                <a:latin typeface="Merriweather"/>
                <a:ea typeface="Merriweather"/>
                <a:cs typeface="Merriweather"/>
                <a:sym typeface="Merriweather"/>
              </a:rPr>
              <a:t>Ontwikkelingschalen</a:t>
            </a:r>
            <a:endParaRPr b="0" i="0" sz="1800" u="none" cap="none" strike="noStrike">
              <a:solidFill>
                <a:schemeClr val="accent1"/>
              </a:solidFill>
              <a:latin typeface="Merriweather"/>
              <a:ea typeface="Merriweather"/>
              <a:cs typeface="Merriweather"/>
              <a:sym typeface="Merriweather"/>
            </a:endParaRPr>
          </a:p>
          <a:p>
            <a:pPr indent="0" lvl="0" marL="0" marR="0" rtl="0" algn="r">
              <a:lnSpc>
                <a:spcPct val="100000"/>
              </a:lnSpc>
              <a:spcBef>
                <a:spcPts val="0"/>
              </a:spcBef>
              <a:spcAft>
                <a:spcPts val="0"/>
              </a:spcAft>
              <a:buClr>
                <a:schemeClr val="lt1"/>
              </a:buClr>
              <a:buSzPts val="2800"/>
              <a:buFont typeface="Merriweather"/>
              <a:buNone/>
            </a:pPr>
            <a:r>
              <a:t/>
            </a:r>
            <a:endParaRPr b="0" i="0" sz="1000" u="none" cap="none" strike="noStrike">
              <a:solidFill>
                <a:schemeClr val="accent1"/>
              </a:solidFill>
              <a:latin typeface="Merriweather"/>
              <a:ea typeface="Merriweather"/>
              <a:cs typeface="Merriweather"/>
              <a:sym typeface="Merriweather"/>
            </a:endParaRPr>
          </a:p>
          <a:p>
            <a:pPr indent="0" lvl="0" marL="0" marR="0" rtl="0" algn="r">
              <a:lnSpc>
                <a:spcPct val="100000"/>
              </a:lnSpc>
              <a:spcBef>
                <a:spcPts val="0"/>
              </a:spcBef>
              <a:spcAft>
                <a:spcPts val="0"/>
              </a:spcAft>
              <a:buClr>
                <a:schemeClr val="lt1"/>
              </a:buClr>
              <a:buSzPts val="2800"/>
              <a:buFont typeface="Merriweather"/>
              <a:buNone/>
            </a:pPr>
            <a:r>
              <a:rPr b="0" i="0" lang="nl-BE" sz="1800" u="none" cap="none" strike="noStrike">
                <a:solidFill>
                  <a:schemeClr val="accent1"/>
                </a:solidFill>
                <a:latin typeface="Merriweather"/>
                <a:ea typeface="Merriweather"/>
                <a:cs typeface="Merriweather"/>
                <a:sym typeface="Merriweather"/>
              </a:rPr>
              <a:t>Bronnendocument van het OK-kader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lt1"/>
              </a:buClr>
              <a:buSzPts val="2800"/>
              <a:buFont typeface="Merriweather"/>
              <a:buNone/>
            </a:pPr>
            <a:r>
              <a:t/>
            </a:r>
            <a:endParaRPr b="0" i="0" sz="1800" u="none" cap="none" strike="noStrike">
              <a:solidFill>
                <a:schemeClr val="accent1"/>
              </a:solidFill>
              <a:latin typeface="Merriweather"/>
              <a:ea typeface="Merriweather"/>
              <a:cs typeface="Merriweather"/>
              <a:sym typeface="Merriweather"/>
            </a:endParaRPr>
          </a:p>
        </p:txBody>
      </p:sp>
      <p:sp>
        <p:nvSpPr>
          <p:cNvPr id="68" name="Google Shape;68;p3"/>
          <p:cNvSpPr txBox="1"/>
          <p:nvPr>
            <p:ph type="title"/>
          </p:nvPr>
        </p:nvSpPr>
        <p:spPr>
          <a:xfrm>
            <a:off x="311725" y="500925"/>
            <a:ext cx="3706500" cy="83495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Waarom feedback? </a:t>
            </a:r>
            <a:endParaRPr/>
          </a:p>
        </p:txBody>
      </p:sp>
      <p:pic>
        <p:nvPicPr>
          <p:cNvPr id="69" name="Google Shape;69;p3"/>
          <p:cNvPicPr preferRelativeResize="0"/>
          <p:nvPr/>
        </p:nvPicPr>
        <p:blipFill rotWithShape="1">
          <a:blip r:embed="rId3">
            <a:alphaModFix/>
          </a:blip>
          <a:srcRect b="21880" l="16823" r="16976" t="30913"/>
          <a:stretch/>
        </p:blipFill>
        <p:spPr>
          <a:xfrm>
            <a:off x="777794" y="1502287"/>
            <a:ext cx="8116175" cy="3255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7"/>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Wat is feedback? </a:t>
            </a:r>
            <a:endParaRPr/>
          </a:p>
        </p:txBody>
      </p:sp>
      <p:sp>
        <p:nvSpPr>
          <p:cNvPr id="75" name="Google Shape;75;p7"/>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nl-BE"/>
              <a:t>Leerbevorderende feedback koppelt informatie terug aan leerlingen over waar ze staan in hun leerproces t.a.v. hun leerplandoelstellingen en geeft hen de kans om hun vooruitgang te evalueren, tekorten onder ogen te zien, foute interpretaties bij te sturen en te remediëren. </a:t>
            </a:r>
            <a:endParaRPr/>
          </a:p>
          <a:p>
            <a:pPr indent="-22860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Char char="●"/>
            </a:pPr>
            <a:r>
              <a:rPr lang="nl-BE"/>
              <a:t>Feedback is het middel dat de kloof probeert te dichten tussen het huidige niveau waar de leerling staat in zijn leerproces en het gewenste niveau. Leerkrachten moedigen in hun feedback de leerling aan de juiste stappen te zetten om de kloof tussen die twee niveaus te dichten, hen te laten reflecteren over het eigen leerproces en eventueel te laten bijsturen. </a:t>
            </a:r>
            <a:endParaRPr/>
          </a:p>
        </p:txBody>
      </p:sp>
      <p:pic>
        <p:nvPicPr>
          <p:cNvPr id="76" name="Google Shape;76;p7"/>
          <p:cNvPicPr preferRelativeResize="0"/>
          <p:nvPr/>
        </p:nvPicPr>
        <p:blipFill rotWithShape="1">
          <a:blip r:embed="rId3">
            <a:alphaModFix/>
          </a:blip>
          <a:srcRect b="31108" l="3074" r="6593" t="31003"/>
          <a:stretch/>
        </p:blipFill>
        <p:spPr>
          <a:xfrm>
            <a:off x="311725" y="3195376"/>
            <a:ext cx="3861264" cy="1155561"/>
          </a:xfrm>
          <a:prstGeom prst="rect">
            <a:avLst/>
          </a:prstGeom>
          <a:noFill/>
          <a:ln>
            <a:noFill/>
          </a:ln>
        </p:spPr>
      </p:pic>
      <p:sp>
        <p:nvSpPr>
          <p:cNvPr id="77" name="Google Shape;77;p7"/>
          <p:cNvSpPr txBox="1"/>
          <p:nvPr/>
        </p:nvSpPr>
        <p:spPr>
          <a:xfrm>
            <a:off x="2415869" y="4536488"/>
            <a:ext cx="1673810" cy="51555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2800"/>
              <a:buFont typeface="Merriweather"/>
              <a:buNone/>
            </a:pPr>
            <a:r>
              <a:rPr b="0" i="0" lang="nl-BE" sz="2000" u="none" cap="none" strike="noStrike">
                <a:solidFill>
                  <a:schemeClr val="lt1"/>
                </a:solidFill>
                <a:latin typeface="Merriweather"/>
                <a:ea typeface="Merriweather"/>
                <a:cs typeface="Merriweather"/>
                <a:sym typeface="Merriweather"/>
              </a:rPr>
              <a:t>Definitie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8"/>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800"/>
              <a:buNone/>
            </a:pPr>
            <a:r>
              <a:rPr lang="nl-BE"/>
              <a:t>Wat is feedback? </a:t>
            </a:r>
            <a:endParaRPr/>
          </a:p>
        </p:txBody>
      </p:sp>
      <p:sp>
        <p:nvSpPr>
          <p:cNvPr id="83" name="Google Shape;83;p8"/>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nl-BE" sz="1800"/>
              <a:t>Maak een tekening van een willekeurige leerling en teken daarbij:</a:t>
            </a:r>
            <a:endParaRPr/>
          </a:p>
          <a:p>
            <a:pPr indent="-298450" lvl="1" marL="914400" rtl="0" algn="l">
              <a:lnSpc>
                <a:spcPct val="115000"/>
              </a:lnSpc>
              <a:spcBef>
                <a:spcPts val="1600"/>
              </a:spcBef>
              <a:spcAft>
                <a:spcPts val="0"/>
              </a:spcAft>
              <a:buSzPts val="1100"/>
              <a:buChar char="○"/>
            </a:pPr>
            <a:r>
              <a:rPr lang="nl-BE" sz="1400"/>
              <a:t>alles wat rond die leerling gebeurt</a:t>
            </a:r>
            <a:endParaRPr/>
          </a:p>
          <a:p>
            <a:pPr indent="-298450" lvl="1" marL="914400" rtl="0" algn="l">
              <a:lnSpc>
                <a:spcPct val="115000"/>
              </a:lnSpc>
              <a:spcBef>
                <a:spcPts val="1600"/>
              </a:spcBef>
              <a:spcAft>
                <a:spcPts val="0"/>
              </a:spcAft>
              <a:buSzPts val="1100"/>
              <a:buChar char="○"/>
            </a:pPr>
            <a:r>
              <a:rPr lang="nl-BE" sz="1400"/>
              <a:t>alles wat voor die leerling gebeurt</a:t>
            </a:r>
            <a:endParaRPr/>
          </a:p>
          <a:p>
            <a:pPr indent="0" lvl="1" marL="615950" rtl="0" algn="l">
              <a:lnSpc>
                <a:spcPct val="115000"/>
              </a:lnSpc>
              <a:spcBef>
                <a:spcPts val="1600"/>
              </a:spcBef>
              <a:spcAft>
                <a:spcPts val="0"/>
              </a:spcAft>
              <a:buSzPts val="1100"/>
              <a:buNone/>
            </a:pPr>
            <a:r>
              <a:rPr lang="nl-BE" sz="1400"/>
              <a:t>Duid feedback aan in het groen. </a:t>
            </a:r>
            <a:endParaRPr/>
          </a:p>
          <a:p>
            <a:pPr indent="0" lvl="0" marL="146050" rtl="0" algn="l">
              <a:lnSpc>
                <a:spcPct val="115000"/>
              </a:lnSpc>
              <a:spcBef>
                <a:spcPts val="0"/>
              </a:spcBef>
              <a:spcAft>
                <a:spcPts val="0"/>
              </a:spcAft>
              <a:buSzPts val="1300"/>
              <a:buNone/>
            </a:pPr>
            <a:r>
              <a:t/>
            </a:r>
            <a:endParaRPr/>
          </a:p>
        </p:txBody>
      </p:sp>
      <p:sp>
        <p:nvSpPr>
          <p:cNvPr id="84" name="Google Shape;84;p8"/>
          <p:cNvSpPr/>
          <p:nvPr/>
        </p:nvSpPr>
        <p:spPr>
          <a:xfrm>
            <a:off x="7319463" y="2296656"/>
            <a:ext cx="602901" cy="322765"/>
          </a:xfrm>
          <a:prstGeom prst="ellipse">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p8"/>
          <p:cNvSpPr/>
          <p:nvPr/>
        </p:nvSpPr>
        <p:spPr>
          <a:xfrm>
            <a:off x="4892304" y="2380278"/>
            <a:ext cx="318655" cy="155522"/>
          </a:xfrm>
          <a:prstGeom prst="rightArrow">
            <a:avLst>
              <a:gd fmla="val 50000" name="adj1"/>
              <a:gd fmla="val 50000" name="adj2"/>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Katrijn De Groote</dc:creator>
</cp:coreProperties>
</file>