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7428E88-8438-4EB7-A12F-A307EE10A292}" type="datetimeFigureOut">
              <a:rPr lang="en-CA" smtClean="0"/>
              <a:t>26/03/2016</a:t>
            </a:fld>
            <a:endParaRPr lang="en-C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C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5F15E0E-5E45-4E58-A241-7E7294297290}" type="slidenum">
              <a:rPr lang="en-CA" smtClean="0"/>
              <a:t>‹#›</a:t>
            </a:fld>
            <a:endParaRPr lang="en-CA"/>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5F15E0E-5E45-4E58-A241-7E7294297290}" type="slidenum">
              <a:rPr lang="en-CA" smtClean="0"/>
              <a:t>‹#›</a:t>
            </a:fld>
            <a:endParaRPr lang="en-CA"/>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5F15E0E-5E45-4E58-A241-7E7294297290}" type="slidenum">
              <a:rPr lang="en-CA" smtClean="0"/>
              <a:t>‹#›</a:t>
            </a:fld>
            <a:endParaRPr lang="en-CA"/>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5F15E0E-5E45-4E58-A241-7E7294297290}" type="slidenum">
              <a:rPr lang="en-CA" smtClean="0"/>
              <a:t>‹#›</a:t>
            </a:fld>
            <a:endParaRPr lang="en-C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5" name="Footer Placeholder 4"/>
          <p:cNvSpPr>
            <a:spLocks noGrp="1"/>
          </p:cNvSpPr>
          <p:nvPr>
            <p:ph type="ftr" sz="quarter" idx="11"/>
          </p:nvPr>
        </p:nvSpPr>
        <p:spPr/>
        <p:txBody>
          <a:bodyPr/>
          <a:lstStyle>
            <a:extLst/>
          </a:lstStyle>
          <a:p>
            <a:endParaRPr lang="en-CA"/>
          </a:p>
        </p:txBody>
      </p:sp>
      <p:sp>
        <p:nvSpPr>
          <p:cNvPr id="6" name="Slide Number Placeholder 5"/>
          <p:cNvSpPr>
            <a:spLocks noGrp="1"/>
          </p:cNvSpPr>
          <p:nvPr>
            <p:ph type="sldNum" sz="quarter" idx="12"/>
          </p:nvPr>
        </p:nvSpPr>
        <p:spPr/>
        <p:txBody>
          <a:bodyPr/>
          <a:lstStyle>
            <a:extLst/>
          </a:lstStyle>
          <a:p>
            <a:fld id="{75F15E0E-5E45-4E58-A241-7E7294297290}" type="slidenum">
              <a:rPr lang="en-CA" smtClean="0"/>
              <a:t>‹#›</a:t>
            </a:fld>
            <a:endParaRPr lang="en-C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75F15E0E-5E45-4E58-A241-7E7294297290}" type="slidenum">
              <a:rPr lang="en-CA" smtClean="0"/>
              <a:t>‹#›</a:t>
            </a:fld>
            <a:endParaRPr lang="en-C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8" name="Footer Placeholder 7"/>
          <p:cNvSpPr>
            <a:spLocks noGrp="1"/>
          </p:cNvSpPr>
          <p:nvPr>
            <p:ph type="ftr" sz="quarter" idx="11"/>
          </p:nvPr>
        </p:nvSpPr>
        <p:spPr/>
        <p:txBody>
          <a:bodyPr/>
          <a:lstStyle>
            <a:extLst/>
          </a:lstStyle>
          <a:p>
            <a:endParaRPr lang="en-CA"/>
          </a:p>
        </p:txBody>
      </p:sp>
      <p:sp>
        <p:nvSpPr>
          <p:cNvPr id="9" name="Slide Number Placeholder 8"/>
          <p:cNvSpPr>
            <a:spLocks noGrp="1"/>
          </p:cNvSpPr>
          <p:nvPr>
            <p:ph type="sldNum" sz="quarter" idx="12"/>
          </p:nvPr>
        </p:nvSpPr>
        <p:spPr/>
        <p:txBody>
          <a:bodyPr/>
          <a:lstStyle>
            <a:extLst/>
          </a:lstStyle>
          <a:p>
            <a:fld id="{75F15E0E-5E45-4E58-A241-7E7294297290}"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4" name="Footer Placeholder 3"/>
          <p:cNvSpPr>
            <a:spLocks noGrp="1"/>
          </p:cNvSpPr>
          <p:nvPr>
            <p:ph type="ftr" sz="quarter" idx="11"/>
          </p:nvPr>
        </p:nvSpPr>
        <p:spPr/>
        <p:txBody>
          <a:bodyPr/>
          <a:lstStyle>
            <a:extLst/>
          </a:lstStyle>
          <a:p>
            <a:endParaRPr lang="en-CA"/>
          </a:p>
        </p:txBody>
      </p:sp>
      <p:sp>
        <p:nvSpPr>
          <p:cNvPr id="5" name="Slide Number Placeholder 4"/>
          <p:cNvSpPr>
            <a:spLocks noGrp="1"/>
          </p:cNvSpPr>
          <p:nvPr>
            <p:ph type="sldNum" sz="quarter" idx="12"/>
          </p:nvPr>
        </p:nvSpPr>
        <p:spPr/>
        <p:txBody>
          <a:bodyPr/>
          <a:lstStyle>
            <a:extLst/>
          </a:lstStyle>
          <a:p>
            <a:fld id="{75F15E0E-5E45-4E58-A241-7E7294297290}" type="slidenum">
              <a:rPr lang="en-CA" smtClean="0"/>
              <a:t>‹#›</a:t>
            </a:fld>
            <a:endParaRPr lang="en-C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7428E88-8438-4EB7-A12F-A307EE10A292}" type="datetimeFigureOut">
              <a:rPr lang="en-CA" smtClean="0"/>
              <a:t>26/03/2016</a:t>
            </a:fld>
            <a:endParaRPr lang="en-CA"/>
          </a:p>
        </p:txBody>
      </p:sp>
      <p:sp>
        <p:nvSpPr>
          <p:cNvPr id="3" name="Footer Placeholder 2"/>
          <p:cNvSpPr>
            <a:spLocks noGrp="1"/>
          </p:cNvSpPr>
          <p:nvPr>
            <p:ph type="ftr" sz="quarter" idx="11"/>
          </p:nvPr>
        </p:nvSpPr>
        <p:spPr/>
        <p:txBody>
          <a:bodyPr/>
          <a:lstStyle>
            <a:extLst/>
          </a:lstStyle>
          <a:p>
            <a:endParaRPr lang="en-CA"/>
          </a:p>
        </p:txBody>
      </p:sp>
      <p:sp>
        <p:nvSpPr>
          <p:cNvPr id="4" name="Slide Number Placeholder 3"/>
          <p:cNvSpPr>
            <a:spLocks noGrp="1"/>
          </p:cNvSpPr>
          <p:nvPr>
            <p:ph type="sldNum" sz="quarter" idx="12"/>
          </p:nvPr>
        </p:nvSpPr>
        <p:spPr/>
        <p:txBody>
          <a:bodyPr/>
          <a:lstStyle>
            <a:extLst/>
          </a:lstStyle>
          <a:p>
            <a:fld id="{75F15E0E-5E45-4E58-A241-7E7294297290}" type="slidenum">
              <a:rPr lang="en-CA" smtClean="0"/>
              <a:t>‹#›</a:t>
            </a:fld>
            <a:endParaRPr lang="en-CA"/>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7428E88-8438-4EB7-A12F-A307EE10A292}" type="datetimeFigureOut">
              <a:rPr lang="en-CA" smtClean="0"/>
              <a:t>26/03/2016</a:t>
            </a:fld>
            <a:endParaRPr lang="en-CA"/>
          </a:p>
        </p:txBody>
      </p:sp>
      <p:sp>
        <p:nvSpPr>
          <p:cNvPr id="6" name="Footer Placeholder 5"/>
          <p:cNvSpPr>
            <a:spLocks noGrp="1"/>
          </p:cNvSpPr>
          <p:nvPr>
            <p:ph type="ftr" sz="quarter" idx="11"/>
          </p:nvPr>
        </p:nvSpPr>
        <p:spPr/>
        <p:txBody>
          <a:bodyPr/>
          <a:lstStyle>
            <a:extLst/>
          </a:lstStyle>
          <a:p>
            <a:endParaRPr lang="en-CA"/>
          </a:p>
        </p:txBody>
      </p:sp>
      <p:sp>
        <p:nvSpPr>
          <p:cNvPr id="7" name="Slide Number Placeholder 6"/>
          <p:cNvSpPr>
            <a:spLocks noGrp="1"/>
          </p:cNvSpPr>
          <p:nvPr>
            <p:ph type="sldNum" sz="quarter" idx="12"/>
          </p:nvPr>
        </p:nvSpPr>
        <p:spPr/>
        <p:txBody>
          <a:bodyPr/>
          <a:lstStyle>
            <a:extLst/>
          </a:lstStyle>
          <a:p>
            <a:fld id="{75F15E0E-5E45-4E58-A241-7E7294297290}" type="slidenum">
              <a:rPr lang="en-CA" smtClean="0"/>
              <a:t>‹#›</a:t>
            </a:fld>
            <a:endParaRPr lang="en-CA"/>
          </a:p>
        </p:txBody>
      </p:sp>
    </p:spTree>
  </p:cSld>
  <p:clrMapOvr>
    <a:overrideClrMapping bg1="lt1" tx1="dk1" bg2="lt2" tx2="dk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7428E88-8438-4EB7-A12F-A307EE10A292}" type="datetimeFigureOut">
              <a:rPr lang="en-CA" smtClean="0"/>
              <a:t>26/03/2016</a:t>
            </a:fld>
            <a:endParaRPr lang="en-C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C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5F15E0E-5E45-4E58-A241-7E7294297290}" type="slidenum">
              <a:rPr lang="en-CA" smtClean="0"/>
              <a:t>‹#›</a:t>
            </a:fld>
            <a:endParaRPr lang="en-C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7428E88-8438-4EB7-A12F-A307EE10A292}" type="datetimeFigureOut">
              <a:rPr lang="en-CA" smtClean="0"/>
              <a:t>26/03/2016</a:t>
            </a:fld>
            <a:endParaRPr lang="en-C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C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5F15E0E-5E45-4E58-A241-7E7294297290}"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692696"/>
            <a:ext cx="7992888" cy="5201424"/>
          </a:xfrm>
          <a:prstGeom prst="rect">
            <a:avLst/>
          </a:prstGeom>
        </p:spPr>
        <p:txBody>
          <a:bodyPr wrap="square">
            <a:spAutoFit/>
          </a:bodyPr>
          <a:lstStyle/>
          <a:p>
            <a:r>
              <a:rPr lang="en-US" sz="2400" b="1" dirty="0">
                <a:solidFill>
                  <a:srgbClr val="FF0000"/>
                </a:solidFill>
              </a:rPr>
              <a:t>Section B. Planning, Budgeting and Forecasting</a:t>
            </a:r>
            <a:endParaRPr lang="en-CA" sz="2400" b="1" u="sng" dirty="0">
              <a:solidFill>
                <a:srgbClr val="FF0000"/>
              </a:solidFill>
            </a:endParaRPr>
          </a:p>
          <a:p>
            <a:r>
              <a:rPr lang="en-US" sz="2800" dirty="0">
                <a:solidFill>
                  <a:srgbClr val="FF0000"/>
                </a:solidFill>
              </a:rPr>
              <a:t>This section is worth 30% on the exam. Section B 1 will cover strategic concepts so familiarize yourself with all of them. The budgeting sections, B2, B4 and B5 Covers a lot of material but complete the excel budgeting problem in learning these different budgets. The IMA loves to test learning curve analysis and average learning model. Know how to calculate and the pros and cons of regression analysis and learning curve analysis. </a:t>
            </a:r>
            <a:endParaRPr lang="en-CA" sz="2800" dirty="0">
              <a:solidFill>
                <a:srgbClr val="FF0000"/>
              </a:solidFill>
            </a:endParaRPr>
          </a:p>
        </p:txBody>
      </p:sp>
    </p:spTree>
    <p:extLst>
      <p:ext uri="{BB962C8B-B14F-4D97-AF65-F5344CB8AC3E}">
        <p14:creationId xmlns:p14="http://schemas.microsoft.com/office/powerpoint/2010/main" val="299262331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5846"/>
            <a:ext cx="8208912" cy="4278094"/>
          </a:xfrm>
          <a:prstGeom prst="rect">
            <a:avLst/>
          </a:prstGeom>
        </p:spPr>
        <p:txBody>
          <a:bodyPr wrap="square">
            <a:spAutoFit/>
          </a:bodyPr>
          <a:lstStyle/>
          <a:p>
            <a:pPr>
              <a:spcAft>
                <a:spcPts val="0"/>
              </a:spcAft>
            </a:pPr>
            <a:r>
              <a:rPr lang="en-US" b="1" u="sng" dirty="0" smtClean="0">
                <a:effectLst/>
                <a:latin typeface="Times New Roman"/>
                <a:ea typeface="Times New Roman"/>
              </a:rPr>
              <a:t>Part 1 – Section B.1: Strategic Planning </a:t>
            </a:r>
          </a:p>
          <a:p>
            <a:pPr>
              <a:spcAft>
                <a:spcPts val="0"/>
              </a:spcAft>
            </a:pPr>
            <a:r>
              <a:rPr lang="en-CA" dirty="0">
                <a:solidFill>
                  <a:srgbClr val="FF0000"/>
                </a:solidFill>
              </a:rPr>
              <a:t>Y</a:t>
            </a:r>
            <a:r>
              <a:rPr lang="en-US" dirty="0" err="1">
                <a:solidFill>
                  <a:srgbClr val="FF0000"/>
                </a:solidFill>
              </a:rPr>
              <a:t>ou</a:t>
            </a:r>
            <a:r>
              <a:rPr lang="en-US" dirty="0">
                <a:solidFill>
                  <a:srgbClr val="FF0000"/>
                </a:solidFill>
              </a:rPr>
              <a:t> should read </a:t>
            </a:r>
            <a:r>
              <a:rPr lang="en-US" dirty="0" err="1">
                <a:solidFill>
                  <a:srgbClr val="FF0000"/>
                </a:solidFill>
              </a:rPr>
              <a:t>Horngren</a:t>
            </a:r>
            <a:r>
              <a:rPr lang="en-US" dirty="0">
                <a:solidFill>
                  <a:srgbClr val="FF0000"/>
                </a:solidFill>
              </a:rPr>
              <a:t> Chapter 6</a:t>
            </a:r>
            <a:r>
              <a:rPr lang="en-CA" dirty="0">
                <a:solidFill>
                  <a:srgbClr val="FF0000"/>
                </a:solidFill>
              </a:rPr>
              <a:t/>
            </a:r>
            <a:br>
              <a:rPr lang="en-CA" dirty="0">
                <a:solidFill>
                  <a:srgbClr val="FF0000"/>
                </a:solidFill>
              </a:rPr>
            </a:br>
            <a:r>
              <a:rPr lang="en-US" sz="2000" b="1" smtClean="0">
                <a:solidFill>
                  <a:srgbClr val="FF0000"/>
                </a:solidFill>
              </a:rPr>
              <a:t/>
            </a:r>
            <a:br>
              <a:rPr lang="en-US" sz="2000" b="1" smtClean="0">
                <a:solidFill>
                  <a:srgbClr val="FF0000"/>
                </a:solidFill>
              </a:rPr>
            </a:br>
            <a:endParaRPr lang="en-CA" dirty="0" smtClean="0">
              <a:effectLst/>
              <a:latin typeface="Times New Roman"/>
              <a:ea typeface="Times New Roman"/>
            </a:endParaRPr>
          </a:p>
          <a:p>
            <a:pPr lvl="0">
              <a:spcAft>
                <a:spcPts val="0"/>
              </a:spcAft>
              <a:buSzPts val="1000"/>
              <a:tabLst>
                <a:tab pos="228600" algn="l"/>
              </a:tabLst>
            </a:pPr>
            <a:r>
              <a:rPr lang="en-US" dirty="0" smtClean="0">
                <a:solidFill>
                  <a:srgbClr val="0070C0"/>
                </a:solidFill>
                <a:effectLst/>
                <a:latin typeface="Times New Roman"/>
                <a:ea typeface="Times New Roman"/>
              </a:rPr>
              <a:t>LO 1Explain how strategic planning determines the path the organization will take to achieve its long-term goals and missions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Strategic planning matches the company’s strengths and capabilities with market opportunities in order to achieve its objectives.  Strategic planning is important in directing the company into the right industry and identifying the position the product(s) will occupy in the marketplace.</a:t>
            </a:r>
            <a:endParaRPr lang="en-CA" i="1"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smtClean="0">
              <a:solidFill>
                <a:srgbClr val="0070C0"/>
              </a:solidFill>
              <a:effectLst/>
              <a:latin typeface="Times New Roman"/>
              <a:ea typeface="Times New Roman"/>
            </a:endParaRPr>
          </a:p>
          <a:p>
            <a:pPr lvl="0">
              <a:spcAft>
                <a:spcPts val="0"/>
              </a:spcAft>
              <a:buSzPts val="1000"/>
              <a:tabLst>
                <a:tab pos="228600" algn="l"/>
              </a:tabLst>
            </a:pPr>
            <a:r>
              <a:rPr lang="en-US" dirty="0" smtClean="0">
                <a:solidFill>
                  <a:srgbClr val="0070C0"/>
                </a:solidFill>
                <a:effectLst/>
                <a:latin typeface="Times New Roman"/>
                <a:ea typeface="Times New Roman"/>
              </a:rPr>
              <a:t>LO 2 What time frame is appropriate for a strategic plan?</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The time frame for a strategic plan is usually longer than other types of plans.  The most appropriate time frame will depend on the industry, the product, and the organization’s goals.</a:t>
            </a:r>
            <a:endParaRPr lang="en-CA" dirty="0">
              <a:effectLst/>
              <a:latin typeface="Times New Roman"/>
              <a:ea typeface="Times New Roman"/>
            </a:endParaRPr>
          </a:p>
        </p:txBody>
      </p:sp>
    </p:spTree>
    <p:extLst>
      <p:ext uri="{BB962C8B-B14F-4D97-AF65-F5344CB8AC3E}">
        <p14:creationId xmlns:p14="http://schemas.microsoft.com/office/powerpoint/2010/main" val="3568219567"/>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568952" cy="4247317"/>
          </a:xfrm>
          <a:prstGeom prst="rect">
            <a:avLst/>
          </a:prstGeom>
        </p:spPr>
        <p:txBody>
          <a:bodyPr wrap="square">
            <a:spAutoFit/>
          </a:bodyPr>
          <a:lstStyle/>
          <a:p>
            <a:pPr lvl="0">
              <a:spcAft>
                <a:spcPts val="0"/>
              </a:spcAft>
              <a:buSzPts val="1000"/>
              <a:tabLst>
                <a:tab pos="228600" algn="l"/>
              </a:tabLst>
            </a:pPr>
            <a:r>
              <a:rPr lang="en-US" dirty="0" smtClean="0">
                <a:solidFill>
                  <a:srgbClr val="0070C0"/>
                </a:solidFill>
                <a:effectLst/>
                <a:latin typeface="Times New Roman"/>
                <a:ea typeface="Times New Roman"/>
              </a:rPr>
              <a:t>LO 3 What external factors should be analyzed during the strategic planning process?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Strategic planning should consider political factors such as industry regulations and political instability.  It should also consider economic factors such as the state of the economy and the viability of specific markets.  Strategic planning should also consider social factors such as the market’s culture and acceptance of the product.  The expected reactions of competitors and their ability to respond should also be considered in the strategic planning process. </a:t>
            </a:r>
            <a:endParaRPr lang="en-CA" i="1"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smtClean="0">
              <a:effectLst/>
              <a:latin typeface="Times New Roman"/>
              <a:ea typeface="Times New Roman"/>
            </a:endParaRPr>
          </a:p>
          <a:p>
            <a:pPr lvl="0">
              <a:spcAft>
                <a:spcPts val="0"/>
              </a:spcAft>
              <a:buSzPts val="1000"/>
              <a:tabLst>
                <a:tab pos="228600" algn="l"/>
              </a:tabLst>
            </a:pPr>
            <a:r>
              <a:rPr lang="en-US" dirty="0" smtClean="0">
                <a:solidFill>
                  <a:srgbClr val="0070C0"/>
                </a:solidFill>
                <a:effectLst/>
                <a:latin typeface="Times New Roman"/>
                <a:ea typeface="Times New Roman"/>
              </a:rPr>
              <a:t>LO 4 How does this analysis lead to the recognition of organizational opportunities, limitations, and threats?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The strategic planning process should be broad enough to identify many different types opportunities, limitations, and threats.  By analyzing different aspects of each potential market, the company can decide how well the company’s strengths match the opportunities of that market and how capable the organization is at coping with the threats.</a:t>
            </a:r>
            <a:endParaRPr lang="en-CA" i="1" dirty="0">
              <a:effectLst/>
              <a:latin typeface="Times New Roman"/>
              <a:ea typeface="Times New Roman"/>
            </a:endParaRPr>
          </a:p>
        </p:txBody>
      </p:sp>
    </p:spTree>
    <p:extLst>
      <p:ext uri="{BB962C8B-B14F-4D97-AF65-F5344CB8AC3E}">
        <p14:creationId xmlns:p14="http://schemas.microsoft.com/office/powerpoint/2010/main" val="3321308946"/>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5846"/>
            <a:ext cx="8280920" cy="3693319"/>
          </a:xfrm>
          <a:prstGeom prst="rect">
            <a:avLst/>
          </a:prstGeom>
        </p:spPr>
        <p:txBody>
          <a:bodyPr wrap="square">
            <a:spAutoFit/>
          </a:bodyPr>
          <a:lstStyle/>
          <a:p>
            <a:pPr lvl="0">
              <a:spcAft>
                <a:spcPts val="0"/>
              </a:spcAft>
              <a:buSzPts val="1000"/>
              <a:tabLst>
                <a:tab pos="228600" algn="l"/>
              </a:tabLst>
            </a:pPr>
            <a:r>
              <a:rPr lang="en-US" dirty="0" smtClean="0">
                <a:solidFill>
                  <a:srgbClr val="0070C0"/>
                </a:solidFill>
                <a:effectLst/>
                <a:latin typeface="Times New Roman"/>
                <a:ea typeface="Times New Roman"/>
              </a:rPr>
              <a:t>LO 5 What internal factors should be analyzed during the strategic planning process?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The organization first needs to analyze its products and decide whether existing products can be sold in new areas.  The firm then needs to evaluate the company’s ability to develop new products to meet the needs of the market.  The firm also needs to assess its ability to effectively get the product to the customers in the right place at the right time in the right quantity.</a:t>
            </a:r>
            <a:endParaRPr lang="en-CA" i="1" dirty="0" smtClean="0">
              <a:effectLst/>
              <a:latin typeface="Times New Roman"/>
              <a:ea typeface="Times New Roman"/>
            </a:endParaRPr>
          </a:p>
          <a:p>
            <a:pPr marL="457200">
              <a:spcAft>
                <a:spcPts val="0"/>
              </a:spcAft>
            </a:pPr>
            <a:r>
              <a:rPr lang="en-US" i="1" dirty="0" smtClean="0">
                <a:effectLst/>
                <a:latin typeface="Times New Roman"/>
                <a:ea typeface="Times New Roman"/>
              </a:rPr>
              <a:t> </a:t>
            </a:r>
            <a:endParaRPr lang="en-CA" i="1" dirty="0" smtClean="0">
              <a:effectLst/>
              <a:latin typeface="Times New Roman"/>
              <a:ea typeface="Times New Roman"/>
            </a:endParaRPr>
          </a:p>
          <a:p>
            <a:pPr lvl="0">
              <a:spcAft>
                <a:spcPts val="0"/>
              </a:spcAft>
              <a:buSzPts val="1000"/>
              <a:tabLst>
                <a:tab pos="228600" algn="l"/>
              </a:tabLst>
            </a:pPr>
            <a:r>
              <a:rPr lang="en-US" dirty="0" smtClean="0">
                <a:solidFill>
                  <a:srgbClr val="0070C0"/>
                </a:solidFill>
                <a:effectLst/>
                <a:latin typeface="Times New Roman"/>
                <a:ea typeface="Times New Roman"/>
              </a:rPr>
              <a:t>LO 6 How does this analysis lead to the recognition of organizational strengths, weaknesses, and competitive advantages?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The analysis of internal factors will help the company discover what it does and does not do well.  The company’s strengths can be compared to competitors or best-in-class standards to find opportunities to develop a competitive advantage.</a:t>
            </a:r>
            <a:endParaRPr lang="en-CA" i="1"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a:effectLst/>
              <a:latin typeface="Times New Roman"/>
              <a:ea typeface="Times New Roman"/>
            </a:endParaRPr>
          </a:p>
        </p:txBody>
      </p:sp>
    </p:spTree>
    <p:extLst>
      <p:ext uri="{BB962C8B-B14F-4D97-AF65-F5344CB8AC3E}">
        <p14:creationId xmlns:p14="http://schemas.microsoft.com/office/powerpoint/2010/main" val="820902009"/>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280920" cy="5355312"/>
          </a:xfrm>
          <a:prstGeom prst="rect">
            <a:avLst/>
          </a:prstGeom>
        </p:spPr>
        <p:txBody>
          <a:bodyPr wrap="square">
            <a:spAutoFit/>
          </a:bodyPr>
          <a:lstStyle/>
          <a:p>
            <a:pPr lvl="0">
              <a:spcAft>
                <a:spcPts val="0"/>
              </a:spcAft>
              <a:buSzPts val="1000"/>
              <a:tabLst>
                <a:tab pos="228600" algn="l"/>
                <a:tab pos="4009390" algn="l"/>
              </a:tabLst>
            </a:pPr>
            <a:r>
              <a:rPr lang="en-US" dirty="0" smtClean="0">
                <a:solidFill>
                  <a:srgbClr val="0070C0"/>
                </a:solidFill>
                <a:effectLst/>
                <a:latin typeface="Times New Roman"/>
                <a:ea typeface="Times New Roman"/>
              </a:rPr>
              <a:t>LO 8 Explain how analysis of internal and external factors leads to the company’s mission, which then leads to the formulation of long-term business objectives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The analysis of internal and external factors will provide the company with an idea of the market opportunities that match the company’s strengths.  The mission can then be formulated to identify how the organization will go about satisfying this market need.  Objectives can then be set based on the size of the opportunity and severity of threats, as well as the company’s ability to capitalize on the opportunity and avoid threats.</a:t>
            </a:r>
            <a:endParaRPr lang="en-CA"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smtClean="0">
              <a:effectLst/>
              <a:latin typeface="Times New Roman"/>
              <a:ea typeface="Times New Roman"/>
            </a:endParaRPr>
          </a:p>
          <a:p>
            <a:pPr lvl="0">
              <a:spcAft>
                <a:spcPts val="0"/>
              </a:spcAft>
              <a:buSzPts val="1000"/>
              <a:tabLst>
                <a:tab pos="228600" algn="l"/>
                <a:tab pos="4009390" algn="l"/>
              </a:tabLst>
            </a:pPr>
            <a:r>
              <a:rPr lang="en-US" dirty="0" smtClean="0">
                <a:solidFill>
                  <a:srgbClr val="0070C0"/>
                </a:solidFill>
                <a:effectLst/>
                <a:latin typeface="Times New Roman"/>
                <a:ea typeface="Times New Roman"/>
              </a:rPr>
              <a:t>LO 9 What roles do capital budgeting and capacity planning play in the strategic planning process?</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Capital budgeting is defined as the process of making long-term planning decisions for investments.  Capital budgeting decisions must be made with the strategic plan in mind.  Projects that will help the organization live out its plan and reach its objectives should be undertaken, given they provide a reasonable rate of return.  Capacity planning is also based on the strategic plan.  Capacity planning has to consider the estimated level of sales and growth, as well as the nature of competition and their reaction to capacity changes.</a:t>
            </a:r>
            <a:endParaRPr lang="en-CA" i="1"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a:effectLst/>
              <a:latin typeface="Times New Roman"/>
              <a:ea typeface="Times New Roman"/>
            </a:endParaRPr>
          </a:p>
        </p:txBody>
      </p:sp>
    </p:spTree>
    <p:extLst>
      <p:ext uri="{BB962C8B-B14F-4D97-AF65-F5344CB8AC3E}">
        <p14:creationId xmlns:p14="http://schemas.microsoft.com/office/powerpoint/2010/main" val="93266068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8892480" cy="4801314"/>
          </a:xfrm>
          <a:prstGeom prst="rect">
            <a:avLst/>
          </a:prstGeom>
        </p:spPr>
        <p:txBody>
          <a:bodyPr wrap="square">
            <a:spAutoFit/>
          </a:bodyPr>
          <a:lstStyle/>
          <a:p>
            <a:pPr lvl="0">
              <a:spcAft>
                <a:spcPts val="0"/>
              </a:spcAft>
              <a:buSzPts val="1000"/>
              <a:tabLst>
                <a:tab pos="228600" algn="l"/>
                <a:tab pos="4009390" algn="l"/>
              </a:tabLst>
            </a:pPr>
            <a:r>
              <a:rPr lang="en-US" dirty="0" smtClean="0">
                <a:solidFill>
                  <a:srgbClr val="0070C0"/>
                </a:solidFill>
                <a:effectLst/>
                <a:latin typeface="Times New Roman"/>
                <a:ea typeface="Times New Roman"/>
              </a:rPr>
              <a:t>LO 10 Explain the importance of congruency between short-term objectives, tactics for achieving these objectives, the master budget, and the strategic plan</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It is tempting for managers to make decisions that improve short-term performance but do not benefit the organization in the long run.  It is important, therefore, for managers to be evaluated on more aspects than short-term profit so that the strategic plan of the company is considered in all decisions.  The master budget provides managers with a guideline for measuring their performance relative to the results needed to achieve company objectives.</a:t>
            </a:r>
            <a:endParaRPr lang="en-CA" i="1" dirty="0" smtClean="0">
              <a:effectLst/>
              <a:latin typeface="Times New Roman"/>
              <a:ea typeface="Times New Roman"/>
            </a:endParaRPr>
          </a:p>
          <a:p>
            <a:pPr>
              <a:spcAft>
                <a:spcPts val="0"/>
              </a:spcAft>
            </a:pPr>
            <a:r>
              <a:rPr lang="en-US" dirty="0" smtClean="0">
                <a:effectLst/>
                <a:latin typeface="Times New Roman"/>
                <a:ea typeface="Times New Roman"/>
              </a:rPr>
              <a:t> </a:t>
            </a:r>
            <a:endParaRPr lang="en-CA" dirty="0" smtClean="0">
              <a:effectLst/>
              <a:latin typeface="Times New Roman"/>
              <a:ea typeface="Times New Roman"/>
            </a:endParaRPr>
          </a:p>
          <a:p>
            <a:pPr lvl="0">
              <a:spcAft>
                <a:spcPts val="0"/>
              </a:spcAft>
              <a:buSzPts val="1000"/>
              <a:tabLst>
                <a:tab pos="228600" algn="l"/>
                <a:tab pos="4009390" algn="l"/>
              </a:tabLst>
            </a:pPr>
            <a:r>
              <a:rPr lang="en-US" dirty="0" smtClean="0">
                <a:solidFill>
                  <a:srgbClr val="0070C0"/>
                </a:solidFill>
                <a:effectLst/>
                <a:latin typeface="Times New Roman"/>
                <a:ea typeface="Times New Roman"/>
              </a:rPr>
              <a:t>LO 11. Identify the characteristics of successful strategic/tactical planning</a:t>
            </a:r>
            <a:endParaRPr lang="en-CA" dirty="0" smtClean="0">
              <a:solidFill>
                <a:srgbClr val="0070C0"/>
              </a:solidFill>
              <a:effectLst/>
              <a:latin typeface="Times New Roman"/>
              <a:ea typeface="Times New Roman"/>
            </a:endParaRPr>
          </a:p>
          <a:p>
            <a:pPr marL="457200">
              <a:spcAft>
                <a:spcPts val="0"/>
              </a:spcAft>
            </a:pPr>
            <a:r>
              <a:rPr lang="en-US" i="1" dirty="0" smtClean="0">
                <a:effectLst/>
                <a:latin typeface="Times New Roman"/>
                <a:ea typeface="Times New Roman"/>
              </a:rPr>
              <a:t>An effective strategic plan will successfully match market opportunities with internal strengths to create competitive advantage.  A successful strategic plan will retrieve information from a variety of personnel and formulate achievable goals.  Objectives must be specific, measurable, realistic, and achievement of the objectives must improve the company’s position in the marketplace.  Successful planning also involves measurement and feedback to allow for rewarding performance and initiating corrective action if necessary.</a:t>
            </a:r>
            <a:endParaRPr lang="en-CA" i="1" dirty="0">
              <a:effectLst/>
              <a:latin typeface="Times New Roman"/>
              <a:ea typeface="Times New Roman"/>
            </a:endParaRPr>
          </a:p>
        </p:txBody>
      </p:sp>
    </p:spTree>
    <p:extLst>
      <p:ext uri="{BB962C8B-B14F-4D97-AF65-F5344CB8AC3E}">
        <p14:creationId xmlns:p14="http://schemas.microsoft.com/office/powerpoint/2010/main" val="3924691268"/>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305342"/>
            <a:ext cx="8280920" cy="4154984"/>
          </a:xfrm>
          <a:prstGeom prst="rect">
            <a:avLst/>
          </a:prstGeom>
        </p:spPr>
        <p:txBody>
          <a:bodyPr wrap="square">
            <a:spAutoFit/>
          </a:bodyPr>
          <a:lstStyle/>
          <a:p>
            <a:pPr>
              <a:spcAft>
                <a:spcPts val="0"/>
              </a:spcAft>
            </a:pPr>
            <a:r>
              <a:rPr lang="en-US" sz="2400" dirty="0" smtClean="0">
                <a:effectLst/>
                <a:latin typeface="Times New Roman"/>
                <a:ea typeface="Times New Roman"/>
              </a:rPr>
              <a:t>KNOW PORTER”S  5forces</a:t>
            </a:r>
            <a:endParaRPr lang="en-CA" sz="2400" dirty="0" smtClean="0">
              <a:effectLst/>
              <a:latin typeface="Times New Roman"/>
              <a:ea typeface="Times New Roman"/>
            </a:endParaRPr>
          </a:p>
          <a:p>
            <a:pPr lvl="0">
              <a:spcAft>
                <a:spcPts val="0"/>
              </a:spcAft>
              <a:buSzPts val="1000"/>
              <a:tabLst>
                <a:tab pos="228600" algn="l"/>
                <a:tab pos="4009390" algn="l"/>
              </a:tabLst>
            </a:pPr>
            <a:r>
              <a:rPr lang="en-US" sz="2400" dirty="0" smtClean="0">
                <a:solidFill>
                  <a:srgbClr val="0070C0"/>
                </a:solidFill>
                <a:effectLst/>
                <a:latin typeface="Times New Roman"/>
                <a:ea typeface="Times New Roman"/>
              </a:rPr>
              <a:t>LO 12 Define contingency planning</a:t>
            </a:r>
            <a:endParaRPr lang="en-CA" sz="2400" dirty="0" smtClean="0">
              <a:solidFill>
                <a:srgbClr val="0070C0"/>
              </a:solidFill>
              <a:effectLst/>
              <a:latin typeface="Times New Roman"/>
              <a:ea typeface="Times New Roman"/>
            </a:endParaRPr>
          </a:p>
          <a:p>
            <a:pPr marL="457200">
              <a:spcAft>
                <a:spcPts val="0"/>
              </a:spcAft>
            </a:pPr>
            <a:r>
              <a:rPr lang="en-US" sz="2400" i="1" dirty="0" smtClean="0">
                <a:effectLst/>
                <a:latin typeface="Times New Roman"/>
                <a:ea typeface="Times New Roman"/>
              </a:rPr>
              <a:t>Contingency planning involves identifying potential deviations from normal operating conditions and developing plans of action to deal with them.</a:t>
            </a:r>
            <a:endParaRPr lang="en-CA" sz="2400" i="1" dirty="0" smtClean="0">
              <a:effectLst/>
              <a:latin typeface="Times New Roman"/>
              <a:ea typeface="Times New Roman"/>
            </a:endParaRPr>
          </a:p>
          <a:p>
            <a:pPr>
              <a:spcAft>
                <a:spcPts val="0"/>
              </a:spcAft>
            </a:pPr>
            <a:r>
              <a:rPr lang="en-US" sz="2400" dirty="0" smtClean="0">
                <a:effectLst/>
                <a:latin typeface="Times New Roman"/>
                <a:ea typeface="Times New Roman"/>
              </a:rPr>
              <a:t> </a:t>
            </a:r>
            <a:endParaRPr lang="en-CA" sz="2400" dirty="0" smtClean="0">
              <a:effectLst/>
              <a:latin typeface="Times New Roman"/>
              <a:ea typeface="Times New Roman"/>
            </a:endParaRPr>
          </a:p>
          <a:p>
            <a:pPr lvl="0">
              <a:spcAft>
                <a:spcPts val="0"/>
              </a:spcAft>
              <a:buSzPts val="1000"/>
              <a:tabLst>
                <a:tab pos="228600" algn="l"/>
                <a:tab pos="4009390" algn="l"/>
              </a:tabLst>
            </a:pPr>
            <a:r>
              <a:rPr lang="en-US" sz="2400" dirty="0" smtClean="0">
                <a:solidFill>
                  <a:srgbClr val="0070C0"/>
                </a:solidFill>
                <a:effectLst/>
                <a:latin typeface="Times New Roman"/>
                <a:ea typeface="Times New Roman"/>
              </a:rPr>
              <a:t>LO 13Explain the importance of contingency planning</a:t>
            </a:r>
            <a:endParaRPr lang="en-CA" sz="2400" dirty="0" smtClean="0">
              <a:solidFill>
                <a:srgbClr val="0070C0"/>
              </a:solidFill>
              <a:effectLst/>
              <a:latin typeface="Times New Roman"/>
              <a:ea typeface="Times New Roman"/>
            </a:endParaRPr>
          </a:p>
          <a:p>
            <a:pPr marL="457200">
              <a:spcAft>
                <a:spcPts val="0"/>
              </a:spcAft>
            </a:pPr>
            <a:r>
              <a:rPr lang="en-US" sz="2400" i="1" dirty="0" smtClean="0">
                <a:effectLst/>
                <a:latin typeface="Times New Roman"/>
                <a:ea typeface="Times New Roman"/>
              </a:rPr>
              <a:t>Contingency planning is important because of the difficulty of accurately predicting operating conditions in the future.  The company has to be capable of dealing with changing conditions and continue to operate profitably.</a:t>
            </a:r>
            <a:endParaRPr lang="en-CA" sz="2400" i="1" dirty="0">
              <a:effectLst/>
              <a:latin typeface="Times New Roman"/>
              <a:ea typeface="Times New Roman"/>
            </a:endParaRPr>
          </a:p>
        </p:txBody>
      </p:sp>
    </p:spTree>
    <p:extLst>
      <p:ext uri="{BB962C8B-B14F-4D97-AF65-F5344CB8AC3E}">
        <p14:creationId xmlns:p14="http://schemas.microsoft.com/office/powerpoint/2010/main" val="3696998691"/>
      </p:ext>
    </p:extLst>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504</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3</cp:revision>
  <dcterms:created xsi:type="dcterms:W3CDTF">2016-03-25T20:05:59Z</dcterms:created>
  <dcterms:modified xsi:type="dcterms:W3CDTF">2016-03-25T20:18:29Z</dcterms:modified>
</cp:coreProperties>
</file>