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Yanone Kaffeesatz" charset="1" panose="00000500000000000000"/>
      <p:regular r:id="rId13"/>
    </p:embeddedFont>
    <p:embeddedFont>
      <p:font typeface="Nourd Bold" charset="1" panose="0000080000000000000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3597997" y="0"/>
            <a:ext cx="4865158" cy="10287000"/>
            <a:chOff x="0" y="0"/>
            <a:chExt cx="1281358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281358" cy="2709333"/>
            </a:xfrm>
            <a:custGeom>
              <a:avLst/>
              <a:gdLst/>
              <a:ahLst/>
              <a:cxnLst/>
              <a:rect r="r" b="b" t="t" l="l"/>
              <a:pathLst>
                <a:path h="2709333" w="1281358">
                  <a:moveTo>
                    <a:pt x="0" y="0"/>
                  </a:moveTo>
                  <a:lnTo>
                    <a:pt x="1281358" y="0"/>
                  </a:lnTo>
                  <a:lnTo>
                    <a:pt x="1281358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AD4C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1281358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9960267" y="1166104"/>
            <a:ext cx="7949294" cy="7183724"/>
          </a:xfrm>
          <a:custGeom>
            <a:avLst/>
            <a:gdLst/>
            <a:ahLst/>
            <a:cxnLst/>
            <a:rect r="r" b="b" t="t" l="l"/>
            <a:pathLst>
              <a:path h="7183724" w="7949294">
                <a:moveTo>
                  <a:pt x="0" y="0"/>
                </a:moveTo>
                <a:lnTo>
                  <a:pt x="7949293" y="0"/>
                </a:lnTo>
                <a:lnTo>
                  <a:pt x="7949293" y="7183724"/>
                </a:lnTo>
                <a:lnTo>
                  <a:pt x="0" y="718372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4" r="0" b="-384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822545" y="3623259"/>
            <a:ext cx="9227469" cy="3478559"/>
            <a:chOff x="0" y="0"/>
            <a:chExt cx="12303292" cy="4638079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3002570" y="-47625"/>
              <a:ext cx="6923740" cy="16285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9375"/>
                </a:lnSpc>
              </a:pPr>
              <a:r>
                <a:rPr lang="en-US" sz="7813">
                  <a:solidFill>
                    <a:srgbClr val="2E2E2E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Aplicaciones de</a:t>
              </a:r>
            </a:p>
          </p:txBody>
        </p:sp>
        <p:sp>
          <p:nvSpPr>
            <p:cNvPr name="TextBox 8" id="8"/>
            <p:cNvSpPr txBox="true"/>
            <p:nvPr/>
          </p:nvSpPr>
          <p:spPr>
            <a:xfrm rot="0">
              <a:off x="0" y="-142875"/>
              <a:ext cx="12303292" cy="47809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7506"/>
                </a:lnSpc>
              </a:pPr>
              <a:r>
                <a:rPr lang="en-US" sz="22922">
                  <a:solidFill>
                    <a:srgbClr val="0E7191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Microsoft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192644" y="6333301"/>
            <a:ext cx="6802683" cy="2406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29"/>
              </a:lnSpc>
            </a:pPr>
            <a:r>
              <a:rPr lang="en-US" sz="15190">
                <a:solidFill>
                  <a:srgbClr val="2E2E2E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Office 365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1312945" y="6439379"/>
            <a:ext cx="3448222" cy="2818921"/>
          </a:xfrm>
          <a:custGeom>
            <a:avLst/>
            <a:gdLst/>
            <a:ahLst/>
            <a:cxnLst/>
            <a:rect r="r" b="b" t="t" l="l"/>
            <a:pathLst>
              <a:path h="2818921" w="3448222">
                <a:moveTo>
                  <a:pt x="0" y="0"/>
                </a:moveTo>
                <a:lnTo>
                  <a:pt x="3448222" y="0"/>
                </a:lnTo>
                <a:lnTo>
                  <a:pt x="3448222" y="2818921"/>
                </a:lnTo>
                <a:lnTo>
                  <a:pt x="0" y="28189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704640" y="2102661"/>
            <a:ext cx="7439360" cy="6081677"/>
          </a:xfrm>
          <a:custGeom>
            <a:avLst/>
            <a:gdLst/>
            <a:ahLst/>
            <a:cxnLst/>
            <a:rect r="r" b="b" t="t" l="l"/>
            <a:pathLst>
              <a:path h="6081677" w="7439360">
                <a:moveTo>
                  <a:pt x="0" y="0"/>
                </a:moveTo>
                <a:lnTo>
                  <a:pt x="7439360" y="0"/>
                </a:lnTo>
                <a:lnTo>
                  <a:pt x="7439360" y="6081678"/>
                </a:lnTo>
                <a:lnTo>
                  <a:pt x="0" y="60816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9769282" y="3385286"/>
            <a:ext cx="6802683" cy="2406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29"/>
              </a:lnSpc>
            </a:pPr>
            <a:r>
              <a:rPr lang="en-US" sz="15190">
                <a:solidFill>
                  <a:srgbClr val="2E2E2E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Office 365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655106" y="2981985"/>
            <a:ext cx="16881355" cy="6619215"/>
            <a:chOff x="0" y="0"/>
            <a:chExt cx="4446118" cy="174333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446118" cy="1743332"/>
            </a:xfrm>
            <a:custGeom>
              <a:avLst/>
              <a:gdLst/>
              <a:ahLst/>
              <a:cxnLst/>
              <a:rect r="r" b="b" t="t" l="l"/>
              <a:pathLst>
                <a:path h="1743332" w="4446118">
                  <a:moveTo>
                    <a:pt x="23389" y="0"/>
                  </a:moveTo>
                  <a:lnTo>
                    <a:pt x="4422729" y="0"/>
                  </a:lnTo>
                  <a:cubicBezTo>
                    <a:pt x="4428932" y="0"/>
                    <a:pt x="4434881" y="2464"/>
                    <a:pt x="4439268" y="6850"/>
                  </a:cubicBezTo>
                  <a:cubicBezTo>
                    <a:pt x="4443654" y="11237"/>
                    <a:pt x="4446118" y="17186"/>
                    <a:pt x="4446118" y="23389"/>
                  </a:cubicBezTo>
                  <a:lnTo>
                    <a:pt x="4446118" y="1719943"/>
                  </a:lnTo>
                  <a:cubicBezTo>
                    <a:pt x="4446118" y="1726146"/>
                    <a:pt x="4443654" y="1732095"/>
                    <a:pt x="4439268" y="1736482"/>
                  </a:cubicBezTo>
                  <a:cubicBezTo>
                    <a:pt x="4434881" y="1740868"/>
                    <a:pt x="4428932" y="1743332"/>
                    <a:pt x="4422729" y="1743332"/>
                  </a:cubicBezTo>
                  <a:lnTo>
                    <a:pt x="23389" y="1743332"/>
                  </a:lnTo>
                  <a:cubicBezTo>
                    <a:pt x="17186" y="1743332"/>
                    <a:pt x="11237" y="1740868"/>
                    <a:pt x="6850" y="1736482"/>
                  </a:cubicBezTo>
                  <a:cubicBezTo>
                    <a:pt x="2464" y="1732095"/>
                    <a:pt x="0" y="1726146"/>
                    <a:pt x="0" y="1719943"/>
                  </a:cubicBezTo>
                  <a:lnTo>
                    <a:pt x="0" y="23389"/>
                  </a:lnTo>
                  <a:cubicBezTo>
                    <a:pt x="0" y="17186"/>
                    <a:pt x="2464" y="11237"/>
                    <a:pt x="6850" y="6850"/>
                  </a:cubicBezTo>
                  <a:cubicBezTo>
                    <a:pt x="11237" y="2464"/>
                    <a:pt x="17186" y="0"/>
                    <a:pt x="23389" y="0"/>
                  </a:cubicBezTo>
                  <a:close/>
                </a:path>
              </a:pathLst>
            </a:custGeom>
            <a:solidFill>
              <a:srgbClr val="6C7077">
                <a:alpha val="15686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4446118" cy="17433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47376" y="3212845"/>
            <a:ext cx="282394" cy="685800"/>
            <a:chOff x="0" y="0"/>
            <a:chExt cx="74375" cy="18062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447376" y="4958186"/>
            <a:ext cx="282394" cy="685800"/>
            <a:chOff x="0" y="0"/>
            <a:chExt cx="74375" cy="18062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447376" y="7562850"/>
            <a:ext cx="282394" cy="685800"/>
            <a:chOff x="0" y="0"/>
            <a:chExt cx="74375" cy="180622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14824111" y="2793745"/>
            <a:ext cx="4120058" cy="5653597"/>
          </a:xfrm>
          <a:custGeom>
            <a:avLst/>
            <a:gdLst/>
            <a:ahLst/>
            <a:cxnLst/>
            <a:rect r="r" b="b" t="t" l="l"/>
            <a:pathLst>
              <a:path h="5653597" w="4120058">
                <a:moveTo>
                  <a:pt x="0" y="0"/>
                </a:moveTo>
                <a:lnTo>
                  <a:pt x="4120059" y="0"/>
                </a:lnTo>
                <a:lnTo>
                  <a:pt x="4120059" y="5653597"/>
                </a:lnTo>
                <a:lnTo>
                  <a:pt x="0" y="56535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8710347" y="348677"/>
            <a:ext cx="867307" cy="1143073"/>
          </a:xfrm>
          <a:custGeom>
            <a:avLst/>
            <a:gdLst/>
            <a:ahLst/>
            <a:cxnLst/>
            <a:rect r="r" b="b" t="t" l="l"/>
            <a:pathLst>
              <a:path h="1143073" w="867307">
                <a:moveTo>
                  <a:pt x="0" y="0"/>
                </a:moveTo>
                <a:lnTo>
                  <a:pt x="867306" y="0"/>
                </a:lnTo>
                <a:lnTo>
                  <a:pt x="867306" y="1143073"/>
                </a:lnTo>
                <a:lnTo>
                  <a:pt x="0" y="114307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900636" y="3184270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Cr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ea una presentación institucional de BIMSA destacando su historia, valores, servicios y proyectos clave.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900636" y="4929611"/>
            <a:ext cx="12030338" cy="2057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Gen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era una presentación comercial para potenciales clientes del sector energético, resaltando nuestras soluciones y ventajas competitivas.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900636" y="7548986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Dis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eña una presentación ejecutiva para inversionistas, enfocada en los logros, proyecciones y oportunidades de crecimiento de BIMSA.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877546" y="553501"/>
            <a:ext cx="8124565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Bi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msa - Qui som.docx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0" y="2105209"/>
            <a:ext cx="16359642" cy="521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96"/>
              </a:lnSpc>
              <a:spcBef>
                <a:spcPct val="0"/>
              </a:spcBef>
            </a:pPr>
            <a:r>
              <a:rPr lang="en-US" b="true" sz="3410" spc="46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GES</a:t>
            </a:r>
            <a:r>
              <a:rPr lang="en-US" b="true" sz="3410" spc="46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TIÓN DE PROYECTOS Y REPORTES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655106" y="2981985"/>
            <a:ext cx="17266391" cy="5217361"/>
            <a:chOff x="0" y="0"/>
            <a:chExt cx="4547527" cy="137412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547527" cy="1374120"/>
            </a:xfrm>
            <a:custGeom>
              <a:avLst/>
              <a:gdLst/>
              <a:ahLst/>
              <a:cxnLst/>
              <a:rect r="r" b="b" t="t" l="l"/>
              <a:pathLst>
                <a:path h="1374120" w="4547527">
                  <a:moveTo>
                    <a:pt x="22867" y="0"/>
                  </a:moveTo>
                  <a:lnTo>
                    <a:pt x="4524659" y="0"/>
                  </a:lnTo>
                  <a:cubicBezTo>
                    <a:pt x="4530725" y="0"/>
                    <a:pt x="4536541" y="2409"/>
                    <a:pt x="4540829" y="6698"/>
                  </a:cubicBezTo>
                  <a:cubicBezTo>
                    <a:pt x="4545118" y="10986"/>
                    <a:pt x="4547527" y="16803"/>
                    <a:pt x="4547527" y="22867"/>
                  </a:cubicBezTo>
                  <a:lnTo>
                    <a:pt x="4547527" y="1351253"/>
                  </a:lnTo>
                  <a:cubicBezTo>
                    <a:pt x="4547527" y="1357317"/>
                    <a:pt x="4545118" y="1363134"/>
                    <a:pt x="4540829" y="1367422"/>
                  </a:cubicBezTo>
                  <a:cubicBezTo>
                    <a:pt x="4536541" y="1371711"/>
                    <a:pt x="4530725" y="1374120"/>
                    <a:pt x="4524659" y="1374120"/>
                  </a:cubicBezTo>
                  <a:lnTo>
                    <a:pt x="22867" y="1374120"/>
                  </a:lnTo>
                  <a:cubicBezTo>
                    <a:pt x="16803" y="1374120"/>
                    <a:pt x="10986" y="1371711"/>
                    <a:pt x="6698" y="1367422"/>
                  </a:cubicBezTo>
                  <a:cubicBezTo>
                    <a:pt x="2409" y="1363134"/>
                    <a:pt x="0" y="1357317"/>
                    <a:pt x="0" y="1351253"/>
                  </a:cubicBezTo>
                  <a:lnTo>
                    <a:pt x="0" y="22867"/>
                  </a:lnTo>
                  <a:cubicBezTo>
                    <a:pt x="0" y="16803"/>
                    <a:pt x="2409" y="10986"/>
                    <a:pt x="6698" y="6698"/>
                  </a:cubicBezTo>
                  <a:cubicBezTo>
                    <a:pt x="10986" y="2409"/>
                    <a:pt x="16803" y="0"/>
                    <a:pt x="22867" y="0"/>
                  </a:cubicBezTo>
                  <a:close/>
                </a:path>
              </a:pathLst>
            </a:custGeom>
            <a:solidFill>
              <a:srgbClr val="DE3B38">
                <a:alpha val="15686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4547527" cy="13741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47376" y="3212845"/>
            <a:ext cx="282394" cy="685800"/>
            <a:chOff x="0" y="0"/>
            <a:chExt cx="74375" cy="18062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447376" y="4958186"/>
            <a:ext cx="282394" cy="685800"/>
            <a:chOff x="0" y="0"/>
            <a:chExt cx="74375" cy="18062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447376" y="6467687"/>
            <a:ext cx="282394" cy="685800"/>
            <a:chOff x="0" y="0"/>
            <a:chExt cx="74375" cy="180622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900636" y="3184270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Cr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ea una presentación de avances del proyecto [nombre del proyecto] con hitos, desafíos y próximos pasos.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00636" y="4929611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Genera 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un informe visual de incidentes en obra con datos, causas y acciones correctivas.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00636" y="6448637"/>
            <a:ext cx="12710649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El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abora una presentación de cierre de proyecto con resultados, aprendizajes y recomendaciones futuras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0" y="2095684"/>
            <a:ext cx="15134213" cy="698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97"/>
              </a:lnSpc>
              <a:spcBef>
                <a:spcPct val="0"/>
              </a:spcBef>
            </a:pP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GESTIÓN DE PROYECTOS Y REPORTES</a:t>
            </a:r>
          </a:p>
        </p:txBody>
      </p:sp>
      <p:sp>
        <p:nvSpPr>
          <p:cNvPr name="Freeform 18" id="18"/>
          <p:cNvSpPr/>
          <p:nvPr/>
        </p:nvSpPr>
        <p:spPr>
          <a:xfrm flipH="false" flipV="false" rot="0">
            <a:off x="14824111" y="2793745"/>
            <a:ext cx="4120058" cy="5653597"/>
          </a:xfrm>
          <a:custGeom>
            <a:avLst/>
            <a:gdLst/>
            <a:ahLst/>
            <a:cxnLst/>
            <a:rect r="r" b="b" t="t" l="l"/>
            <a:pathLst>
              <a:path h="5653597" w="4120058">
                <a:moveTo>
                  <a:pt x="0" y="0"/>
                </a:moveTo>
                <a:lnTo>
                  <a:pt x="4120059" y="0"/>
                </a:lnTo>
                <a:lnTo>
                  <a:pt x="4120059" y="5653597"/>
                </a:lnTo>
                <a:lnTo>
                  <a:pt x="0" y="56535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8710347" y="348677"/>
            <a:ext cx="867307" cy="1143073"/>
          </a:xfrm>
          <a:custGeom>
            <a:avLst/>
            <a:gdLst/>
            <a:ahLst/>
            <a:cxnLst/>
            <a:rect r="r" b="b" t="t" l="l"/>
            <a:pathLst>
              <a:path h="1143073" w="867307">
                <a:moveTo>
                  <a:pt x="0" y="0"/>
                </a:moveTo>
                <a:lnTo>
                  <a:pt x="867306" y="0"/>
                </a:lnTo>
                <a:lnTo>
                  <a:pt x="867306" y="1143073"/>
                </a:lnTo>
                <a:lnTo>
                  <a:pt x="0" y="114307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9877546" y="553501"/>
            <a:ext cx="8124565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Bi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msa - Qui som.docx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655106" y="2981985"/>
            <a:ext cx="17266391" cy="5217361"/>
            <a:chOff x="0" y="0"/>
            <a:chExt cx="4547527" cy="137412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547527" cy="1374120"/>
            </a:xfrm>
            <a:custGeom>
              <a:avLst/>
              <a:gdLst/>
              <a:ahLst/>
              <a:cxnLst/>
              <a:rect r="r" b="b" t="t" l="l"/>
              <a:pathLst>
                <a:path h="1374120" w="4547527">
                  <a:moveTo>
                    <a:pt x="22867" y="0"/>
                  </a:moveTo>
                  <a:lnTo>
                    <a:pt x="4524659" y="0"/>
                  </a:lnTo>
                  <a:cubicBezTo>
                    <a:pt x="4530725" y="0"/>
                    <a:pt x="4536541" y="2409"/>
                    <a:pt x="4540829" y="6698"/>
                  </a:cubicBezTo>
                  <a:cubicBezTo>
                    <a:pt x="4545118" y="10986"/>
                    <a:pt x="4547527" y="16803"/>
                    <a:pt x="4547527" y="22867"/>
                  </a:cubicBezTo>
                  <a:lnTo>
                    <a:pt x="4547527" y="1351253"/>
                  </a:lnTo>
                  <a:cubicBezTo>
                    <a:pt x="4547527" y="1357317"/>
                    <a:pt x="4545118" y="1363134"/>
                    <a:pt x="4540829" y="1367422"/>
                  </a:cubicBezTo>
                  <a:cubicBezTo>
                    <a:pt x="4536541" y="1371711"/>
                    <a:pt x="4530725" y="1374120"/>
                    <a:pt x="4524659" y="1374120"/>
                  </a:cubicBezTo>
                  <a:lnTo>
                    <a:pt x="22867" y="1374120"/>
                  </a:lnTo>
                  <a:cubicBezTo>
                    <a:pt x="16803" y="1374120"/>
                    <a:pt x="10986" y="1371711"/>
                    <a:pt x="6698" y="1367422"/>
                  </a:cubicBezTo>
                  <a:cubicBezTo>
                    <a:pt x="2409" y="1363134"/>
                    <a:pt x="0" y="1357317"/>
                    <a:pt x="0" y="1351253"/>
                  </a:cubicBezTo>
                  <a:lnTo>
                    <a:pt x="0" y="22867"/>
                  </a:lnTo>
                  <a:cubicBezTo>
                    <a:pt x="0" y="16803"/>
                    <a:pt x="2409" y="10986"/>
                    <a:pt x="6698" y="6698"/>
                  </a:cubicBezTo>
                  <a:cubicBezTo>
                    <a:pt x="10986" y="2409"/>
                    <a:pt x="16803" y="0"/>
                    <a:pt x="22867" y="0"/>
                  </a:cubicBezTo>
                  <a:close/>
                </a:path>
              </a:pathLst>
            </a:custGeom>
            <a:solidFill>
              <a:srgbClr val="338BD6">
                <a:alpha val="15686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4547527" cy="13741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47376" y="3212845"/>
            <a:ext cx="282394" cy="685800"/>
            <a:chOff x="0" y="0"/>
            <a:chExt cx="74375" cy="18062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447376" y="4958186"/>
            <a:ext cx="282394" cy="685800"/>
            <a:chOff x="0" y="0"/>
            <a:chExt cx="74375" cy="18062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447376" y="6467687"/>
            <a:ext cx="282394" cy="685800"/>
            <a:chOff x="0" y="0"/>
            <a:chExt cx="74375" cy="180622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900636" y="3184270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Dis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eña un manual en diapositivas sobre buenas prácticas para reuniones eficientes en BIMSA.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00636" y="4929611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Crea 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una presentación de inducción para nuevos empleados, explicando la cultura, normas y estructura de la empresa.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00636" y="6448637"/>
            <a:ext cx="12710649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Gene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ra una presentación de capacitación sobre las nuevas políticas de seguridad en obra.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588573" y="1893399"/>
            <a:ext cx="15278521" cy="698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97"/>
              </a:lnSpc>
              <a:spcBef>
                <a:spcPct val="0"/>
              </a:spcBef>
            </a:pP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CAPACITACIÓN Y PROCESOS INTERNOS</a:t>
            </a:r>
          </a:p>
        </p:txBody>
      </p:sp>
      <p:sp>
        <p:nvSpPr>
          <p:cNvPr name="Freeform 18" id="18"/>
          <p:cNvSpPr/>
          <p:nvPr/>
        </p:nvSpPr>
        <p:spPr>
          <a:xfrm flipH="false" flipV="false" rot="0">
            <a:off x="14824111" y="2793745"/>
            <a:ext cx="4120058" cy="5653597"/>
          </a:xfrm>
          <a:custGeom>
            <a:avLst/>
            <a:gdLst/>
            <a:ahLst/>
            <a:cxnLst/>
            <a:rect r="r" b="b" t="t" l="l"/>
            <a:pathLst>
              <a:path h="5653597" w="4120058">
                <a:moveTo>
                  <a:pt x="0" y="0"/>
                </a:moveTo>
                <a:lnTo>
                  <a:pt x="4120059" y="0"/>
                </a:lnTo>
                <a:lnTo>
                  <a:pt x="4120059" y="5653597"/>
                </a:lnTo>
                <a:lnTo>
                  <a:pt x="0" y="56535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8710347" y="348677"/>
            <a:ext cx="867307" cy="1143073"/>
          </a:xfrm>
          <a:custGeom>
            <a:avLst/>
            <a:gdLst/>
            <a:ahLst/>
            <a:cxnLst/>
            <a:rect r="r" b="b" t="t" l="l"/>
            <a:pathLst>
              <a:path h="1143073" w="867307">
                <a:moveTo>
                  <a:pt x="0" y="0"/>
                </a:moveTo>
                <a:lnTo>
                  <a:pt x="867306" y="0"/>
                </a:lnTo>
                <a:lnTo>
                  <a:pt x="867306" y="1143073"/>
                </a:lnTo>
                <a:lnTo>
                  <a:pt x="0" y="114307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9877546" y="553501"/>
            <a:ext cx="8124565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Bi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msa - Qui som.docx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655106" y="2981985"/>
            <a:ext cx="17266391" cy="5217361"/>
            <a:chOff x="0" y="0"/>
            <a:chExt cx="4547527" cy="137412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547527" cy="1374120"/>
            </a:xfrm>
            <a:custGeom>
              <a:avLst/>
              <a:gdLst/>
              <a:ahLst/>
              <a:cxnLst/>
              <a:rect r="r" b="b" t="t" l="l"/>
              <a:pathLst>
                <a:path h="1374120" w="4547527">
                  <a:moveTo>
                    <a:pt x="22867" y="0"/>
                  </a:moveTo>
                  <a:lnTo>
                    <a:pt x="4524659" y="0"/>
                  </a:lnTo>
                  <a:cubicBezTo>
                    <a:pt x="4530725" y="0"/>
                    <a:pt x="4536541" y="2409"/>
                    <a:pt x="4540829" y="6698"/>
                  </a:cubicBezTo>
                  <a:cubicBezTo>
                    <a:pt x="4545118" y="10986"/>
                    <a:pt x="4547527" y="16803"/>
                    <a:pt x="4547527" y="22867"/>
                  </a:cubicBezTo>
                  <a:lnTo>
                    <a:pt x="4547527" y="1351253"/>
                  </a:lnTo>
                  <a:cubicBezTo>
                    <a:pt x="4547527" y="1357317"/>
                    <a:pt x="4545118" y="1363134"/>
                    <a:pt x="4540829" y="1367422"/>
                  </a:cubicBezTo>
                  <a:cubicBezTo>
                    <a:pt x="4536541" y="1371711"/>
                    <a:pt x="4530725" y="1374120"/>
                    <a:pt x="4524659" y="1374120"/>
                  </a:cubicBezTo>
                  <a:lnTo>
                    <a:pt x="22867" y="1374120"/>
                  </a:lnTo>
                  <a:cubicBezTo>
                    <a:pt x="16803" y="1374120"/>
                    <a:pt x="10986" y="1371711"/>
                    <a:pt x="6698" y="1367422"/>
                  </a:cubicBezTo>
                  <a:cubicBezTo>
                    <a:pt x="2409" y="1363134"/>
                    <a:pt x="0" y="1357317"/>
                    <a:pt x="0" y="1351253"/>
                  </a:cubicBezTo>
                  <a:lnTo>
                    <a:pt x="0" y="22867"/>
                  </a:lnTo>
                  <a:cubicBezTo>
                    <a:pt x="0" y="16803"/>
                    <a:pt x="2409" y="10986"/>
                    <a:pt x="6698" y="6698"/>
                  </a:cubicBezTo>
                  <a:cubicBezTo>
                    <a:pt x="10986" y="2409"/>
                    <a:pt x="16803" y="0"/>
                    <a:pt x="22867" y="0"/>
                  </a:cubicBezTo>
                  <a:close/>
                </a:path>
              </a:pathLst>
            </a:custGeom>
            <a:solidFill>
              <a:srgbClr val="1E814C">
                <a:alpha val="15686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4547527" cy="13741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47376" y="3212845"/>
            <a:ext cx="282394" cy="685800"/>
            <a:chOff x="0" y="0"/>
            <a:chExt cx="74375" cy="18062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447376" y="4958186"/>
            <a:ext cx="282394" cy="685800"/>
            <a:chOff x="0" y="0"/>
            <a:chExt cx="74375" cy="18062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447376" y="6467687"/>
            <a:ext cx="282394" cy="685800"/>
            <a:chOff x="0" y="0"/>
            <a:chExt cx="74375" cy="180622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900636" y="3184270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Elab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ora un análisis DAFO de BIMSA en diapositivas, detallando fortalezas, oportunidades, debilidades y amenazas.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00636" y="4929611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Crea una prese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ntación de benchmarking comparando BIMSA con la competencia en términos de innovación y eficiencia operativa.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00636" y="6448637"/>
            <a:ext cx="12710649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Gener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a un plan estratégico en diapositivas con objetivos, KPIs y líneas de acción para el próximo año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588573" y="1893399"/>
            <a:ext cx="9588646" cy="698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97"/>
              </a:lnSpc>
              <a:spcBef>
                <a:spcPct val="0"/>
              </a:spcBef>
            </a:pP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ESTRATEGIA Y</a:t>
            </a: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 ANÁLISIS</a:t>
            </a:r>
          </a:p>
        </p:txBody>
      </p:sp>
      <p:sp>
        <p:nvSpPr>
          <p:cNvPr name="Freeform 18" id="18"/>
          <p:cNvSpPr/>
          <p:nvPr/>
        </p:nvSpPr>
        <p:spPr>
          <a:xfrm flipH="false" flipV="false" rot="0">
            <a:off x="14824111" y="2793745"/>
            <a:ext cx="4120058" cy="5653597"/>
          </a:xfrm>
          <a:custGeom>
            <a:avLst/>
            <a:gdLst/>
            <a:ahLst/>
            <a:cxnLst/>
            <a:rect r="r" b="b" t="t" l="l"/>
            <a:pathLst>
              <a:path h="5653597" w="4120058">
                <a:moveTo>
                  <a:pt x="0" y="0"/>
                </a:moveTo>
                <a:lnTo>
                  <a:pt x="4120059" y="0"/>
                </a:lnTo>
                <a:lnTo>
                  <a:pt x="4120059" y="5653597"/>
                </a:lnTo>
                <a:lnTo>
                  <a:pt x="0" y="56535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8710347" y="348677"/>
            <a:ext cx="867307" cy="1143073"/>
          </a:xfrm>
          <a:custGeom>
            <a:avLst/>
            <a:gdLst/>
            <a:ahLst/>
            <a:cxnLst/>
            <a:rect r="r" b="b" t="t" l="l"/>
            <a:pathLst>
              <a:path h="1143073" w="867307">
                <a:moveTo>
                  <a:pt x="0" y="0"/>
                </a:moveTo>
                <a:lnTo>
                  <a:pt x="867306" y="0"/>
                </a:lnTo>
                <a:lnTo>
                  <a:pt x="867306" y="1143073"/>
                </a:lnTo>
                <a:lnTo>
                  <a:pt x="0" y="114307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9877546" y="553501"/>
            <a:ext cx="8124565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Bi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msa - Qui som.docx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655106" y="2981985"/>
            <a:ext cx="17266391" cy="5217361"/>
            <a:chOff x="0" y="0"/>
            <a:chExt cx="4547527" cy="137412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547527" cy="1374120"/>
            </a:xfrm>
            <a:custGeom>
              <a:avLst/>
              <a:gdLst/>
              <a:ahLst/>
              <a:cxnLst/>
              <a:rect r="r" b="b" t="t" l="l"/>
              <a:pathLst>
                <a:path h="1374120" w="4547527">
                  <a:moveTo>
                    <a:pt x="22867" y="0"/>
                  </a:moveTo>
                  <a:lnTo>
                    <a:pt x="4524659" y="0"/>
                  </a:lnTo>
                  <a:cubicBezTo>
                    <a:pt x="4530725" y="0"/>
                    <a:pt x="4536541" y="2409"/>
                    <a:pt x="4540829" y="6698"/>
                  </a:cubicBezTo>
                  <a:cubicBezTo>
                    <a:pt x="4545118" y="10986"/>
                    <a:pt x="4547527" y="16803"/>
                    <a:pt x="4547527" y="22867"/>
                  </a:cubicBezTo>
                  <a:lnTo>
                    <a:pt x="4547527" y="1351253"/>
                  </a:lnTo>
                  <a:cubicBezTo>
                    <a:pt x="4547527" y="1357317"/>
                    <a:pt x="4545118" y="1363134"/>
                    <a:pt x="4540829" y="1367422"/>
                  </a:cubicBezTo>
                  <a:cubicBezTo>
                    <a:pt x="4536541" y="1371711"/>
                    <a:pt x="4530725" y="1374120"/>
                    <a:pt x="4524659" y="1374120"/>
                  </a:cubicBezTo>
                  <a:lnTo>
                    <a:pt x="22867" y="1374120"/>
                  </a:lnTo>
                  <a:cubicBezTo>
                    <a:pt x="16803" y="1374120"/>
                    <a:pt x="10986" y="1371711"/>
                    <a:pt x="6698" y="1367422"/>
                  </a:cubicBezTo>
                  <a:cubicBezTo>
                    <a:pt x="2409" y="1363134"/>
                    <a:pt x="0" y="1357317"/>
                    <a:pt x="0" y="1351253"/>
                  </a:cubicBezTo>
                  <a:lnTo>
                    <a:pt x="0" y="22867"/>
                  </a:lnTo>
                  <a:cubicBezTo>
                    <a:pt x="0" y="16803"/>
                    <a:pt x="2409" y="10986"/>
                    <a:pt x="6698" y="6698"/>
                  </a:cubicBezTo>
                  <a:cubicBezTo>
                    <a:pt x="10986" y="2409"/>
                    <a:pt x="16803" y="0"/>
                    <a:pt x="22867" y="0"/>
                  </a:cubicBezTo>
                  <a:close/>
                </a:path>
              </a:pathLst>
            </a:custGeom>
            <a:solidFill>
              <a:srgbClr val="ED7D5C">
                <a:alpha val="15686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4547527" cy="137412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47376" y="3212845"/>
            <a:ext cx="282394" cy="685800"/>
            <a:chOff x="0" y="0"/>
            <a:chExt cx="74375" cy="18062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447376" y="4958186"/>
            <a:ext cx="282394" cy="685800"/>
            <a:chOff x="0" y="0"/>
            <a:chExt cx="74375" cy="18062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447376" y="6467687"/>
            <a:ext cx="282394" cy="685800"/>
            <a:chOff x="0" y="0"/>
            <a:chExt cx="74375" cy="180622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74375" cy="180622"/>
            </a:xfrm>
            <a:custGeom>
              <a:avLst/>
              <a:gdLst/>
              <a:ahLst/>
              <a:cxnLst/>
              <a:rect r="r" b="b" t="t" l="l"/>
              <a:pathLst>
                <a:path h="180622" w="74375">
                  <a:moveTo>
                    <a:pt x="37188" y="0"/>
                  </a:moveTo>
                  <a:lnTo>
                    <a:pt x="37188" y="0"/>
                  </a:lnTo>
                  <a:cubicBezTo>
                    <a:pt x="57726" y="0"/>
                    <a:pt x="74375" y="16649"/>
                    <a:pt x="74375" y="37188"/>
                  </a:cubicBezTo>
                  <a:lnTo>
                    <a:pt x="74375" y="143435"/>
                  </a:lnTo>
                  <a:cubicBezTo>
                    <a:pt x="74375" y="163973"/>
                    <a:pt x="57726" y="180622"/>
                    <a:pt x="37188" y="180622"/>
                  </a:cubicBezTo>
                  <a:lnTo>
                    <a:pt x="37188" y="180622"/>
                  </a:lnTo>
                  <a:cubicBezTo>
                    <a:pt x="16649" y="180622"/>
                    <a:pt x="0" y="163973"/>
                    <a:pt x="0" y="143435"/>
                  </a:cubicBezTo>
                  <a:lnTo>
                    <a:pt x="0" y="37188"/>
                  </a:lnTo>
                  <a:cubicBezTo>
                    <a:pt x="0" y="16649"/>
                    <a:pt x="16649" y="0"/>
                    <a:pt x="37188" y="0"/>
                  </a:cubicBezTo>
                  <a:close/>
                </a:path>
              </a:pathLst>
            </a:custGeom>
            <a:solidFill>
              <a:srgbClr val="FF0A0A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0"/>
              <a:ext cx="74375" cy="18062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900636" y="3184270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G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enera un manual breve de buenas prácticas para reuniones eficientes en BIMSA.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00636" y="4929611"/>
            <a:ext cx="12030338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Crea 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un procedimiento operativo estándar para inspección de calidad en obra civil.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00636" y="6448637"/>
            <a:ext cx="12710649" cy="1381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Diseñ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a una guía para la elaboración de presupuestos de proyectos en Word con formato editable.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588573" y="1893399"/>
            <a:ext cx="13505589" cy="698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97"/>
              </a:lnSpc>
              <a:spcBef>
                <a:spcPct val="0"/>
              </a:spcBef>
            </a:pP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🧾</a:t>
            </a:r>
            <a:r>
              <a:rPr lang="en-US" b="true" sz="4521" spc="61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 PROCESOS Y ESTANDARIZACIÓN </a:t>
            </a:r>
          </a:p>
        </p:txBody>
      </p:sp>
      <p:sp>
        <p:nvSpPr>
          <p:cNvPr name="Freeform 18" id="18"/>
          <p:cNvSpPr/>
          <p:nvPr/>
        </p:nvSpPr>
        <p:spPr>
          <a:xfrm flipH="false" flipV="false" rot="0">
            <a:off x="14824111" y="2793745"/>
            <a:ext cx="4120058" cy="5653597"/>
          </a:xfrm>
          <a:custGeom>
            <a:avLst/>
            <a:gdLst/>
            <a:ahLst/>
            <a:cxnLst/>
            <a:rect r="r" b="b" t="t" l="l"/>
            <a:pathLst>
              <a:path h="5653597" w="4120058">
                <a:moveTo>
                  <a:pt x="0" y="0"/>
                </a:moveTo>
                <a:lnTo>
                  <a:pt x="4120059" y="0"/>
                </a:lnTo>
                <a:lnTo>
                  <a:pt x="4120059" y="5653597"/>
                </a:lnTo>
                <a:lnTo>
                  <a:pt x="0" y="56535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8710347" y="348677"/>
            <a:ext cx="867307" cy="1143073"/>
          </a:xfrm>
          <a:custGeom>
            <a:avLst/>
            <a:gdLst/>
            <a:ahLst/>
            <a:cxnLst/>
            <a:rect r="r" b="b" t="t" l="l"/>
            <a:pathLst>
              <a:path h="1143073" w="867307">
                <a:moveTo>
                  <a:pt x="0" y="0"/>
                </a:moveTo>
                <a:lnTo>
                  <a:pt x="867306" y="0"/>
                </a:lnTo>
                <a:lnTo>
                  <a:pt x="867306" y="1143073"/>
                </a:lnTo>
                <a:lnTo>
                  <a:pt x="0" y="114307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9877546" y="553501"/>
            <a:ext cx="8124565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Bi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msa - Qui som.docx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DAGjoreNMd4</dc:identifier>
  <dcterms:modified xsi:type="dcterms:W3CDTF">2011-08-01T06:04:30Z</dcterms:modified>
  <cp:revision>1</cp:revision>
  <dc:title>PowerPoint</dc:title>
</cp:coreProperties>
</file>