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1" autoAdjust="0"/>
    <p:restoredTop sz="94660"/>
  </p:normalViewPr>
  <p:slideViewPr>
    <p:cSldViewPr snapToGrid="0">
      <p:cViewPr varScale="1">
        <p:scale>
          <a:sx n="114" d="100"/>
          <a:sy n="114" d="100"/>
        </p:scale>
        <p:origin x="16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6B3D513C-2678-404F-9108-E209E8E175BB}" type="datetimeFigureOut">
              <a:rPr lang="en-US" smtClean="0"/>
              <a:t>11/6/2017</a:t>
            </a:fld>
            <a:endParaRPr lang="en-US"/>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A23AE103-A955-4AC5-95E8-47E557BD6B28}" type="slidenum">
              <a:rPr lang="en-US" smtClean="0"/>
              <a:t>‹#›</a:t>
            </a:fld>
            <a:endParaRPr lang="en-US"/>
          </a:p>
        </p:txBody>
      </p:sp>
    </p:spTree>
    <p:extLst>
      <p:ext uri="{BB962C8B-B14F-4D97-AF65-F5344CB8AC3E}">
        <p14:creationId xmlns:p14="http://schemas.microsoft.com/office/powerpoint/2010/main" val="1520369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3D513C-2678-404F-9108-E209E8E175BB}" type="datetimeFigureOut">
              <a:rPr lang="en-US" smtClean="0"/>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2181229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3D513C-2678-404F-9108-E209E8E175BB}" type="datetimeFigureOut">
              <a:rPr lang="en-US" smtClean="0"/>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355194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3D513C-2678-404F-9108-E209E8E175BB}" type="datetimeFigureOut">
              <a:rPr lang="en-US" smtClean="0"/>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4144017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3D513C-2678-404F-9108-E209E8E175BB}" type="datetimeFigureOut">
              <a:rPr lang="en-US" smtClean="0"/>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2185948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3D513C-2678-404F-9108-E209E8E175BB}" type="datetimeFigureOut">
              <a:rPr lang="en-US" smtClean="0"/>
              <a:t>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86972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3D513C-2678-404F-9108-E209E8E175BB}" type="datetimeFigureOut">
              <a:rPr lang="en-US" smtClean="0"/>
              <a:t>11/6/2017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396005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3D513C-2678-404F-9108-E209E8E175BB}" type="datetimeFigureOut">
              <a:rPr lang="en-US" smtClean="0"/>
              <a:t>11/6/2017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3812926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3D513C-2678-404F-9108-E209E8E175BB}" type="datetimeFigureOut">
              <a:rPr lang="en-US" smtClean="0"/>
              <a:t>11/6/2017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2988780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6B3D513C-2678-404F-9108-E209E8E175BB}" type="datetimeFigureOut">
              <a:rPr lang="en-US" smtClean="0"/>
              <a:t>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A23AE103-A955-4AC5-95E8-47E557BD6B28}" type="slidenum">
              <a:rPr lang="en-US" smtClean="0"/>
              <a:t>‹#›</a:t>
            </a:fld>
            <a:endParaRPr lang="en-US"/>
          </a:p>
        </p:txBody>
      </p:sp>
    </p:spTree>
    <p:extLst>
      <p:ext uri="{BB962C8B-B14F-4D97-AF65-F5344CB8AC3E}">
        <p14:creationId xmlns:p14="http://schemas.microsoft.com/office/powerpoint/2010/main" val="2960639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6B3D513C-2678-404F-9108-E209E8E175BB}" type="datetimeFigureOut">
              <a:rPr lang="en-US" smtClean="0"/>
              <a:t>11/6/2017</a:t>
            </a:fld>
            <a:endParaRPr lang="en-U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A23AE103-A955-4AC5-95E8-47E557BD6B28}" type="slidenum">
              <a:rPr lang="en-US" smtClean="0"/>
              <a:t>‹#›</a:t>
            </a:fld>
            <a:endParaRPr lang="en-US"/>
          </a:p>
        </p:txBody>
      </p:sp>
    </p:spTree>
    <p:extLst>
      <p:ext uri="{BB962C8B-B14F-4D97-AF65-F5344CB8AC3E}">
        <p14:creationId xmlns:p14="http://schemas.microsoft.com/office/powerpoint/2010/main" val="118076357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6B3D513C-2678-404F-9108-E209E8E175BB}" type="datetimeFigureOut">
              <a:rPr lang="en-US" smtClean="0"/>
              <a:t>11/6/2017</a:t>
            </a:fld>
            <a:endParaRPr lang="en-US"/>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n-US"/>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A23AE103-A955-4AC5-95E8-47E557BD6B28}" type="slidenum">
              <a:rPr lang="en-US" smtClean="0"/>
              <a:t>‹#›</a:t>
            </a:fld>
            <a:endParaRPr lang="en-US"/>
          </a:p>
        </p:txBody>
      </p:sp>
    </p:spTree>
    <p:extLst>
      <p:ext uri="{BB962C8B-B14F-4D97-AF65-F5344CB8AC3E}">
        <p14:creationId xmlns:p14="http://schemas.microsoft.com/office/powerpoint/2010/main" val="1240373776"/>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Secession: </a:t>
            </a:r>
            <a:br>
              <a:rPr lang="en-US" dirty="0"/>
            </a:br>
            <a:r>
              <a:rPr lang="en-US" dirty="0"/>
              <a:t>An American Tale</a:t>
            </a:r>
          </a:p>
        </p:txBody>
      </p:sp>
      <p:sp>
        <p:nvSpPr>
          <p:cNvPr id="3" name="Subtitle 2"/>
          <p:cNvSpPr>
            <a:spLocks noGrp="1"/>
          </p:cNvSpPr>
          <p:nvPr>
            <p:ph type="subTitle" idx="1"/>
          </p:nvPr>
        </p:nvSpPr>
        <p:spPr/>
        <p:txBody>
          <a:bodyPr/>
          <a:lstStyle/>
          <a:p>
            <a:r>
              <a:rPr lang="en-US" dirty="0"/>
              <a:t>Presentation 1:</a:t>
            </a:r>
          </a:p>
          <a:p>
            <a:r>
              <a:rPr lang="en-US" dirty="0"/>
              <a:t>The Declaration: 1776</a:t>
            </a:r>
          </a:p>
        </p:txBody>
      </p:sp>
    </p:spTree>
    <p:extLst>
      <p:ext uri="{BB962C8B-B14F-4D97-AF65-F5344CB8AC3E}">
        <p14:creationId xmlns:p14="http://schemas.microsoft.com/office/powerpoint/2010/main" val="16144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American War for Independence</a:t>
            </a:r>
          </a:p>
        </p:txBody>
      </p:sp>
      <p:sp>
        <p:nvSpPr>
          <p:cNvPr id="3" name="Content Placeholder 2"/>
          <p:cNvSpPr>
            <a:spLocks noGrp="1"/>
          </p:cNvSpPr>
          <p:nvPr>
            <p:ph idx="1"/>
          </p:nvPr>
        </p:nvSpPr>
        <p:spPr/>
        <p:txBody>
          <a:bodyPr>
            <a:normAutofit fontScale="92500"/>
          </a:bodyPr>
          <a:lstStyle/>
          <a:p>
            <a:r>
              <a:rPr lang="en-US" dirty="0"/>
              <a:t>Secession was born out of the constitutional crisis that defined the American War for Independence.</a:t>
            </a:r>
          </a:p>
          <a:p>
            <a:r>
              <a:rPr lang="en-US" dirty="0"/>
              <a:t>For over a decade (1764-1776), American colonists had claimed that the Parliament and Crown continually violated the unwritten British constitution, what they often called the “ancient constitutions,” and the “rights of Englishmen” codified by the Magna Carta of 1215 and the English Bill of Rights of 1689.</a:t>
            </a:r>
          </a:p>
          <a:p>
            <a:r>
              <a:rPr lang="en-US" dirty="0"/>
              <a:t>This also had to do with the development of the imperial structure and the role of the colonial legislatures in domestic matters, meaning everything but international commerce and defense.</a:t>
            </a:r>
          </a:p>
          <a:p>
            <a:r>
              <a:rPr lang="en-US" dirty="0"/>
              <a:t>Government from the bottom up: Aristotle and </a:t>
            </a:r>
            <a:r>
              <a:rPr lang="en-US" dirty="0" err="1"/>
              <a:t>Althusius</a:t>
            </a:r>
            <a:endParaRPr lang="en-US" dirty="0"/>
          </a:p>
          <a:p>
            <a:endParaRPr lang="en-US" dirty="0"/>
          </a:p>
        </p:txBody>
      </p:sp>
    </p:spTree>
    <p:extLst>
      <p:ext uri="{BB962C8B-B14F-4D97-AF65-F5344CB8AC3E}">
        <p14:creationId xmlns:p14="http://schemas.microsoft.com/office/powerpoint/2010/main" val="3089815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American War for Independence</a:t>
            </a:r>
          </a:p>
        </p:txBody>
      </p:sp>
      <p:sp>
        <p:nvSpPr>
          <p:cNvPr id="3" name="Content Placeholder 2"/>
          <p:cNvSpPr>
            <a:spLocks noGrp="1"/>
          </p:cNvSpPr>
          <p:nvPr>
            <p:ph idx="1"/>
          </p:nvPr>
        </p:nvSpPr>
        <p:spPr/>
        <p:txBody>
          <a:bodyPr>
            <a:normAutofit lnSpcReduction="10000"/>
          </a:bodyPr>
          <a:lstStyle/>
          <a:p>
            <a:r>
              <a:rPr lang="en-US" dirty="0"/>
              <a:t>The ability of a colony to break free from the British Crown and Parliament was not defined by any precedent in British legal history.</a:t>
            </a:r>
          </a:p>
          <a:p>
            <a:r>
              <a:rPr lang="en-US" dirty="0"/>
              <a:t>To the British, the act of independence was treason against the Crown as no “legal” mechanism for independence (secession) existed in British case law.</a:t>
            </a:r>
          </a:p>
          <a:p>
            <a:r>
              <a:rPr lang="en-US" dirty="0"/>
              <a:t>In writing the Declaration of Independence, Thomas Jefferson crafted the American principle of self-determination that, along with the classification of the former colonies as “free and independent states,” became the basis of the American political tradition.</a:t>
            </a:r>
          </a:p>
        </p:txBody>
      </p:sp>
    </p:spTree>
    <p:extLst>
      <p:ext uri="{BB962C8B-B14F-4D97-AF65-F5344CB8AC3E}">
        <p14:creationId xmlns:p14="http://schemas.microsoft.com/office/powerpoint/2010/main" val="2329903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Declaration of Independence</a:t>
            </a:r>
          </a:p>
        </p:txBody>
      </p:sp>
      <p:sp>
        <p:nvSpPr>
          <p:cNvPr id="3" name="Content Placeholder 2"/>
          <p:cNvSpPr>
            <a:spLocks noGrp="1"/>
          </p:cNvSpPr>
          <p:nvPr>
            <p:ph idx="1"/>
          </p:nvPr>
        </p:nvSpPr>
        <p:spPr>
          <a:xfrm>
            <a:off x="507206" y="1993393"/>
            <a:ext cx="8065294" cy="4210854"/>
          </a:xfrm>
        </p:spPr>
        <p:txBody>
          <a:bodyPr>
            <a:normAutofit fontScale="77500" lnSpcReduction="20000"/>
          </a:bodyPr>
          <a:lstStyle/>
          <a:p>
            <a:r>
              <a:rPr lang="en-US" dirty="0"/>
              <a:t>Jefferson outlined the American principle of self-determination in the second paragraph of the document:</a:t>
            </a:r>
          </a:p>
          <a:p>
            <a:r>
              <a:rPr lang="en-US" dirty="0"/>
              <a:t>“That to secure these rights (life, liberty, happiness or property), Governments are instituted among Men, deriving their just powers from the consent of the governed, --That whenever any Form of Government becomes destructive of these ends, it is the Right of the People to alter or to abolish it, and to institute new Government, laying its foundation on such principles and organizing its powers in such form, as to them shall seem most likely to effect their Safety and Happiness. Prudence, indeed, will dictate that Governments long established should not be changed for light and transient </a:t>
            </a:r>
            <a:r>
              <a:rPr lang="en-US" dirty="0" err="1"/>
              <a:t>causes;..But</a:t>
            </a:r>
            <a:r>
              <a:rPr lang="en-US" dirty="0"/>
              <a:t> when a long train of abuses and usurpations, pursuing invariably the same Object evinces a design to reduce them under absolute Despotism, it is their right, it is their duty, to throw off such Government, and to provide new Guards for their future security.”</a:t>
            </a:r>
          </a:p>
          <a:p>
            <a:r>
              <a:rPr lang="en-US" dirty="0"/>
              <a:t>Jefferson’s qualifications and the importance of consent and legitimacy. A “right” and a “duty.”</a:t>
            </a:r>
          </a:p>
          <a:p>
            <a:r>
              <a:rPr lang="en-US" dirty="0"/>
              <a:t>The American States represented legitimate government in North America, not the crown and Parliament, </a:t>
            </a:r>
            <a:r>
              <a:rPr lang="en-US"/>
              <a:t>because Americans </a:t>
            </a:r>
            <a:r>
              <a:rPr lang="en-US" dirty="0"/>
              <a:t>had withdrawn their consent.</a:t>
            </a:r>
          </a:p>
        </p:txBody>
      </p:sp>
    </p:spTree>
    <p:extLst>
      <p:ext uri="{BB962C8B-B14F-4D97-AF65-F5344CB8AC3E}">
        <p14:creationId xmlns:p14="http://schemas.microsoft.com/office/powerpoint/2010/main" val="1016561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Declaration of Independence</a:t>
            </a:r>
          </a:p>
        </p:txBody>
      </p:sp>
      <p:sp>
        <p:nvSpPr>
          <p:cNvPr id="3" name="Content Placeholder 2"/>
          <p:cNvSpPr>
            <a:spLocks noGrp="1"/>
          </p:cNvSpPr>
          <p:nvPr>
            <p:ph idx="1"/>
          </p:nvPr>
        </p:nvSpPr>
        <p:spPr>
          <a:xfrm>
            <a:off x="507206" y="1993393"/>
            <a:ext cx="8065294" cy="4057029"/>
          </a:xfrm>
        </p:spPr>
        <p:txBody>
          <a:bodyPr>
            <a:normAutofit fontScale="70000" lnSpcReduction="20000"/>
          </a:bodyPr>
          <a:lstStyle/>
          <a:p>
            <a:r>
              <a:rPr lang="en-US" dirty="0"/>
              <a:t>The establishment of American principles of government, i.e. federalism, in the last paragraph.</a:t>
            </a:r>
          </a:p>
          <a:p>
            <a:r>
              <a:rPr lang="en-US" dirty="0"/>
              <a:t>Not “all men are created equal,” but that all “States” are created equal.</a:t>
            </a:r>
          </a:p>
          <a:p>
            <a:r>
              <a:rPr lang="en-US" dirty="0"/>
              <a:t>“…these United Colonies are, and of Right ought to be Free and Independent States; that they are Absolved from all Allegiance to the British Crown, and that all political connection between them and the State of Great Britain, is and ought to be totally dissolved; and that as Free and Independent States, they have full Power to levy War, conclude Peace, contract Alliances, establish Commerce, and to do all other Acts and Things which Independent States may of right do.”</a:t>
            </a:r>
          </a:p>
          <a:p>
            <a:r>
              <a:rPr lang="en-US" dirty="0"/>
              <a:t>The “thirteen united States” as plural, with each State equal to the “State of Great Britain.”</a:t>
            </a:r>
          </a:p>
          <a:p>
            <a:r>
              <a:rPr lang="en-US" dirty="0"/>
              <a:t>Treaty of Paris of 1783 recognized each State individually, but the States were both de facto and de jure independent because of consent and legitimacy before the official end of The American War for Independence.</a:t>
            </a:r>
          </a:p>
          <a:p>
            <a:r>
              <a:rPr lang="en-US" dirty="0"/>
              <a:t>In other words, it did not matter what the British Parliament or the Crown insisted, the States gained their independence the day they issued either individually or collectively their independence from the Crown.</a:t>
            </a:r>
          </a:p>
        </p:txBody>
      </p:sp>
    </p:spTree>
    <p:extLst>
      <p:ext uri="{BB962C8B-B14F-4D97-AF65-F5344CB8AC3E}">
        <p14:creationId xmlns:p14="http://schemas.microsoft.com/office/powerpoint/2010/main" val="2364963232"/>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3210</TotalTime>
  <Words>676</Words>
  <Application>Microsoft Office PowerPoint</Application>
  <PresentationFormat>On-screen Show (4:3)</PresentationFormat>
  <Paragraphs>24</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 Light</vt:lpstr>
      <vt:lpstr>Metropolitan</vt:lpstr>
      <vt:lpstr>Secession:  An American Tale</vt:lpstr>
      <vt:lpstr>The American War for Independence</vt:lpstr>
      <vt:lpstr>The American War for Independence</vt:lpstr>
      <vt:lpstr>Declaration of Independence</vt:lpstr>
      <vt:lpstr>Declaration of Independence</vt:lpstr>
    </vt:vector>
  </TitlesOfParts>
  <Company>Chattahoochee Valley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 History</dc:title>
  <dc:creator>Brion McClanahan</dc:creator>
  <cp:lastModifiedBy>Brion McClanahan</cp:lastModifiedBy>
  <cp:revision>49</cp:revision>
  <dcterms:created xsi:type="dcterms:W3CDTF">2017-10-02T18:14:55Z</dcterms:created>
  <dcterms:modified xsi:type="dcterms:W3CDTF">2017-11-06T21:08:38Z</dcterms:modified>
</cp:coreProperties>
</file>