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87" r:id="rId3"/>
    <p:sldId id="286" r:id="rId4"/>
    <p:sldId id="288" r:id="rId5"/>
    <p:sldId id="289" r:id="rId6"/>
    <p:sldId id="290" r:id="rId7"/>
    <p:sldId id="291" r:id="rId8"/>
    <p:sldId id="292" r:id="rId9"/>
    <p:sldId id="295" r:id="rId10"/>
    <p:sldId id="297" r:id="rId11"/>
    <p:sldId id="298" r:id="rId12"/>
    <p:sldId id="299" r:id="rId13"/>
    <p:sldId id="300" r:id="rId14"/>
    <p:sldId id="301" r:id="rId15"/>
    <p:sldId id="302" r:id="rId16"/>
    <p:sldId id="303" r:id="rId17"/>
    <p:sldId id="304" r:id="rId18"/>
    <p:sldId id="305" r:id="rId19"/>
    <p:sldId id="308" r:id="rId20"/>
    <p:sldId id="309" r:id="rId21"/>
    <p:sldId id="310" r:id="rId22"/>
    <p:sldId id="311" r:id="rId23"/>
    <p:sldId id="312" r:id="rId24"/>
    <p:sldId id="313" r:id="rId25"/>
    <p:sldId id="314"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7" name="6 Marcador de fecha"/>
          <p:cNvSpPr>
            <a:spLocks noGrp="1"/>
          </p:cNvSpPr>
          <p:nvPr>
            <p:ph type="dt" sz="half" idx="10"/>
          </p:nvPr>
        </p:nvSpPr>
        <p:spPr/>
        <p:txBody>
          <a:bodyPr/>
          <a:lstStyle/>
          <a:p>
            <a:fld id="{01CA1A42-DAEB-401D-B1E6-00F2DD50CF07}" type="datetimeFigureOut">
              <a:rPr lang="es-ES" smtClean="0"/>
              <a:t>13/06/2020</a:t>
            </a:fld>
            <a:endParaRPr lang="es-ES" dirty="0"/>
          </a:p>
        </p:txBody>
      </p:sp>
      <p:sp>
        <p:nvSpPr>
          <p:cNvPr id="20" name="19 Marcador de pie de página"/>
          <p:cNvSpPr>
            <a:spLocks noGrp="1"/>
          </p:cNvSpPr>
          <p:nvPr>
            <p:ph type="ftr" sz="quarter" idx="11"/>
          </p:nvPr>
        </p:nvSpPr>
        <p:spPr/>
        <p:txBody>
          <a:bodyPr/>
          <a:lstStyle/>
          <a:p>
            <a:endParaRPr lang="es-ES" dirty="0"/>
          </a:p>
        </p:txBody>
      </p:sp>
      <p:sp>
        <p:nvSpPr>
          <p:cNvPr id="10" name="9 Marcador de número de diapositiva"/>
          <p:cNvSpPr>
            <a:spLocks noGrp="1"/>
          </p:cNvSpPr>
          <p:nvPr>
            <p:ph type="sldNum" sz="quarter" idx="12"/>
          </p:nvPr>
        </p:nvSpPr>
        <p:spPr/>
        <p:txBody>
          <a:bodyPr/>
          <a:lstStyle/>
          <a:p>
            <a:fld id="{A36DEC2B-4319-4BA0-B927-1FDB3683B443}" type="slidenum">
              <a:rPr lang="es-ES" smtClean="0"/>
              <a:t>‹Nº›</a:t>
            </a:fld>
            <a:endParaRPr lang="es-ES"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1CA1A42-DAEB-401D-B1E6-00F2DD50CF07}" type="datetimeFigureOut">
              <a:rPr lang="es-ES" smtClean="0"/>
              <a:t>13/06/2020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A36DEC2B-4319-4BA0-B927-1FDB3683B443}"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1CA1A42-DAEB-401D-B1E6-00F2DD50CF07}" type="datetimeFigureOut">
              <a:rPr lang="es-ES" smtClean="0"/>
              <a:t>13/06/2020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A36DEC2B-4319-4BA0-B927-1FDB3683B443}"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1CA1A42-DAEB-401D-B1E6-00F2DD50CF07}" type="datetimeFigureOut">
              <a:rPr lang="es-ES" smtClean="0"/>
              <a:t>13/06/2020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A36DEC2B-4319-4BA0-B927-1FDB3683B443}"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01CA1A42-DAEB-401D-B1E6-00F2DD50CF07}" type="datetimeFigureOut">
              <a:rPr lang="es-ES" smtClean="0"/>
              <a:t>13/06/2020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A36DEC2B-4319-4BA0-B927-1FDB3683B443}" type="slidenum">
              <a:rPr lang="es-ES" smtClean="0"/>
              <a:t>‹Nº›</a:t>
            </a:fld>
            <a:endParaRPr lang="es-ES" dirty="0"/>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01CA1A42-DAEB-401D-B1E6-00F2DD50CF07}" type="datetimeFigureOut">
              <a:rPr lang="es-ES" smtClean="0"/>
              <a:t>13/06/2020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A36DEC2B-4319-4BA0-B927-1FDB3683B443}"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01CA1A42-DAEB-401D-B1E6-00F2DD50CF07}" type="datetimeFigureOut">
              <a:rPr lang="es-ES" smtClean="0"/>
              <a:t>13/06/2020</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A36DEC2B-4319-4BA0-B927-1FDB3683B443}"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1CA1A42-DAEB-401D-B1E6-00F2DD50CF07}" type="datetimeFigureOut">
              <a:rPr lang="es-ES" smtClean="0"/>
              <a:t>13/06/2020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A36DEC2B-4319-4BA0-B927-1FDB3683B443}"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Marcador de fecha"/>
          <p:cNvSpPr>
            <a:spLocks noGrp="1"/>
          </p:cNvSpPr>
          <p:nvPr>
            <p:ph type="dt" sz="half" idx="10"/>
          </p:nvPr>
        </p:nvSpPr>
        <p:spPr/>
        <p:txBody>
          <a:bodyPr/>
          <a:lstStyle/>
          <a:p>
            <a:fld id="{01CA1A42-DAEB-401D-B1E6-00F2DD50CF07}" type="datetimeFigureOut">
              <a:rPr lang="es-ES" smtClean="0"/>
              <a:t>13/06/2020</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A36DEC2B-4319-4BA0-B927-1FDB3683B443}" type="slidenum">
              <a:rPr lang="es-ES" smtClean="0"/>
              <a:t>‹Nº›</a:t>
            </a:fld>
            <a:endParaRPr lang="es-ES" dirty="0"/>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01CA1A42-DAEB-401D-B1E6-00F2DD50CF07}" type="datetimeFigureOut">
              <a:rPr lang="es-ES" smtClean="0"/>
              <a:t>13/06/2020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A36DEC2B-4319-4BA0-B927-1FDB3683B443}"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1CA1A42-DAEB-401D-B1E6-00F2DD50CF07}" type="datetimeFigureOut">
              <a:rPr lang="es-ES" smtClean="0"/>
              <a:t>13/06/2020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A36DEC2B-4319-4BA0-B927-1FDB3683B443}" type="slidenum">
              <a:rPr lang="es-ES" smtClean="0"/>
              <a:t>‹Nº›</a:t>
            </a:fld>
            <a:endParaRPr lang="es-ES"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dirty="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p>
            <a:r>
              <a:rPr kumimoji="0" lang="es-ES"/>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CA1A42-DAEB-401D-B1E6-00F2DD50CF07}" type="datetimeFigureOut">
              <a:rPr lang="es-ES" smtClean="0"/>
              <a:t>13/06/2020</a:t>
            </a:fld>
            <a:endParaRPr lang="es-ES"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36DEC2B-4319-4BA0-B927-1FDB3683B443}" type="slidenum">
              <a:rPr lang="es-ES" smtClean="0"/>
              <a:t>‹Nº›</a:t>
            </a:fld>
            <a:endParaRPr lang="es-ES"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1538" y="214290"/>
            <a:ext cx="7772400" cy="969959"/>
          </a:xfrm>
        </p:spPr>
        <p:txBody>
          <a:bodyPr>
            <a:normAutofit/>
          </a:bodyPr>
          <a:lstStyle/>
          <a:p>
            <a:pPr algn="ctr"/>
            <a:r>
              <a:rPr lang="es-ES" dirty="0"/>
              <a:t>Políticas públicas universales</a:t>
            </a:r>
          </a:p>
        </p:txBody>
      </p:sp>
      <p:pic>
        <p:nvPicPr>
          <p:cNvPr id="1026" name="Picture 2" descr="http://www.medulardigital.com/images/secciones/s5679/img1.png?ac=154843"/>
          <p:cNvPicPr>
            <a:picLocks noChangeAspect="1" noChangeArrowheads="1"/>
          </p:cNvPicPr>
          <p:nvPr/>
        </p:nvPicPr>
        <p:blipFill>
          <a:blip r:embed="rId2"/>
          <a:srcRect/>
          <a:stretch>
            <a:fillRect/>
          </a:stretch>
        </p:blipFill>
        <p:spPr bwMode="auto">
          <a:xfrm>
            <a:off x="2786050" y="1857364"/>
            <a:ext cx="4047186" cy="459907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R" sz="2400" dirty="0"/>
              <a:t>Política de igualdad de acceso a la educación: Ley de Igualdad de Oportunidades para las Personas con Discapacidad: artículos 14 al 22.</a:t>
            </a:r>
          </a:p>
        </p:txBody>
      </p:sp>
      <p:sp>
        <p:nvSpPr>
          <p:cNvPr id="3" name="2 Marcador de contenido"/>
          <p:cNvSpPr>
            <a:spLocks noGrp="1"/>
          </p:cNvSpPr>
          <p:nvPr>
            <p:ph idx="1"/>
          </p:nvPr>
        </p:nvSpPr>
        <p:spPr/>
        <p:txBody>
          <a:bodyPr>
            <a:normAutofit/>
          </a:bodyPr>
          <a:lstStyle/>
          <a:p>
            <a:r>
              <a:rPr lang="es-CR" sz="2000" b="1" u="sng" dirty="0"/>
              <a:t>Acceso.</a:t>
            </a:r>
          </a:p>
          <a:p>
            <a:r>
              <a:rPr lang="es-CR" sz="2000" dirty="0"/>
              <a:t>El Estado garantizará el acceso oportuno a la educación a las personas, independientemente de su discapacidad, desde la estimulación temprana hasta la educación superior.</a:t>
            </a:r>
          </a:p>
          <a:p>
            <a:r>
              <a:rPr lang="es-CR" sz="2000" dirty="0"/>
              <a:t> </a:t>
            </a:r>
            <a:r>
              <a:rPr lang="es-CR" sz="2000" b="1" u="sng" dirty="0"/>
              <a:t>Programas educativos</a:t>
            </a:r>
          </a:p>
          <a:p>
            <a:r>
              <a:rPr lang="es-CR" sz="2000" dirty="0"/>
              <a:t> El Ministerio de Educación pública promoverá la formulación de programas que atiendan las necesidades educativas especiales y velará por ella, en todos los niveles de atención. </a:t>
            </a:r>
          </a:p>
          <a:p>
            <a:r>
              <a:rPr lang="es-CR" sz="2000" b="1" u="sng" dirty="0"/>
              <a:t>Adaptaciones y servicios de apoyo.</a:t>
            </a:r>
          </a:p>
          <a:p>
            <a:r>
              <a:rPr lang="es-CR" sz="2000" dirty="0"/>
              <a:t> Los centros educativos efectuarán las adaptaciones necesarias y, proporcionarán los servicios de apoyo requeridos para que el derecho de las personas a la educación sea efectivo. </a:t>
            </a:r>
          </a:p>
        </p:txBody>
      </p:sp>
    </p:spTree>
    <p:extLst>
      <p:ext uri="{BB962C8B-B14F-4D97-AF65-F5344CB8AC3E}">
        <p14:creationId xmlns:p14="http://schemas.microsoft.com/office/powerpoint/2010/main" val="2155702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R" sz="2400" dirty="0">
                <a:solidFill>
                  <a:srgbClr val="575F6D">
                    <a:satMod val="130000"/>
                  </a:srgbClr>
                </a:solidFill>
              </a:rPr>
              <a:t>Política de igualdad de acceso a la educación: Ley de Igualdad de Oportunidades para las Personas con Discapacidad: artículos 14 al 22.</a:t>
            </a:r>
            <a:endParaRPr lang="es-CR" sz="4000" dirty="0"/>
          </a:p>
        </p:txBody>
      </p:sp>
      <p:sp>
        <p:nvSpPr>
          <p:cNvPr id="3" name="2 Marcador de contenido"/>
          <p:cNvSpPr>
            <a:spLocks noGrp="1"/>
          </p:cNvSpPr>
          <p:nvPr>
            <p:ph idx="1"/>
          </p:nvPr>
        </p:nvSpPr>
        <p:spPr/>
        <p:txBody>
          <a:bodyPr/>
          <a:lstStyle/>
          <a:p>
            <a:r>
              <a:rPr lang="es-CR" sz="2000" b="1" u="sng" dirty="0"/>
              <a:t>Formas de sistema educativo.</a:t>
            </a:r>
          </a:p>
          <a:p>
            <a:r>
              <a:rPr lang="es-CR" sz="2000" dirty="0"/>
              <a:t> Las personas con necesidades educativas especiales podrán recibir su educación en el Sistema Educativo Regular, con los servicios de apoyo requeridos. </a:t>
            </a:r>
          </a:p>
          <a:p>
            <a:r>
              <a:rPr lang="es-CR" sz="2000" b="1" u="sng" dirty="0"/>
              <a:t>Materiales didácticos.</a:t>
            </a:r>
          </a:p>
          <a:p>
            <a:r>
              <a:rPr lang="es-CR" sz="2000" dirty="0"/>
              <a:t> Los programas de estudio y materiales didácticos que incluyan textos o imágenes sobre el tema de discapacidad, deberán presentarlos de manera que refuercen la dignidad y la igualdad de los seres humanos.</a:t>
            </a:r>
          </a:p>
          <a:p>
            <a:r>
              <a:rPr lang="es-CR" sz="2000" b="1" u="sng" dirty="0"/>
              <a:t>Derecho de los padres de familia.</a:t>
            </a:r>
          </a:p>
          <a:p>
            <a:r>
              <a:rPr lang="es-CR" sz="2000" dirty="0"/>
              <a:t> A los padres de familia o encargados de estudiantes con discapacidad, se les garantiza el derecho de participar en la selección, ubicación, organización y evaluación de los servicios educativos.</a:t>
            </a:r>
          </a:p>
        </p:txBody>
      </p:sp>
    </p:spTree>
    <p:extLst>
      <p:ext uri="{BB962C8B-B14F-4D97-AF65-F5344CB8AC3E}">
        <p14:creationId xmlns:p14="http://schemas.microsoft.com/office/powerpoint/2010/main" val="372968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R" sz="2400" dirty="0">
                <a:solidFill>
                  <a:srgbClr val="575F6D">
                    <a:satMod val="130000"/>
                  </a:srgbClr>
                </a:solidFill>
              </a:rPr>
              <a:t>Política de igualdad de acceso a la educación: Ley de Igualdad de Oportunidades para las Personas con Discapacidad: artículos 14 al 22.</a:t>
            </a:r>
            <a:endParaRPr lang="es-CR" sz="4000" dirty="0"/>
          </a:p>
        </p:txBody>
      </p:sp>
      <p:sp>
        <p:nvSpPr>
          <p:cNvPr id="3" name="2 Marcador de contenido"/>
          <p:cNvSpPr>
            <a:spLocks noGrp="1"/>
          </p:cNvSpPr>
          <p:nvPr>
            <p:ph idx="1"/>
          </p:nvPr>
        </p:nvSpPr>
        <p:spPr/>
        <p:txBody>
          <a:bodyPr>
            <a:normAutofit/>
          </a:bodyPr>
          <a:lstStyle/>
          <a:p>
            <a:r>
              <a:rPr lang="es-CR" sz="2000" b="1" u="sng" dirty="0"/>
              <a:t>Períodos de hospitalización o convalecencia.</a:t>
            </a:r>
          </a:p>
          <a:p>
            <a:r>
              <a:rPr lang="es-CR" sz="2000" dirty="0"/>
              <a:t> El Ministerio de Educación Pública garantizará que los estudiantes que, por causa de hospitalización o convalecencia, se encuentren imposibilitados para asistir temporalmente a un centro educativo, cuenten con las opciones necesarias para continuar con su programa de estudios durante ese período. </a:t>
            </a:r>
          </a:p>
          <a:p>
            <a:r>
              <a:rPr lang="es-CR" sz="2000" b="1" u="sng" dirty="0"/>
              <a:t>Obligaciones del Ministerio de Educación Pública.</a:t>
            </a:r>
          </a:p>
          <a:p>
            <a:r>
              <a:rPr lang="es-CR" sz="2000" dirty="0"/>
              <a:t> Para cumplir con lo dispuesto en este capítulo, el Ministerio de Educación Pública suministrará el apoyo, el asesoramiento, los recursos y la capacitación que se requieran. </a:t>
            </a:r>
          </a:p>
        </p:txBody>
      </p:sp>
    </p:spTree>
    <p:extLst>
      <p:ext uri="{BB962C8B-B14F-4D97-AF65-F5344CB8AC3E}">
        <p14:creationId xmlns:p14="http://schemas.microsoft.com/office/powerpoint/2010/main" val="2881965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R" sz="2400" dirty="0"/>
              <a:t>Política de Garantías Sociales y derecho universal a la salud: Caja Costarricense de Seguro Social. Ley de creación (artículos 1, 2, 3, 5, 22, 28 y 30)</a:t>
            </a:r>
          </a:p>
        </p:txBody>
      </p:sp>
      <p:sp>
        <p:nvSpPr>
          <p:cNvPr id="3" name="2 Marcador de contenido"/>
          <p:cNvSpPr>
            <a:spLocks noGrp="1"/>
          </p:cNvSpPr>
          <p:nvPr>
            <p:ph idx="1"/>
          </p:nvPr>
        </p:nvSpPr>
        <p:spPr/>
        <p:txBody>
          <a:bodyPr>
            <a:normAutofit/>
          </a:bodyPr>
          <a:lstStyle/>
          <a:p>
            <a:r>
              <a:rPr lang="es-CR" sz="2000" dirty="0"/>
              <a:t>La institución creada para aplicar los seguros sociales obligatorios se llamará Caja Costarricense de Seguro Social y, para los efectos de esta ley y sus reglamentos.</a:t>
            </a:r>
          </a:p>
          <a:p>
            <a:r>
              <a:rPr lang="es-CR" sz="2000" dirty="0"/>
              <a:t>El seguro social obligatorio comprende los riesgos de enfermedad, maternidad, invalidez, vejez y desempleo involuntario; además, comporta una participación en las cargas de maternidad.</a:t>
            </a:r>
          </a:p>
          <a:p>
            <a:r>
              <a:rPr lang="es-CR" sz="2000" dirty="0"/>
              <a:t> Las coberturas del Seguro Social -y el ingreso al mismo- son obligatorias para todos los trabajadores manuales e intelectuales que perciban sueldo o salario. </a:t>
            </a:r>
          </a:p>
          <a:p>
            <a:r>
              <a:rPr lang="es-CR" sz="2000" dirty="0"/>
              <a:t>El seguro social será facultativo sólo para el trabajador que por cualquier circunstancia deje de ser asegurado obligatorio y que voluntariamente desee continuar en el goce de los beneficios de la presente ley.</a:t>
            </a:r>
          </a:p>
        </p:txBody>
      </p:sp>
    </p:spTree>
    <p:extLst>
      <p:ext uri="{BB962C8B-B14F-4D97-AF65-F5344CB8AC3E}">
        <p14:creationId xmlns:p14="http://schemas.microsoft.com/office/powerpoint/2010/main" val="881484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R" sz="2400" dirty="0"/>
              <a:t>Política de Garantías Sociales y derecho universal a la salud: Caja Costarricense de Seguro Social. Ley de creación (artículos 1, 2, 3, 5, 22, 28 y 30)</a:t>
            </a:r>
          </a:p>
        </p:txBody>
      </p:sp>
      <p:sp>
        <p:nvSpPr>
          <p:cNvPr id="3" name="2 Marcador de contenido"/>
          <p:cNvSpPr>
            <a:spLocks noGrp="1"/>
          </p:cNvSpPr>
          <p:nvPr>
            <p:ph idx="1"/>
          </p:nvPr>
        </p:nvSpPr>
        <p:spPr/>
        <p:txBody>
          <a:bodyPr>
            <a:normAutofit/>
          </a:bodyPr>
          <a:lstStyle/>
          <a:p>
            <a:r>
              <a:rPr lang="es-CR" sz="2000" dirty="0"/>
              <a:t>Los ingresos del Seguro Social se obtendrán, en el caso de los trabajadores dependientes o asalariados, por el sistema de triple contribución.</a:t>
            </a:r>
          </a:p>
          <a:p>
            <a:r>
              <a:rPr lang="es-CR" sz="2000" dirty="0"/>
              <a:t>Las cuotas de los patronos son de su exclusivo cargo y será absolutamente nulo todo convenio en contrario. </a:t>
            </a:r>
          </a:p>
          <a:p>
            <a:r>
              <a:rPr lang="es-CR" sz="2000" dirty="0"/>
              <a:t>- Los patronos, al pagar el salario o sueldo a sus trabajadores, les deducirán las cuotas que éstos deban satisfacer y entregarán a la Caja el monto de las mismas, en el tiempo y forma que determine la Junta Directiva. </a:t>
            </a:r>
          </a:p>
        </p:txBody>
      </p:sp>
    </p:spTree>
    <p:extLst>
      <p:ext uri="{BB962C8B-B14F-4D97-AF65-F5344CB8AC3E}">
        <p14:creationId xmlns:p14="http://schemas.microsoft.com/office/powerpoint/2010/main" val="919849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332656"/>
            <a:ext cx="7498080" cy="1143000"/>
          </a:xfrm>
        </p:spPr>
        <p:txBody>
          <a:bodyPr>
            <a:noAutofit/>
          </a:bodyPr>
          <a:lstStyle/>
          <a:p>
            <a:r>
              <a:rPr lang="es-CR" sz="2800" dirty="0"/>
              <a:t>Ley General de Salud: artículos 10 al 19 (derecho a la salud), 150 al 154, 172 y 196 al 200 (nutrición).</a:t>
            </a:r>
          </a:p>
        </p:txBody>
      </p:sp>
      <p:sp>
        <p:nvSpPr>
          <p:cNvPr id="3" name="2 Marcador de contenido"/>
          <p:cNvSpPr>
            <a:spLocks noGrp="1"/>
          </p:cNvSpPr>
          <p:nvPr>
            <p:ph idx="1"/>
          </p:nvPr>
        </p:nvSpPr>
        <p:spPr/>
        <p:txBody>
          <a:bodyPr>
            <a:normAutofit fontScale="92500" lnSpcReduction="20000"/>
          </a:bodyPr>
          <a:lstStyle/>
          <a:p>
            <a:r>
              <a:rPr lang="es-CR" sz="2200" dirty="0"/>
              <a:t>Toda persona tiene derecho a obtener de los funcionarios competentes la debida información y las instrucciones adecuadas sobre los asuntos, las acciones y las prácticas conducentes a la promoción y la conservación de la salud física y mental de los miembros de su hogar.</a:t>
            </a:r>
          </a:p>
          <a:p>
            <a:r>
              <a:rPr lang="es-CR" sz="2200" dirty="0"/>
              <a:t>Toda persona y en particular quienes vayan a contraer matrimonio podrán solicitar de los servicios de salud competentes, y obtener prontamente, los certificados de salud en que se acredite, mediante los exámenes que sea menester, que no padece de enfermedad transmisible o crónica o condiciones especiales que puedan poner en peligro la salud de terceras personas o de la descendencia.</a:t>
            </a:r>
          </a:p>
          <a:p>
            <a:endParaRPr lang="es-CR" sz="2200" dirty="0"/>
          </a:p>
          <a:p>
            <a:r>
              <a:rPr lang="es-CR" sz="2200" dirty="0"/>
              <a:t>Toda madre gestante tiene derecho a los servicios de información materno-infantil, al control médico durante su embarazo; a la atención médica del parto y a recibir alimentos para completar su dieta, o la del niño, durante el período de lactancia.</a:t>
            </a:r>
          </a:p>
          <a:p>
            <a:pPr marL="82296" indent="0">
              <a:buNone/>
            </a:pPr>
            <a:br>
              <a:rPr lang="es-CR" sz="2000" dirty="0"/>
            </a:br>
            <a:endParaRPr lang="es-CR" sz="2000" dirty="0"/>
          </a:p>
        </p:txBody>
      </p:sp>
    </p:spTree>
    <p:extLst>
      <p:ext uri="{BB962C8B-B14F-4D97-AF65-F5344CB8AC3E}">
        <p14:creationId xmlns:p14="http://schemas.microsoft.com/office/powerpoint/2010/main" val="784474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sz="2800" dirty="0">
                <a:solidFill>
                  <a:srgbClr val="575F6D">
                    <a:satMod val="130000"/>
                  </a:srgbClr>
                </a:solidFill>
              </a:rPr>
              <a:t>Ley General de Salud: artículos 10 al 19 (derecho a la salud), 150 al 154, 172 y 196 al 200 (nutrición).</a:t>
            </a:r>
            <a:endParaRPr lang="es-CR" dirty="0"/>
          </a:p>
        </p:txBody>
      </p:sp>
      <p:sp>
        <p:nvSpPr>
          <p:cNvPr id="3" name="2 Marcador de contenido"/>
          <p:cNvSpPr>
            <a:spLocks noGrp="1"/>
          </p:cNvSpPr>
          <p:nvPr>
            <p:ph idx="1"/>
          </p:nvPr>
        </p:nvSpPr>
        <p:spPr>
          <a:xfrm>
            <a:off x="1435608" y="1447800"/>
            <a:ext cx="7498080" cy="5005536"/>
          </a:xfrm>
        </p:spPr>
        <p:txBody>
          <a:bodyPr>
            <a:normAutofit fontScale="40000" lnSpcReduction="20000"/>
          </a:bodyPr>
          <a:lstStyle/>
          <a:p>
            <a:r>
              <a:rPr lang="es-CR" sz="4500" dirty="0"/>
              <a:t>Los niños tienen derecho a que sus padres y el Estado velen por su salud y su desarrollo social, físico y psicológico.</a:t>
            </a:r>
          </a:p>
          <a:p>
            <a:r>
              <a:rPr lang="es-CR" sz="4500" dirty="0"/>
              <a:t>Es obligación de los padres cumplir con las instrucciones y controles médicos que se les imponga para velar por la salud de los menores a su cargo.</a:t>
            </a:r>
          </a:p>
          <a:p>
            <a:r>
              <a:rPr lang="es-CR" sz="4500" dirty="0"/>
              <a:t>Queda prohibido a toda persona comerciar con los alimentos que entreguen las instituciones estatales o privadas como complementos de dieta.</a:t>
            </a:r>
          </a:p>
          <a:p>
            <a:r>
              <a:rPr lang="es-CR" sz="4500" dirty="0"/>
              <a:t>Todo escolar deberá someterse a los exámenes médicos y dentales preventivos y participar en los programas de educación sobre salud y en nutrición complementaria que deberán ofrecer los establecimientos educacionales públicos y privados.</a:t>
            </a:r>
          </a:p>
          <a:p>
            <a:r>
              <a:rPr lang="es-CR" sz="4500" dirty="0"/>
              <a:t> Toda persona tiene derecho a exámenes preventivos de salud y a los servicios de diagnóstico precoz de las enfermedades crónicas debiendo en todo caso, someterse a ellos cuando la autoridad de salud así lo disponga.</a:t>
            </a:r>
          </a:p>
          <a:p>
            <a:pPr marL="82296" indent="0">
              <a:buNone/>
            </a:pPr>
            <a:br>
              <a:rPr lang="es-CR" sz="4500" dirty="0"/>
            </a:br>
            <a:endParaRPr lang="es-CR" sz="4500" dirty="0"/>
          </a:p>
          <a:p>
            <a:pPr marL="82296" indent="0">
              <a:buNone/>
            </a:pPr>
            <a:br>
              <a:rPr lang="es-CR" sz="2000" dirty="0"/>
            </a:br>
            <a:endParaRPr lang="es-CR" sz="2000" dirty="0"/>
          </a:p>
          <a:p>
            <a:endParaRPr lang="es-CR" sz="2000" dirty="0"/>
          </a:p>
          <a:p>
            <a:endParaRPr lang="es-CR" sz="2000" dirty="0"/>
          </a:p>
        </p:txBody>
      </p:sp>
    </p:spTree>
    <p:extLst>
      <p:ext uri="{BB962C8B-B14F-4D97-AF65-F5344CB8AC3E}">
        <p14:creationId xmlns:p14="http://schemas.microsoft.com/office/powerpoint/2010/main" val="335418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R" sz="2800" dirty="0">
                <a:solidFill>
                  <a:srgbClr val="575F6D">
                    <a:satMod val="130000"/>
                  </a:srgbClr>
                </a:solidFill>
              </a:rPr>
              <a:t>Ley General de Salud: artículos 10 al 19 (derecho a la salud), 150 al 154, 172 y 196 al 200 (nutrición).</a:t>
            </a:r>
            <a:endParaRPr lang="es-CR" sz="2800" dirty="0"/>
          </a:p>
        </p:txBody>
      </p:sp>
      <p:sp>
        <p:nvSpPr>
          <p:cNvPr id="3" name="2 Marcador de contenido"/>
          <p:cNvSpPr>
            <a:spLocks noGrp="1"/>
          </p:cNvSpPr>
          <p:nvPr>
            <p:ph idx="1"/>
          </p:nvPr>
        </p:nvSpPr>
        <p:spPr/>
        <p:txBody>
          <a:bodyPr>
            <a:noAutofit/>
          </a:bodyPr>
          <a:lstStyle/>
          <a:p>
            <a:r>
              <a:rPr lang="es-CR" sz="2000" dirty="0"/>
              <a:t>Es obligación de toda persona evitar, diligentemente, los accidentes personales y los de las personas a su cargo, debiendo, para tales efectos, cumplir las disposiciones de seguridad, especiales o generales, que dicten las autoridades competentes y ceñirse a las indicaciones contenidas en los rótulos o a las instrucciones que acompañen al agente riesgoso, o peligroso, sobre su preservación, uso, almacenamiento y contraindicaciones.</a:t>
            </a:r>
          </a:p>
          <a:p>
            <a:r>
              <a:rPr lang="es-CR" sz="2000" dirty="0"/>
              <a:t>Toda persona tiene derecho a solicitar de los servicios de salud, información y medios para prevenir o evitar los efectos de la dependencia personal, o de las personas a su cargo, de drogas u otras sustancias, debiendo seguir las medidas técnicas especiales que la autoridad de salud le señale para tales efectos.</a:t>
            </a:r>
          </a:p>
          <a:p>
            <a:pPr marL="82296" indent="0">
              <a:buNone/>
            </a:pPr>
            <a:br>
              <a:rPr lang="es-CR" sz="2000" dirty="0"/>
            </a:br>
            <a:br>
              <a:rPr lang="es-CR" sz="2000" dirty="0"/>
            </a:br>
            <a:endParaRPr lang="es-CR" sz="2000" dirty="0"/>
          </a:p>
        </p:txBody>
      </p:sp>
    </p:spTree>
    <p:extLst>
      <p:ext uri="{BB962C8B-B14F-4D97-AF65-F5344CB8AC3E}">
        <p14:creationId xmlns:p14="http://schemas.microsoft.com/office/powerpoint/2010/main" val="2817483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R" sz="2800" dirty="0">
                <a:solidFill>
                  <a:srgbClr val="575F6D">
                    <a:satMod val="130000"/>
                  </a:srgbClr>
                </a:solidFill>
              </a:rPr>
              <a:t>Ley General de Salud: artículos 10 al 19 (derecho a la salud), 150 al 154, 172 y 196 al 200 (nutrición).</a:t>
            </a:r>
            <a:endParaRPr lang="es-CR" sz="2800" dirty="0"/>
          </a:p>
        </p:txBody>
      </p:sp>
      <p:sp>
        <p:nvSpPr>
          <p:cNvPr id="3" name="2 Marcador de contenido"/>
          <p:cNvSpPr>
            <a:spLocks noGrp="1"/>
          </p:cNvSpPr>
          <p:nvPr>
            <p:ph idx="1"/>
          </p:nvPr>
        </p:nvSpPr>
        <p:spPr/>
        <p:txBody>
          <a:bodyPr>
            <a:normAutofit/>
          </a:bodyPr>
          <a:lstStyle/>
          <a:p>
            <a:r>
              <a:rPr lang="es-CR" sz="2000" dirty="0"/>
              <a:t>Son obligatorias la vacunación y revacunación contra las enfermedades transmisibles que el Ministerio determine.</a:t>
            </a:r>
          </a:p>
          <a:p>
            <a:r>
              <a:rPr lang="es-CR" sz="2000" dirty="0"/>
              <a:t>Los padres, tutores, curadores, depositarios y encargados, son responsables por la vacunación obligatoria oportuna de los menores e incapaces a su cargo.</a:t>
            </a:r>
          </a:p>
          <a:p>
            <a:r>
              <a:rPr lang="es-CR" sz="2000" dirty="0"/>
              <a:t>Toda persona está obligada a mostrar los certificados de vacunación y de salud de conformidad con los reglamentos respectivos y, en todo caso, cuando la autoridad sanitaria así lo requiera.</a:t>
            </a:r>
          </a:p>
          <a:p>
            <a:r>
              <a:rPr lang="es-CR" sz="2000" dirty="0"/>
              <a:t>Será requisito para la matrícula anual de los escolares la presentación de certificados de vacunación y revacunación obligatorias y cualesquiera otros que la autoridad sanitaria disponga.</a:t>
            </a:r>
          </a:p>
          <a:p>
            <a:endParaRPr lang="es-CR" sz="2000" dirty="0"/>
          </a:p>
          <a:p>
            <a:endParaRPr lang="es-CR" sz="2000" dirty="0"/>
          </a:p>
          <a:p>
            <a:endParaRPr lang="es-CR" sz="2000" dirty="0"/>
          </a:p>
          <a:p>
            <a:endParaRPr lang="es-CR" sz="2000" dirty="0"/>
          </a:p>
          <a:p>
            <a:pPr marL="82296" indent="0">
              <a:buNone/>
            </a:pPr>
            <a:endParaRPr lang="es-CR" sz="2000" dirty="0"/>
          </a:p>
        </p:txBody>
      </p:sp>
    </p:spTree>
    <p:extLst>
      <p:ext uri="{BB962C8B-B14F-4D97-AF65-F5344CB8AC3E}">
        <p14:creationId xmlns:p14="http://schemas.microsoft.com/office/powerpoint/2010/main" val="3236515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R" sz="3200" dirty="0"/>
              <a:t>Ley Nacional de Vacunación: artículos 2, 3, 12, 14.</a:t>
            </a:r>
          </a:p>
        </p:txBody>
      </p:sp>
      <p:sp>
        <p:nvSpPr>
          <p:cNvPr id="3" name="2 Marcador de contenido"/>
          <p:cNvSpPr>
            <a:spLocks noGrp="1"/>
          </p:cNvSpPr>
          <p:nvPr>
            <p:ph idx="1"/>
          </p:nvPr>
        </p:nvSpPr>
        <p:spPr/>
        <p:txBody>
          <a:bodyPr>
            <a:normAutofit/>
          </a:bodyPr>
          <a:lstStyle/>
          <a:p>
            <a:r>
              <a:rPr lang="es-CR" sz="2000" b="1" u="sng" dirty="0"/>
              <a:t>Gratuidad y acceso efectivo. </a:t>
            </a:r>
          </a:p>
          <a:p>
            <a:r>
              <a:rPr lang="es-CR" sz="2000" dirty="0"/>
              <a:t>Garantizase a toda la población la obligatoriedad y gratuidad de las vacunas, así como el acceso efectivo a la vacunación, en especial, para la niñez, los inmigrantes y los sectores ubicados por debajo del índice de pobreza. </a:t>
            </a:r>
          </a:p>
          <a:p>
            <a:r>
              <a:rPr lang="es-CR" sz="2000" b="1" u="sng" dirty="0"/>
              <a:t>Obligatoriedad. </a:t>
            </a:r>
          </a:p>
          <a:p>
            <a:r>
              <a:rPr lang="es-CR" sz="2000" dirty="0"/>
              <a:t>De conformidad con la presente Ley, son obligatorias las vacunaciones contra las enfermedades cuando lo estime necesario la Comisión Nacional de Vacunación y Epidemiología, que se crea en esta Ley, en coordinación con el Ministerio de Salud y la Caja Costarricense de Seguro Social.</a:t>
            </a:r>
          </a:p>
        </p:txBody>
      </p:sp>
    </p:spTree>
    <p:extLst>
      <p:ext uri="{BB962C8B-B14F-4D97-AF65-F5344CB8AC3E}">
        <p14:creationId xmlns:p14="http://schemas.microsoft.com/office/powerpoint/2010/main" val="101833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500" dirty="0">
                <a:solidFill>
                  <a:srgbClr val="575F6D">
                    <a:satMod val="130000"/>
                  </a:srgbClr>
                </a:solidFill>
              </a:rPr>
              <a:t>Educación: </a:t>
            </a:r>
            <a:r>
              <a:rPr lang="es-CR" sz="2500" dirty="0">
                <a:solidFill>
                  <a:srgbClr val="575F6D">
                    <a:satMod val="130000"/>
                  </a:srgbClr>
                </a:solidFill>
              </a:rPr>
              <a:t>Política Universal de Educación Constitución Política, Título VII, Capítulo de Educación y Cultura.</a:t>
            </a:r>
            <a:endParaRPr lang="es-CR" dirty="0"/>
          </a:p>
        </p:txBody>
      </p:sp>
      <p:sp>
        <p:nvSpPr>
          <p:cNvPr id="3" name="2 Marcador de contenido"/>
          <p:cNvSpPr>
            <a:spLocks noGrp="1"/>
          </p:cNvSpPr>
          <p:nvPr>
            <p:ph idx="1"/>
          </p:nvPr>
        </p:nvSpPr>
        <p:spPr/>
        <p:txBody>
          <a:bodyPr>
            <a:noAutofit/>
          </a:bodyPr>
          <a:lstStyle/>
          <a:p>
            <a:r>
              <a:rPr lang="es-CR" sz="2400" dirty="0"/>
              <a:t>El español es el idioma oficial de la Nación. </a:t>
            </a:r>
          </a:p>
          <a:p>
            <a:r>
              <a:rPr lang="es-CR" sz="2400" dirty="0"/>
              <a:t>La educación pública será organizada como un proceso integral correlacionado en sus diversos ciclos, desde la preescolar hasta la universitaria. </a:t>
            </a:r>
          </a:p>
          <a:p>
            <a:r>
              <a:rPr lang="es-CR" sz="2400" dirty="0"/>
              <a:t>La educación preescolar y la general básica son obligatorias. Estas y la educación diversificada en el sistema público son gratuitas y costeadas por la Nación. En la educación estatal, incluida la superior, el gasto público no será inferior al seis por ciento (6%) anual del producto interno bruto.</a:t>
            </a:r>
          </a:p>
          <a:p>
            <a:r>
              <a:rPr lang="es-CR" sz="2400" dirty="0"/>
              <a:t>Se garantiza la libertad de enseñanza. No obstante, todo centro docente privado estará bajo la inspección del Estado. </a:t>
            </a:r>
          </a:p>
        </p:txBody>
      </p:sp>
    </p:spTree>
    <p:extLst>
      <p:ext uri="{BB962C8B-B14F-4D97-AF65-F5344CB8AC3E}">
        <p14:creationId xmlns:p14="http://schemas.microsoft.com/office/powerpoint/2010/main" val="689379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sz="3200" dirty="0">
                <a:solidFill>
                  <a:srgbClr val="575F6D">
                    <a:satMod val="130000"/>
                  </a:srgbClr>
                </a:solidFill>
              </a:rPr>
              <a:t>Ley Nacional de Vacunación: artículos 2, 3, 12, 14.</a:t>
            </a:r>
            <a:endParaRPr lang="es-CR" dirty="0"/>
          </a:p>
        </p:txBody>
      </p:sp>
      <p:sp>
        <p:nvSpPr>
          <p:cNvPr id="3" name="2 Marcador de contenido"/>
          <p:cNvSpPr>
            <a:spLocks noGrp="1"/>
          </p:cNvSpPr>
          <p:nvPr>
            <p:ph idx="1"/>
          </p:nvPr>
        </p:nvSpPr>
        <p:spPr/>
        <p:txBody>
          <a:bodyPr>
            <a:normAutofit/>
          </a:bodyPr>
          <a:lstStyle/>
          <a:p>
            <a:r>
              <a:rPr lang="es-CR" sz="2000" b="1" u="sng" dirty="0"/>
              <a:t>Carné oficial de salud del niño y la niña. </a:t>
            </a:r>
          </a:p>
          <a:p>
            <a:r>
              <a:rPr lang="es-CR" sz="2000" dirty="0"/>
              <a:t>Establéese el carné oficial de salud del niño y la niña como instrumento idóneo para el registro, el control y la aplicación de vacunas para los menores de siete años. Esta tarjeta será de uso obligado para los fines de prevención de enfermedades e inmunización contra ellas. Podrá ser de uso complementario para la atención en los servicios de salud y para la matrícula anual de las escuelas.</a:t>
            </a:r>
          </a:p>
          <a:p>
            <a:r>
              <a:rPr lang="es-CR" sz="2000" b="1" u="sng" dirty="0"/>
              <a:t>Campañas de vacunación. </a:t>
            </a:r>
          </a:p>
          <a:p>
            <a:r>
              <a:rPr lang="es-CR" sz="2000" dirty="0"/>
              <a:t>Las autoridades sanitarias desarrollarán campañas educativas permanentes, con el fin de informar a la población sobre el riesgo que representa la falta de vacunación oportuna contra las enfermedades de prevención posible. </a:t>
            </a:r>
          </a:p>
        </p:txBody>
      </p:sp>
    </p:spTree>
    <p:extLst>
      <p:ext uri="{BB962C8B-B14F-4D97-AF65-F5344CB8AC3E}">
        <p14:creationId xmlns:p14="http://schemas.microsoft.com/office/powerpoint/2010/main" val="362272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R" dirty="0"/>
              <a:t>Reglamento del Seguro de Invalidez, Vejez y Muerte: artículos del 1 al 13.</a:t>
            </a:r>
          </a:p>
        </p:txBody>
      </p:sp>
      <p:sp>
        <p:nvSpPr>
          <p:cNvPr id="3" name="2 Marcador de contenido"/>
          <p:cNvSpPr>
            <a:spLocks noGrp="1"/>
          </p:cNvSpPr>
          <p:nvPr>
            <p:ph idx="1"/>
          </p:nvPr>
        </p:nvSpPr>
        <p:spPr/>
        <p:txBody>
          <a:bodyPr>
            <a:normAutofit/>
          </a:bodyPr>
          <a:lstStyle/>
          <a:p>
            <a:r>
              <a:rPr lang="es-CR" sz="2000" dirty="0"/>
              <a:t>Este Reglamento regula la administración, el otorgamiento de prestaciones, el financiamiento y todos los actos relacionados con el Seguro de Invalidez, Vejez y Muerte. </a:t>
            </a:r>
          </a:p>
          <a:p>
            <a:r>
              <a:rPr lang="es-CR" sz="2000" dirty="0"/>
              <a:t>El Seguro de Invalidez, Vejez y Muerte es obligatorio para los trabajadores asalariados de los sectores público y privado.</a:t>
            </a:r>
          </a:p>
          <a:p>
            <a:r>
              <a:rPr lang="es-CR" sz="2000" dirty="0"/>
              <a:t>El Seguro de Invalidez, Vejez y Muerte otorga pensiones por vejez y por invalidez del asegurado y a los sobrevivientes del asegurado fallecido. </a:t>
            </a:r>
          </a:p>
          <a:p>
            <a:r>
              <a:rPr lang="es-CR" sz="2000" dirty="0"/>
              <a:t>Si el asegurado falleciere habiendo aportado al menos doce cuotas mensuales, pero esas cuotas no dan derecho a una pensión, sus derechohabientes,  tendrán derecho a una indemnización equivalente a un doceavo del salario promedio mensual.</a:t>
            </a:r>
          </a:p>
        </p:txBody>
      </p:sp>
    </p:spTree>
    <p:extLst>
      <p:ext uri="{BB962C8B-B14F-4D97-AF65-F5344CB8AC3E}">
        <p14:creationId xmlns:p14="http://schemas.microsoft.com/office/powerpoint/2010/main" val="370038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R" dirty="0"/>
              <a:t>Reglamento del Seguro de Invalidez, Vejez y Muerte: artículos del 1 al 13.</a:t>
            </a:r>
          </a:p>
        </p:txBody>
      </p:sp>
      <p:sp>
        <p:nvSpPr>
          <p:cNvPr id="3" name="2 Marcador de contenido"/>
          <p:cNvSpPr>
            <a:spLocks noGrp="1"/>
          </p:cNvSpPr>
          <p:nvPr>
            <p:ph idx="1"/>
          </p:nvPr>
        </p:nvSpPr>
        <p:spPr/>
        <p:txBody>
          <a:bodyPr>
            <a:normAutofit/>
          </a:bodyPr>
          <a:lstStyle/>
          <a:p>
            <a:r>
              <a:rPr lang="es-CR" sz="2000" dirty="0"/>
              <a:t>Tiene derecho a pensión por vejez el asegurado que alcance los 65 años de edad, siempre que haya contribuido a este seguro con al menos 300 cuotas. En el caso de aquellos asegurados que habiendo alcanzado esa edad, no cumplen con el número de cuotas requeridas, pero tengan aportadas al menos 180 cuotas, tienen derecho a una pensión reducida.</a:t>
            </a:r>
          </a:p>
          <a:p>
            <a:r>
              <a:rPr lang="es-CR" sz="2000" dirty="0"/>
              <a:t>Tiene derecho a la pensión por invalidez, el asegurado que sea declarado inválido por la Comisión Calificadora.</a:t>
            </a:r>
          </a:p>
          <a:p>
            <a:r>
              <a:rPr lang="es-CR" sz="2000" dirty="0"/>
              <a:t>Se crea la Comisión Calificadora del Estado de Invalidez, encargada de valorar al asegurado que solicite una pensión por invalidez y de declarar si se encuentra o no inválido, conforme a los criterios de este Reglamento. </a:t>
            </a:r>
          </a:p>
          <a:p>
            <a:endParaRPr lang="es-CR" sz="2000" dirty="0"/>
          </a:p>
        </p:txBody>
      </p:sp>
    </p:spTree>
    <p:extLst>
      <p:ext uri="{BB962C8B-B14F-4D97-AF65-F5344CB8AC3E}">
        <p14:creationId xmlns:p14="http://schemas.microsoft.com/office/powerpoint/2010/main" val="4045098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R" dirty="0"/>
              <a:t>Reglamento del Seguro de Invalidez, Vejez y Muerte: artículos del 1 al 13.</a:t>
            </a:r>
          </a:p>
        </p:txBody>
      </p:sp>
      <p:sp>
        <p:nvSpPr>
          <p:cNvPr id="3" name="2 Marcador de contenido"/>
          <p:cNvSpPr>
            <a:spLocks noGrp="1"/>
          </p:cNvSpPr>
          <p:nvPr>
            <p:ph idx="1"/>
          </p:nvPr>
        </p:nvSpPr>
        <p:spPr/>
        <p:txBody>
          <a:bodyPr>
            <a:normAutofit fontScale="92500" lnSpcReduction="20000"/>
          </a:bodyPr>
          <a:lstStyle/>
          <a:p>
            <a:r>
              <a:rPr lang="es-CR" sz="2000" dirty="0"/>
              <a:t>Para efectos de este Seguro se considerará inválido el asegurado que, por alteración o debilitamiento de su estado físico o mental, perdiera dos terceras partes o más de su capacidad de desempeño de su profesión, de su actividad habitual o en otra compatible con su capacidad residual, y que por tal motivo no pudiere obtener una remuneración suficiente, todo a juicio de la Comisión Calificadora del Estado de Invalidez. </a:t>
            </a:r>
          </a:p>
          <a:p>
            <a:r>
              <a:rPr lang="es-CR" sz="2000" dirty="0"/>
              <a:t>Tiene derecho a pensión por viudez: </a:t>
            </a:r>
          </a:p>
          <a:p>
            <a:r>
              <a:rPr lang="es-CR" sz="2000" dirty="0"/>
              <a:t>El cónyuge sobreviviente que haya convivido en forma continua y bajo el mismo techo y además haya dependido económicamente del fallecido.  Cuando hubiere separación judicial, el cónyuge sobreviviente deberá probar que el asegurado fallecido le satisfacía una pensión alimenticia otorgada por sentencia firme en una cuantía acorde con las necesidades básicas de subsistencia. </a:t>
            </a:r>
          </a:p>
          <a:p>
            <a:r>
              <a:rPr lang="es-CR" sz="2000" dirty="0"/>
              <a:t>La compañera o compañero económicamente dependiente del asegurado fallecido que al momento de la muerte haya convivido al menos tres años con el o ella y siempre y cuando la convivencia sea continua, exclusiva y bajo el mismo techo, según calificación y comprobación de los hechos que hará la Caja. </a:t>
            </a:r>
          </a:p>
        </p:txBody>
      </p:sp>
    </p:spTree>
    <p:extLst>
      <p:ext uri="{BB962C8B-B14F-4D97-AF65-F5344CB8AC3E}">
        <p14:creationId xmlns:p14="http://schemas.microsoft.com/office/powerpoint/2010/main" val="3226030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R" dirty="0"/>
              <a:t>Reglamento del Seguro de Invalidez, Vejez y Muerte: artículos del 1 al 13.</a:t>
            </a:r>
          </a:p>
        </p:txBody>
      </p:sp>
      <p:sp>
        <p:nvSpPr>
          <p:cNvPr id="3" name="2 Marcador de contenido"/>
          <p:cNvSpPr>
            <a:spLocks noGrp="1"/>
          </p:cNvSpPr>
          <p:nvPr>
            <p:ph idx="1"/>
          </p:nvPr>
        </p:nvSpPr>
        <p:spPr/>
        <p:txBody>
          <a:bodyPr>
            <a:normAutofit lnSpcReduction="10000"/>
          </a:bodyPr>
          <a:lstStyle/>
          <a:p>
            <a:r>
              <a:rPr lang="es-CR" sz="2000" dirty="0"/>
              <a:t>Si al momento de su fallecimiento el o la causante tenía compañera o compañero, respectivamente, en las condiciones señaladas en el artículo anterior, y al mismo tiempo tenía cónyuge dependiente económicamente, la Caja podrá reconocer el derecho a ambas o ambos.</a:t>
            </a:r>
          </a:p>
          <a:p>
            <a:r>
              <a:rPr lang="es-CR" sz="2000" dirty="0"/>
              <a:t>El beneficio por viudez, en todo caso, queda sujeto a los requisitos generales previstos en el artículo 18º de este Reglamento. </a:t>
            </a:r>
          </a:p>
          <a:p>
            <a:r>
              <a:rPr lang="es-CR" sz="2000" dirty="0"/>
              <a:t>Tienen derecho a pensión por orfandad:</a:t>
            </a:r>
          </a:p>
          <a:p>
            <a:r>
              <a:rPr lang="es-CR" sz="2000" dirty="0"/>
              <a:t>Los solteros menores de 18 años de edad. </a:t>
            </a:r>
          </a:p>
          <a:p>
            <a:r>
              <a:rPr lang="es-CR" sz="2000" dirty="0"/>
              <a:t>Los menores de 25 años de edad, que sean solteros, no asalariados y estudiantes que cumplan ordinariamente con sus estudios, para lo cual deberán acreditar semestralmente la matricula respectiva. </a:t>
            </a:r>
          </a:p>
          <a:p>
            <a:r>
              <a:rPr lang="es-CR" sz="2000" dirty="0"/>
              <a:t>El beneficio por orfandad, en todo caso, queda sujeto a que se cumplan los requisitos generales que se especifican en el artículo 18º de este Reglamento. </a:t>
            </a:r>
          </a:p>
          <a:p>
            <a:endParaRPr lang="es-CR" sz="2000" dirty="0"/>
          </a:p>
        </p:txBody>
      </p:sp>
    </p:spTree>
    <p:extLst>
      <p:ext uri="{BB962C8B-B14F-4D97-AF65-F5344CB8AC3E}">
        <p14:creationId xmlns:p14="http://schemas.microsoft.com/office/powerpoint/2010/main" val="3201887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R" sz="2800" dirty="0"/>
              <a:t>Políticas de sexualidad: Decreto Ejecutivo 27913-s del 9 de junio de 1999.</a:t>
            </a:r>
          </a:p>
        </p:txBody>
      </p:sp>
      <p:sp>
        <p:nvSpPr>
          <p:cNvPr id="3" name="2 Marcador de contenido"/>
          <p:cNvSpPr>
            <a:spLocks noGrp="1"/>
          </p:cNvSpPr>
          <p:nvPr>
            <p:ph idx="1"/>
          </p:nvPr>
        </p:nvSpPr>
        <p:spPr/>
        <p:txBody>
          <a:bodyPr>
            <a:normAutofit/>
          </a:bodyPr>
          <a:lstStyle/>
          <a:p>
            <a:pPr marL="596646" indent="-514350" algn="just">
              <a:buFont typeface="+mj-lt"/>
              <a:buAutoNum type="arabicParenR"/>
            </a:pPr>
            <a:r>
              <a:rPr lang="es-ES" sz="2000" dirty="0"/>
              <a:t>Es función del Estado velar por la salud sexual  y reproductiva de los habitantes.</a:t>
            </a:r>
          </a:p>
          <a:p>
            <a:pPr marL="596646" indent="-514350" algn="just">
              <a:buFont typeface="+mj-lt"/>
              <a:buAutoNum type="arabicParenR"/>
            </a:pPr>
            <a:endParaRPr lang="es-ES" sz="2000" dirty="0"/>
          </a:p>
          <a:p>
            <a:pPr marL="596646" indent="-514350" algn="just">
              <a:buFont typeface="+mj-lt"/>
              <a:buAutoNum type="arabicParenR"/>
            </a:pPr>
            <a:r>
              <a:rPr lang="es-ES" sz="2000" dirty="0"/>
              <a:t>Se ordena la creación de una consejería en Salud y Derechos Reproductivos y sexuales con el fin de diseñar y ejecutar las acciones que garanticen el goce de los derechos reproductivos y sexuales.</a:t>
            </a:r>
          </a:p>
          <a:p>
            <a:endParaRPr lang="es-CR" sz="2000" dirty="0"/>
          </a:p>
        </p:txBody>
      </p:sp>
    </p:spTree>
    <p:extLst>
      <p:ext uri="{BB962C8B-B14F-4D97-AF65-F5344CB8AC3E}">
        <p14:creationId xmlns:p14="http://schemas.microsoft.com/office/powerpoint/2010/main" val="115111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dirty="0">
                <a:solidFill>
                  <a:srgbClr val="575F6D">
                    <a:satMod val="130000"/>
                  </a:srgbClr>
                </a:solidFill>
              </a:rPr>
              <a:t>Educación: </a:t>
            </a:r>
            <a:r>
              <a:rPr lang="es-CR" sz="2800" dirty="0">
                <a:solidFill>
                  <a:srgbClr val="575F6D">
                    <a:satMod val="130000"/>
                  </a:srgbClr>
                </a:solidFill>
              </a:rPr>
              <a:t>Política Universal de Educación Constitución Política, Título VII, Capítulo de Educación y Cultura.</a:t>
            </a:r>
            <a:endParaRPr lang="es-CR" dirty="0"/>
          </a:p>
        </p:txBody>
      </p:sp>
      <p:sp>
        <p:nvSpPr>
          <p:cNvPr id="3" name="2 Marcador de contenido"/>
          <p:cNvSpPr>
            <a:spLocks noGrp="1"/>
          </p:cNvSpPr>
          <p:nvPr>
            <p:ph idx="1"/>
          </p:nvPr>
        </p:nvSpPr>
        <p:spPr/>
        <p:txBody>
          <a:bodyPr>
            <a:normAutofit fontScale="92500" lnSpcReduction="10000"/>
          </a:bodyPr>
          <a:lstStyle/>
          <a:p>
            <a:r>
              <a:rPr lang="es-CR" sz="2400" dirty="0"/>
              <a:t>La iniciativa privada en materia educacional merecerá estímulo del Estado, en la forma que indique la ley. </a:t>
            </a:r>
          </a:p>
          <a:p>
            <a:r>
              <a:rPr lang="es-CR" sz="2400" dirty="0"/>
              <a:t>La dirección general de la enseñanza oficial corresponde a un consejo superior integrado como señale la ley, presidido por el Ministro del ramo. </a:t>
            </a:r>
          </a:p>
          <a:p>
            <a:r>
              <a:rPr lang="es-CR" sz="2400" dirty="0"/>
              <a:t>El Estado proporcionará alimento y vestido a los escolares indigentes, de acuerdo con la ley. </a:t>
            </a:r>
          </a:p>
          <a:p>
            <a:r>
              <a:rPr lang="es-CR" sz="2400" dirty="0"/>
              <a:t>El Estado patrocinará y organizará la educación de adultos, destinada a combatir el analfabetismo y a proporcionar oportunidad cultural.</a:t>
            </a:r>
          </a:p>
          <a:p>
            <a:r>
              <a:rPr lang="es-CR" sz="2400" dirty="0"/>
              <a:t>La Universidad de Costa Rica es una institución de cultura superior que goza de independencia para el desempeño de sus funciones y de plena capacidad jurídica para adquirir derechos y contraer obligaciones</a:t>
            </a:r>
          </a:p>
        </p:txBody>
      </p:sp>
    </p:spTree>
    <p:extLst>
      <p:ext uri="{BB962C8B-B14F-4D97-AF65-F5344CB8AC3E}">
        <p14:creationId xmlns:p14="http://schemas.microsoft.com/office/powerpoint/2010/main" val="137234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500" dirty="0">
                <a:solidFill>
                  <a:srgbClr val="575F6D">
                    <a:satMod val="130000"/>
                  </a:srgbClr>
                </a:solidFill>
              </a:rPr>
              <a:t>Educación: </a:t>
            </a:r>
            <a:r>
              <a:rPr lang="es-CR" sz="2500" dirty="0">
                <a:solidFill>
                  <a:srgbClr val="575F6D">
                    <a:satMod val="130000"/>
                  </a:srgbClr>
                </a:solidFill>
              </a:rPr>
              <a:t>Política Universal de Educación Constitución Política, Título VII, Capítulo de Educación y Cultura.</a:t>
            </a:r>
            <a:endParaRPr lang="es-CR" dirty="0"/>
          </a:p>
        </p:txBody>
      </p:sp>
      <p:sp>
        <p:nvSpPr>
          <p:cNvPr id="3" name="2 Marcador de contenido"/>
          <p:cNvSpPr>
            <a:spLocks noGrp="1"/>
          </p:cNvSpPr>
          <p:nvPr>
            <p:ph idx="1"/>
          </p:nvPr>
        </p:nvSpPr>
        <p:spPr/>
        <p:txBody>
          <a:bodyPr>
            <a:normAutofit fontScale="92500"/>
          </a:bodyPr>
          <a:lstStyle/>
          <a:p>
            <a:r>
              <a:rPr lang="es-CR" sz="2000" dirty="0"/>
              <a:t>El Estado dotará de patrimonio propio a la Universidad de Costa Rica, al Instituto Tecnológico de Costa Rica, a la Universidad Nacional y a la Universidad Estatal a Distancia y les creará rentas propias, independientemente de las originadas en estas instituciones. </a:t>
            </a:r>
          </a:p>
          <a:p>
            <a:r>
              <a:rPr lang="es-CR" sz="2000" dirty="0"/>
              <a:t>El Estado formará profesionales docentes por medio de institutos especiales, de la Universidad de Costa Rica y de las demás instituciones de educación superior universitaria. </a:t>
            </a:r>
          </a:p>
          <a:p>
            <a:r>
              <a:rPr lang="es-CR" sz="2000" dirty="0"/>
              <a:t>La libertad de cátedra es principio fundamental de la enseñanza universitaria. </a:t>
            </a:r>
          </a:p>
          <a:p>
            <a:r>
              <a:rPr lang="es-CR" sz="2000" dirty="0"/>
              <a:t>Para la discusión y aprobación de proyectos de ley relativos a las materias puestas bajo la competencia de la Universidad de Costa Rica, Asamblea Legislativa deberá oír previamente al Consejo Universitario.</a:t>
            </a:r>
          </a:p>
          <a:p>
            <a:r>
              <a:rPr lang="es-CR" sz="2000" dirty="0"/>
              <a:t>Entre los fines culturales de la República están: proteger las bellezas naturales, conservar y desarrollar el patrimonio histórico y artístico de la Nación,</a:t>
            </a:r>
          </a:p>
        </p:txBody>
      </p:sp>
    </p:spTree>
    <p:extLst>
      <p:ext uri="{BB962C8B-B14F-4D97-AF65-F5344CB8AC3E}">
        <p14:creationId xmlns:p14="http://schemas.microsoft.com/office/powerpoint/2010/main" val="303798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Ley Fundamental de Educación</a:t>
            </a:r>
          </a:p>
        </p:txBody>
      </p:sp>
      <p:sp>
        <p:nvSpPr>
          <p:cNvPr id="3" name="2 Marcador de contenido"/>
          <p:cNvSpPr>
            <a:spLocks noGrp="1"/>
          </p:cNvSpPr>
          <p:nvPr>
            <p:ph idx="1"/>
          </p:nvPr>
        </p:nvSpPr>
        <p:spPr/>
        <p:txBody>
          <a:bodyPr>
            <a:normAutofit fontScale="92500" lnSpcReduction="10000"/>
          </a:bodyPr>
          <a:lstStyle/>
          <a:p>
            <a:r>
              <a:rPr lang="es-CR" sz="2000" dirty="0"/>
              <a:t>Todo habitante de la República tiene derecho a la educación y el Estado la obligación de procurar ofrecerla en la forma más amplia y adecuada. </a:t>
            </a:r>
          </a:p>
          <a:p>
            <a:r>
              <a:rPr lang="es-CR" sz="2000" dirty="0"/>
              <a:t>Son fines de la educación costarricense: </a:t>
            </a:r>
          </a:p>
          <a:p>
            <a:r>
              <a:rPr lang="es-CR" sz="2000" dirty="0"/>
              <a:t>a) La formación de ciudadanos amantes de su Patria, conscientes de sus deberes, de sus derechos y de sus libertades fundamentales, con profundo sentido de responsabilidad y de respeto a la dignidad humana.</a:t>
            </a:r>
          </a:p>
          <a:p>
            <a:r>
              <a:rPr lang="es-CR" sz="2000" dirty="0"/>
              <a:t>b) Contribuir al desenvolvimiento pleno de la personalidad humana.</a:t>
            </a:r>
          </a:p>
          <a:p>
            <a:r>
              <a:rPr lang="es-CR" sz="2000" dirty="0"/>
              <a:t>c) Formar ciudadanos para una democracia en que se concilien los intereses del individuo con los de la comunidad; </a:t>
            </a:r>
          </a:p>
          <a:p>
            <a:r>
              <a:rPr lang="es-CR" sz="2000" dirty="0"/>
              <a:t>d) Estimular el desarrollo de la solidaridad y de la comprensión humana.</a:t>
            </a:r>
          </a:p>
          <a:p>
            <a:r>
              <a:rPr lang="es-CR" sz="2000" dirty="0"/>
              <a:t> e) Conservar y ampliar la herencia cultural, impartiendo conocimientos sobre la historia del hombre, las grandes obras de la literatura y los conceptos filosóficos fundamentales. </a:t>
            </a:r>
          </a:p>
        </p:txBody>
      </p:sp>
    </p:spTree>
    <p:extLst>
      <p:ext uri="{BB962C8B-B14F-4D97-AF65-F5344CB8AC3E}">
        <p14:creationId xmlns:p14="http://schemas.microsoft.com/office/powerpoint/2010/main" val="1892952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Ley Fundamental de Educación</a:t>
            </a:r>
          </a:p>
        </p:txBody>
      </p:sp>
      <p:sp>
        <p:nvSpPr>
          <p:cNvPr id="3" name="2 Marcador de contenido"/>
          <p:cNvSpPr>
            <a:spLocks noGrp="1"/>
          </p:cNvSpPr>
          <p:nvPr>
            <p:ph idx="1"/>
          </p:nvPr>
        </p:nvSpPr>
        <p:spPr/>
        <p:txBody>
          <a:bodyPr>
            <a:normAutofit lnSpcReduction="10000"/>
          </a:bodyPr>
          <a:lstStyle/>
          <a:p>
            <a:r>
              <a:rPr lang="es-CR" sz="2000" dirty="0"/>
              <a:t>Para el cumplimiento de los fines expresados, la escuela costarricense procurará: </a:t>
            </a:r>
          </a:p>
          <a:p>
            <a:r>
              <a:rPr lang="es-CR" sz="2000" dirty="0"/>
              <a:t>a) El mejoramiento de la salud mental, moral y física del hombre y de la colectividad.</a:t>
            </a:r>
          </a:p>
          <a:p>
            <a:r>
              <a:rPr lang="es-CR" sz="2000" dirty="0"/>
              <a:t>b) El desarrollo intelectual del hombre y sus valores éticos, estéticos y religiosos.</a:t>
            </a:r>
          </a:p>
          <a:p>
            <a:r>
              <a:rPr lang="es-CR" sz="2000" dirty="0"/>
              <a:t>c) La afirmación de una vida familiar digna, según las tradiciones cristianas, y de los valores cívicos propios de una democracia;</a:t>
            </a:r>
          </a:p>
          <a:p>
            <a:r>
              <a:rPr lang="es-CR" sz="2000" dirty="0"/>
              <a:t> d) La transmisión de los conocimientos y técnicas, de acuerdo con el desarrollo </a:t>
            </a:r>
            <a:r>
              <a:rPr lang="es-CR" sz="2000" dirty="0" err="1"/>
              <a:t>psicobiológico</a:t>
            </a:r>
            <a:r>
              <a:rPr lang="es-CR" sz="2000" dirty="0"/>
              <a:t> de los educandos.</a:t>
            </a:r>
          </a:p>
          <a:p>
            <a:r>
              <a:rPr lang="es-CR" sz="2000" dirty="0"/>
              <a:t>e) Desarrollar aptitudes, atendiendo adecuadamente las diferencias individuales.</a:t>
            </a:r>
          </a:p>
          <a:p>
            <a:r>
              <a:rPr lang="es-CR" sz="2000" dirty="0"/>
              <a:t> f) El desenvolvimiento de la capacidad productora y de la eficiencia social. </a:t>
            </a:r>
          </a:p>
        </p:txBody>
      </p:sp>
    </p:spTree>
    <p:extLst>
      <p:ext uri="{BB962C8B-B14F-4D97-AF65-F5344CB8AC3E}">
        <p14:creationId xmlns:p14="http://schemas.microsoft.com/office/powerpoint/2010/main" val="269974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Ley Fundamental de Educación</a:t>
            </a:r>
          </a:p>
        </p:txBody>
      </p:sp>
      <p:sp>
        <p:nvSpPr>
          <p:cNvPr id="3" name="2 Marcador de contenido"/>
          <p:cNvSpPr>
            <a:spLocks noGrp="1"/>
          </p:cNvSpPr>
          <p:nvPr>
            <p:ph idx="1"/>
          </p:nvPr>
        </p:nvSpPr>
        <p:spPr/>
        <p:txBody>
          <a:bodyPr>
            <a:normAutofit/>
          </a:bodyPr>
          <a:lstStyle/>
          <a:p>
            <a:r>
              <a:rPr lang="es-CR" sz="2000" dirty="0"/>
              <a:t>La educación pública será organizada como un proceso integral correlacionado en sus diversos ciclos, desde la pre-escolar hasta la universitaria. </a:t>
            </a:r>
          </a:p>
          <a:p>
            <a:r>
              <a:rPr lang="es-CR" sz="2000" dirty="0"/>
              <a:t>La dirección general de la enseñanza oficial corresponderá a un Consejo Superior integrado como señale la ley y presidido por el Ministro del ramo. </a:t>
            </a:r>
          </a:p>
          <a:p>
            <a:r>
              <a:rPr lang="es-CR" sz="2000" dirty="0"/>
              <a:t>El sistema educativo nacional comprenderá dos aspectos fundamentales: </a:t>
            </a:r>
          </a:p>
          <a:p>
            <a:r>
              <a:rPr lang="es-CR" sz="2000" dirty="0"/>
              <a:t>a) La educación escolar, que se impartirá en los establecimientos educativos propiamente dichos.</a:t>
            </a:r>
          </a:p>
          <a:p>
            <a:r>
              <a:rPr lang="es-CR" sz="2000" dirty="0"/>
              <a:t> b) La educación extra-escolar o extensión cultural, que estará a cargo de esos mismos establecimientos y de otros organismos creados al efecto.</a:t>
            </a:r>
          </a:p>
        </p:txBody>
      </p:sp>
    </p:spTree>
    <p:extLst>
      <p:ext uri="{BB962C8B-B14F-4D97-AF65-F5344CB8AC3E}">
        <p14:creationId xmlns:p14="http://schemas.microsoft.com/office/powerpoint/2010/main" val="1074843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Ley Fundamental de Educación</a:t>
            </a:r>
          </a:p>
        </p:txBody>
      </p:sp>
      <p:sp>
        <p:nvSpPr>
          <p:cNvPr id="3" name="2 Marcador de contenido"/>
          <p:cNvSpPr>
            <a:spLocks noGrp="1"/>
          </p:cNvSpPr>
          <p:nvPr>
            <p:ph idx="1"/>
          </p:nvPr>
        </p:nvSpPr>
        <p:spPr/>
        <p:txBody>
          <a:bodyPr>
            <a:normAutofit lnSpcReduction="10000"/>
          </a:bodyPr>
          <a:lstStyle/>
          <a:p>
            <a:r>
              <a:rPr lang="es-CR" sz="2000" dirty="0"/>
              <a:t>La educación escolar será graduada conforme al desarrollo </a:t>
            </a:r>
            <a:r>
              <a:rPr lang="es-CR" sz="2000" dirty="0" err="1"/>
              <a:t>psicobiológico</a:t>
            </a:r>
            <a:r>
              <a:rPr lang="es-CR" sz="2000" dirty="0"/>
              <a:t> de los educandos y comprenderá los siguientes niveles: </a:t>
            </a:r>
          </a:p>
          <a:p>
            <a:r>
              <a:rPr lang="es-CR" sz="2000" dirty="0"/>
              <a:t>a) Educación Pre-escolar.</a:t>
            </a:r>
          </a:p>
          <a:p>
            <a:r>
              <a:rPr lang="es-CR" sz="2000" dirty="0"/>
              <a:t>b) Educación Primaria.</a:t>
            </a:r>
          </a:p>
          <a:p>
            <a:r>
              <a:rPr lang="es-CR" sz="2000" dirty="0"/>
              <a:t>c) Educación Media.</a:t>
            </a:r>
          </a:p>
          <a:p>
            <a:r>
              <a:rPr lang="es-CR" sz="2000" dirty="0"/>
              <a:t>d) Educación Superior. </a:t>
            </a:r>
          </a:p>
          <a:p>
            <a:r>
              <a:rPr lang="es-CR" sz="2000" dirty="0"/>
              <a:t>La enseñanza primaria es obligatoria; ésta, la pre-escolar y la media son gratuitas y costeadas por la Nación. </a:t>
            </a:r>
          </a:p>
          <a:p>
            <a:r>
              <a:rPr lang="es-CR" sz="2000" dirty="0"/>
              <a:t>El Consejo Superior de Educación autorizará los planes de estudio y los programas de enseñanza para los diversos niveles y tipos de educación. </a:t>
            </a:r>
          </a:p>
          <a:p>
            <a:r>
              <a:rPr lang="es-CR" sz="2000" dirty="0"/>
              <a:t>Todas las actividades educativas deberán realizarse en un ambiente democrático, de respeto mutuo y de responsabilidad. </a:t>
            </a:r>
          </a:p>
        </p:txBody>
      </p:sp>
    </p:spTree>
    <p:extLst>
      <p:ext uri="{BB962C8B-B14F-4D97-AF65-F5344CB8AC3E}">
        <p14:creationId xmlns:p14="http://schemas.microsoft.com/office/powerpoint/2010/main" val="536427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Ley Fundamental de Educación</a:t>
            </a:r>
          </a:p>
        </p:txBody>
      </p:sp>
      <p:sp>
        <p:nvSpPr>
          <p:cNvPr id="3" name="2 Marcador de contenido"/>
          <p:cNvSpPr>
            <a:spLocks noGrp="1"/>
          </p:cNvSpPr>
          <p:nvPr>
            <p:ph idx="1"/>
          </p:nvPr>
        </p:nvSpPr>
        <p:spPr/>
        <p:txBody>
          <a:bodyPr>
            <a:normAutofit/>
          </a:bodyPr>
          <a:lstStyle/>
          <a:p>
            <a:r>
              <a:rPr lang="es-CR" sz="2000" dirty="0"/>
              <a:t>La Enseñanza Media comprende el conjunto de estructuras o modalidades destinadas a atender las necesidades educativas tanto generales como vocacionales de los adolescentes.</a:t>
            </a:r>
          </a:p>
          <a:p>
            <a:r>
              <a:rPr lang="es-CR" sz="2000" dirty="0"/>
              <a:t>Los estudios para la Educación Media durarán por lo menos cinco años y se realizarán siguiendo un plan coordinado.</a:t>
            </a:r>
          </a:p>
          <a:p>
            <a:r>
              <a:rPr lang="es-CR" sz="2000" dirty="0"/>
              <a:t>La educación media comprenderá dos ciclos: </a:t>
            </a:r>
          </a:p>
          <a:p>
            <a:r>
              <a:rPr lang="es-CR" sz="2000" dirty="0"/>
              <a:t>a) Un primer ciclo básico con un plan común, de carácter formativo, en el que se imparta preferentemente educación general y, además, un conjunto de asignaturas y actividades complementarias destinadas a la exploración de aptitudes e intereses del adolescente.</a:t>
            </a:r>
          </a:p>
          <a:p>
            <a:r>
              <a:rPr lang="es-CR" sz="2000" dirty="0"/>
              <a:t> b) Un segundo ciclo que continúe los estudios generales iniciados en el primero y que intensifique, mediante planes variables, el desarrollo de los intereses y necesidades de los educandos. </a:t>
            </a:r>
          </a:p>
        </p:txBody>
      </p:sp>
    </p:spTree>
    <p:extLst>
      <p:ext uri="{BB962C8B-B14F-4D97-AF65-F5344CB8AC3E}">
        <p14:creationId xmlns:p14="http://schemas.microsoft.com/office/powerpoint/2010/main" val="805513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352</TotalTime>
  <Words>3279</Words>
  <Application>Microsoft Office PowerPoint</Application>
  <PresentationFormat>Presentación en pantalla (4:3)</PresentationFormat>
  <Paragraphs>144</Paragraphs>
  <Slides>25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25</vt:i4>
      </vt:variant>
    </vt:vector>
  </HeadingPairs>
  <TitlesOfParts>
    <vt:vector size="29" baseType="lpstr">
      <vt:lpstr>Gill Sans MT</vt:lpstr>
      <vt:lpstr>Verdana</vt:lpstr>
      <vt:lpstr>Wingdings 2</vt:lpstr>
      <vt:lpstr>Solsticio</vt:lpstr>
      <vt:lpstr>Políticas públicas universales</vt:lpstr>
      <vt:lpstr>Educación: Política Universal de Educación Constitución Política, Título VII, Capítulo de Educación y Cultura.</vt:lpstr>
      <vt:lpstr>Educación: Política Universal de Educación Constitución Política, Título VII, Capítulo de Educación y Cultura.</vt:lpstr>
      <vt:lpstr>Educación: Política Universal de Educación Constitución Política, Título VII, Capítulo de Educación y Cultura.</vt:lpstr>
      <vt:lpstr>Ley Fundamental de Educación</vt:lpstr>
      <vt:lpstr>Ley Fundamental de Educación</vt:lpstr>
      <vt:lpstr>Ley Fundamental de Educación</vt:lpstr>
      <vt:lpstr>Ley Fundamental de Educación</vt:lpstr>
      <vt:lpstr>Ley Fundamental de Educación</vt:lpstr>
      <vt:lpstr>Política de igualdad de acceso a la educación: Ley de Igualdad de Oportunidades para las Personas con Discapacidad: artículos 14 al 22.</vt:lpstr>
      <vt:lpstr>Política de igualdad de acceso a la educación: Ley de Igualdad de Oportunidades para las Personas con Discapacidad: artículos 14 al 22.</vt:lpstr>
      <vt:lpstr>Política de igualdad de acceso a la educación: Ley de Igualdad de Oportunidades para las Personas con Discapacidad: artículos 14 al 22.</vt:lpstr>
      <vt:lpstr>Política de Garantías Sociales y derecho universal a la salud: Caja Costarricense de Seguro Social. Ley de creación (artículos 1, 2, 3, 5, 22, 28 y 30)</vt:lpstr>
      <vt:lpstr>Política de Garantías Sociales y derecho universal a la salud: Caja Costarricense de Seguro Social. Ley de creación (artículos 1, 2, 3, 5, 22, 28 y 30)</vt:lpstr>
      <vt:lpstr>Ley General de Salud: artículos 10 al 19 (derecho a la salud), 150 al 154, 172 y 196 al 200 (nutrición).</vt:lpstr>
      <vt:lpstr>Ley General de Salud: artículos 10 al 19 (derecho a la salud), 150 al 154, 172 y 196 al 200 (nutrición).</vt:lpstr>
      <vt:lpstr>Ley General de Salud: artículos 10 al 19 (derecho a la salud), 150 al 154, 172 y 196 al 200 (nutrición).</vt:lpstr>
      <vt:lpstr>Ley General de Salud: artículos 10 al 19 (derecho a la salud), 150 al 154, 172 y 196 al 200 (nutrición).</vt:lpstr>
      <vt:lpstr>Ley Nacional de Vacunación: artículos 2, 3, 12, 14.</vt:lpstr>
      <vt:lpstr>Ley Nacional de Vacunación: artículos 2, 3, 12, 14.</vt:lpstr>
      <vt:lpstr>Reglamento del Seguro de Invalidez, Vejez y Muerte: artículos del 1 al 13.</vt:lpstr>
      <vt:lpstr>Reglamento del Seguro de Invalidez, Vejez y Muerte: artículos del 1 al 13.</vt:lpstr>
      <vt:lpstr>Reglamento del Seguro de Invalidez, Vejez y Muerte: artículos del 1 al 13.</vt:lpstr>
      <vt:lpstr>Reglamento del Seguro de Invalidez, Vejez y Muerte: artículos del 1 al 13.</vt:lpstr>
      <vt:lpstr>Políticas de sexualidad: Decreto Ejecutivo 27913-s del 9 de junio de 1999.</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Políticas públicas universales</dc:title>
  <dc:creator>Valued Acer Customer</dc:creator>
  <cp:lastModifiedBy>{Martin}</cp:lastModifiedBy>
  <cp:revision>21</cp:revision>
  <dcterms:created xsi:type="dcterms:W3CDTF">2015-03-20T10:51:50Z</dcterms:created>
  <dcterms:modified xsi:type="dcterms:W3CDTF">2020-06-14T03:12:20Z</dcterms:modified>
</cp:coreProperties>
</file>