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61" r:id="rId4"/>
    <p:sldId id="263" r:id="rId5"/>
    <p:sldId id="265" r:id="rId6"/>
    <p:sldId id="266" r:id="rId7"/>
    <p:sldId id="264" r:id="rId8"/>
    <p:sldId id="270" r:id="rId9"/>
    <p:sldId id="267" r:id="rId10"/>
    <p:sldId id="268" r:id="rId11"/>
    <p:sldId id="269" r:id="rId12"/>
    <p:sldId id="275" r:id="rId13"/>
    <p:sldId id="273" r:id="rId14"/>
    <p:sldId id="274" r:id="rId15"/>
    <p:sldId id="276" r:id="rId16"/>
    <p:sldId id="278" r:id="rId17"/>
    <p:sldId id="277" r:id="rId18"/>
    <p:sldId id="279" r:id="rId19"/>
    <p:sldId id="280" r:id="rId20"/>
    <p:sldId id="281" r:id="rId21"/>
    <p:sldId id="30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719AB-2CF8-4671-A44E-4DED9D41DBA9}" type="datetimeFigureOut">
              <a:rPr lang="en-US" smtClean="0"/>
              <a:pPr/>
              <a:t>3/13/2020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D94D0-CD4D-42D0-9BB3-367FDF79C584}" type="slidenum">
              <a:rPr lang="en-US" smtClean="0"/>
              <a:pPr/>
              <a:t>‹#›</a:t>
            </a:fld>
            <a:endParaRPr lang="en-US"/>
          </a:p>
        </p:txBody>
      </p:sp>
    </p:spTree>
    <p:extLst>
      <p:ext uri="{BB962C8B-B14F-4D97-AF65-F5344CB8AC3E}">
        <p14:creationId xmlns:p14="http://schemas.microsoft.com/office/powerpoint/2010/main" val="314892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94175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267467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158865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42410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50" name="Picture 2" descr="E:\WORKS ZONE\FREELANCEING JOB\TY JOEL STERLING'S PROJECTs\PowerPoin Doc (resizing project)\Presentations\Which Business Entity is Best for You\bg\bg.jpg"/>
          <p:cNvPicPr>
            <a:picLocks noChangeAspect="1" noChangeArrowheads="1"/>
          </p:cNvPicPr>
          <p:nvPr userDrawn="1"/>
        </p:nvPicPr>
        <p:blipFill>
          <a:blip r:embed="rId2" cstate="print"/>
          <a:srcRect/>
          <a:stretch>
            <a:fillRect/>
          </a:stretch>
        </p:blipFill>
        <p:spPr bwMode="auto">
          <a:xfrm>
            <a:off x="0" y="-1"/>
            <a:ext cx="9144000" cy="5148073"/>
          </a:xfrm>
          <a:prstGeom prst="rect">
            <a:avLst/>
          </a:prstGeom>
          <a:noFill/>
        </p:spPr>
      </p:pic>
      <p:sp>
        <p:nvSpPr>
          <p:cNvPr id="2" name="Title 1"/>
          <p:cNvSpPr>
            <a:spLocks noGrp="1"/>
          </p:cNvSpPr>
          <p:nvPr>
            <p:ph type="title"/>
          </p:nvPr>
        </p:nvSpPr>
        <p:spPr>
          <a:xfrm>
            <a:off x="722313" y="819150"/>
            <a:ext cx="7772400" cy="1021556"/>
          </a:xfrm>
        </p:spPr>
        <p:txBody>
          <a:bodyPr anchor="t"/>
          <a:lstStyle>
            <a:lvl1pPr algn="l">
              <a:defRPr sz="4000" b="1" cap="all"/>
            </a:lvl1pPr>
          </a:lstStyle>
          <a:p>
            <a:r>
              <a:rPr lang="en-US" dirty="0"/>
              <a:t>Click to edit Master title style</a:t>
            </a:r>
          </a:p>
        </p:txBody>
      </p:sp>
    </p:spTree>
    <p:extLst>
      <p:ext uri="{BB962C8B-B14F-4D97-AF65-F5344CB8AC3E}">
        <p14:creationId xmlns:p14="http://schemas.microsoft.com/office/powerpoint/2010/main" val="30072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273121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331686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376382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074" name="Picture 2" descr="E:\WORKS ZONE\FREELANCEING JOB\TY JOEL STERLING'S PROJECTs\PowerPoin Doc (resizing project)\Presentations\Which Business Entity is Best for You\bg\bg.jpg"/>
          <p:cNvPicPr>
            <a:picLocks noChangeAspect="1" noChangeArrowheads="1"/>
          </p:cNvPicPr>
          <p:nvPr userDrawn="1"/>
        </p:nvPicPr>
        <p:blipFill>
          <a:blip r:embed="rId2" cstate="print">
            <a:duotone>
              <a:prstClr val="black"/>
              <a:schemeClr val="accent1">
                <a:tint val="45000"/>
                <a:satMod val="400000"/>
              </a:schemeClr>
            </a:duotone>
          </a:blip>
          <a:srcRect/>
          <a:stretch>
            <a:fillRect/>
          </a:stretch>
        </p:blipFill>
        <p:spPr bwMode="auto">
          <a:xfrm>
            <a:off x="-1" y="0"/>
            <a:ext cx="9144001" cy="5148073"/>
          </a:xfrm>
          <a:prstGeom prst="rect">
            <a:avLst/>
          </a:prstGeom>
          <a:noFill/>
        </p:spPr>
      </p:pic>
      <p:sp>
        <p:nvSpPr>
          <p:cNvPr id="6" name="Rectangle 5"/>
          <p:cNvSpPr/>
          <p:nvPr userDrawn="1"/>
        </p:nvSpPr>
        <p:spPr>
          <a:xfrm>
            <a:off x="0" y="0"/>
            <a:ext cx="9144000"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2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97634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A8AB4E4-4F99-404B-B28B-B13CFBC2A668}" type="datetimeFigureOut">
              <a:rPr lang="en-US" smtClean="0"/>
              <a:pPr/>
              <a:t>3/13/2020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F4AC9F0-A80D-461C-A4A8-EDC04C4C32CD}" type="slidenum">
              <a:rPr lang="en-US" smtClean="0"/>
              <a:pPr/>
              <a:t>‹#›</a:t>
            </a:fld>
            <a:endParaRPr lang="en-US"/>
          </a:p>
        </p:txBody>
      </p:sp>
    </p:spTree>
    <p:extLst>
      <p:ext uri="{BB962C8B-B14F-4D97-AF65-F5344CB8AC3E}">
        <p14:creationId xmlns:p14="http://schemas.microsoft.com/office/powerpoint/2010/main" val="403602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E:\WORKS ZONE\FREELANCEING JOB\TY JOEL STERLING'S PROJECTs\PowerPoin Doc (resizing project)\Presentations\Which Business Entity is Best for You\bg\bg.jpg"/>
          <p:cNvPicPr>
            <a:picLocks noChangeAspect="1" noChangeArrowheads="1"/>
          </p:cNvPicPr>
          <p:nvPr userDrawn="1"/>
        </p:nvPicPr>
        <p:blipFill>
          <a:blip r:embed="rId13" cstate="print">
            <a:duotone>
              <a:schemeClr val="bg2">
                <a:shade val="45000"/>
                <a:satMod val="135000"/>
              </a:schemeClr>
              <a:prstClr val="white"/>
            </a:duotone>
          </a:blip>
          <a:srcRect/>
          <a:stretch>
            <a:fillRect/>
          </a:stretch>
        </p:blipFill>
        <p:spPr bwMode="auto">
          <a:xfrm>
            <a:off x="0" y="1"/>
            <a:ext cx="9144000" cy="5148072"/>
          </a:xfrm>
          <a:prstGeom prst="rect">
            <a:avLst/>
          </a:prstGeom>
          <a:noFill/>
        </p:spPr>
      </p:pic>
      <p:sp>
        <p:nvSpPr>
          <p:cNvPr id="6" name="Rectangle 5"/>
          <p:cNvSpPr/>
          <p:nvPr userDrawn="1"/>
        </p:nvSpPr>
        <p:spPr>
          <a:xfrm>
            <a:off x="0" y="0"/>
            <a:ext cx="9144000" cy="51435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71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000090"/>
          </a:solidFill>
          <a:latin typeface="+mj-lt"/>
          <a:ea typeface="+mj-ea"/>
          <a:cs typeface="+mj-cs"/>
        </a:defRPr>
      </a:lvl1pPr>
    </p:titleStyle>
    <p:bodyStyle>
      <a:lvl1pPr marL="342900" indent="-342900" algn="l" defTabSz="914400" rtl="0" eaLnBrk="1" latinLnBrk="0" hangingPunct="1">
        <a:spcBef>
          <a:spcPct val="20000"/>
        </a:spcBef>
        <a:buClr>
          <a:srgbClr val="000090"/>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009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0090"/>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Clr>
          <a:srgbClr val="000090"/>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Clr>
          <a:srgbClr val="000090"/>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38150"/>
            <a:ext cx="7772400" cy="1752600"/>
          </a:xfrm>
        </p:spPr>
        <p:txBody>
          <a:bodyPr anchor="ctr">
            <a:normAutofit/>
          </a:bodyPr>
          <a:lstStyle/>
          <a:p>
            <a:pPr algn="ctr">
              <a:lnSpc>
                <a:spcPts val="5000"/>
              </a:lnSpc>
            </a:pPr>
            <a:r>
              <a:rPr lang="en-US" sz="4800" dirty="0">
                <a:solidFill>
                  <a:srgbClr val="000090"/>
                </a:solidFill>
              </a:rPr>
              <a:t>Which Business Entity </a:t>
            </a:r>
            <a:br>
              <a:rPr lang="en-US" sz="4800" dirty="0">
                <a:solidFill>
                  <a:srgbClr val="000090"/>
                </a:solidFill>
              </a:rPr>
            </a:br>
            <a:r>
              <a:rPr lang="en-US" sz="4800" dirty="0">
                <a:solidFill>
                  <a:srgbClr val="000090"/>
                </a:solidFill>
              </a:rPr>
              <a:t>is Best for You?</a:t>
            </a:r>
          </a:p>
        </p:txBody>
      </p:sp>
    </p:spTree>
    <p:extLst>
      <p:ext uri="{BB962C8B-B14F-4D97-AF65-F5344CB8AC3E}">
        <p14:creationId xmlns:p14="http://schemas.microsoft.com/office/powerpoint/2010/main" val="404322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and Shares</a:t>
            </a:r>
          </a:p>
        </p:txBody>
      </p:sp>
      <p:sp>
        <p:nvSpPr>
          <p:cNvPr id="3" name="Content Placeholder 2"/>
          <p:cNvSpPr>
            <a:spLocks noGrp="1"/>
          </p:cNvSpPr>
          <p:nvPr>
            <p:ph idx="1"/>
          </p:nvPr>
        </p:nvSpPr>
        <p:spPr>
          <a:xfrm>
            <a:off x="457200" y="1200151"/>
            <a:ext cx="8686800" cy="3394472"/>
          </a:xfrm>
        </p:spPr>
        <p:txBody>
          <a:bodyPr>
            <a:normAutofit/>
          </a:bodyPr>
          <a:lstStyle/>
          <a:p>
            <a:r>
              <a:rPr lang="en-US" dirty="0"/>
              <a:t>LLC – An LLC is another type of corporation and the only real difference is liability rather than shares and costs, so it works like other corporations.</a:t>
            </a:r>
          </a:p>
          <a:p>
            <a:r>
              <a:rPr lang="en-US" dirty="0"/>
              <a:t>Partnerships – partner shares vary, and they should be clearly spelled out in the partnership agreement. </a:t>
            </a:r>
            <a:r>
              <a:rPr lang="en-US" u="sng" dirty="0"/>
              <a:t>If the shares are not specified, they are assumed to be equal</a:t>
            </a:r>
            <a:r>
              <a:rPr lang="en-US" dirty="0"/>
              <a:t>.</a:t>
            </a:r>
            <a:endParaRPr lang="en-US" sz="4000" dirty="0"/>
          </a:p>
        </p:txBody>
      </p:sp>
      <p:pic>
        <p:nvPicPr>
          <p:cNvPr id="6146" name="Picture 2" descr="E:\WORKS ZONE\FREELANCEING JOB\TY JOEL STERLING'S PROJECTs\PowerPoin Doc (resizing project)\Presentations\Stock\business-png-grow.png"/>
          <p:cNvPicPr>
            <a:picLocks noChangeAspect="1" noChangeArrowheads="1"/>
          </p:cNvPicPr>
          <p:nvPr/>
        </p:nvPicPr>
        <p:blipFill>
          <a:blip r:embed="rId2" cstate="print"/>
          <a:srcRect/>
          <a:stretch>
            <a:fillRect/>
          </a:stretch>
        </p:blipFill>
        <p:spPr bwMode="auto">
          <a:xfrm>
            <a:off x="6605064" y="3867150"/>
            <a:ext cx="1700736" cy="1276350"/>
          </a:xfrm>
          <a:prstGeom prst="rect">
            <a:avLst/>
          </a:prstGeom>
          <a:noFill/>
        </p:spPr>
      </p:pic>
    </p:spTree>
    <p:extLst>
      <p:ext uri="{BB962C8B-B14F-4D97-AF65-F5344CB8AC3E}">
        <p14:creationId xmlns:p14="http://schemas.microsoft.com/office/powerpoint/2010/main" val="2713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and Shares</a:t>
            </a:r>
          </a:p>
        </p:txBody>
      </p:sp>
      <p:sp>
        <p:nvSpPr>
          <p:cNvPr id="3" name="Content Placeholder 2"/>
          <p:cNvSpPr>
            <a:spLocks noGrp="1"/>
          </p:cNvSpPr>
          <p:nvPr>
            <p:ph idx="1"/>
          </p:nvPr>
        </p:nvSpPr>
        <p:spPr>
          <a:xfrm>
            <a:off x="457200" y="1200151"/>
            <a:ext cx="8458200" cy="3394472"/>
          </a:xfrm>
        </p:spPr>
        <p:txBody>
          <a:bodyPr>
            <a:noAutofit/>
          </a:bodyPr>
          <a:lstStyle/>
          <a:p>
            <a:r>
              <a:rPr lang="en-US" sz="2000" dirty="0"/>
              <a:t>Corporation – a corporation is </a:t>
            </a:r>
            <a:r>
              <a:rPr lang="en-US" sz="2000" b="1" dirty="0"/>
              <a:t>run by its board of directors</a:t>
            </a:r>
            <a:r>
              <a:rPr lang="en-US" sz="2000" dirty="0"/>
              <a:t>. These people are usually also the owners. Ownership stakes are defined by what percentage of stock everyone owns. If one person has a controlling interest (over 50% of the stock), then their decisions will generally overrule everyone else’s. If the shareholders have smaller stakes in the corporation, sometimes shareholders will band together to influence decisions or even eject board members. Profits are generally distributed per share percentages, although board members can take a salary.</a:t>
            </a:r>
          </a:p>
          <a:p>
            <a:r>
              <a:rPr lang="en-US" sz="2000" dirty="0"/>
              <a:t>S Corporation –a </a:t>
            </a:r>
            <a:r>
              <a:rPr lang="en-US" sz="2000" u="sng" dirty="0"/>
              <a:t>shareholder working for the company must pay him or herself reasonable compensation</a:t>
            </a:r>
            <a:r>
              <a:rPr lang="en-US" sz="2000" dirty="0"/>
              <a:t>. The shareholder has to get fair market value, or the IRS may reclassify any additional corporate earnings as wages.</a:t>
            </a:r>
          </a:p>
        </p:txBody>
      </p:sp>
    </p:spTree>
    <p:extLst>
      <p:ext uri="{BB962C8B-B14F-4D97-AF65-F5344CB8AC3E}">
        <p14:creationId xmlns:p14="http://schemas.microsoft.com/office/powerpoint/2010/main" val="11972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 Partnership Best?</a:t>
            </a:r>
          </a:p>
        </p:txBody>
      </p:sp>
      <p:sp>
        <p:nvSpPr>
          <p:cNvPr id="3" name="Content Placeholder 2"/>
          <p:cNvSpPr>
            <a:spLocks noGrp="1"/>
          </p:cNvSpPr>
          <p:nvPr>
            <p:ph idx="1"/>
          </p:nvPr>
        </p:nvSpPr>
        <p:spPr>
          <a:xfrm>
            <a:off x="457200" y="1200151"/>
            <a:ext cx="6705600" cy="3394472"/>
          </a:xfrm>
        </p:spPr>
        <p:txBody>
          <a:bodyPr>
            <a:normAutofit/>
          </a:bodyPr>
          <a:lstStyle/>
          <a:p>
            <a:r>
              <a:rPr lang="en-US" dirty="0"/>
              <a:t>Partners share the spoils and the responsibility</a:t>
            </a:r>
            <a:endParaRPr lang="en-US" sz="4000" dirty="0"/>
          </a:p>
          <a:p>
            <a:r>
              <a:rPr lang="en-US" dirty="0"/>
              <a:t>The </a:t>
            </a:r>
            <a:r>
              <a:rPr lang="en-US" b="1" dirty="0"/>
              <a:t>sizes of their shares dictate how much say they have</a:t>
            </a:r>
            <a:endParaRPr lang="en-US" sz="4000" b="1" dirty="0"/>
          </a:p>
          <a:p>
            <a:r>
              <a:rPr lang="en-US" u="sng" dirty="0"/>
              <a:t>Silent partners</a:t>
            </a:r>
            <a:r>
              <a:rPr lang="en-US" dirty="0"/>
              <a:t> generally just want to throw in their money, take out their profits, and not much else</a:t>
            </a:r>
          </a:p>
        </p:txBody>
      </p:sp>
      <p:pic>
        <p:nvPicPr>
          <p:cNvPr id="9218" name="Picture 2" descr="E:\WORKS ZONE\FREELANCEING JOB\TY JOEL STERLING'S PROJECTs\PowerPoin Doc (resizing project)\Presentations\Stock\ShakingHands-resized.png"/>
          <p:cNvPicPr>
            <a:picLocks noChangeAspect="1" noChangeArrowheads="1"/>
          </p:cNvPicPr>
          <p:nvPr/>
        </p:nvPicPr>
        <p:blipFill>
          <a:blip r:embed="rId2" cstate="print"/>
          <a:srcRect/>
          <a:stretch>
            <a:fillRect/>
          </a:stretch>
        </p:blipFill>
        <p:spPr bwMode="auto">
          <a:xfrm>
            <a:off x="6934200" y="1962150"/>
            <a:ext cx="1600200" cy="2652416"/>
          </a:xfrm>
          <a:prstGeom prst="rect">
            <a:avLst/>
          </a:prstGeom>
          <a:noFill/>
        </p:spPr>
      </p:pic>
    </p:spTree>
    <p:extLst>
      <p:ext uri="{BB962C8B-B14F-4D97-AF65-F5344CB8AC3E}">
        <p14:creationId xmlns:p14="http://schemas.microsoft.com/office/powerpoint/2010/main" val="41222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is a Partnership Best?</a:t>
            </a:r>
          </a:p>
        </p:txBody>
      </p:sp>
      <p:sp>
        <p:nvSpPr>
          <p:cNvPr id="3" name="Content Placeholder 2"/>
          <p:cNvSpPr>
            <a:spLocks noGrp="1"/>
          </p:cNvSpPr>
          <p:nvPr>
            <p:ph idx="1"/>
          </p:nvPr>
        </p:nvSpPr>
        <p:spPr>
          <a:xfrm>
            <a:off x="457200" y="1200151"/>
            <a:ext cx="8686800" cy="3394472"/>
          </a:xfrm>
        </p:spPr>
        <p:txBody>
          <a:bodyPr/>
          <a:lstStyle/>
          <a:p>
            <a:r>
              <a:rPr lang="en-US" dirty="0"/>
              <a:t>Partnerships carry a measure of </a:t>
            </a:r>
            <a:r>
              <a:rPr lang="en-US" b="1" dirty="0"/>
              <a:t>risk</a:t>
            </a:r>
            <a:endParaRPr lang="en-US" sz="4000" b="1" dirty="0"/>
          </a:p>
          <a:p>
            <a:r>
              <a:rPr lang="en-US" dirty="0"/>
              <a:t>Partners are </a:t>
            </a:r>
            <a:r>
              <a:rPr lang="en-US" u="sng" dirty="0"/>
              <a:t>responsible for their own and the other partners’ doings</a:t>
            </a:r>
            <a:endParaRPr lang="en-US" sz="4000" u="sng" dirty="0"/>
          </a:p>
          <a:p>
            <a:r>
              <a:rPr lang="en-US" dirty="0"/>
              <a:t>It’s imperative that partners be trustworthy and responsible</a:t>
            </a:r>
            <a:endParaRPr lang="en-US" sz="4000" dirty="0"/>
          </a:p>
          <a:p>
            <a:r>
              <a:rPr lang="en-US" dirty="0"/>
              <a:t>Partners also need a plan in the event one of them dies</a:t>
            </a:r>
          </a:p>
        </p:txBody>
      </p:sp>
    </p:spTree>
    <p:extLst>
      <p:ext uri="{BB962C8B-B14F-4D97-AF65-F5344CB8AC3E}">
        <p14:creationId xmlns:p14="http://schemas.microsoft.com/office/powerpoint/2010/main" val="2867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 Corporation Best?</a:t>
            </a:r>
          </a:p>
        </p:txBody>
      </p:sp>
      <p:sp>
        <p:nvSpPr>
          <p:cNvPr id="3" name="Content Placeholder 2"/>
          <p:cNvSpPr>
            <a:spLocks noGrp="1"/>
          </p:cNvSpPr>
          <p:nvPr>
            <p:ph idx="1"/>
          </p:nvPr>
        </p:nvSpPr>
        <p:spPr/>
        <p:txBody>
          <a:bodyPr>
            <a:normAutofit/>
          </a:bodyPr>
          <a:lstStyle/>
          <a:p>
            <a:r>
              <a:rPr lang="en-US" dirty="0"/>
              <a:t>Corporations are </a:t>
            </a:r>
            <a:r>
              <a:rPr lang="en-US" b="1" dirty="0"/>
              <a:t>lower risk </a:t>
            </a:r>
            <a:r>
              <a:rPr lang="en-US" dirty="0"/>
              <a:t>(usually)</a:t>
            </a:r>
          </a:p>
          <a:p>
            <a:r>
              <a:rPr lang="en-US" dirty="0"/>
              <a:t>Business profits go on the business’s tax returns …</a:t>
            </a:r>
          </a:p>
          <a:p>
            <a:r>
              <a:rPr lang="en-US" dirty="0"/>
              <a:t>… and not the owners’</a:t>
            </a:r>
          </a:p>
          <a:p>
            <a:r>
              <a:rPr lang="en-US" dirty="0"/>
              <a:t>Corporations are independent entities</a:t>
            </a:r>
          </a:p>
          <a:p>
            <a:r>
              <a:rPr lang="en-US" dirty="0"/>
              <a:t>So they </a:t>
            </a:r>
            <a:r>
              <a:rPr lang="en-US" u="sng" dirty="0"/>
              <a:t>can be held liable in court for negligence</a:t>
            </a:r>
          </a:p>
        </p:txBody>
      </p:sp>
      <p:pic>
        <p:nvPicPr>
          <p:cNvPr id="5" name="Picture 3" descr="E:\WORKS ZONE\FREELANCEING JOB\TY JOEL STERLING'S PROJECTs\PowerPoin Doc (resizing project)\Presentations\Stock\enterprise-class.png"/>
          <p:cNvPicPr>
            <a:picLocks noChangeAspect="1" noChangeArrowheads="1"/>
          </p:cNvPicPr>
          <p:nvPr/>
        </p:nvPicPr>
        <p:blipFill>
          <a:blip r:embed="rId2" cstate="print"/>
          <a:srcRect/>
          <a:stretch>
            <a:fillRect/>
          </a:stretch>
        </p:blipFill>
        <p:spPr bwMode="auto">
          <a:xfrm>
            <a:off x="6553200" y="3790950"/>
            <a:ext cx="1828800" cy="1437712"/>
          </a:xfrm>
          <a:prstGeom prst="rect">
            <a:avLst/>
          </a:prstGeom>
          <a:noFill/>
        </p:spPr>
      </p:pic>
    </p:spTree>
    <p:extLst>
      <p:ext uri="{BB962C8B-B14F-4D97-AF65-F5344CB8AC3E}">
        <p14:creationId xmlns:p14="http://schemas.microsoft.com/office/powerpoint/2010/main" val="2967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 Corporation Best?</a:t>
            </a:r>
          </a:p>
        </p:txBody>
      </p:sp>
      <p:sp>
        <p:nvSpPr>
          <p:cNvPr id="3" name="Content Placeholder 2"/>
          <p:cNvSpPr>
            <a:spLocks noGrp="1"/>
          </p:cNvSpPr>
          <p:nvPr>
            <p:ph idx="1"/>
          </p:nvPr>
        </p:nvSpPr>
        <p:spPr>
          <a:xfrm>
            <a:off x="457200" y="1200151"/>
            <a:ext cx="6629400" cy="3394472"/>
          </a:xfrm>
        </p:spPr>
        <p:txBody>
          <a:bodyPr>
            <a:normAutofit fontScale="92500" lnSpcReduction="10000"/>
          </a:bodyPr>
          <a:lstStyle/>
          <a:p>
            <a:r>
              <a:rPr lang="en-US" dirty="0"/>
              <a:t>The </a:t>
            </a:r>
            <a:r>
              <a:rPr lang="en-US" b="1" dirty="0"/>
              <a:t>number of shares will dictate how much power an owner has</a:t>
            </a:r>
            <a:endParaRPr lang="en-US" sz="4000" b="1" dirty="0"/>
          </a:p>
          <a:p>
            <a:r>
              <a:rPr lang="en-US" dirty="0"/>
              <a:t>Owners with over 50% of the shares aren’t always invincible</a:t>
            </a:r>
            <a:endParaRPr lang="en-US" sz="4000" dirty="0"/>
          </a:p>
          <a:p>
            <a:r>
              <a:rPr lang="en-US" u="sng" dirty="0"/>
              <a:t>Smaller shareholders can band together and become a voting bloc</a:t>
            </a:r>
            <a:r>
              <a:rPr lang="en-US" dirty="0"/>
              <a:t> …</a:t>
            </a:r>
            <a:endParaRPr lang="en-US" sz="4000" dirty="0"/>
          </a:p>
          <a:p>
            <a:r>
              <a:rPr lang="en-US" dirty="0"/>
              <a:t>… and influence the company’s direction better than if they acted alone</a:t>
            </a:r>
            <a:endParaRPr lang="en-US" sz="4000" dirty="0"/>
          </a:p>
        </p:txBody>
      </p:sp>
      <p:pic>
        <p:nvPicPr>
          <p:cNvPr id="11266" name="Picture 2" descr="E:\WORKS ZONE\FREELANCEING JOB\TY JOEL STERLING'S PROJECTs\PowerPoin Doc (resizing project)\Presentations\Stock\corporation.jpg"/>
          <p:cNvPicPr>
            <a:picLocks noChangeAspect="1" noChangeArrowheads="1"/>
          </p:cNvPicPr>
          <p:nvPr/>
        </p:nvPicPr>
        <p:blipFill>
          <a:blip r:embed="rId2" cstate="print"/>
          <a:srcRect/>
          <a:stretch>
            <a:fillRect/>
          </a:stretch>
        </p:blipFill>
        <p:spPr bwMode="auto">
          <a:xfrm>
            <a:off x="6477000" y="3486150"/>
            <a:ext cx="2344737" cy="1316660"/>
          </a:xfrm>
          <a:prstGeom prst="ellipse">
            <a:avLst/>
          </a:prstGeom>
          <a:ln>
            <a:noFill/>
          </a:ln>
          <a:effectLst>
            <a:softEdge rad="112500"/>
          </a:effectLst>
        </p:spPr>
      </p:pic>
    </p:spTree>
    <p:extLst>
      <p:ext uri="{BB962C8B-B14F-4D97-AF65-F5344CB8AC3E}">
        <p14:creationId xmlns:p14="http://schemas.microsoft.com/office/powerpoint/2010/main" val="32431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S Corporation Best?</a:t>
            </a:r>
          </a:p>
        </p:txBody>
      </p:sp>
      <p:sp>
        <p:nvSpPr>
          <p:cNvPr id="3" name="Content Placeholder 2"/>
          <p:cNvSpPr>
            <a:spLocks noGrp="1"/>
          </p:cNvSpPr>
          <p:nvPr>
            <p:ph idx="1"/>
          </p:nvPr>
        </p:nvSpPr>
        <p:spPr/>
        <p:txBody>
          <a:bodyPr/>
          <a:lstStyle/>
          <a:p>
            <a:r>
              <a:rPr lang="en-US" dirty="0"/>
              <a:t>An S corporation will carry </a:t>
            </a:r>
            <a:r>
              <a:rPr lang="en-US" b="1" dirty="0"/>
              <a:t>lower risks</a:t>
            </a:r>
            <a:endParaRPr lang="en-US" sz="4000" b="1" dirty="0"/>
          </a:p>
          <a:p>
            <a:r>
              <a:rPr lang="en-US" dirty="0"/>
              <a:t>But </a:t>
            </a:r>
            <a:r>
              <a:rPr lang="en-US" u="sng" dirty="0"/>
              <a:t>business profits will be reported on the owners’ personal tax returns</a:t>
            </a:r>
            <a:endParaRPr lang="en-US" sz="4000" u="sng" dirty="0"/>
          </a:p>
          <a:p>
            <a:r>
              <a:rPr lang="en-US" dirty="0"/>
              <a:t>However, the owners can save on Social Security and Medicare taxes</a:t>
            </a:r>
            <a:endParaRPr lang="en-US" sz="4000" dirty="0"/>
          </a:p>
          <a:p>
            <a:r>
              <a:rPr lang="en-US" dirty="0"/>
              <a:t>S Corporation owners are protected from personal liability for its business decisions or actions </a:t>
            </a:r>
          </a:p>
        </p:txBody>
      </p:sp>
      <p:pic>
        <p:nvPicPr>
          <p:cNvPr id="12290" name="Picture 2" descr="E:\WORKS ZONE\FREELANCEING JOB\TY JOEL STERLING'S PROJECTs\PowerPoin Doc (resizing project)\Presentations\Stock\low-risk12.png"/>
          <p:cNvPicPr>
            <a:picLocks noChangeAspect="1" noChangeArrowheads="1"/>
          </p:cNvPicPr>
          <p:nvPr/>
        </p:nvPicPr>
        <p:blipFill>
          <a:blip r:embed="rId2" cstate="print"/>
          <a:srcRect/>
          <a:stretch>
            <a:fillRect/>
          </a:stretch>
        </p:blipFill>
        <p:spPr bwMode="auto">
          <a:xfrm>
            <a:off x="7162800" y="4278316"/>
            <a:ext cx="1824037" cy="865184"/>
          </a:xfrm>
          <a:prstGeom prst="rect">
            <a:avLst/>
          </a:prstGeom>
          <a:noFill/>
        </p:spPr>
      </p:pic>
    </p:spTree>
    <p:extLst>
      <p:ext uri="{BB962C8B-B14F-4D97-AF65-F5344CB8AC3E}">
        <p14:creationId xmlns:p14="http://schemas.microsoft.com/office/powerpoint/2010/main" val="25444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S Corporation Best?</a:t>
            </a:r>
          </a:p>
        </p:txBody>
      </p:sp>
      <p:sp>
        <p:nvSpPr>
          <p:cNvPr id="3" name="Content Placeholder 2"/>
          <p:cNvSpPr>
            <a:spLocks noGrp="1"/>
          </p:cNvSpPr>
          <p:nvPr>
            <p:ph idx="1"/>
          </p:nvPr>
        </p:nvSpPr>
        <p:spPr/>
        <p:txBody>
          <a:bodyPr/>
          <a:lstStyle/>
          <a:p>
            <a:r>
              <a:rPr lang="en-US" dirty="0"/>
              <a:t>S corporations are </a:t>
            </a:r>
            <a:r>
              <a:rPr lang="en-US" b="1" dirty="0"/>
              <a:t>limited to only 100 shareholders</a:t>
            </a:r>
            <a:endParaRPr lang="en-US" sz="4000" b="1" dirty="0"/>
          </a:p>
          <a:p>
            <a:r>
              <a:rPr lang="en-US" dirty="0"/>
              <a:t>Those </a:t>
            </a:r>
            <a:r>
              <a:rPr lang="en-US" u="sng" dirty="0"/>
              <a:t>shareholders have to be individuals or certain trusts and estates</a:t>
            </a:r>
            <a:endParaRPr lang="en-US" sz="4000" u="sng" dirty="0"/>
          </a:p>
          <a:p>
            <a:r>
              <a:rPr lang="en-US" dirty="0"/>
              <a:t>A foreign citizen cannot be a shareholder in an S corporation</a:t>
            </a:r>
            <a:endParaRPr lang="en-US" sz="4000" dirty="0"/>
          </a:p>
          <a:p>
            <a:r>
              <a:rPr lang="en-US" dirty="0"/>
              <a:t>The company has to operate domestically</a:t>
            </a:r>
          </a:p>
        </p:txBody>
      </p:sp>
      <p:pic>
        <p:nvPicPr>
          <p:cNvPr id="13314" name="Picture 2" descr="E:\WORKS ZONE\FREELANCEING JOB\TY JOEL STERLING'S PROJECTs\PowerPoin Doc (resizing project)\Presentations\Stock\shareholder_protection.png"/>
          <p:cNvPicPr>
            <a:picLocks noChangeAspect="1" noChangeArrowheads="1"/>
          </p:cNvPicPr>
          <p:nvPr/>
        </p:nvPicPr>
        <p:blipFill>
          <a:blip r:embed="rId2" cstate="print"/>
          <a:srcRect/>
          <a:stretch>
            <a:fillRect/>
          </a:stretch>
        </p:blipFill>
        <p:spPr bwMode="auto">
          <a:xfrm>
            <a:off x="7010400" y="3330905"/>
            <a:ext cx="2057400" cy="1812595"/>
          </a:xfrm>
          <a:prstGeom prst="rect">
            <a:avLst/>
          </a:prstGeom>
          <a:noFill/>
        </p:spPr>
      </p:pic>
    </p:spTree>
    <p:extLst>
      <p:ext uri="{BB962C8B-B14F-4D97-AF65-F5344CB8AC3E}">
        <p14:creationId xmlns:p14="http://schemas.microsoft.com/office/powerpoint/2010/main" val="39065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S Corporation Best?</a:t>
            </a:r>
          </a:p>
        </p:txBody>
      </p:sp>
      <p:sp>
        <p:nvSpPr>
          <p:cNvPr id="3" name="Content Placeholder 2"/>
          <p:cNvSpPr>
            <a:spLocks noGrp="1"/>
          </p:cNvSpPr>
          <p:nvPr>
            <p:ph idx="1"/>
          </p:nvPr>
        </p:nvSpPr>
        <p:spPr/>
        <p:txBody>
          <a:bodyPr>
            <a:normAutofit fontScale="92500" lnSpcReduction="10000"/>
          </a:bodyPr>
          <a:lstStyle/>
          <a:p>
            <a:r>
              <a:rPr lang="en-US" dirty="0"/>
              <a:t>The owners will </a:t>
            </a:r>
            <a:r>
              <a:rPr lang="en-US" b="1" dirty="0"/>
              <a:t>pay taxes only on the money they earn from the business</a:t>
            </a:r>
            <a:endParaRPr lang="en-US" sz="4000" b="1" dirty="0"/>
          </a:p>
          <a:p>
            <a:r>
              <a:rPr lang="en-US" dirty="0"/>
              <a:t>This is recorded as personal income</a:t>
            </a:r>
            <a:endParaRPr lang="en-US" sz="4000" dirty="0"/>
          </a:p>
          <a:p>
            <a:r>
              <a:rPr lang="en-US" dirty="0"/>
              <a:t>The </a:t>
            </a:r>
            <a:r>
              <a:rPr lang="en-US" u="sng" dirty="0"/>
              <a:t>business itself is not taxed</a:t>
            </a:r>
            <a:endParaRPr lang="en-US" sz="4000" u="sng" dirty="0"/>
          </a:p>
          <a:p>
            <a:r>
              <a:rPr lang="en-US" dirty="0"/>
              <a:t>Owners of S corporations who are also employees pay taxes based only on their compensation</a:t>
            </a:r>
            <a:endParaRPr lang="en-US" sz="4000" dirty="0"/>
          </a:p>
          <a:p>
            <a:r>
              <a:rPr lang="en-US" dirty="0"/>
              <a:t>This means they don’t pay Social Security or Medicare twice, like owners of unincorporated businesses have to</a:t>
            </a:r>
          </a:p>
        </p:txBody>
      </p:sp>
    </p:spTree>
    <p:extLst>
      <p:ext uri="{BB962C8B-B14F-4D97-AF65-F5344CB8AC3E}">
        <p14:creationId xmlns:p14="http://schemas.microsoft.com/office/powerpoint/2010/main" val="10183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LLC Best?</a:t>
            </a:r>
          </a:p>
        </p:txBody>
      </p:sp>
      <p:sp>
        <p:nvSpPr>
          <p:cNvPr id="3" name="Content Placeholder 2"/>
          <p:cNvSpPr>
            <a:spLocks noGrp="1"/>
          </p:cNvSpPr>
          <p:nvPr>
            <p:ph idx="1"/>
          </p:nvPr>
        </p:nvSpPr>
        <p:spPr>
          <a:xfrm>
            <a:off x="457200" y="1200151"/>
            <a:ext cx="7467600" cy="3394472"/>
          </a:xfrm>
        </p:spPr>
        <p:txBody>
          <a:bodyPr/>
          <a:lstStyle/>
          <a:p>
            <a:r>
              <a:rPr lang="en-US" dirty="0"/>
              <a:t>A limited liability corporation carries</a:t>
            </a:r>
            <a:r>
              <a:rPr lang="en-US" b="1" dirty="0"/>
              <a:t> lower risks</a:t>
            </a:r>
            <a:endParaRPr lang="en-US" sz="4000" b="1" dirty="0"/>
          </a:p>
          <a:p>
            <a:r>
              <a:rPr lang="en-US" dirty="0"/>
              <a:t>But </a:t>
            </a:r>
            <a:r>
              <a:rPr lang="en-US" u="sng" dirty="0"/>
              <a:t>business profits are reported on personal tax returns</a:t>
            </a:r>
            <a:endParaRPr lang="en-US" sz="4000" u="sng" dirty="0"/>
          </a:p>
          <a:p>
            <a:r>
              <a:rPr lang="en-US" dirty="0"/>
              <a:t>This can result in owners paying high taxes</a:t>
            </a:r>
            <a:endParaRPr lang="en-US" sz="4000" dirty="0"/>
          </a:p>
          <a:p>
            <a:r>
              <a:rPr lang="en-US" dirty="0"/>
              <a:t>They also pay an employment tax on the net income of the business</a:t>
            </a:r>
          </a:p>
        </p:txBody>
      </p:sp>
      <p:pic>
        <p:nvPicPr>
          <p:cNvPr id="14338" name="Picture 2" descr="E:\WORKS ZONE\FREELANCEING JOB\TY JOEL STERLING'S PROJECTs\PowerPoin Doc (resizing project)\Presentations\Stock\Taxation.png"/>
          <p:cNvPicPr>
            <a:picLocks noChangeAspect="1" noChangeArrowheads="1"/>
          </p:cNvPicPr>
          <p:nvPr/>
        </p:nvPicPr>
        <p:blipFill>
          <a:blip r:embed="rId2" cstate="print"/>
          <a:srcRect/>
          <a:stretch>
            <a:fillRect/>
          </a:stretch>
        </p:blipFill>
        <p:spPr bwMode="auto">
          <a:xfrm>
            <a:off x="6172200" y="3874251"/>
            <a:ext cx="2514600" cy="877258"/>
          </a:xfrm>
          <a:prstGeom prst="rect">
            <a:avLst/>
          </a:prstGeom>
          <a:noFill/>
        </p:spPr>
      </p:pic>
    </p:spTree>
    <p:extLst>
      <p:ext uri="{BB962C8B-B14F-4D97-AF65-F5344CB8AC3E}">
        <p14:creationId xmlns:p14="http://schemas.microsoft.com/office/powerpoint/2010/main" val="17903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“Entity”?</a:t>
            </a:r>
          </a:p>
        </p:txBody>
      </p:sp>
      <p:sp>
        <p:nvSpPr>
          <p:cNvPr id="3" name="Content Placeholder 2"/>
          <p:cNvSpPr>
            <a:spLocks noGrp="1"/>
          </p:cNvSpPr>
          <p:nvPr>
            <p:ph idx="1"/>
          </p:nvPr>
        </p:nvSpPr>
        <p:spPr>
          <a:xfrm>
            <a:off x="457200" y="1200151"/>
            <a:ext cx="8382000" cy="3394472"/>
          </a:xfrm>
        </p:spPr>
        <p:txBody>
          <a:bodyPr>
            <a:normAutofit/>
          </a:bodyPr>
          <a:lstStyle/>
          <a:p>
            <a:r>
              <a:rPr lang="en-US" dirty="0"/>
              <a:t>A business entity is a commercial, corporate and/or other institution that is </a:t>
            </a:r>
            <a:r>
              <a:rPr lang="en-US" u="sng" dirty="0"/>
              <a:t>formed and administered as per commercial law</a:t>
            </a:r>
            <a:r>
              <a:rPr lang="en-US" dirty="0"/>
              <a:t> in order to engage in business activities, usually for the sale of a product or a service.</a:t>
            </a:r>
          </a:p>
          <a:p>
            <a:r>
              <a:rPr lang="en-US" dirty="0"/>
              <a:t>Essentially, an entity is </a:t>
            </a:r>
            <a:r>
              <a:rPr lang="en-US" b="1" dirty="0"/>
              <a:t>what allows a company the ability by law to conduct business</a:t>
            </a:r>
            <a:r>
              <a:rPr lang="en-US" dirty="0"/>
              <a:t>.</a:t>
            </a:r>
          </a:p>
        </p:txBody>
      </p:sp>
      <p:pic>
        <p:nvPicPr>
          <p:cNvPr id="5122" name="Picture 2" descr="E:\WORKS ZONE\FREELANCEING JOB\TY JOEL STERLING'S PROJECTs\PowerPoin Doc (resizing project)\Presentations\Stock\briefcase.png"/>
          <p:cNvPicPr>
            <a:picLocks noChangeAspect="1" noChangeArrowheads="1"/>
          </p:cNvPicPr>
          <p:nvPr/>
        </p:nvPicPr>
        <p:blipFill>
          <a:blip r:embed="rId2" cstate="print"/>
          <a:srcRect/>
          <a:stretch>
            <a:fillRect/>
          </a:stretch>
        </p:blipFill>
        <p:spPr bwMode="auto">
          <a:xfrm>
            <a:off x="6934200" y="3592513"/>
            <a:ext cx="1550987" cy="1550987"/>
          </a:xfrm>
          <a:prstGeom prst="rect">
            <a:avLst/>
          </a:prstGeom>
          <a:noFill/>
        </p:spPr>
      </p:pic>
    </p:spTree>
    <p:extLst>
      <p:ext uri="{BB962C8B-B14F-4D97-AF65-F5344CB8AC3E}">
        <p14:creationId xmlns:p14="http://schemas.microsoft.com/office/powerpoint/2010/main" val="39594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LLC Best?</a:t>
            </a:r>
          </a:p>
        </p:txBody>
      </p:sp>
      <p:sp>
        <p:nvSpPr>
          <p:cNvPr id="3" name="Content Placeholder 2"/>
          <p:cNvSpPr>
            <a:spLocks noGrp="1"/>
          </p:cNvSpPr>
          <p:nvPr>
            <p:ph idx="1"/>
          </p:nvPr>
        </p:nvSpPr>
        <p:spPr/>
        <p:txBody>
          <a:bodyPr/>
          <a:lstStyle/>
          <a:p>
            <a:r>
              <a:rPr lang="en-US" dirty="0"/>
              <a:t>An LLC isn’t a separate entity (per the IRS)</a:t>
            </a:r>
            <a:endParaRPr lang="en-US" sz="4000" dirty="0"/>
          </a:p>
          <a:p>
            <a:r>
              <a:rPr lang="en-US" dirty="0"/>
              <a:t>Yet </a:t>
            </a:r>
            <a:r>
              <a:rPr lang="en-US" u="sng" dirty="0"/>
              <a:t>LLC members are protected from personal liability for its business decisions or actions </a:t>
            </a:r>
            <a:endParaRPr lang="en-US" sz="4000" u="sng" dirty="0"/>
          </a:p>
          <a:p>
            <a:r>
              <a:rPr lang="en-US" dirty="0"/>
              <a:t>If the LLC goes into debt or is sued, the </a:t>
            </a:r>
            <a:r>
              <a:rPr lang="en-US" b="1" dirty="0"/>
              <a:t>members' personal assets are usually exempt</a:t>
            </a:r>
            <a:endParaRPr lang="en-US" sz="4000" b="1" dirty="0"/>
          </a:p>
          <a:p>
            <a:r>
              <a:rPr lang="en-US" dirty="0"/>
              <a:t>LLCs are often used by groups of professionals, like doctors’ practices and law firms</a:t>
            </a:r>
          </a:p>
        </p:txBody>
      </p:sp>
      <p:pic>
        <p:nvPicPr>
          <p:cNvPr id="15362" name="Picture 2" descr="E:\WORKS ZONE\FREELANCEING JOB\TY JOEL STERLING'S PROJECTs\PowerPoin Doc (resizing project)\Presentations\Stock\fixedassets_1.png"/>
          <p:cNvPicPr>
            <a:picLocks noChangeAspect="1" noChangeArrowheads="1"/>
          </p:cNvPicPr>
          <p:nvPr/>
        </p:nvPicPr>
        <p:blipFill>
          <a:blip r:embed="rId2" cstate="print"/>
          <a:srcRect/>
          <a:stretch>
            <a:fillRect/>
          </a:stretch>
        </p:blipFill>
        <p:spPr bwMode="auto">
          <a:xfrm>
            <a:off x="6934200" y="4135590"/>
            <a:ext cx="1497012" cy="1026960"/>
          </a:xfrm>
          <a:prstGeom prst="rect">
            <a:avLst/>
          </a:prstGeom>
          <a:noFill/>
        </p:spPr>
      </p:pic>
    </p:spTree>
    <p:extLst>
      <p:ext uri="{BB962C8B-B14F-4D97-AF65-F5344CB8AC3E}">
        <p14:creationId xmlns:p14="http://schemas.microsoft.com/office/powerpoint/2010/main" val="197434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500"/>
              </a:lnSpc>
            </a:pPr>
            <a:r>
              <a:rPr lang="en-US" dirty="0"/>
              <a:t>Recap for </a:t>
            </a:r>
            <a:br>
              <a:rPr lang="en-US" dirty="0"/>
            </a:br>
            <a:r>
              <a:rPr lang="en-US" dirty="0"/>
              <a:t>Which Business Entity is Best for You?</a:t>
            </a:r>
          </a:p>
        </p:txBody>
      </p:sp>
      <p:sp>
        <p:nvSpPr>
          <p:cNvPr id="3" name="Content Placeholder 2"/>
          <p:cNvSpPr>
            <a:spLocks noGrp="1"/>
          </p:cNvSpPr>
          <p:nvPr>
            <p:ph idx="1"/>
          </p:nvPr>
        </p:nvSpPr>
        <p:spPr/>
        <p:txBody>
          <a:bodyPr>
            <a:normAutofit fontScale="85000" lnSpcReduction="20000"/>
          </a:bodyPr>
          <a:lstStyle/>
          <a:p>
            <a:r>
              <a:rPr lang="en-US" dirty="0"/>
              <a:t>Business entities </a:t>
            </a:r>
            <a:r>
              <a:rPr lang="en-US" b="1" dirty="0"/>
              <a:t>make a difference </a:t>
            </a:r>
            <a:r>
              <a:rPr lang="en-US" dirty="0"/>
              <a:t>in:</a:t>
            </a:r>
            <a:endParaRPr lang="en-US" sz="4000" dirty="0"/>
          </a:p>
          <a:p>
            <a:pPr lvl="1"/>
            <a:r>
              <a:rPr lang="en-US" dirty="0"/>
              <a:t>Taxes</a:t>
            </a:r>
            <a:endParaRPr lang="en-US" sz="3600" dirty="0"/>
          </a:p>
          <a:p>
            <a:pPr lvl="1"/>
            <a:r>
              <a:rPr lang="en-US" dirty="0"/>
              <a:t>Liability</a:t>
            </a:r>
            <a:endParaRPr lang="en-US" sz="3600" dirty="0"/>
          </a:p>
          <a:p>
            <a:pPr lvl="1"/>
            <a:r>
              <a:rPr lang="en-US" dirty="0"/>
              <a:t>Costs and Shares</a:t>
            </a:r>
            <a:endParaRPr lang="en-US" sz="3600" dirty="0"/>
          </a:p>
          <a:p>
            <a:r>
              <a:rPr lang="en-US" dirty="0"/>
              <a:t>Choosing the </a:t>
            </a:r>
            <a:r>
              <a:rPr lang="en-US" u="sng" dirty="0"/>
              <a:t>best business entity</a:t>
            </a:r>
            <a:r>
              <a:rPr lang="en-US" dirty="0"/>
              <a:t> means</a:t>
            </a:r>
            <a:endParaRPr lang="en-US" sz="4000" dirty="0"/>
          </a:p>
          <a:p>
            <a:pPr lvl="1"/>
            <a:r>
              <a:rPr lang="en-US" dirty="0"/>
              <a:t>Considering what will happen if the company is sued</a:t>
            </a:r>
            <a:endParaRPr lang="en-US" sz="3600" dirty="0"/>
          </a:p>
          <a:p>
            <a:pPr lvl="1"/>
            <a:r>
              <a:rPr lang="en-US" dirty="0"/>
              <a:t>Being comfortable with who is an owner and the ownership structure</a:t>
            </a:r>
            <a:endParaRPr lang="en-US" sz="3600" dirty="0"/>
          </a:p>
          <a:p>
            <a:pPr lvl="1"/>
            <a:r>
              <a:rPr lang="en-US" dirty="0"/>
              <a:t>Deciding how hands on an owner wants to be</a:t>
            </a:r>
          </a:p>
        </p:txBody>
      </p:sp>
      <p:pic>
        <p:nvPicPr>
          <p:cNvPr id="4" name="Picture 2" descr="E:\WORKS ZONE\FREELANCEING JOB\TY JOEL STERLING'S PROJECTs\PowerPoin Doc (resizing project)\Presentations\Stock\Recap3.png"/>
          <p:cNvPicPr>
            <a:picLocks noChangeAspect="1" noChangeArrowheads="1"/>
          </p:cNvPicPr>
          <p:nvPr/>
        </p:nvPicPr>
        <p:blipFill>
          <a:blip r:embed="rId2" cstate="print"/>
          <a:srcRect/>
          <a:stretch>
            <a:fillRect/>
          </a:stretch>
        </p:blipFill>
        <p:spPr bwMode="auto">
          <a:xfrm>
            <a:off x="7239000" y="3409950"/>
            <a:ext cx="1575379" cy="1563271"/>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57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Entities </a:t>
            </a:r>
          </a:p>
        </p:txBody>
      </p:sp>
      <p:sp>
        <p:nvSpPr>
          <p:cNvPr id="3" name="Content Placeholder 2"/>
          <p:cNvSpPr>
            <a:spLocks noGrp="1"/>
          </p:cNvSpPr>
          <p:nvPr>
            <p:ph idx="1"/>
          </p:nvPr>
        </p:nvSpPr>
        <p:spPr>
          <a:xfrm>
            <a:off x="457200" y="1200151"/>
            <a:ext cx="5943600" cy="3394472"/>
          </a:xfrm>
        </p:spPr>
        <p:txBody>
          <a:bodyPr>
            <a:normAutofit/>
          </a:bodyPr>
          <a:lstStyle/>
          <a:p>
            <a:r>
              <a:rPr lang="en-US" sz="3200" dirty="0"/>
              <a:t>Should be chosen with care</a:t>
            </a:r>
          </a:p>
          <a:p>
            <a:r>
              <a:rPr lang="en-US" sz="3200" dirty="0"/>
              <a:t>Have </a:t>
            </a:r>
            <a:r>
              <a:rPr lang="en-US" sz="3200" b="1" dirty="0"/>
              <a:t>consequences</a:t>
            </a:r>
          </a:p>
          <a:p>
            <a:r>
              <a:rPr lang="en-US" sz="3200" dirty="0"/>
              <a:t>But </a:t>
            </a:r>
            <a:r>
              <a:rPr lang="en-US" sz="3200" u="sng" dirty="0"/>
              <a:t>can also provide benefits</a:t>
            </a:r>
          </a:p>
          <a:p>
            <a:r>
              <a:rPr lang="en-US" sz="3200" dirty="0"/>
              <a:t>Yet they can even save you money if chosen well</a:t>
            </a:r>
          </a:p>
        </p:txBody>
      </p:sp>
      <p:pic>
        <p:nvPicPr>
          <p:cNvPr id="6146" name="Picture 2" descr="E:\WORKS ZONE\FREELANCEING JOB\TY JOEL STERLING'S PROJECTs\PowerPoin Doc (resizing project)\Presentations\Stock\business-people-.png"/>
          <p:cNvPicPr>
            <a:picLocks noChangeAspect="1" noChangeArrowheads="1"/>
          </p:cNvPicPr>
          <p:nvPr/>
        </p:nvPicPr>
        <p:blipFill>
          <a:blip r:embed="rId2" cstate="print"/>
          <a:srcRect/>
          <a:stretch>
            <a:fillRect/>
          </a:stretch>
        </p:blipFill>
        <p:spPr bwMode="auto">
          <a:xfrm>
            <a:off x="6248400" y="2758508"/>
            <a:ext cx="2667000" cy="2384992"/>
          </a:xfrm>
          <a:prstGeom prst="rect">
            <a:avLst/>
          </a:prstGeom>
          <a:noFill/>
        </p:spPr>
      </p:pic>
    </p:spTree>
    <p:extLst>
      <p:ext uri="{BB962C8B-B14F-4D97-AF65-F5344CB8AC3E}">
        <p14:creationId xmlns:p14="http://schemas.microsoft.com/office/powerpoint/2010/main" val="10002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Not Every Business Entity Will Do</a:t>
            </a:r>
          </a:p>
        </p:txBody>
      </p:sp>
      <p:sp>
        <p:nvSpPr>
          <p:cNvPr id="3" name="Content Placeholder 2"/>
          <p:cNvSpPr>
            <a:spLocks noGrp="1"/>
          </p:cNvSpPr>
          <p:nvPr>
            <p:ph idx="1"/>
          </p:nvPr>
        </p:nvSpPr>
        <p:spPr/>
        <p:txBody>
          <a:bodyPr>
            <a:normAutofit/>
          </a:bodyPr>
          <a:lstStyle/>
          <a:p>
            <a:r>
              <a:rPr lang="en-US" sz="3200" dirty="0"/>
              <a:t>Your business entity matters</a:t>
            </a:r>
          </a:p>
          <a:p>
            <a:r>
              <a:rPr lang="en-US" sz="3200" dirty="0"/>
              <a:t>It has to do with </a:t>
            </a:r>
            <a:r>
              <a:rPr lang="en-US" sz="3200" b="1" dirty="0"/>
              <a:t>money</a:t>
            </a:r>
          </a:p>
          <a:p>
            <a:r>
              <a:rPr lang="en-US" sz="3200" dirty="0"/>
              <a:t>In both the </a:t>
            </a:r>
            <a:r>
              <a:rPr lang="en-US" sz="3200" u="sng" dirty="0"/>
              <a:t>present</a:t>
            </a:r>
            <a:r>
              <a:rPr lang="en-US" sz="3200" dirty="0"/>
              <a:t> and the </a:t>
            </a:r>
            <a:r>
              <a:rPr lang="en-US" sz="3200" u="sng" dirty="0"/>
              <a:t>future</a:t>
            </a:r>
          </a:p>
          <a:p>
            <a:r>
              <a:rPr lang="en-US" sz="3200" dirty="0"/>
              <a:t>And you want to keep more of yours, right?</a:t>
            </a:r>
          </a:p>
        </p:txBody>
      </p:sp>
      <p:pic>
        <p:nvPicPr>
          <p:cNvPr id="7170" name="Picture 2" descr="E:\WORKS ZONE\FREELANCEING JOB\TY JOEL STERLING'S PROJECTs\PowerPoin Doc (resizing project)\Presentations\Stock\1480871975879.png"/>
          <p:cNvPicPr>
            <a:picLocks noChangeAspect="1" noChangeArrowheads="1"/>
          </p:cNvPicPr>
          <p:nvPr/>
        </p:nvPicPr>
        <p:blipFill>
          <a:blip r:embed="rId2" cstate="print"/>
          <a:srcRect/>
          <a:stretch>
            <a:fillRect/>
          </a:stretch>
        </p:blipFill>
        <p:spPr bwMode="auto">
          <a:xfrm>
            <a:off x="6381750" y="3562350"/>
            <a:ext cx="1779502" cy="1581150"/>
          </a:xfrm>
          <a:prstGeom prst="rect">
            <a:avLst/>
          </a:prstGeom>
          <a:noFill/>
        </p:spPr>
      </p:pic>
    </p:spTree>
    <p:extLst>
      <p:ext uri="{BB962C8B-B14F-4D97-AF65-F5344CB8AC3E}">
        <p14:creationId xmlns:p14="http://schemas.microsoft.com/office/powerpoint/2010/main" val="28158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Entities</a:t>
            </a:r>
          </a:p>
        </p:txBody>
      </p:sp>
      <p:sp>
        <p:nvSpPr>
          <p:cNvPr id="3" name="Content Placeholder 2"/>
          <p:cNvSpPr>
            <a:spLocks noGrp="1"/>
          </p:cNvSpPr>
          <p:nvPr>
            <p:ph idx="1"/>
          </p:nvPr>
        </p:nvSpPr>
        <p:spPr/>
        <p:txBody>
          <a:bodyPr>
            <a:normAutofit/>
          </a:bodyPr>
          <a:lstStyle/>
          <a:p>
            <a:r>
              <a:rPr lang="en-US" dirty="0"/>
              <a:t>Recognized Business entities:</a:t>
            </a:r>
            <a:endParaRPr lang="en-US" sz="4000" dirty="0"/>
          </a:p>
          <a:p>
            <a:pPr lvl="1"/>
            <a:r>
              <a:rPr lang="en-US" dirty="0"/>
              <a:t>LLC</a:t>
            </a:r>
            <a:endParaRPr lang="en-US" sz="3600" dirty="0"/>
          </a:p>
          <a:p>
            <a:pPr lvl="1"/>
            <a:r>
              <a:rPr lang="en-US" dirty="0"/>
              <a:t>Partnership</a:t>
            </a:r>
            <a:endParaRPr lang="en-US" sz="3600" dirty="0"/>
          </a:p>
          <a:p>
            <a:pPr lvl="1"/>
            <a:r>
              <a:rPr lang="en-US" dirty="0"/>
              <a:t>Corporation</a:t>
            </a:r>
            <a:endParaRPr lang="en-US" sz="3600" dirty="0"/>
          </a:p>
          <a:p>
            <a:pPr lvl="1"/>
            <a:r>
              <a:rPr lang="en-US" dirty="0"/>
              <a:t>S Corporation</a:t>
            </a:r>
            <a:endParaRPr lang="en-US" sz="3600" dirty="0"/>
          </a:p>
        </p:txBody>
      </p:sp>
      <p:pic>
        <p:nvPicPr>
          <p:cNvPr id="1027" name="Picture 3" descr="E:\WORKS ZONE\FREELANCEING JOB\TY JOEL STERLING'S PROJECTs\PowerPoin Doc (resizing project)\Presentations\Stock\enterprise-class.png"/>
          <p:cNvPicPr>
            <a:picLocks noChangeAspect="1" noChangeArrowheads="1"/>
          </p:cNvPicPr>
          <p:nvPr/>
        </p:nvPicPr>
        <p:blipFill>
          <a:blip r:embed="rId2" cstate="print"/>
          <a:srcRect/>
          <a:stretch>
            <a:fillRect/>
          </a:stretch>
        </p:blipFill>
        <p:spPr bwMode="auto">
          <a:xfrm>
            <a:off x="6096000" y="1917610"/>
            <a:ext cx="2286000" cy="1797140"/>
          </a:xfrm>
          <a:prstGeom prst="rect">
            <a:avLst/>
          </a:prstGeom>
          <a:noFill/>
        </p:spPr>
      </p:pic>
    </p:spTree>
    <p:extLst>
      <p:ext uri="{BB962C8B-B14F-4D97-AF65-F5344CB8AC3E}">
        <p14:creationId xmlns:p14="http://schemas.microsoft.com/office/powerpoint/2010/main" val="42563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Entities and Taxes</a:t>
            </a:r>
          </a:p>
        </p:txBody>
      </p:sp>
      <p:sp>
        <p:nvSpPr>
          <p:cNvPr id="3" name="Content Placeholder 2"/>
          <p:cNvSpPr>
            <a:spLocks noGrp="1"/>
          </p:cNvSpPr>
          <p:nvPr>
            <p:ph idx="1"/>
          </p:nvPr>
        </p:nvSpPr>
        <p:spPr>
          <a:xfrm>
            <a:off x="457200" y="1200151"/>
            <a:ext cx="8458200" cy="3429000"/>
          </a:xfrm>
        </p:spPr>
        <p:txBody>
          <a:bodyPr>
            <a:normAutofit fontScale="92500" lnSpcReduction="10000"/>
          </a:bodyPr>
          <a:lstStyle/>
          <a:p>
            <a:r>
              <a:rPr lang="en-US" dirty="0"/>
              <a:t>LLC – an LLC is not a separate entity according to the IRS, so it isn’t taxed. Instead, its members pay individual taxes. Members of an LLC pay an employment tax on the entire net income of the business.</a:t>
            </a:r>
          </a:p>
          <a:p>
            <a:r>
              <a:rPr lang="en-US" dirty="0"/>
              <a:t>Partnerships – a </a:t>
            </a:r>
            <a:r>
              <a:rPr lang="en-US" u="sng" dirty="0"/>
              <a:t>partnership does not have to pay income tax</a:t>
            </a:r>
            <a:r>
              <a:rPr lang="en-US" dirty="0"/>
              <a:t>. Instead, the business will pass through its profits or losses straight to the partners. Then the partners will include their respective share of the partnership's income or loss on their personal tax returns. </a:t>
            </a:r>
          </a:p>
        </p:txBody>
      </p:sp>
      <p:pic>
        <p:nvPicPr>
          <p:cNvPr id="2050" name="Picture 2" descr="E:\WORKS ZONE\FREELANCEING JOB\TY JOEL STERLING'S PROJECTs\PowerPoin Doc (resizing project)\Presentations\Stock\tax.png"/>
          <p:cNvPicPr>
            <a:picLocks noChangeAspect="1" noChangeArrowheads="1"/>
          </p:cNvPicPr>
          <p:nvPr/>
        </p:nvPicPr>
        <p:blipFill>
          <a:blip r:embed="rId2" cstate="print"/>
          <a:srcRect/>
          <a:stretch>
            <a:fillRect/>
          </a:stretch>
        </p:blipFill>
        <p:spPr bwMode="auto">
          <a:xfrm>
            <a:off x="6858000" y="3890088"/>
            <a:ext cx="1219200" cy="1253412"/>
          </a:xfrm>
          <a:prstGeom prst="rect">
            <a:avLst/>
          </a:prstGeom>
          <a:noFill/>
        </p:spPr>
      </p:pic>
    </p:spTree>
    <p:extLst>
      <p:ext uri="{BB962C8B-B14F-4D97-AF65-F5344CB8AC3E}">
        <p14:creationId xmlns:p14="http://schemas.microsoft.com/office/powerpoint/2010/main" val="6900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Entities and Taxes</a:t>
            </a:r>
          </a:p>
        </p:txBody>
      </p:sp>
      <p:sp>
        <p:nvSpPr>
          <p:cNvPr id="3" name="Content Placeholder 2"/>
          <p:cNvSpPr>
            <a:spLocks noGrp="1"/>
          </p:cNvSpPr>
          <p:nvPr>
            <p:ph idx="1"/>
          </p:nvPr>
        </p:nvSpPr>
        <p:spPr>
          <a:xfrm>
            <a:off x="457200" y="1200151"/>
            <a:ext cx="8229600" cy="3581399"/>
          </a:xfrm>
        </p:spPr>
        <p:txBody>
          <a:bodyPr>
            <a:noAutofit/>
          </a:bodyPr>
          <a:lstStyle/>
          <a:p>
            <a:r>
              <a:rPr lang="en-US" sz="2000" dirty="0"/>
              <a:t>Corporation – </a:t>
            </a:r>
            <a:r>
              <a:rPr lang="en-US" sz="2000" b="1" dirty="0"/>
              <a:t>Corporations have to pay state and federal taxes</a:t>
            </a:r>
            <a:r>
              <a:rPr lang="en-US" sz="2000" dirty="0"/>
              <a:t>. They sometimes also pay local taxes. This will include paying income taxes on profits (the opposite of partnerships and sole proprietorships). A corporation can end up paying taxes twice: first when it makes a profit, and the second time when dividends go to the shareholders. </a:t>
            </a:r>
          </a:p>
          <a:p>
            <a:r>
              <a:rPr lang="en-US" sz="2000" dirty="0"/>
              <a:t>S Corporation – </a:t>
            </a:r>
            <a:r>
              <a:rPr lang="en-US" sz="2000" u="sng" dirty="0"/>
              <a:t>only the wages of any S corporation shareholder who is also an employee will be subject to employment tax</a:t>
            </a:r>
            <a:r>
              <a:rPr lang="en-US" sz="2000" dirty="0"/>
              <a:t>. Any remaining income is payment to the owner(s) as a distribution. Distributions are taxed at a lower rate, if at all.</a:t>
            </a:r>
          </a:p>
        </p:txBody>
      </p:sp>
      <p:pic>
        <p:nvPicPr>
          <p:cNvPr id="3074" name="Picture 2" descr="E:\WORKS ZONE\FREELANCEING JOB\TY JOEL STERLING'S PROJECTs\PowerPoin Doc (resizing project)\Presentations\Stock\money-bands2.png"/>
          <p:cNvPicPr>
            <a:picLocks noChangeAspect="1" noChangeArrowheads="1"/>
          </p:cNvPicPr>
          <p:nvPr/>
        </p:nvPicPr>
        <p:blipFill>
          <a:blip r:embed="rId2" cstate="print"/>
          <a:srcRect/>
          <a:stretch>
            <a:fillRect/>
          </a:stretch>
        </p:blipFill>
        <p:spPr bwMode="auto">
          <a:xfrm>
            <a:off x="6477001" y="4222703"/>
            <a:ext cx="1676400" cy="92420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43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Liability</a:t>
            </a:r>
          </a:p>
        </p:txBody>
      </p:sp>
      <p:sp>
        <p:nvSpPr>
          <p:cNvPr id="3" name="Content Placeholder 2"/>
          <p:cNvSpPr>
            <a:spLocks noGrp="1"/>
          </p:cNvSpPr>
          <p:nvPr>
            <p:ph idx="1"/>
          </p:nvPr>
        </p:nvSpPr>
        <p:spPr/>
        <p:txBody>
          <a:bodyPr>
            <a:normAutofit fontScale="85000" lnSpcReduction="10000"/>
          </a:bodyPr>
          <a:lstStyle/>
          <a:p>
            <a:r>
              <a:rPr lang="en-US" dirty="0"/>
              <a:t>LLC – </a:t>
            </a:r>
            <a:r>
              <a:rPr lang="en-US" u="sng" dirty="0"/>
              <a:t>LLC members are protected from personal liability for the business decisions or actions of the LLC</a:t>
            </a:r>
            <a:r>
              <a:rPr lang="en-US" dirty="0"/>
              <a:t>. If the LLC incurs debts or is sued, the members' personal assets are usually exempt. But not always, hence the term ‘limited liability’.</a:t>
            </a:r>
          </a:p>
          <a:p>
            <a:r>
              <a:rPr lang="en-US" dirty="0"/>
              <a:t>Partnerships – </a:t>
            </a:r>
            <a:r>
              <a:rPr lang="en-US" u="sng" dirty="0"/>
              <a:t>partners retain full, shared liability</a:t>
            </a:r>
            <a:r>
              <a:rPr lang="en-US" dirty="0"/>
              <a:t>. Therefore, partners are not only liable for their own actions. They are also liable for any business debts and decisions made by the other partners. Plus all of the partners’ personal assets can be seized to satisfy a partnership’s debt.</a:t>
            </a:r>
          </a:p>
        </p:txBody>
      </p:sp>
      <p:pic>
        <p:nvPicPr>
          <p:cNvPr id="4098" name="Picture 2" descr="E:\WORKS ZONE\FREELANCEING JOB\TY JOEL STERLING'S PROJECTs\PowerPoin Doc (resizing project)\Presentations\Stock\liabilities.png"/>
          <p:cNvPicPr>
            <a:picLocks noChangeAspect="1" noChangeArrowheads="1"/>
          </p:cNvPicPr>
          <p:nvPr/>
        </p:nvPicPr>
        <p:blipFill>
          <a:blip r:embed="rId2" cstate="print"/>
          <a:srcRect/>
          <a:stretch>
            <a:fillRect/>
          </a:stretch>
        </p:blipFill>
        <p:spPr bwMode="auto">
          <a:xfrm>
            <a:off x="5943600" y="4294323"/>
            <a:ext cx="2819400" cy="849177"/>
          </a:xfrm>
          <a:prstGeom prst="rect">
            <a:avLst/>
          </a:prstGeom>
          <a:noFill/>
        </p:spPr>
      </p:pic>
    </p:spTree>
    <p:extLst>
      <p:ext uri="{BB962C8B-B14F-4D97-AF65-F5344CB8AC3E}">
        <p14:creationId xmlns:p14="http://schemas.microsoft.com/office/powerpoint/2010/main" val="3662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Liability</a:t>
            </a:r>
          </a:p>
        </p:txBody>
      </p:sp>
      <p:sp>
        <p:nvSpPr>
          <p:cNvPr id="3" name="Content Placeholder 2"/>
          <p:cNvSpPr>
            <a:spLocks noGrp="1"/>
          </p:cNvSpPr>
          <p:nvPr>
            <p:ph idx="1"/>
          </p:nvPr>
        </p:nvSpPr>
        <p:spPr/>
        <p:txBody>
          <a:bodyPr>
            <a:normAutofit fontScale="77500" lnSpcReduction="20000"/>
          </a:bodyPr>
          <a:lstStyle/>
          <a:p>
            <a:r>
              <a:rPr lang="en-US" dirty="0"/>
              <a:t>Corporation – Within a corporation, the shareholders’ personal assets are protected. Shareholders can usually only be held accountable for their investment in the stock of a company. However, </a:t>
            </a:r>
            <a:r>
              <a:rPr lang="en-US" b="1" dirty="0"/>
              <a:t>if an employee commits fraud or a felony under the corporation’s direction, the corporate ‘veil’ can be ‘pierced’, and personal assets can be on the line</a:t>
            </a:r>
            <a:r>
              <a:rPr lang="en-US" dirty="0"/>
              <a:t>. The obvious solution? Don’t tell your employees to commit fraud or felonies.</a:t>
            </a:r>
            <a:endParaRPr lang="en-US" sz="4000" dirty="0"/>
          </a:p>
          <a:p>
            <a:r>
              <a:rPr lang="en-US" dirty="0"/>
              <a:t>S Corporation – an S corporation shareholder's personal assets, like personal bank accounts, cannot be seized for the purpose of satisfying any business liabilities, like verdicts against the company.</a:t>
            </a:r>
            <a:endParaRPr lang="en-US" sz="4000" dirty="0"/>
          </a:p>
        </p:txBody>
      </p:sp>
      <p:pic>
        <p:nvPicPr>
          <p:cNvPr id="5122" name="Picture 2" descr="E:\WORKS ZONE\FREELANCEING JOB\TY JOEL STERLING'S PROJECTs\PowerPoin Doc (resizing project)\Presentations\Stock\law 3.png"/>
          <p:cNvPicPr>
            <a:picLocks noChangeAspect="1" noChangeArrowheads="1"/>
          </p:cNvPicPr>
          <p:nvPr/>
        </p:nvPicPr>
        <p:blipFill>
          <a:blip r:embed="rId2" cstate="print"/>
          <a:srcRect/>
          <a:stretch>
            <a:fillRect/>
          </a:stretch>
        </p:blipFill>
        <p:spPr bwMode="auto">
          <a:xfrm>
            <a:off x="7239001" y="1"/>
            <a:ext cx="1600200" cy="1200150"/>
          </a:xfrm>
          <a:prstGeom prst="rect">
            <a:avLst/>
          </a:prstGeom>
          <a:noFill/>
        </p:spPr>
      </p:pic>
    </p:spTree>
    <p:extLst>
      <p:ext uri="{BB962C8B-B14F-4D97-AF65-F5344CB8AC3E}">
        <p14:creationId xmlns:p14="http://schemas.microsoft.com/office/powerpoint/2010/main" val="35469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PT30mins-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PPT30mins-TEMPLATE</Template>
  <TotalTime>157</TotalTime>
  <Words>1285</Words>
  <Application>Microsoft Office PowerPoint</Application>
  <PresentationFormat>On-screen Show (16:9)</PresentationFormat>
  <Paragraphs>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PPT30mins-TEMPLATE</vt:lpstr>
      <vt:lpstr>Which Business Entity  is Best for You?</vt:lpstr>
      <vt:lpstr>What is a Business “Entity”?</vt:lpstr>
      <vt:lpstr>Business Entities </vt:lpstr>
      <vt:lpstr>Why Not Every Business Entity Will Do</vt:lpstr>
      <vt:lpstr>Business Entities</vt:lpstr>
      <vt:lpstr>Business Entities and Taxes</vt:lpstr>
      <vt:lpstr>Business Entities and Taxes</vt:lpstr>
      <vt:lpstr>Legal Liability</vt:lpstr>
      <vt:lpstr>Legal Liability</vt:lpstr>
      <vt:lpstr>Costs and Shares</vt:lpstr>
      <vt:lpstr>Costs and Shares</vt:lpstr>
      <vt:lpstr>When is a Partnership Best?</vt:lpstr>
      <vt:lpstr>When is a Partnership Best?</vt:lpstr>
      <vt:lpstr>When is a Corporation Best?</vt:lpstr>
      <vt:lpstr>When is a Corporation Best?</vt:lpstr>
      <vt:lpstr>When is an S Corporation Best?</vt:lpstr>
      <vt:lpstr>When is an S Corporation Best?</vt:lpstr>
      <vt:lpstr>When is an S Corporation Best?</vt:lpstr>
      <vt:lpstr>When is an LLC Best?</vt:lpstr>
      <vt:lpstr>When is an LLC Best?</vt:lpstr>
      <vt:lpstr>Recap for  Which Business Entity is Best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Business Entity  is Best for You?</dc:title>
  <dc:creator>Janet Gershen-Siegel</dc:creator>
  <cp:lastModifiedBy>Eric Leonardson</cp:lastModifiedBy>
  <cp:revision>64</cp:revision>
  <dcterms:created xsi:type="dcterms:W3CDTF">2018-05-07T16:44:37Z</dcterms:created>
  <dcterms:modified xsi:type="dcterms:W3CDTF">2020-03-13T13:42:44Z</dcterms:modified>
</cp:coreProperties>
</file>