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616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147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017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732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300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320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083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0557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567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183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3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12A3F-B7C0-4AD3-B585-2613FB561ED5}" type="datetimeFigureOut">
              <a:rPr lang="en-IN" smtClean="0"/>
              <a:t>28-05-2022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F6172-06E1-4C4A-880C-66EF37B5B0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696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3803" y="466580"/>
            <a:ext cx="9144000" cy="693456"/>
          </a:xfrm>
        </p:spPr>
        <p:txBody>
          <a:bodyPr anchor="ctr" anchorCtr="0"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Business </a:t>
            </a:r>
            <a:r>
              <a:rPr lang="en-IN" dirty="0"/>
              <a:t>Model</a:t>
            </a:r>
            <a:r>
              <a:rPr lang="en-IN" b="1" dirty="0"/>
              <a:t> Canvas </a:t>
            </a:r>
            <a:br>
              <a:rPr lang="en-IN" b="1" dirty="0"/>
            </a:br>
            <a:endParaRPr lang="en-IN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89649" y="3176955"/>
            <a:ext cx="9481625" cy="1845211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 smtClean="0">
              <a:latin typeface="Bookman Old Style" panose="02050604050505020204" pitchFamily="18" charset="0"/>
            </a:endParaRPr>
          </a:p>
          <a:p>
            <a:r>
              <a:rPr lang="en-US" sz="3600" dirty="0" smtClean="0">
                <a:latin typeface="Bookman Old Style" panose="02050604050505020204" pitchFamily="18" charset="0"/>
              </a:rPr>
              <a:t>HDFC Banks mission </a:t>
            </a:r>
            <a:r>
              <a:rPr lang="en-US" sz="3600" dirty="0">
                <a:latin typeface="Bookman Old Style" panose="02050604050505020204" pitchFamily="18" charset="0"/>
              </a:rPr>
              <a:t>is to be a world class Indian </a:t>
            </a:r>
            <a:r>
              <a:rPr lang="en-US" sz="3600" dirty="0" smtClean="0">
                <a:latin typeface="Bookman Old Style" panose="02050604050505020204" pitchFamily="18" charset="0"/>
              </a:rPr>
              <a:t>bank</a:t>
            </a:r>
          </a:p>
          <a:p>
            <a:endParaRPr lang="en-US" sz="3600" dirty="0">
              <a:latin typeface="Bookman Old Style" panose="0205060405050502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0" y="1821414"/>
            <a:ext cx="401002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7020"/>
            <a:ext cx="9144000" cy="693456"/>
          </a:xfrm>
        </p:spPr>
        <p:txBody>
          <a:bodyPr anchor="ctr" anchorCtr="0"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Business </a:t>
            </a:r>
            <a:r>
              <a:rPr lang="en-IN" dirty="0"/>
              <a:t>Model</a:t>
            </a:r>
            <a:r>
              <a:rPr lang="en-IN" b="1" dirty="0"/>
              <a:t> Canvas </a:t>
            </a:r>
            <a:br>
              <a:rPr lang="en-IN" b="1" dirty="0"/>
            </a:br>
            <a:endParaRPr lang="en-IN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5083" y="984740"/>
            <a:ext cx="7349424" cy="482920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latin typeface="Bookman Old Style" panose="02050604050505020204" pitchFamily="18" charset="0"/>
              </a:rPr>
              <a:t>HDFC Banks business </a:t>
            </a:r>
            <a:r>
              <a:rPr lang="en-US" sz="3200" dirty="0">
                <a:latin typeface="Bookman Old Style" panose="02050604050505020204" pitchFamily="18" charset="0"/>
              </a:rPr>
              <a:t>philosophy is based on five core values: </a:t>
            </a:r>
            <a:endParaRPr lang="en-US" sz="3200" dirty="0" smtClean="0">
              <a:latin typeface="Bookman Old Style" panose="02050604050505020204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Bookman Old Style" panose="02050604050505020204" pitchFamily="18" charset="0"/>
              </a:rPr>
              <a:t>Operational </a:t>
            </a:r>
            <a:r>
              <a:rPr lang="en-US" sz="3200" dirty="0">
                <a:latin typeface="Bookman Old Style" panose="02050604050505020204" pitchFamily="18" charset="0"/>
              </a:rPr>
              <a:t>Excellence, </a:t>
            </a:r>
            <a:endParaRPr lang="en-US" sz="3200" dirty="0" smtClean="0">
              <a:latin typeface="Bookman Old Style" panose="02050604050505020204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Bookman Old Style" panose="02050604050505020204" pitchFamily="18" charset="0"/>
              </a:rPr>
              <a:t>Customer </a:t>
            </a:r>
            <a:r>
              <a:rPr lang="en-US" sz="3200" dirty="0">
                <a:latin typeface="Bookman Old Style" panose="02050604050505020204" pitchFamily="18" charset="0"/>
              </a:rPr>
              <a:t>Focus, </a:t>
            </a:r>
            <a:endParaRPr lang="en-US" sz="3200" dirty="0" smtClean="0">
              <a:latin typeface="Bookman Old Style" panose="02050604050505020204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Bookman Old Style" panose="02050604050505020204" pitchFamily="18" charset="0"/>
              </a:rPr>
              <a:t>Product </a:t>
            </a:r>
            <a:r>
              <a:rPr lang="en-US" sz="3200" dirty="0">
                <a:latin typeface="Bookman Old Style" panose="02050604050505020204" pitchFamily="18" charset="0"/>
              </a:rPr>
              <a:t>Leadership, </a:t>
            </a:r>
            <a:endParaRPr lang="en-US" sz="3200" dirty="0" smtClean="0">
              <a:latin typeface="Bookman Old Style" panose="02050604050505020204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Bookman Old Style" panose="02050604050505020204" pitchFamily="18" charset="0"/>
              </a:rPr>
              <a:t>People </a:t>
            </a:r>
            <a:r>
              <a:rPr lang="en-US" sz="3200" dirty="0">
                <a:latin typeface="Bookman Old Style" panose="02050604050505020204" pitchFamily="18" charset="0"/>
              </a:rPr>
              <a:t>and </a:t>
            </a:r>
            <a:endParaRPr lang="en-US" sz="3200" dirty="0" smtClean="0">
              <a:latin typeface="Bookman Old Style" panose="02050604050505020204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>
                <a:latin typeface="Bookman Old Style" panose="02050604050505020204" pitchFamily="18" charset="0"/>
              </a:rPr>
              <a:t>Sustainability</a:t>
            </a:r>
            <a:r>
              <a:rPr lang="en-US" sz="3200" dirty="0">
                <a:latin typeface="Bookman Old Style" panose="02050604050505020204" pitchFamily="18" charset="0"/>
              </a:rPr>
              <a:t>.</a:t>
            </a:r>
            <a:endParaRPr lang="en-IN" sz="3200" dirty="0">
              <a:latin typeface="Bookman Old Style" panose="020506040505050202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699" y="2295524"/>
            <a:ext cx="5543301" cy="284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841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6606" y="368491"/>
            <a:ext cx="2238231" cy="43945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Investment Partners </a:t>
            </a:r>
          </a:p>
          <a:p>
            <a:r>
              <a:rPr lang="en-US" dirty="0" smtClean="0"/>
              <a:t>1 Share Holders</a:t>
            </a:r>
          </a:p>
          <a:p>
            <a:r>
              <a:rPr lang="en-US" dirty="0" smtClean="0"/>
              <a:t>2 Debenture Holders</a:t>
            </a:r>
          </a:p>
          <a:p>
            <a:r>
              <a:rPr lang="en-US" dirty="0" smtClean="0"/>
              <a:t>3 MF Agencies</a:t>
            </a:r>
          </a:p>
          <a:p>
            <a:endParaRPr lang="en-US" sz="1100" b="1" dirty="0" smtClean="0"/>
          </a:p>
          <a:p>
            <a:r>
              <a:rPr lang="en-US" b="1" dirty="0" smtClean="0"/>
              <a:t>Technology Vendors</a:t>
            </a:r>
          </a:p>
          <a:p>
            <a:r>
              <a:rPr lang="en-IN" dirty="0" smtClean="0"/>
              <a:t>1 Oracle</a:t>
            </a:r>
          </a:p>
          <a:p>
            <a:r>
              <a:rPr lang="en-IN" dirty="0" smtClean="0"/>
              <a:t>2 Wipro</a:t>
            </a:r>
          </a:p>
          <a:p>
            <a:r>
              <a:rPr lang="en-US" dirty="0" smtClean="0"/>
              <a:t>3 </a:t>
            </a:r>
            <a:r>
              <a:rPr lang="en-IN" dirty="0" err="1"/>
              <a:t>i</a:t>
            </a:r>
            <a:r>
              <a:rPr lang="en-IN" dirty="0"/>
              <a:t>-flex Solutions </a:t>
            </a:r>
            <a:r>
              <a:rPr lang="en-IN" dirty="0" smtClean="0"/>
              <a:t>Ltd</a:t>
            </a:r>
          </a:p>
          <a:p>
            <a:endParaRPr lang="en-US" sz="1100" dirty="0"/>
          </a:p>
          <a:p>
            <a:r>
              <a:rPr lang="en-US" b="1" dirty="0" smtClean="0"/>
              <a:t>Regulatory Agencies </a:t>
            </a:r>
          </a:p>
          <a:p>
            <a:r>
              <a:rPr lang="en-US" dirty="0" smtClean="0"/>
              <a:t>1 RBI</a:t>
            </a:r>
          </a:p>
          <a:p>
            <a:r>
              <a:rPr lang="en-US" dirty="0" smtClean="0"/>
              <a:t>2 SEBI</a:t>
            </a:r>
          </a:p>
          <a:p>
            <a:r>
              <a:rPr lang="en-US" dirty="0" smtClean="0"/>
              <a:t>3 IRDA</a:t>
            </a:r>
            <a:endParaRPr lang="en-IN" dirty="0" smtClean="0"/>
          </a:p>
          <a:p>
            <a:r>
              <a:rPr lang="en-US" b="1" dirty="0" smtClean="0"/>
              <a:t> </a:t>
            </a:r>
            <a:r>
              <a:rPr lang="en-US" b="1" dirty="0" smtClean="0"/>
              <a:t> </a:t>
            </a:r>
          </a:p>
          <a:p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2524837" y="368491"/>
            <a:ext cx="2238231" cy="43945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9266826" y="368491"/>
            <a:ext cx="2238231" cy="43945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 Whole Sale </a:t>
            </a:r>
          </a:p>
          <a:p>
            <a:r>
              <a:rPr lang="en-US" dirty="0" smtClean="0"/>
              <a:t>2 Retail </a:t>
            </a:r>
          </a:p>
          <a:p>
            <a:r>
              <a:rPr lang="en-US" dirty="0" smtClean="0"/>
              <a:t>3 Based on income / Overall Relationship with Bank i.e. PB , Preferred , Imperia , 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4763068" y="368491"/>
            <a:ext cx="2238231" cy="43945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 Best In class Products</a:t>
            </a:r>
          </a:p>
          <a:p>
            <a:endParaRPr lang="en-US" dirty="0" smtClean="0"/>
          </a:p>
          <a:p>
            <a:r>
              <a:rPr lang="en-US" dirty="0" smtClean="0"/>
              <a:t>2 Competitive Rates</a:t>
            </a:r>
          </a:p>
          <a:p>
            <a:endParaRPr lang="en-US" dirty="0" smtClean="0"/>
          </a:p>
          <a:p>
            <a:r>
              <a:rPr lang="en-US" dirty="0" smtClean="0"/>
              <a:t>3 One stop shop for financial and payment needs</a:t>
            </a:r>
          </a:p>
          <a:p>
            <a:endParaRPr lang="en-US" dirty="0" smtClean="0"/>
          </a:p>
          <a:p>
            <a:r>
              <a:rPr lang="en-US" dirty="0" smtClean="0"/>
              <a:t>4 </a:t>
            </a:r>
            <a:r>
              <a:rPr lang="en-IN" dirty="0" smtClean="0"/>
              <a:t>Leveraging analytics, AI/ML digital platforms</a:t>
            </a:r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7014947" y="368491"/>
            <a:ext cx="2238231" cy="43945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1" name="Straight Connector 20"/>
          <p:cNvCxnSpPr>
            <a:stCxn id="16" idx="1"/>
            <a:endCxn id="16" idx="3"/>
          </p:cNvCxnSpPr>
          <p:nvPr/>
        </p:nvCxnSpPr>
        <p:spPr>
          <a:xfrm>
            <a:off x="2524837" y="2565780"/>
            <a:ext cx="22382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3"/>
            <a:endCxn id="18" idx="1"/>
          </p:cNvCxnSpPr>
          <p:nvPr/>
        </p:nvCxnSpPr>
        <p:spPr>
          <a:xfrm>
            <a:off x="7001299" y="2565780"/>
            <a:ext cx="2265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86606" y="4763069"/>
            <a:ext cx="5622874" cy="1815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5923128" y="4763069"/>
            <a:ext cx="5581929" cy="1815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TextBox 26"/>
          <p:cNvSpPr txBox="1"/>
          <p:nvPr/>
        </p:nvSpPr>
        <p:spPr>
          <a:xfrm>
            <a:off x="605820" y="636138"/>
            <a:ext cx="1721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Key  Partners</a:t>
            </a:r>
            <a:endParaRPr lang="en-IN" b="1" dirty="0">
              <a:solidFill>
                <a:schemeClr val="accent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46195" y="497639"/>
            <a:ext cx="1919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Key Activities</a:t>
            </a:r>
            <a:endParaRPr lang="en-IN" dirty="0"/>
          </a:p>
        </p:txBody>
      </p:sp>
      <p:sp>
        <p:nvSpPr>
          <p:cNvPr id="29" name="TextBox 28"/>
          <p:cNvSpPr txBox="1"/>
          <p:nvPr/>
        </p:nvSpPr>
        <p:spPr>
          <a:xfrm>
            <a:off x="4922675" y="497639"/>
            <a:ext cx="1919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Value Proposition </a:t>
            </a:r>
            <a:endParaRPr lang="en-IN" dirty="0"/>
          </a:p>
        </p:txBody>
      </p:sp>
      <p:sp>
        <p:nvSpPr>
          <p:cNvPr id="30" name="TextBox 29"/>
          <p:cNvSpPr txBox="1"/>
          <p:nvPr/>
        </p:nvSpPr>
        <p:spPr>
          <a:xfrm>
            <a:off x="7160906" y="497639"/>
            <a:ext cx="2078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Customer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accent2"/>
                </a:solidFill>
              </a:rPr>
              <a:t>Relationship</a:t>
            </a:r>
            <a:r>
              <a:rPr lang="en-US" dirty="0" smtClean="0"/>
              <a:t>  </a:t>
            </a:r>
            <a:endParaRPr lang="en-IN" dirty="0"/>
          </a:p>
        </p:txBody>
      </p:sp>
      <p:sp>
        <p:nvSpPr>
          <p:cNvPr id="31" name="TextBox 30"/>
          <p:cNvSpPr txBox="1"/>
          <p:nvPr/>
        </p:nvSpPr>
        <p:spPr>
          <a:xfrm>
            <a:off x="9346629" y="516976"/>
            <a:ext cx="2078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Customer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accent2"/>
                </a:solidFill>
              </a:rPr>
              <a:t>Segmentation</a:t>
            </a:r>
            <a:r>
              <a:rPr lang="en-US" dirty="0" smtClean="0"/>
              <a:t>   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2646194" y="2702696"/>
            <a:ext cx="1919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Key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accent2"/>
                </a:solidFill>
              </a:rPr>
              <a:t>Resources</a:t>
            </a:r>
            <a:endParaRPr lang="en-IN" b="1" dirty="0">
              <a:solidFill>
                <a:schemeClr val="accent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99155" y="2702696"/>
            <a:ext cx="1919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Channels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286606" y="4901568"/>
            <a:ext cx="1919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Cost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accent2"/>
                </a:solidFill>
              </a:rPr>
              <a:t>Structures</a:t>
            </a:r>
            <a:endParaRPr lang="en-IN" b="1" dirty="0">
              <a:solidFill>
                <a:schemeClr val="accent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55438" y="4883283"/>
            <a:ext cx="1919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Revenue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accent2"/>
                </a:solidFill>
              </a:rPr>
              <a:t>Streams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2604640" y="1040311"/>
            <a:ext cx="2144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smtClean="0"/>
              <a:t>Branch Operations </a:t>
            </a:r>
            <a:endParaRPr lang="en-US" dirty="0" smtClean="0"/>
          </a:p>
          <a:p>
            <a:r>
              <a:rPr lang="en-US" dirty="0" smtClean="0"/>
              <a:t>2 Lending </a:t>
            </a:r>
          </a:p>
          <a:p>
            <a:r>
              <a:rPr lang="en-US" dirty="0" smtClean="0"/>
              <a:t>3 Advisory </a:t>
            </a:r>
            <a:endParaRPr lang="en-IN" dirty="0"/>
          </a:p>
        </p:txBody>
      </p:sp>
      <p:sp>
        <p:nvSpPr>
          <p:cNvPr id="40" name="TextBox 39"/>
          <p:cNvSpPr txBox="1"/>
          <p:nvPr/>
        </p:nvSpPr>
        <p:spPr>
          <a:xfrm>
            <a:off x="7061672" y="1142387"/>
            <a:ext cx="2144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Personal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2 Automated  </a:t>
            </a:r>
            <a:endParaRPr lang="en-IN" dirty="0"/>
          </a:p>
        </p:txBody>
      </p:sp>
      <p:sp>
        <p:nvSpPr>
          <p:cNvPr id="41" name="TextBox 40"/>
          <p:cNvSpPr txBox="1"/>
          <p:nvPr/>
        </p:nvSpPr>
        <p:spPr>
          <a:xfrm>
            <a:off x="2511188" y="3072028"/>
            <a:ext cx="2238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en-US" dirty="0" smtClean="0"/>
              <a:t>- </a:t>
            </a:r>
            <a:r>
              <a:rPr lang="en-IN" dirty="0" smtClean="0"/>
              <a:t>6,342 </a:t>
            </a:r>
            <a:r>
              <a:rPr lang="en-US" dirty="0" smtClean="0"/>
              <a:t> </a:t>
            </a:r>
            <a:r>
              <a:rPr lang="en-US" dirty="0" smtClean="0"/>
              <a:t>Branches</a:t>
            </a:r>
          </a:p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2  -  </a:t>
            </a:r>
            <a:r>
              <a:rPr lang="en-IN" dirty="0" smtClean="0"/>
              <a:t>1,41,579    </a:t>
            </a:r>
          </a:p>
          <a:p>
            <a:r>
              <a:rPr lang="en-IN" dirty="0"/>
              <a:t> </a:t>
            </a:r>
            <a:r>
              <a:rPr lang="en-IN" dirty="0" smtClean="0"/>
              <a:t>      Employees </a:t>
            </a:r>
            <a:r>
              <a:rPr lang="en-US" dirty="0" smtClean="0"/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52109" y="3072028"/>
            <a:ext cx="2238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</a:t>
            </a:r>
            <a:r>
              <a:rPr lang="en-US" dirty="0" smtClean="0"/>
              <a:t>Branches </a:t>
            </a:r>
            <a:endParaRPr lang="en-US" dirty="0" smtClean="0"/>
          </a:p>
          <a:p>
            <a:r>
              <a:rPr lang="en-US" dirty="0" smtClean="0"/>
              <a:t>2  Direct Sales Team </a:t>
            </a:r>
            <a:r>
              <a:rPr lang="en-IN" dirty="0" smtClean="0"/>
              <a:t> </a:t>
            </a:r>
          </a:p>
          <a:p>
            <a:r>
              <a:rPr lang="en-IN" dirty="0"/>
              <a:t> </a:t>
            </a:r>
            <a:r>
              <a:rPr lang="en-IN" dirty="0" smtClean="0"/>
              <a:t>      Employees </a:t>
            </a:r>
            <a:r>
              <a:rPr lang="en-US" dirty="0" smtClean="0"/>
              <a:t> </a:t>
            </a:r>
          </a:p>
          <a:p>
            <a:r>
              <a:rPr lang="en-US" dirty="0" smtClean="0"/>
              <a:t>3 Direct Sales Agencies</a:t>
            </a:r>
          </a:p>
          <a:p>
            <a:r>
              <a:rPr lang="en-US" dirty="0" smtClean="0"/>
              <a:t>4 Internet / App</a:t>
            </a:r>
            <a:endParaRPr lang="en-IN" dirty="0"/>
          </a:p>
        </p:txBody>
      </p:sp>
      <p:sp>
        <p:nvSpPr>
          <p:cNvPr id="43" name="TextBox 42"/>
          <p:cNvSpPr txBox="1"/>
          <p:nvPr/>
        </p:nvSpPr>
        <p:spPr>
          <a:xfrm>
            <a:off x="286607" y="5299947"/>
            <a:ext cx="56228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</a:t>
            </a:r>
            <a:r>
              <a:rPr lang="en-IN" dirty="0"/>
              <a:t>Interest </a:t>
            </a:r>
            <a:r>
              <a:rPr lang="en-IN" dirty="0" smtClean="0"/>
              <a:t>Expended - </a:t>
            </a:r>
            <a:r>
              <a:rPr lang="en-IN" dirty="0" smtClean="0">
                <a:solidFill>
                  <a:schemeClr val="accent2"/>
                </a:solidFill>
              </a:rPr>
              <a:t>55,743.54</a:t>
            </a:r>
            <a:r>
              <a:rPr lang="en-IN" dirty="0" smtClean="0"/>
              <a:t> ( INR In </a:t>
            </a:r>
            <a:r>
              <a:rPr lang="en-IN" dirty="0" err="1" smtClean="0"/>
              <a:t>Crs</a:t>
            </a:r>
            <a:r>
              <a:rPr lang="en-IN" dirty="0" smtClean="0"/>
              <a:t> ) </a:t>
            </a:r>
          </a:p>
          <a:p>
            <a:endParaRPr lang="en-US" sz="600" dirty="0" smtClean="0"/>
          </a:p>
          <a:p>
            <a:r>
              <a:rPr lang="en-US" dirty="0" smtClean="0"/>
              <a:t>2 </a:t>
            </a:r>
            <a:r>
              <a:rPr lang="en-US" dirty="0"/>
              <a:t>Payments to and Provisions for </a:t>
            </a:r>
            <a:r>
              <a:rPr lang="en-US" dirty="0" smtClean="0"/>
              <a:t>Employees - </a:t>
            </a:r>
            <a:r>
              <a:rPr lang="en-IN" dirty="0" smtClean="0">
                <a:solidFill>
                  <a:schemeClr val="accent2"/>
                </a:solidFill>
              </a:rPr>
              <a:t>12,031.69</a:t>
            </a:r>
          </a:p>
          <a:p>
            <a:endParaRPr lang="en-US" sz="600" dirty="0" smtClean="0"/>
          </a:p>
          <a:p>
            <a:r>
              <a:rPr lang="en-US" dirty="0" smtClean="0"/>
              <a:t>3 </a:t>
            </a:r>
            <a:r>
              <a:rPr lang="en-IN" dirty="0"/>
              <a:t>Operating </a:t>
            </a:r>
            <a:r>
              <a:rPr lang="en-IN" dirty="0" smtClean="0"/>
              <a:t>Expenses 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-  </a:t>
            </a:r>
            <a:r>
              <a:rPr lang="en-IN" dirty="0" smtClean="0">
                <a:solidFill>
                  <a:schemeClr val="accent2"/>
                </a:solidFill>
              </a:rPr>
              <a:t>25,410.50 </a:t>
            </a:r>
          </a:p>
          <a:p>
            <a:endParaRPr lang="en-IN" dirty="0"/>
          </a:p>
        </p:txBody>
      </p:sp>
      <p:sp>
        <p:nvSpPr>
          <p:cNvPr id="44" name="TextBox 43"/>
          <p:cNvSpPr txBox="1"/>
          <p:nvPr/>
        </p:nvSpPr>
        <p:spPr>
          <a:xfrm>
            <a:off x="5882183" y="5269316"/>
            <a:ext cx="5622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/>
              <a:t>Interest / Discount on Advances / </a:t>
            </a:r>
            <a:r>
              <a:rPr lang="en-US" dirty="0" smtClean="0"/>
              <a:t>Bills - </a:t>
            </a:r>
            <a:r>
              <a:rPr lang="en-IN" smtClean="0"/>
              <a:t>  </a:t>
            </a:r>
            <a:r>
              <a:rPr lang="en-IN" smtClean="0">
                <a:solidFill>
                  <a:schemeClr val="accent2"/>
                </a:solidFill>
              </a:rPr>
              <a:t>98,512.02</a:t>
            </a:r>
            <a:endParaRPr lang="en-IN" dirty="0" smtClean="0"/>
          </a:p>
          <a:p>
            <a:endParaRPr lang="en-US" sz="600" dirty="0" smtClean="0"/>
          </a:p>
          <a:p>
            <a:r>
              <a:rPr lang="en-US" dirty="0" smtClean="0"/>
              <a:t>2 </a:t>
            </a:r>
            <a:r>
              <a:rPr lang="en-IN" dirty="0"/>
              <a:t>Income from </a:t>
            </a:r>
            <a:r>
              <a:rPr lang="en-IN" dirty="0" smtClean="0"/>
              <a:t>Investments   </a:t>
            </a:r>
            <a:r>
              <a:rPr lang="en-US" dirty="0">
                <a:solidFill>
                  <a:schemeClr val="accent2"/>
                </a:solidFill>
              </a:rPr>
              <a:t>- </a:t>
            </a:r>
            <a:r>
              <a:rPr lang="en-IN" dirty="0">
                <a:solidFill>
                  <a:schemeClr val="accent2"/>
                </a:solidFill>
              </a:rPr>
              <a:t>26,046.13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smtClean="0"/>
              <a:t>3 </a:t>
            </a:r>
            <a:r>
              <a:rPr lang="en-US" dirty="0"/>
              <a:t>Interest on Balance with RBI and Other Inter-Bank </a:t>
            </a:r>
            <a:r>
              <a:rPr lang="en-US" dirty="0" smtClean="0"/>
              <a:t>funds  </a:t>
            </a:r>
            <a:r>
              <a:rPr lang="en-US" dirty="0" smtClean="0">
                <a:solidFill>
                  <a:schemeClr val="accent2"/>
                </a:solidFill>
              </a:rPr>
              <a:t>-  </a:t>
            </a:r>
            <a:r>
              <a:rPr lang="en-IN" dirty="0" smtClean="0">
                <a:solidFill>
                  <a:schemeClr val="accent2"/>
                </a:solidFill>
              </a:rPr>
              <a:t>2,552.37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10075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216</Words>
  <Application>Microsoft Office PowerPoint</Application>
  <PresentationFormat>Widescreen</PresentationFormat>
  <Paragraphs>71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Office Theme</vt:lpstr>
      <vt:lpstr> Business Model Canvas  </vt:lpstr>
      <vt:lpstr> Business Model Canvas 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Business Model Canvas  </dc:title>
  <dc:creator>Radheshyam yadav</dc:creator>
  <cp:lastModifiedBy>Radheshyam yadav</cp:lastModifiedBy>
  <cp:revision>16</cp:revision>
  <dcterms:created xsi:type="dcterms:W3CDTF">2022-05-28T10:46:30Z</dcterms:created>
  <dcterms:modified xsi:type="dcterms:W3CDTF">2022-05-28T12:17:12Z</dcterms:modified>
</cp:coreProperties>
</file>