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87" r:id="rId5"/>
    <p:sldId id="288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9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59"/>
  </p:normalViewPr>
  <p:slideViewPr>
    <p:cSldViewPr snapToGrid="0">
      <p:cViewPr varScale="1">
        <p:scale>
          <a:sx n="113" d="100"/>
          <a:sy n="113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43AC5-2092-B120-2A2D-F782D65CF7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Juvenile Delinquency</a:t>
            </a:r>
            <a:br>
              <a:rPr lang="en-US" dirty="0"/>
            </a:br>
            <a:r>
              <a:rPr lang="en-US" dirty="0"/>
              <a:t>Advocacy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756370-3843-AA59-9216-EF12A031FD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What’s the Deal? How Delinquency Differs from Adult Criminal Court</a:t>
            </a:r>
          </a:p>
        </p:txBody>
      </p:sp>
    </p:spTree>
    <p:extLst>
      <p:ext uri="{BB962C8B-B14F-4D97-AF65-F5344CB8AC3E}">
        <p14:creationId xmlns:p14="http://schemas.microsoft.com/office/powerpoint/2010/main" val="2868868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6A250-96F0-F481-9F98-E65E27350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DJJ will ask parents and children a series of questions before disposition to help with PDRA.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B46D9-0DB6-72B9-F829-8F18CFFE6E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Always Asking About the Child</a:t>
            </a:r>
          </a:p>
        </p:txBody>
      </p:sp>
    </p:spTree>
    <p:extLst>
      <p:ext uri="{BB962C8B-B14F-4D97-AF65-F5344CB8AC3E}">
        <p14:creationId xmlns:p14="http://schemas.microsoft.com/office/powerpoint/2010/main" val="4247130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E30AB-59F5-688B-D725-C93EDD582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PDRA is a screening tool that evaluates the child, the child’s circumstances, &amp; the alleged behaviors. PDRA levels the disposition (sentencing) playing field across the State.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5B0D58-F748-ED68-9D30-D1B89F39DE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Always Asking About the Child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504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B0ACD-0C20-3910-A7E3-27B6B6AFA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least, it’s supposed to.</a:t>
            </a:r>
          </a:p>
        </p:txBody>
      </p:sp>
    </p:spTree>
    <p:extLst>
      <p:ext uri="{BB962C8B-B14F-4D97-AF65-F5344CB8AC3E}">
        <p14:creationId xmlns:p14="http://schemas.microsoft.com/office/powerpoint/2010/main" val="2550064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17997-923C-C049-1BE0-6496BE048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PDRA evaluates 10 items:</a:t>
            </a:r>
            <a:br>
              <a:rPr lang="en-US" dirty="0"/>
            </a:br>
            <a:r>
              <a:rPr lang="en-US" dirty="0"/>
              <a:t>1. Age at first adjudication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BDF54-EDDC-BD29-EB68-F89CC25B7D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Always Asking About the Child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897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CBD37-CEC4-3EE1-6BDD-34AEF5A9E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 The number of adjudications (different dates)</a:t>
            </a:r>
            <a:br>
              <a:rPr lang="en-US" dirty="0"/>
            </a:br>
            <a:r>
              <a:rPr lang="en-US" dirty="0"/>
              <a:t>3. Total Adjudication for violent/assaultive offenses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B5164-6B9B-787C-5B8D-2BA78B8E8C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Always Asking About the Child</a:t>
            </a:r>
          </a:p>
        </p:txBody>
      </p:sp>
    </p:spTree>
    <p:extLst>
      <p:ext uri="{BB962C8B-B14F-4D97-AF65-F5344CB8AC3E}">
        <p14:creationId xmlns:p14="http://schemas.microsoft.com/office/powerpoint/2010/main" val="2183195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D4DFA-2303-DE52-7303-B38C4014B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4. Is the most current offense property related?</a:t>
            </a:r>
            <a:br>
              <a:rPr lang="en-US" dirty="0"/>
            </a:br>
            <a:r>
              <a:rPr lang="en-US" dirty="0"/>
              <a:t>5. The number of prior out-of-home placements (not predisposition, group home, of DFCS placements)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FB1C4-EAF8-BD57-D9CC-34EB8C3AB9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Always Asking About the Child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004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BA24B-F9F9-F925-38F1-773EF14F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School discipline/</a:t>
            </a:r>
            <a:br>
              <a:rPr lang="en-US" dirty="0"/>
            </a:br>
            <a:r>
              <a:rPr lang="en-US" dirty="0"/>
              <a:t>attendance last 12 months.</a:t>
            </a:r>
            <a:br>
              <a:rPr lang="en-US" dirty="0"/>
            </a:br>
            <a:r>
              <a:rPr lang="en-US" dirty="0"/>
              <a:t>Truancy is an indicator of many problems.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7C60A-95DD-3FC9-2881-F4D5FF2429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Always Asking About the Child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629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DC658-C480-6C02-8E01-7C3F67045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7. Substance use/abuse.</a:t>
            </a:r>
            <a:br>
              <a:rPr lang="en-US" dirty="0"/>
            </a:br>
            <a:r>
              <a:rPr lang="en-US" dirty="0"/>
              <a:t>Examining the degree to which substance use impairs behavior, impacts parent-child relationship/strain, school problems, and/or arrests.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4E285-DE87-63AC-D24E-6158A462CE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Always Asking About the Child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43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C24E6-1EFD-D29F-D6C1-CA6F6F7A8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 Peer relationships.</a:t>
            </a:r>
            <a:br>
              <a:rPr lang="en-US" dirty="0"/>
            </a:br>
            <a:r>
              <a:rPr lang="en-US" dirty="0"/>
              <a:t>Positive or negative support relationships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7DDED-F8B5-F4FB-1CEF-2590AF9378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Always Asking About the Child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17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F7780-059E-9C8C-4608-4910A3FBA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9. Parental/Caregiver Supervision</a:t>
            </a:r>
            <a:br>
              <a:rPr lang="en-US" dirty="0"/>
            </a:br>
            <a:r>
              <a:rPr lang="en-US" dirty="0"/>
              <a:t>Have there been issues? Measured on a scale from none to some to major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B2A308-5C2F-22EC-3EDF-F35CE63192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Always Asking About the Child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489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D2E8E-EBC6-BCEE-A364-FDFCFBBFE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Legislative Mandate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796E3-6E6E-A8F2-4373-B73126988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ffectLst/>
                <a:latin typeface="Helvetica" pitchFamily="2" charset="0"/>
              </a:rPr>
              <a:t>It is the intent of the General Assembly to promote a juvenile justice system</a:t>
            </a:r>
          </a:p>
          <a:p>
            <a:pPr marL="0" indent="0">
              <a:buNone/>
            </a:pPr>
            <a:r>
              <a:rPr lang="en-US" dirty="0">
                <a:effectLst/>
                <a:latin typeface="Helvetica" pitchFamily="2" charset="0"/>
              </a:rPr>
              <a:t>that will protect the community, impose accountability for violations of law, provide treatment and rehabilitation, and equip juvenile offenders with the ability to live responsibly and productively.</a:t>
            </a:r>
          </a:p>
          <a:p>
            <a:pPr marL="0" indent="0">
              <a:buNone/>
            </a:pPr>
            <a:endParaRPr lang="en-US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en-US" dirty="0">
                <a:effectLst/>
                <a:latin typeface="Helvetica" pitchFamily="2" charset="0"/>
              </a:rPr>
              <a:t>O.C.G.A. 15-11-11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973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DD9A1-0DDE-5900-F277-CB82D199A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10. Youth Participation in Pro-social activities</a:t>
            </a:r>
            <a:br>
              <a:rPr lang="en-US" dirty="0"/>
            </a:br>
            <a:r>
              <a:rPr lang="en-US" dirty="0"/>
              <a:t>Sports, church, afterschool, positive hobbies, anything that’s keeping the child occupied and out of trouble with the law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CB5FD9-E68B-2129-9D68-8D120D2B81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Always Asking About the Child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775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3DDA9-B963-9A41-D366-65E3026A2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Computer program JTS calculates a score</a:t>
            </a:r>
            <a:br>
              <a:rPr lang="en-US" dirty="0"/>
            </a:br>
            <a:r>
              <a:rPr lang="en-US" b="1" dirty="0">
                <a:effectLst/>
                <a:latin typeface="Helvetica" pitchFamily="2" charset="0"/>
              </a:rPr>
              <a:t>Low:</a:t>
            </a:r>
            <a:r>
              <a:rPr lang="en-US" dirty="0">
                <a:effectLst/>
                <a:latin typeface="Helvetica" pitchFamily="2" charset="0"/>
              </a:rPr>
              <a:t>-4 to 1</a:t>
            </a:r>
            <a:br>
              <a:rPr lang="en-US" dirty="0">
                <a:effectLst/>
                <a:latin typeface="Helvetica" pitchFamily="2" charset="0"/>
              </a:rPr>
            </a:br>
            <a:r>
              <a:rPr lang="en-US" b="1" dirty="0">
                <a:effectLst/>
                <a:latin typeface="Helvetica" pitchFamily="2" charset="0"/>
              </a:rPr>
              <a:t>Medium:</a:t>
            </a:r>
            <a:r>
              <a:rPr lang="en-US" dirty="0">
                <a:effectLst/>
                <a:latin typeface="Helvetica" pitchFamily="2" charset="0"/>
              </a:rPr>
              <a:t>2 to 5</a:t>
            </a:r>
            <a:br>
              <a:rPr lang="en-US" dirty="0">
                <a:effectLst/>
                <a:latin typeface="Helvetica" pitchFamily="2" charset="0"/>
              </a:rPr>
            </a:br>
            <a:r>
              <a:rPr lang="en-US" b="1" dirty="0">
                <a:effectLst/>
                <a:latin typeface="Helvetica" pitchFamily="2" charset="0"/>
              </a:rPr>
              <a:t>High:</a:t>
            </a:r>
            <a:r>
              <a:rPr lang="en-US" dirty="0">
                <a:effectLst/>
                <a:latin typeface="Helvetica" pitchFamily="2" charset="0"/>
              </a:rPr>
              <a:t>6 and above</a:t>
            </a:r>
            <a:br>
              <a:rPr lang="en-US" dirty="0">
                <a:effectLst/>
                <a:latin typeface="Helvetica" pitchFamily="2" charset="0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83C3A-BFA3-E790-FCCC-6379DEBC90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Always Asking About the Child</a:t>
            </a:r>
          </a:p>
        </p:txBody>
      </p:sp>
    </p:spTree>
    <p:extLst>
      <p:ext uri="{BB962C8B-B14F-4D97-AF65-F5344CB8AC3E}">
        <p14:creationId xmlns:p14="http://schemas.microsoft.com/office/powerpoint/2010/main" val="366765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FEE6A-9773-0623-9726-7D0438E17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JTS score cannot be manipulated. HOWEVER if a resolution will involve lesser charges, make sure DJJ computes based on the lesser charge not the original.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EEACE-1147-090D-F88D-7DCEEDBEE8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Always Asking About the Child</a:t>
            </a:r>
          </a:p>
        </p:txBody>
      </p:sp>
    </p:spTree>
    <p:extLst>
      <p:ext uri="{BB962C8B-B14F-4D97-AF65-F5344CB8AC3E}">
        <p14:creationId xmlns:p14="http://schemas.microsoft.com/office/powerpoint/2010/main" val="2237541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CC698-BB64-06B0-52FB-80DAEFD78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DAI: Detention Assessment Instrument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E8BFC-64E5-007E-953A-FD40DB02BE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Always Asking About the Child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102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F0230-AB8E-2DEC-C3FC-A34A0A4D3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DAI: The highest score is 26. </a:t>
            </a:r>
            <a:br>
              <a:rPr lang="en-US" dirty="0"/>
            </a:br>
            <a:r>
              <a:rPr lang="en-US" dirty="0"/>
              <a:t>Low is good; high means detention.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81437-60F7-923C-9F01-4A7A2EDF39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Always Asking About the Child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566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74D79-C3B8-D086-0411-131250A92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DAI: notes gender &amp; race, while looking at and weighing placement at time of offense, most serious current offense, past history, prior escapes, prior adjudications, probation violations, administrative revocations,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8270C6-30FC-933D-001F-41FA0C0AB3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Always Asking About the Child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1855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0E204-9157-4985-127D-3DF6D53FB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&amp; current status with DJJ.</a:t>
            </a:r>
            <a:br>
              <a:rPr lang="en-US" dirty="0"/>
            </a:br>
            <a:r>
              <a:rPr lang="en-US" dirty="0"/>
              <a:t>Each answer has a weight. A score of 12 or more detain.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77A1E-4B00-4336-6300-BCA08FC2E6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Always Asking About the Child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911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AA3B7-C316-148A-CC68-F3DA01312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perspective, a new felony charge has a score of 12.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E39ABB-E417-B3E6-734B-8835FEF649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Always Asking About the Child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078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6BE65-2F2F-D971-E50F-E5DCFFCBD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DJJ, parents, community, and alleged victims can weigh in on the disposition.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7711C-5E97-3F5D-57C4-A745C737F9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Always Asking About the Child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5243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69F78-8EF6-210C-F60B-6A0F81B5F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Parents are not parties, but are required to be present.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29CCA-03D1-6A50-070B-06F6A9C907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Always Asking About the Child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729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8C437-6575-5D5E-E50D-13630D3F2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Legislative Mandate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E2F01-517C-B550-4635-3FE0C702B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effectLst/>
                <a:latin typeface="Helvetica" pitchFamily="2" charset="0"/>
              </a:rPr>
              <a:t>Above all, this chapter shall be liberally construed to reflect that the paramount child welfare policy of this state is to determine and ensure the best interests of its children.</a:t>
            </a:r>
          </a:p>
          <a:p>
            <a:pPr marL="0" indent="0">
              <a:buNone/>
            </a:pPr>
            <a:r>
              <a:rPr lang="en-US" sz="2400" dirty="0">
                <a:effectLst/>
                <a:latin typeface="Helvetica" pitchFamily="2" charset="0"/>
              </a:rPr>
              <a:t>O.C.G.A. </a:t>
            </a:r>
            <a:r>
              <a:rPr lang="en-US" sz="2400">
                <a:effectLst/>
                <a:latin typeface="Helvetica" pitchFamily="2" charset="0"/>
              </a:rPr>
              <a:t>15-11-11</a:t>
            </a:r>
          </a:p>
          <a:p>
            <a:pPr marL="0" indent="0">
              <a:buNone/>
            </a:pPr>
            <a:endParaRPr lang="en-US" sz="2400" dirty="0"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4349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75A2D-0270-E13A-EABD-54010D8AE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absent parent can prompt the request for a Guardian ad litem, the request for a protective to make the parent a subject to the Court, and/or a show cause motion for contempt can be filed.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1CC13-BB38-DE27-8320-C22CC6D3E7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Always Asking About the Child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1002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B06DC-C883-B08F-BD2B-7B2715330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Yes, juvenile court is different.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21638-57A8-DE99-25BF-67C30F89D8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Always Asking About the Child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4789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flowchart of a child custody act&#10;&#10;Description automatically generated with low confidence">
            <a:extLst>
              <a:ext uri="{FF2B5EF4-FFF2-40B4-BE49-F238E27FC236}">
                <a16:creationId xmlns:a16="http://schemas.microsoft.com/office/drawing/2014/main" id="{53A57C45-F3AE-BF97-6463-EF796130B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440" y="643467"/>
            <a:ext cx="750312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019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id="{BFE4781A-41C7-4F27-8792-A74EFB8E5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D69542-096E-F652-022A-AB7C86C77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Refences	</a:t>
            </a:r>
          </a:p>
        </p:txBody>
      </p:sp>
      <p:sp>
        <p:nvSpPr>
          <p:cNvPr id="42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FE518E-FE4A-79D9-B78F-19B8F46EC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6578" y="589722"/>
            <a:ext cx="6798033" cy="53215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Davis, Cathy. Update PDRA &amp; SDM, 2018 Department of Juvenile Justice. Online</a:t>
            </a:r>
          </a:p>
          <a:p>
            <a:pP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NCCD @2015 DAI Screening Tool, Online</a:t>
            </a:r>
          </a:p>
          <a:p>
            <a:pP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Official Code of Georgia</a:t>
            </a:r>
          </a:p>
          <a:p>
            <a:pPr>
              <a:buFont typeface="Wingdings 3" charset="2"/>
              <a:buChar char="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6202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6332A-1F35-A349-3921-7A4F6B8DF6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Nancee Tomlinson</a:t>
            </a:r>
            <a:br>
              <a:rPr lang="en-US" dirty="0"/>
            </a:br>
            <a:r>
              <a:rPr lang="en-US" dirty="0"/>
              <a:t>Nancee Tomlinson, LLC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0392F7-00BE-1EFF-E146-CFD1A604A0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tomlinson-lawfirm.com</a:t>
            </a:r>
            <a:endParaRPr lang="en-US" dirty="0"/>
          </a:p>
          <a:p>
            <a:r>
              <a:rPr lang="en-US" dirty="0"/>
              <a:t>706-200-177</a:t>
            </a:r>
          </a:p>
          <a:p>
            <a:r>
              <a:rPr lang="en-US" dirty="0" err="1"/>
              <a:t>nanceetomlinson@gmail.com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826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D07BC-DAB7-82EE-CA51-A0813E82A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In 20 numbered paragraphs, the Georgia Legislature enumerates factors to be evaluated, concluding with </a:t>
            </a:r>
            <a:r>
              <a:rPr lang="en-US" sz="3200" dirty="0">
                <a:latin typeface="Century Gothic" panose="020B0502020202020204" pitchFamily="34" charset="0"/>
              </a:rPr>
              <a:t>“</a:t>
            </a:r>
            <a:r>
              <a:rPr lang="en-US" sz="3200" dirty="0">
                <a:effectLst/>
                <a:latin typeface="Century Gothic" panose="020B0502020202020204" pitchFamily="34" charset="0"/>
              </a:rPr>
              <a:t>Any other factors considered by the court to be relevant and proper to its determination.”</a:t>
            </a:r>
            <a:br>
              <a:rPr lang="en-US" sz="3200" dirty="0">
                <a:effectLst/>
                <a:latin typeface="Century Gothic" panose="020B0502020202020204" pitchFamily="34" charset="0"/>
              </a:rPr>
            </a:b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04B23-6F5A-3355-76A9-AB61ED6985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OCGA 15-11-26: Best Interest of Child</a:t>
            </a:r>
          </a:p>
        </p:txBody>
      </p:sp>
    </p:spTree>
    <p:extLst>
      <p:ext uri="{BB962C8B-B14F-4D97-AF65-F5344CB8AC3E}">
        <p14:creationId xmlns:p14="http://schemas.microsoft.com/office/powerpoint/2010/main" val="28276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9DAF7-D365-2974-B738-0BF3E447D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court will consider necessities, family bonds, peculiarities of a particular family, child’s attachment, parents, home environment, stability, the health of individuals, child’s request, bonds to school &amp; community, safety risks, and other factors.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8A429-8E55-E9DC-C4D0-EFD0403062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OCGA 15-11-26</a:t>
            </a:r>
          </a:p>
        </p:txBody>
      </p:sp>
    </p:spTree>
    <p:extLst>
      <p:ext uri="{BB962C8B-B14F-4D97-AF65-F5344CB8AC3E}">
        <p14:creationId xmlns:p14="http://schemas.microsoft.com/office/powerpoint/2010/main" val="826340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5FC0F-9D1A-7FFC-6B6D-61A40BADE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Who’s on First?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1D2747-51AA-DB2C-B118-5F54130F64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-Abbott and Costello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836845-9AB0-B382-70B7-5BB95F5784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Juvenile court often feels like a strange land with a foreign language.</a:t>
            </a:r>
          </a:p>
        </p:txBody>
      </p:sp>
    </p:spTree>
    <p:extLst>
      <p:ext uri="{BB962C8B-B14F-4D97-AF65-F5344CB8AC3E}">
        <p14:creationId xmlns:p14="http://schemas.microsoft.com/office/powerpoint/2010/main" val="319803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flowchart of a child custody act&#10;&#10;Description automatically generated with low confidence">
            <a:extLst>
              <a:ext uri="{FF2B5EF4-FFF2-40B4-BE49-F238E27FC236}">
                <a16:creationId xmlns:a16="http://schemas.microsoft.com/office/drawing/2014/main" id="{261FF191-1BC2-80DB-E561-E95A53E29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496" y="767895"/>
            <a:ext cx="7772400" cy="53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53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BEE59-A11B-039C-CDCD-F95E081EE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Always Asking About the Child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6387E-B5C2-F336-C3F3-E073C5AF0B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DJJ, PDRA, DAI, and who is a party</a:t>
            </a:r>
          </a:p>
        </p:txBody>
      </p:sp>
    </p:spTree>
    <p:extLst>
      <p:ext uri="{BB962C8B-B14F-4D97-AF65-F5344CB8AC3E}">
        <p14:creationId xmlns:p14="http://schemas.microsoft.com/office/powerpoint/2010/main" val="3916728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DF26E-4C5D-B1C5-EE1D-2F88ECF41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DJJ: Department of Juvenile Justice will check in with children and families during the pendency of a case. They are not just post-disposition services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57D11-57E4-B25A-1CED-DB392C4646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Always Asking About the Child</a:t>
            </a:r>
          </a:p>
        </p:txBody>
      </p:sp>
    </p:spTree>
    <p:extLst>
      <p:ext uri="{BB962C8B-B14F-4D97-AF65-F5344CB8AC3E}">
        <p14:creationId xmlns:p14="http://schemas.microsoft.com/office/powerpoint/2010/main" val="348003431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56</TotalTime>
  <Words>882</Words>
  <Application>Microsoft Macintosh PowerPoint</Application>
  <PresentationFormat>Widescreen</PresentationFormat>
  <Paragraphs>72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Century Gothic</vt:lpstr>
      <vt:lpstr>Helvetica</vt:lpstr>
      <vt:lpstr>Wingdings 3</vt:lpstr>
      <vt:lpstr>Wisp</vt:lpstr>
      <vt:lpstr>Juvenile Delinquency Advocacy</vt:lpstr>
      <vt:lpstr>Legislative Mandate</vt:lpstr>
      <vt:lpstr>Legislative Mandate</vt:lpstr>
      <vt:lpstr>In 20 numbered paragraphs, the Georgia Legislature enumerates factors to be evaluated, concluding with “Any other factors considered by the court to be relevant and proper to its determination.” </vt:lpstr>
      <vt:lpstr>The court will consider necessities, family bonds, peculiarities of a particular family, child’s attachment, parents, home environment, stability, the health of individuals, child’s request, bonds to school &amp; community, safety risks, and other factors.</vt:lpstr>
      <vt:lpstr>Who’s on First?</vt:lpstr>
      <vt:lpstr>PowerPoint Presentation</vt:lpstr>
      <vt:lpstr>Always Asking About the Child</vt:lpstr>
      <vt:lpstr>DJJ: Department of Juvenile Justice will check in with children and families during the pendency of a case. They are not just post-disposition services</vt:lpstr>
      <vt:lpstr>DJJ will ask parents and children a series of questions before disposition to help with PDRA.</vt:lpstr>
      <vt:lpstr>PDRA is a screening tool that evaluates the child, the child’s circumstances, &amp; the alleged behaviors. PDRA levels the disposition (sentencing) playing field across the State.</vt:lpstr>
      <vt:lpstr>At least, it’s supposed to.</vt:lpstr>
      <vt:lpstr>PDRA evaluates 10 items: 1. Age at first adjudication  </vt:lpstr>
      <vt:lpstr>2. The number of adjudications (different dates) 3. Total Adjudication for violent/assaultive offenses</vt:lpstr>
      <vt:lpstr>4. Is the most current offense property related? 5. The number of prior out-of-home placements (not predisposition, group home, of DFCS placements)</vt:lpstr>
      <vt:lpstr>6. School discipline/ attendance last 12 months. Truancy is an indicator of many problems.</vt:lpstr>
      <vt:lpstr>7. Substance use/abuse. Examining the degree to which substance use impairs behavior, impacts parent-child relationship/strain, school problems, and/or arrests.</vt:lpstr>
      <vt:lpstr>8. Peer relationships. Positive or negative support relationships</vt:lpstr>
      <vt:lpstr>9. Parental/Caregiver Supervision Have there been issues? Measured on a scale from none to some to major</vt:lpstr>
      <vt:lpstr>10. Youth Participation in Pro-social activities Sports, church, afterschool, positive hobbies, anything that’s keeping the child occupied and out of trouble with the law</vt:lpstr>
      <vt:lpstr>Computer program JTS calculates a score Low:-4 to 1 Medium:2 to 5 High:6 and above </vt:lpstr>
      <vt:lpstr>The JTS score cannot be manipulated. HOWEVER if a resolution will involve lesser charges, make sure DJJ computes based on the lesser charge not the original.</vt:lpstr>
      <vt:lpstr>DAI: Detention Assessment Instrument</vt:lpstr>
      <vt:lpstr>DAI: The highest score is 26.  Low is good; high means detention.</vt:lpstr>
      <vt:lpstr>DAI: notes gender &amp; race, while looking at and weighing placement at time of offense, most serious current offense, past history, prior escapes, prior adjudications, probation violations, administrative revocations,</vt:lpstr>
      <vt:lpstr>&amp; current status with DJJ. Each answer has a weight. A score of 12 or more detain.</vt:lpstr>
      <vt:lpstr>For perspective, a new felony charge has a score of 12.</vt:lpstr>
      <vt:lpstr>DJJ, parents, community, and alleged victims can weigh in on the disposition.</vt:lpstr>
      <vt:lpstr>Parents are not parties, but are required to be present.</vt:lpstr>
      <vt:lpstr>An absent parent can prompt the request for a Guardian ad litem, the request for a protective to make the parent a subject to the Court, and/or a show cause motion for contempt can be filed.</vt:lpstr>
      <vt:lpstr>Yes, juvenile court is different.</vt:lpstr>
      <vt:lpstr>PowerPoint Presentation</vt:lpstr>
      <vt:lpstr>Refences </vt:lpstr>
      <vt:lpstr>Nancee Tomlinson Nancee Tomlinson, LLC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Juvenile Delinquency Advocacy</dc:title>
  <dc:creator>Nancee Tomlinson</dc:creator>
  <cp:lastModifiedBy>Nancee Tomlinson</cp:lastModifiedBy>
  <cp:revision>4</cp:revision>
  <dcterms:created xsi:type="dcterms:W3CDTF">2023-06-28T14:58:01Z</dcterms:created>
  <dcterms:modified xsi:type="dcterms:W3CDTF">2023-07-03T15:25:45Z</dcterms:modified>
</cp:coreProperties>
</file>