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5143500" cx="9144000"/>
  <p:notesSz cx="6858000" cy="9144000"/>
  <p:embeddedFontLst>
    <p:embeddedFont>
      <p:font typeface="Roboto"/>
      <p:regular r:id="rId26"/>
      <p:bold r:id="rId27"/>
      <p:italic r:id="rId28"/>
      <p:boldItalic r:id="rId29"/>
    </p:embeddedFont>
    <p:embeddedFont>
      <p:font typeface="Lato"/>
      <p:regular r:id="rId30"/>
      <p:bold r:id="rId31"/>
      <p:italic r:id="rId32"/>
      <p:boldItalic r:id="rId33"/>
    </p:embeddedFont>
    <p:embeddedFont>
      <p:font typeface="Source Code Pro"/>
      <p:regular r:id="rId34"/>
      <p:bold r:id="rId35"/>
      <p:italic r:id="rId36"/>
      <p:boldItalic r:id="rId37"/>
    </p:embeddedFont>
    <p:embeddedFont>
      <p:font typeface="Source Sans Pro"/>
      <p:regular r:id="rId38"/>
      <p:bold r:id="rId39"/>
      <p:italic r:id="rId40"/>
      <p:boldItalic r:id="rId4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SourceSansPro-italic.fntdata"/><Relationship Id="rId20" Type="http://schemas.openxmlformats.org/officeDocument/2006/relationships/slide" Target="slides/slide15.xml"/><Relationship Id="rId41" Type="http://schemas.openxmlformats.org/officeDocument/2006/relationships/font" Target="fonts/SourceSansPro-boldItalic.fntdata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Roboto-regular.fntdata"/><Relationship Id="rId25" Type="http://schemas.openxmlformats.org/officeDocument/2006/relationships/slide" Target="slides/slide20.xml"/><Relationship Id="rId28" Type="http://schemas.openxmlformats.org/officeDocument/2006/relationships/font" Target="fonts/Roboto-italic.fntdata"/><Relationship Id="rId27" Type="http://schemas.openxmlformats.org/officeDocument/2006/relationships/font" Target="fonts/Roboto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Roboto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Lato-bold.fntdata"/><Relationship Id="rId30" Type="http://schemas.openxmlformats.org/officeDocument/2006/relationships/font" Target="fonts/Lato-regular.fntdata"/><Relationship Id="rId11" Type="http://schemas.openxmlformats.org/officeDocument/2006/relationships/slide" Target="slides/slide6.xml"/><Relationship Id="rId33" Type="http://schemas.openxmlformats.org/officeDocument/2006/relationships/font" Target="fonts/Lato-boldItalic.fntdata"/><Relationship Id="rId10" Type="http://schemas.openxmlformats.org/officeDocument/2006/relationships/slide" Target="slides/slide5.xml"/><Relationship Id="rId32" Type="http://schemas.openxmlformats.org/officeDocument/2006/relationships/font" Target="fonts/Lato-italic.fntdata"/><Relationship Id="rId13" Type="http://schemas.openxmlformats.org/officeDocument/2006/relationships/slide" Target="slides/slide8.xml"/><Relationship Id="rId35" Type="http://schemas.openxmlformats.org/officeDocument/2006/relationships/font" Target="fonts/SourceCodePro-bold.fntdata"/><Relationship Id="rId12" Type="http://schemas.openxmlformats.org/officeDocument/2006/relationships/slide" Target="slides/slide7.xml"/><Relationship Id="rId34" Type="http://schemas.openxmlformats.org/officeDocument/2006/relationships/font" Target="fonts/SourceCodePro-regular.fntdata"/><Relationship Id="rId15" Type="http://schemas.openxmlformats.org/officeDocument/2006/relationships/slide" Target="slides/slide10.xml"/><Relationship Id="rId37" Type="http://schemas.openxmlformats.org/officeDocument/2006/relationships/font" Target="fonts/SourceCodePro-boldItalic.fntdata"/><Relationship Id="rId14" Type="http://schemas.openxmlformats.org/officeDocument/2006/relationships/slide" Target="slides/slide9.xml"/><Relationship Id="rId36" Type="http://schemas.openxmlformats.org/officeDocument/2006/relationships/font" Target="fonts/SourceCodePro-italic.fntdata"/><Relationship Id="rId17" Type="http://schemas.openxmlformats.org/officeDocument/2006/relationships/slide" Target="slides/slide12.xml"/><Relationship Id="rId39" Type="http://schemas.openxmlformats.org/officeDocument/2006/relationships/font" Target="fonts/SourceSansPro-bold.fntdata"/><Relationship Id="rId16" Type="http://schemas.openxmlformats.org/officeDocument/2006/relationships/slide" Target="slides/slide11.xml"/><Relationship Id="rId38" Type="http://schemas.openxmlformats.org/officeDocument/2006/relationships/font" Target="fonts/SourceSansPro-regular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833ec1761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833ec1761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58c13f1f60_0_1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58c13f1f60_0_1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833ec1761f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833ec1761f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833ec1761f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833ec1761f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833ec1761f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833ec1761f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833ec1761f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833ec1761f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833ec1761f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833ec1761f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5b18847e72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5b18847e72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5b26770c3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5b26770c3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5b2e45ffb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5b2e45ffb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833ec1761f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833ec1761f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58c13f1f60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58c13f1f60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5c3e013ff5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5c3e013ff5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58c13f1f60_0_1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58c13f1f60_0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8c13f1f60_0_1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8c13f1f60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8342904749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8342904749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58c13f1f60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58c13f1f60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8342904749_0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8342904749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8342904749_0_1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8342904749_0_1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basescripts.com/" TargetMode="Externa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7" name="Google Shape;47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">
  <p:cSld name="TITLE_AND_BODY_1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3"/>
          <p:cNvSpPr txBox="1"/>
          <p:nvPr>
            <p:ph type="title"/>
          </p:nvPr>
        </p:nvSpPr>
        <p:spPr>
          <a:xfrm>
            <a:off x="-113325" y="70175"/>
            <a:ext cx="9327900" cy="623400"/>
          </a:xfrm>
          <a:prstGeom prst="rect">
            <a:avLst/>
          </a:prstGeom>
          <a:solidFill>
            <a:srgbClr val="38761D"/>
          </a:solidFill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" type="body"/>
          </p:nvPr>
        </p:nvSpPr>
        <p:spPr>
          <a:xfrm>
            <a:off x="311700" y="693575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●"/>
              <a:defRPr>
                <a:solidFill>
                  <a:srgbClr val="434343"/>
                </a:solidFill>
              </a:defRPr>
            </a:lvl1pPr>
            <a:lvl2pPr indent="-3048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○"/>
              <a:defRPr sz="1200">
                <a:solidFill>
                  <a:srgbClr val="434343"/>
                </a:solidFill>
              </a:defRPr>
            </a:lvl2pPr>
            <a:lvl3pPr indent="-3048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■"/>
              <a:defRPr sz="1200">
                <a:solidFill>
                  <a:srgbClr val="434343"/>
                </a:solidFill>
              </a:defRPr>
            </a:lvl3pPr>
            <a:lvl4pPr indent="-3048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●"/>
              <a:defRPr sz="1200">
                <a:solidFill>
                  <a:srgbClr val="434343"/>
                </a:solidFill>
              </a:defRPr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" name="Google Shape;55;p13"/>
          <p:cNvSpPr txBox="1"/>
          <p:nvPr>
            <p:ph idx="2" type="body"/>
          </p:nvPr>
        </p:nvSpPr>
        <p:spPr>
          <a:xfrm>
            <a:off x="4602000" y="711402"/>
            <a:ext cx="4230300" cy="3875400"/>
          </a:xfrm>
          <a:prstGeom prst="rect">
            <a:avLst/>
          </a:prstGeom>
          <a:solidFill>
            <a:srgbClr val="EFEFEF"/>
          </a:solidFill>
        </p:spPr>
        <p:txBody>
          <a:bodyPr anchorCtr="0" anchor="t" bIns="91425" lIns="91425" spcFirstLastPara="1" rIns="91425" wrap="square" tIns="91425">
            <a:normAutofit/>
          </a:bodyPr>
          <a:lstStyle>
            <a:lvl1pPr indent="-2794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800"/>
              <a:buFont typeface="Source Code Pro"/>
              <a:buChar char="●"/>
              <a:defRPr sz="800">
                <a:solidFill>
                  <a:srgbClr val="1155CC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indent="-2794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800"/>
              <a:buFont typeface="Source Code Pro"/>
              <a:buChar char="○"/>
              <a:defRPr sz="800">
                <a:solidFill>
                  <a:srgbClr val="1155CC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indent="-2794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800"/>
              <a:buFont typeface="Source Code Pro"/>
              <a:buChar char="■"/>
              <a:defRPr sz="800">
                <a:solidFill>
                  <a:srgbClr val="1155CC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indent="-2794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800"/>
              <a:buFont typeface="Source Code Pro"/>
              <a:buChar char="●"/>
              <a:defRPr sz="800">
                <a:solidFill>
                  <a:srgbClr val="1155CC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indent="-2794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800"/>
              <a:buFont typeface="Source Code Pro"/>
              <a:buChar char="○"/>
              <a:defRPr sz="800">
                <a:solidFill>
                  <a:srgbClr val="1155CC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indent="-2794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800"/>
              <a:buFont typeface="Source Code Pro"/>
              <a:buChar char="■"/>
              <a:defRPr sz="800">
                <a:solidFill>
                  <a:srgbClr val="1155CC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indent="-2794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800"/>
              <a:buFont typeface="Source Code Pro"/>
              <a:buChar char="●"/>
              <a:defRPr sz="800">
                <a:solidFill>
                  <a:srgbClr val="1155CC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indent="-2794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800"/>
              <a:buFont typeface="Source Code Pro"/>
              <a:buChar char="○"/>
              <a:defRPr sz="800">
                <a:solidFill>
                  <a:srgbClr val="1155CC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indent="-2794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800"/>
              <a:buFont typeface="Source Code Pro"/>
              <a:buChar char="■"/>
              <a:defRPr sz="800">
                <a:solidFill>
                  <a:srgbClr val="1155CC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" name="Google Shape;20;p4"/>
          <p:cNvSpPr txBox="1"/>
          <p:nvPr/>
        </p:nvSpPr>
        <p:spPr>
          <a:xfrm>
            <a:off x="1678775" y="4827475"/>
            <a:ext cx="5866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Laurence Svekis </a:t>
            </a:r>
            <a:r>
              <a:rPr lang="en" u="sng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https://basescripts.com/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JavaScript Courses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9" name="Google Shape;39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0" name="Google Shape;40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4" name="Google Shape;4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Relationship Id="rId4" Type="http://schemas.openxmlformats.org/officeDocument/2006/relationships/hyperlink" Target="https://basescripts.com/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Relationship Id="rId4" Type="http://schemas.openxmlformats.org/officeDocument/2006/relationships/hyperlink" Target="https://basescripts.com/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nodejs.org/api/modules.html" TargetMode="External"/><Relationship Id="rId4" Type="http://schemas.openxmlformats.org/officeDocument/2006/relationships/image" Target="../media/image17.png"/><Relationship Id="rId5" Type="http://schemas.openxmlformats.org/officeDocument/2006/relationships/hyperlink" Target="https://basescripts.com/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nodejs.org/api/fs.html" TargetMode="External"/><Relationship Id="rId4" Type="http://schemas.openxmlformats.org/officeDocument/2006/relationships/image" Target="../media/image14.png"/><Relationship Id="rId5" Type="http://schemas.openxmlformats.org/officeDocument/2006/relationships/hyperlink" Target="https://basescripts.com/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nodejs.org/api/http.html" TargetMode="External"/><Relationship Id="rId4" Type="http://schemas.openxmlformats.org/officeDocument/2006/relationships/image" Target="../media/image5.png"/><Relationship Id="rId5" Type="http://schemas.openxmlformats.org/officeDocument/2006/relationships/hyperlink" Target="https://basescripts.com/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png"/><Relationship Id="rId4" Type="http://schemas.openxmlformats.org/officeDocument/2006/relationships/hyperlink" Target="https://basescripts.com/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lodash.com/" TargetMode="External"/><Relationship Id="rId4" Type="http://schemas.openxmlformats.org/officeDocument/2006/relationships/hyperlink" Target="https://www.npmjs.com/package/lodash" TargetMode="External"/><Relationship Id="rId5" Type="http://schemas.openxmlformats.org/officeDocument/2006/relationships/image" Target="../media/image7.png"/><Relationship Id="rId6" Type="http://schemas.openxmlformats.org/officeDocument/2006/relationships/hyperlink" Target="https://basescripts.com/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www.npmjs.com/package/lodash" TargetMode="External"/><Relationship Id="rId4" Type="http://schemas.openxmlformats.org/officeDocument/2006/relationships/image" Target="../media/image9.png"/><Relationship Id="rId5" Type="http://schemas.openxmlformats.org/officeDocument/2006/relationships/image" Target="../media/image12.png"/><Relationship Id="rId6" Type="http://schemas.openxmlformats.org/officeDocument/2006/relationships/hyperlink" Target="https://basescripts.com/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expressjs.com/" TargetMode="External"/><Relationship Id="rId4" Type="http://schemas.openxmlformats.org/officeDocument/2006/relationships/hyperlink" Target="http://localhost:3000/" TargetMode="External"/><Relationship Id="rId5" Type="http://schemas.openxmlformats.org/officeDocument/2006/relationships/image" Target="../media/image6.png"/><Relationship Id="rId6" Type="http://schemas.openxmlformats.org/officeDocument/2006/relationships/image" Target="../media/image13.png"/><Relationship Id="rId7" Type="http://schemas.openxmlformats.org/officeDocument/2006/relationships/hyperlink" Target="https://basescripts.com/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://localhost:3000" TargetMode="External"/><Relationship Id="rId4" Type="http://schemas.openxmlformats.org/officeDocument/2006/relationships/hyperlink" Target="http://expressjs.com/en/guide/routing.html" TargetMode="External"/><Relationship Id="rId5" Type="http://schemas.openxmlformats.org/officeDocument/2006/relationships/hyperlink" Target="https://www.npmjs.com/package/express" TargetMode="External"/><Relationship Id="rId6" Type="http://schemas.openxmlformats.org/officeDocument/2006/relationships/hyperlink" Target="https://basescripts.com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basescripts.com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nodejs.org/en/" TargetMode="External"/><Relationship Id="rId4" Type="http://schemas.openxmlformats.org/officeDocument/2006/relationships/hyperlink" Target="https://www.npmjs.com/" TargetMode="External"/><Relationship Id="rId5" Type="http://schemas.openxmlformats.org/officeDocument/2006/relationships/hyperlink" Target="https://cmder.net/" TargetMode="External"/><Relationship Id="rId6" Type="http://schemas.openxmlformats.org/officeDocument/2006/relationships/hyperlink" Target="https://basescripts.com/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cmder.net/" TargetMode="External"/><Relationship Id="rId4" Type="http://schemas.openxmlformats.org/officeDocument/2006/relationships/image" Target="../media/image16.png"/><Relationship Id="rId5" Type="http://schemas.openxmlformats.org/officeDocument/2006/relationships/image" Target="../media/image1.png"/><Relationship Id="rId6" Type="http://schemas.openxmlformats.org/officeDocument/2006/relationships/hyperlink" Target="https://basescripts.com/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hyperlink" Target="https://basescripts.com/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Relationship Id="rId4" Type="http://schemas.openxmlformats.org/officeDocument/2006/relationships/hyperlink" Target="https://basescripts.com/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basescripts.com/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nodejs.org/api/globals.html" TargetMode="External"/><Relationship Id="rId4" Type="http://schemas.openxmlformats.org/officeDocument/2006/relationships/image" Target="../media/image2.png"/><Relationship Id="rId5" Type="http://schemas.openxmlformats.org/officeDocument/2006/relationships/hyperlink" Target="https://basescripts.com/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nodejs.org/api/process.html" TargetMode="External"/><Relationship Id="rId4" Type="http://schemas.openxmlformats.org/officeDocument/2006/relationships/image" Target="../media/image8.png"/><Relationship Id="rId5" Type="http://schemas.openxmlformats.org/officeDocument/2006/relationships/hyperlink" Target="https://basescripts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NODE JS</a:t>
            </a:r>
            <a:endParaRPr/>
          </a:p>
        </p:txBody>
      </p:sp>
      <p:sp>
        <p:nvSpPr>
          <p:cNvPr id="61" name="Google Shape;61;p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JavaScript on the server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3"/>
          <p:cNvSpPr txBox="1"/>
          <p:nvPr>
            <p:ph type="title"/>
          </p:nvPr>
        </p:nvSpPr>
        <p:spPr>
          <a:xfrm>
            <a:off x="-113325" y="70175"/>
            <a:ext cx="93279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Intervals and Timeouts</a:t>
            </a:r>
            <a:endParaRPr/>
          </a:p>
        </p:txBody>
      </p:sp>
      <p:sp>
        <p:nvSpPr>
          <p:cNvPr id="135" name="Google Shape;135;p23"/>
          <p:cNvSpPr txBox="1"/>
          <p:nvPr>
            <p:ph idx="1" type="body"/>
          </p:nvPr>
        </p:nvSpPr>
        <p:spPr>
          <a:xfrm>
            <a:off x="311700" y="693575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</p:txBody>
      </p:sp>
      <p:sp>
        <p:nvSpPr>
          <p:cNvPr id="136" name="Google Shape;136;p23"/>
          <p:cNvSpPr txBox="1"/>
          <p:nvPr>
            <p:ph idx="2" type="body"/>
          </p:nvPr>
        </p:nvSpPr>
        <p:spPr>
          <a:xfrm>
            <a:off x="4602000" y="711402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const timer = 5000;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const outputInterval = 1000;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let val = 0;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process.stdout.write(`${timer/1000} second delay`);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const ready = () =&gt;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output('ready');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process.stdout.write('\n');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clearInterval(myInt);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};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const counter = () =&gt;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val++;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output(`${(timer/1000)-val} seconds left`);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}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const output = (mess) =&gt;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process.stdout.clearLine();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process.stdout.cursorTo(0);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process.stdout.write(mess);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}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const myInt = setInterval(counter, outputInterval);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setTimeout(ready, timer);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7" name="Google Shape;13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1" y="881950"/>
            <a:ext cx="4121325" cy="3293651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3"/>
          <p:cNvSpPr txBox="1"/>
          <p:nvPr/>
        </p:nvSpPr>
        <p:spPr>
          <a:xfrm>
            <a:off x="1678775" y="4714875"/>
            <a:ext cx="5866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Laurence Svekis </a:t>
            </a:r>
            <a:r>
              <a:rPr lang="en" u="sng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https://basescripts.com/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JavaScript Courses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7750" y="1111381"/>
            <a:ext cx="3663600" cy="3416399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4"/>
          <p:cNvSpPr txBox="1"/>
          <p:nvPr>
            <p:ph type="title"/>
          </p:nvPr>
        </p:nvSpPr>
        <p:spPr>
          <a:xfrm>
            <a:off x="-113325" y="70175"/>
            <a:ext cx="93279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Node modules</a:t>
            </a:r>
            <a:endParaRPr/>
          </a:p>
        </p:txBody>
      </p:sp>
      <p:sp>
        <p:nvSpPr>
          <p:cNvPr id="145" name="Google Shape;145;p24"/>
          <p:cNvSpPr txBox="1"/>
          <p:nvPr>
            <p:ph idx="1" type="body"/>
          </p:nvPr>
        </p:nvSpPr>
        <p:spPr>
          <a:xfrm>
            <a:off x="311700" y="693575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Modules in node are like JavaScript libraries. </a:t>
            </a:r>
            <a:r>
              <a:rPr lang="en"/>
              <a:t>Pre Written</a:t>
            </a:r>
            <a:r>
              <a:rPr lang="en"/>
              <a:t> code that you can pull into your </a:t>
            </a:r>
            <a:r>
              <a:rPr lang="en"/>
              <a:t>project</a:t>
            </a:r>
            <a:r>
              <a:rPr lang="en"/>
              <a:t> and use. 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Node.js has a set of built-in modules which you can use without any additional installation.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 include a module, use the require() function with the name of the module.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var http = </a:t>
            </a:r>
            <a:r>
              <a:rPr b="1" lang="en"/>
              <a:t>require</a:t>
            </a:r>
            <a:r>
              <a:rPr lang="en"/>
              <a:t>('http');</a:t>
            </a:r>
            <a:endParaRPr/>
          </a:p>
        </p:txBody>
      </p:sp>
      <p:sp>
        <p:nvSpPr>
          <p:cNvPr id="146" name="Google Shape;146;p24"/>
          <p:cNvSpPr txBox="1"/>
          <p:nvPr/>
        </p:nvSpPr>
        <p:spPr>
          <a:xfrm>
            <a:off x="1678775" y="4714875"/>
            <a:ext cx="5866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Laurence Svekis </a:t>
            </a:r>
            <a:r>
              <a:rPr lang="en" u="sng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https://basescripts.com/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JavaScript Courses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5"/>
          <p:cNvSpPr txBox="1"/>
          <p:nvPr>
            <p:ph type="title"/>
          </p:nvPr>
        </p:nvSpPr>
        <p:spPr>
          <a:xfrm>
            <a:off x="-113325" y="70175"/>
            <a:ext cx="93279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Modules</a:t>
            </a:r>
            <a:endParaRPr/>
          </a:p>
        </p:txBody>
      </p:sp>
      <p:sp>
        <p:nvSpPr>
          <p:cNvPr id="152" name="Google Shape;152;p25"/>
          <p:cNvSpPr txBox="1"/>
          <p:nvPr>
            <p:ph idx="1" type="body"/>
          </p:nvPr>
        </p:nvSpPr>
        <p:spPr>
          <a:xfrm>
            <a:off x="311700" y="693575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https://nodejs.org/api/modules.html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25"/>
          <p:cNvSpPr txBox="1"/>
          <p:nvPr>
            <p:ph idx="2" type="body"/>
          </p:nvPr>
        </p:nvSpPr>
        <p:spPr>
          <a:xfrm>
            <a:off x="4602000" y="711402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app.js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const pathMod = require('path');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console.log(__filename);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console.log(pathMod.basename(__filename));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const utilMod = require('util');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//console.log(utilMod);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utilMod.log(pathMod.basename(__filename));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const first = require('./mods/first.js');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first();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const ranNum = require('./mods/randomNum.js');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console.log(ranNum.random(50));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first.js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const welcome = () =&gt;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 console.log('welcome');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}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module.exports = welcome;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//console.log(module);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randomNum.js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module.exports.random = (max) =&gt;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 let rep = Math.floor(Math.random()*max);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 return rep;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}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//console.log(module);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4" name="Google Shape;154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4300" y="1210675"/>
            <a:ext cx="3240998" cy="3240998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5"/>
          <p:cNvSpPr txBox="1"/>
          <p:nvPr/>
        </p:nvSpPr>
        <p:spPr>
          <a:xfrm>
            <a:off x="1678775" y="4714875"/>
            <a:ext cx="5866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Laurence Svekis </a:t>
            </a:r>
            <a:r>
              <a:rPr lang="en" u="sng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https://basescripts.com/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JavaScript Courses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6"/>
          <p:cNvSpPr txBox="1"/>
          <p:nvPr>
            <p:ph type="title"/>
          </p:nvPr>
        </p:nvSpPr>
        <p:spPr>
          <a:xfrm>
            <a:off x="-113325" y="70175"/>
            <a:ext cx="93279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Fs Module</a:t>
            </a:r>
            <a:endParaRPr/>
          </a:p>
        </p:txBody>
      </p:sp>
      <p:sp>
        <p:nvSpPr>
          <p:cNvPr id="161" name="Google Shape;161;p26"/>
          <p:cNvSpPr txBox="1"/>
          <p:nvPr>
            <p:ph idx="1" type="body"/>
          </p:nvPr>
        </p:nvSpPr>
        <p:spPr>
          <a:xfrm>
            <a:off x="311700" y="693575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https://nodejs.org/api/fs.html</a:t>
            </a:r>
            <a:r>
              <a:rPr lang="en"/>
              <a:t> </a:t>
            </a:r>
            <a:endParaRPr/>
          </a:p>
        </p:txBody>
      </p:sp>
      <p:sp>
        <p:nvSpPr>
          <p:cNvPr id="162" name="Google Shape;162;p26"/>
          <p:cNvSpPr txBox="1"/>
          <p:nvPr>
            <p:ph idx="2" type="body"/>
          </p:nvPr>
        </p:nvSpPr>
        <p:spPr>
          <a:xfrm>
            <a:off x="4602000" y="711402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const fs = require('fs');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const myFiles = fs.readdirSync('./mods');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console.log(myFiles);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fs.readdir('./mods',(error,files)=&gt;{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 if(error){throw error;}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 console.log('readdir');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 console.log(files);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})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const getSec = fs.readFileSync('./mods/test.txt','UTF-8');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console.log(getSec);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fs.readFile('./mods/test.txt','UTF-8',(error,output)=&gt;{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 if(error){throw error;}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 console.log(output);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});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const myText = `UPDATED`;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fs.writeFile('./mods/secret.txt',myText,error =&gt;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 if(error){throw error;}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 console.log('File ready');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});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3" name="Google Shape;163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7854" y="1162196"/>
            <a:ext cx="4230301" cy="2819103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26"/>
          <p:cNvSpPr txBox="1"/>
          <p:nvPr/>
        </p:nvSpPr>
        <p:spPr>
          <a:xfrm>
            <a:off x="1678775" y="4714875"/>
            <a:ext cx="5866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Laurence Svekis </a:t>
            </a:r>
            <a:r>
              <a:rPr lang="en" u="sng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https://basescripts.com/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JavaScript Courses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7"/>
          <p:cNvSpPr txBox="1"/>
          <p:nvPr>
            <p:ph type="title"/>
          </p:nvPr>
        </p:nvSpPr>
        <p:spPr>
          <a:xfrm>
            <a:off x="-113325" y="70175"/>
            <a:ext cx="93279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 module</a:t>
            </a:r>
            <a:endParaRPr/>
          </a:p>
        </p:txBody>
      </p:sp>
      <p:sp>
        <p:nvSpPr>
          <p:cNvPr id="170" name="Google Shape;170;p27"/>
          <p:cNvSpPr txBox="1"/>
          <p:nvPr>
            <p:ph idx="1" type="body"/>
          </p:nvPr>
        </p:nvSpPr>
        <p:spPr>
          <a:xfrm>
            <a:off x="311700" y="693575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https://nodejs.org/api/http.html</a:t>
            </a:r>
            <a:r>
              <a:rPr lang="en"/>
              <a:t> </a:t>
            </a:r>
            <a:endParaRPr/>
          </a:p>
        </p:txBody>
      </p:sp>
      <p:sp>
        <p:nvSpPr>
          <p:cNvPr id="171" name="Google Shape;171;p27"/>
          <p:cNvSpPr txBox="1"/>
          <p:nvPr>
            <p:ph idx="2" type="body"/>
          </p:nvPr>
        </p:nvSpPr>
        <p:spPr>
          <a:xfrm>
            <a:off x="4602000" y="711402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const http = require('http');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const fs = require('fs');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const port = 8080;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const host = '127.0.0.1';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const server = http.createServer((request, response) =&gt;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/*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console.log(request.url);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response.writeHead(200,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  'Content-Type': 'text/html'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});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response.write(`Request URL : ${request.url}&lt;br&gt;`);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response.write('Hello World!'); //write a response to the client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response.end(); //end the response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*/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fs.readFile('./mods/index.html', (error, html) =&gt;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response.writeHead(200,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  'Content-Type': 'text/html'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});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response.write(html);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response.end();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})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});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server.listen(port, host, () =&gt;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console.log('server running');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})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2" name="Google Shape;172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4708" y="1428775"/>
            <a:ext cx="4004275" cy="3203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7"/>
          <p:cNvSpPr txBox="1"/>
          <p:nvPr/>
        </p:nvSpPr>
        <p:spPr>
          <a:xfrm>
            <a:off x="1678775" y="4714875"/>
            <a:ext cx="5866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Laurence Svekis </a:t>
            </a:r>
            <a:r>
              <a:rPr lang="en" u="sng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https://basescripts.com/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JavaScript Courses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8"/>
          <p:cNvSpPr txBox="1"/>
          <p:nvPr>
            <p:ph type="title"/>
          </p:nvPr>
        </p:nvSpPr>
        <p:spPr>
          <a:xfrm>
            <a:off x="-113325" y="70175"/>
            <a:ext cx="93279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Files from Folder output</a:t>
            </a:r>
            <a:endParaRPr/>
          </a:p>
        </p:txBody>
      </p:sp>
      <p:sp>
        <p:nvSpPr>
          <p:cNvPr id="179" name="Google Shape;179;p28"/>
          <p:cNvSpPr txBox="1"/>
          <p:nvPr>
            <p:ph idx="1" type="body"/>
          </p:nvPr>
        </p:nvSpPr>
        <p:spPr>
          <a:xfrm>
            <a:off x="311700" y="693575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Reading files and folders</a:t>
            </a:r>
            <a:endParaRPr/>
          </a:p>
        </p:txBody>
      </p:sp>
      <p:sp>
        <p:nvSpPr>
          <p:cNvPr id="180" name="Google Shape;180;p28"/>
          <p:cNvSpPr txBox="1"/>
          <p:nvPr>
            <p:ph idx="2" type="body"/>
          </p:nvPr>
        </p:nvSpPr>
        <p:spPr>
          <a:xfrm>
            <a:off x="4602000" y="711402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const http = require('http');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const fs = require('fs');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const url = require('url');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const port = 8080;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const host = '127.0.0.1';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const server = http.createServer((request, response) =&gt;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const base = url.parse(request.url);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//console.log(base);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const fileName = './mods' + base.pathname;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fs.readFile(fileName, (error, html) =&gt;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if (error)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  response.writeHead(404,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    'Content-Type': 'text/html'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  });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  response.end(`&lt;h1&gt;Not Found&lt;/h1&gt;`);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}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else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  response.writeHead(200,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    'Content-Type': 'text/html'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  });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  response.write(html);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  response.end();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}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})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})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server.listen(port, host, () =&gt;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console.log('ready');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})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1" name="Google Shape;181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392350"/>
            <a:ext cx="4048125" cy="3131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28"/>
          <p:cNvSpPr txBox="1"/>
          <p:nvPr/>
        </p:nvSpPr>
        <p:spPr>
          <a:xfrm>
            <a:off x="1678775" y="4714875"/>
            <a:ext cx="5866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Laurence Svekis </a:t>
            </a:r>
            <a:r>
              <a:rPr lang="en" u="sng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https://basescripts.com/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JavaScript Courses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9"/>
          <p:cNvSpPr txBox="1"/>
          <p:nvPr>
            <p:ph type="title"/>
          </p:nvPr>
        </p:nvSpPr>
        <p:spPr>
          <a:xfrm>
            <a:off x="-113325" y="70175"/>
            <a:ext cx="93279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Node Package Manager</a:t>
            </a:r>
            <a:endParaRPr/>
          </a:p>
        </p:txBody>
      </p:sp>
      <p:sp>
        <p:nvSpPr>
          <p:cNvPr id="188" name="Google Shape;188;p29"/>
          <p:cNvSpPr txBox="1"/>
          <p:nvPr>
            <p:ph idx="1" type="body"/>
          </p:nvPr>
        </p:nvSpPr>
        <p:spPr>
          <a:xfrm>
            <a:off x="311700" y="693575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https://lodash.com/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https://www.npmjs.com/package/lodash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29"/>
          <p:cNvSpPr txBox="1"/>
          <p:nvPr>
            <p:ph idx="2" type="body"/>
          </p:nvPr>
        </p:nvSpPr>
        <p:spPr>
          <a:xfrm>
            <a:off x="4602000" y="711402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$ sudo npm i -g npm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$ sudo npm i --save lodash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const lodash = require('lodash');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let random1 = lodash.random(100);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console.log(random1);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let random2 = lodash.random(50, 100);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console.log(random2);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const arr = [3, 4, 56, 76, 'test', 765, 65, 56];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console.log(lodash.shuffle(arr));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console.log(lodash.shuffle(arr));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lodash.times(10, () =&gt;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console.log(lodash.random(50, 100));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})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0" name="Google Shape;190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1696" y="1549050"/>
            <a:ext cx="3992625" cy="2806874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9"/>
          <p:cNvSpPr txBox="1"/>
          <p:nvPr/>
        </p:nvSpPr>
        <p:spPr>
          <a:xfrm>
            <a:off x="1678775" y="4714875"/>
            <a:ext cx="5866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Laurence Svekis </a:t>
            </a:r>
            <a:r>
              <a:rPr lang="en" u="sng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https://basescripts.com/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JavaScript Courses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0"/>
          <p:cNvSpPr txBox="1"/>
          <p:nvPr>
            <p:ph type="title"/>
          </p:nvPr>
        </p:nvSpPr>
        <p:spPr>
          <a:xfrm>
            <a:off x="-113325" y="70175"/>
            <a:ext cx="93279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Loading Packages NPM</a:t>
            </a:r>
            <a:endParaRPr/>
          </a:p>
        </p:txBody>
      </p:sp>
      <p:sp>
        <p:nvSpPr>
          <p:cNvPr id="197" name="Google Shape;197;p30"/>
          <p:cNvSpPr txBox="1"/>
          <p:nvPr/>
        </p:nvSpPr>
        <p:spPr>
          <a:xfrm>
            <a:off x="376750" y="1165925"/>
            <a:ext cx="4139100" cy="34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2"/>
                </a:solidFill>
              </a:rPr>
              <a:t>Popular package called lodash</a:t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100" u="sng">
                <a:solidFill>
                  <a:schemeClr val="hlink"/>
                </a:solidFill>
                <a:hlinkClick r:id="rId3"/>
              </a:rPr>
              <a:t>https://www.npmjs.com/package/lodash</a:t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2"/>
                </a:solidFill>
              </a:rPr>
              <a:t>npm install lodash</a:t>
            </a:r>
            <a:endParaRPr b="1" sz="1100">
              <a:solidFill>
                <a:schemeClr val="dk2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Char char="●"/>
            </a:pPr>
            <a:r>
              <a:rPr lang="en" sz="1100">
                <a:solidFill>
                  <a:schemeClr val="dk2"/>
                </a:solidFill>
              </a:rPr>
              <a:t>Installs a new folder with all dependant files.</a:t>
            </a:r>
            <a:endParaRPr sz="1100">
              <a:solidFill>
                <a:schemeClr val="dk2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Char char="●"/>
            </a:pPr>
            <a:r>
              <a:rPr lang="en" sz="1100">
                <a:solidFill>
                  <a:schemeClr val="dk2"/>
                </a:solidFill>
              </a:rPr>
              <a:t>Warnings if no package.json which lists dependant packages</a:t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2"/>
                </a:solidFill>
              </a:rPr>
              <a:t>package.json </a:t>
            </a:r>
            <a:r>
              <a:rPr lang="en" sz="1100">
                <a:solidFill>
                  <a:schemeClr val="dk2"/>
                </a:solidFill>
              </a:rPr>
              <a:t>- Specifics of npm's package.json handling.  At the heart of node system all </a:t>
            </a:r>
            <a:r>
              <a:rPr lang="en" sz="1100">
                <a:solidFill>
                  <a:schemeClr val="dk2"/>
                </a:solidFill>
              </a:rPr>
              <a:t>metadata</a:t>
            </a:r>
            <a:r>
              <a:rPr lang="en" sz="1100">
                <a:solidFill>
                  <a:schemeClr val="dk2"/>
                </a:solidFill>
              </a:rPr>
              <a:t> for the project making it easier to package and redistribute. </a:t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2"/>
                </a:solidFill>
              </a:rPr>
              <a:t>You can create a package.json file </a:t>
            </a:r>
            <a:r>
              <a:rPr b="1" lang="en" sz="1100">
                <a:solidFill>
                  <a:schemeClr val="dk2"/>
                </a:solidFill>
              </a:rPr>
              <a:t>npm init</a:t>
            </a:r>
            <a:endParaRPr b="1"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2"/>
                </a:solidFill>
              </a:rPr>
              <a:t>Answer the questions to complete</a:t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2"/>
                </a:solidFill>
              </a:rPr>
              <a:t>Short format is </a:t>
            </a:r>
            <a:r>
              <a:rPr b="1" lang="en" sz="1100">
                <a:solidFill>
                  <a:schemeClr val="dk2"/>
                </a:solidFill>
              </a:rPr>
              <a:t>npm init --yes</a:t>
            </a:r>
            <a:endParaRPr b="1"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98" name="Google Shape;19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1165925"/>
            <a:ext cx="1971675" cy="39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72000" y="1653950"/>
            <a:ext cx="3807450" cy="2390775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30"/>
          <p:cNvSpPr txBox="1"/>
          <p:nvPr>
            <p:ph idx="1" type="body"/>
          </p:nvPr>
        </p:nvSpPr>
        <p:spPr>
          <a:xfrm>
            <a:off x="311700" y="693575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30"/>
          <p:cNvSpPr txBox="1"/>
          <p:nvPr/>
        </p:nvSpPr>
        <p:spPr>
          <a:xfrm>
            <a:off x="1678775" y="4714875"/>
            <a:ext cx="5866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Laurence Svekis </a:t>
            </a:r>
            <a:r>
              <a:rPr lang="en" u="sng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https://basescripts.com/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JavaScript Courses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1"/>
          <p:cNvSpPr txBox="1"/>
          <p:nvPr>
            <p:ph type="title"/>
          </p:nvPr>
        </p:nvSpPr>
        <p:spPr>
          <a:xfrm>
            <a:off x="-113325" y="70175"/>
            <a:ext cx="93279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Packages Express</a:t>
            </a:r>
            <a:endParaRPr/>
          </a:p>
        </p:txBody>
      </p:sp>
      <p:sp>
        <p:nvSpPr>
          <p:cNvPr id="207" name="Google Shape;207;p31"/>
          <p:cNvSpPr txBox="1"/>
          <p:nvPr/>
        </p:nvSpPr>
        <p:spPr>
          <a:xfrm>
            <a:off x="376750" y="1165925"/>
            <a:ext cx="4139100" cy="19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Express is the most popular Node web framework, and is the underlying library for a number of other popular Node web frameworks.  Express is a minimal and flexible Node.js web application framework that provides a robust set of features for web and mobile applications.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u="sng">
                <a:solidFill>
                  <a:schemeClr val="hlink"/>
                </a:solidFill>
                <a:hlinkClick r:id="rId3"/>
              </a:rPr>
              <a:t>https://expressjs.com/</a:t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2"/>
                </a:solidFill>
              </a:rPr>
              <a:t>npm install express --save</a:t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u="sng">
                <a:solidFill>
                  <a:schemeClr val="hlink"/>
                </a:solidFill>
                <a:hlinkClick r:id="rId4"/>
              </a:rPr>
              <a:t>http://localhost:3000/</a:t>
            </a:r>
            <a:r>
              <a:rPr lang="en" sz="1100">
                <a:solidFill>
                  <a:schemeClr val="dk2"/>
                </a:solidFill>
              </a:rPr>
              <a:t> </a:t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208" name="Google Shape;208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8350" y="3958875"/>
            <a:ext cx="2152650" cy="20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064188" y="884500"/>
            <a:ext cx="2943225" cy="1590675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31"/>
          <p:cNvSpPr txBox="1"/>
          <p:nvPr/>
        </p:nvSpPr>
        <p:spPr>
          <a:xfrm>
            <a:off x="4572000" y="2015700"/>
            <a:ext cx="3927600" cy="24564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const express = require('express');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const app = express();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const port = 3000;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app.get('/', function (req, res) {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  res.send('Hello World!');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});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app.get('/about', function(req, res) {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  res.send('About Page');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});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app.listen(port, function () {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  return console.log("Port is ".concat(port, "!"));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});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rgbClr val="00FF00"/>
              </a:solidFill>
            </a:endParaRPr>
          </a:p>
        </p:txBody>
      </p:sp>
      <p:sp>
        <p:nvSpPr>
          <p:cNvPr id="211" name="Google Shape;211;p31"/>
          <p:cNvSpPr txBox="1"/>
          <p:nvPr>
            <p:ph idx="1" type="body"/>
          </p:nvPr>
        </p:nvSpPr>
        <p:spPr>
          <a:xfrm>
            <a:off x="311700" y="693575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31"/>
          <p:cNvSpPr txBox="1"/>
          <p:nvPr/>
        </p:nvSpPr>
        <p:spPr>
          <a:xfrm>
            <a:off x="1678775" y="4714875"/>
            <a:ext cx="5866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Laurence Svekis </a:t>
            </a:r>
            <a:r>
              <a:rPr lang="en" u="sng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https://basescripts.com/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JavaScript Courses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2"/>
          <p:cNvSpPr txBox="1"/>
          <p:nvPr>
            <p:ph type="title"/>
          </p:nvPr>
        </p:nvSpPr>
        <p:spPr>
          <a:xfrm>
            <a:off x="-113325" y="70175"/>
            <a:ext cx="93279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Express static files</a:t>
            </a:r>
            <a:endParaRPr/>
          </a:p>
        </p:txBody>
      </p:sp>
      <p:sp>
        <p:nvSpPr>
          <p:cNvPr id="218" name="Google Shape;218;p32"/>
          <p:cNvSpPr txBox="1"/>
          <p:nvPr/>
        </p:nvSpPr>
        <p:spPr>
          <a:xfrm>
            <a:off x="542175" y="2167425"/>
            <a:ext cx="3927600" cy="21261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const express = require('express');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const app = express();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const port = 3000;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app.use(express.static(__dirname));  // change directory to root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app.listen(port, function () {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  return console.log("Port is "+port + ' '+ __dirname);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});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rgbClr val="00FF00"/>
              </a:solidFill>
            </a:endParaRPr>
          </a:p>
        </p:txBody>
      </p:sp>
      <p:sp>
        <p:nvSpPr>
          <p:cNvPr id="219" name="Google Shape;219;p32"/>
          <p:cNvSpPr txBox="1"/>
          <p:nvPr/>
        </p:nvSpPr>
        <p:spPr>
          <a:xfrm>
            <a:off x="4515850" y="1165925"/>
            <a:ext cx="4139100" cy="12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http://localhost:3000/2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http://localhost:3000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20" name="Google Shape;220;p32"/>
          <p:cNvSpPr txBox="1"/>
          <p:nvPr/>
        </p:nvSpPr>
        <p:spPr>
          <a:xfrm>
            <a:off x="4727350" y="2077050"/>
            <a:ext cx="3927600" cy="21261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const express = require('express');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const app = express();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const port = 3000;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app.get('/', function (req, res) {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    res.sendFile(__dirname +'/index1.html');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});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app.get('/2', function (req, res) {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    res.sendFile(__dirname +'/index2.html');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});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app.listen(port, function () {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  return console.log("Port is "+port + ' '+ __dirname);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00FF00"/>
                </a:solidFill>
              </a:rPr>
              <a:t>});</a:t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rgbClr val="00FF00"/>
              </a:solidFill>
            </a:endParaRPr>
          </a:p>
        </p:txBody>
      </p:sp>
      <p:sp>
        <p:nvSpPr>
          <p:cNvPr id="221" name="Google Shape;221;p32"/>
          <p:cNvSpPr txBox="1"/>
          <p:nvPr>
            <p:ph idx="1" type="body"/>
          </p:nvPr>
        </p:nvSpPr>
        <p:spPr>
          <a:xfrm>
            <a:off x="311700" y="693575"/>
            <a:ext cx="4230300" cy="77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47500"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http://expressjs.com/en/guide/routing.html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5"/>
              </a:rPr>
              <a:t>https://www.npmjs.com/package/express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61111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32"/>
          <p:cNvSpPr txBox="1"/>
          <p:nvPr/>
        </p:nvSpPr>
        <p:spPr>
          <a:xfrm>
            <a:off x="1678775" y="4714875"/>
            <a:ext cx="5866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Laurence Svekis </a:t>
            </a:r>
            <a:r>
              <a:rPr lang="en" u="sng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https://basescripts.com/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JavaScript Courses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9D9D9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311725" y="192700"/>
            <a:ext cx="8520600" cy="134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INSTRUCTOR:</a:t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/>
              <a:t>LAURENCE SVEKIS</a:t>
            </a:r>
            <a:endParaRPr sz="6000"/>
          </a:p>
        </p:txBody>
      </p:sp>
      <p:sp>
        <p:nvSpPr>
          <p:cNvPr id="67" name="Google Shape;67;p15"/>
          <p:cNvSpPr txBox="1"/>
          <p:nvPr/>
        </p:nvSpPr>
        <p:spPr>
          <a:xfrm>
            <a:off x="784650" y="1366350"/>
            <a:ext cx="7299600" cy="3442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595959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b="1" sz="1200">
              <a:solidFill>
                <a:srgbClr val="595959"/>
              </a:solidFill>
            </a:endParaRPr>
          </a:p>
        </p:txBody>
      </p:sp>
      <p:sp>
        <p:nvSpPr>
          <p:cNvPr id="68" name="Google Shape;68;p15"/>
          <p:cNvSpPr txBox="1"/>
          <p:nvPr/>
        </p:nvSpPr>
        <p:spPr>
          <a:xfrm>
            <a:off x="1108300" y="4279275"/>
            <a:ext cx="6818100" cy="3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</a:rPr>
              <a:t>Course instructor : Laurence Svekis</a:t>
            </a:r>
            <a:endParaRPr b="1" sz="12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b="1" sz="1200">
              <a:solidFill>
                <a:schemeClr val="dk2"/>
              </a:solidFill>
            </a:endParaRPr>
          </a:p>
        </p:txBody>
      </p:sp>
      <p:sp>
        <p:nvSpPr>
          <p:cNvPr id="69" name="Google Shape;69;p15"/>
          <p:cNvSpPr txBox="1"/>
          <p:nvPr/>
        </p:nvSpPr>
        <p:spPr>
          <a:xfrm>
            <a:off x="4598275" y="1607900"/>
            <a:ext cx="3109200" cy="256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- Over 300 courses in technology and web applications.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- 20 years of web programming experience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- 1000,000+ students across multiple platforms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- Digital instructor since 2002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Roboto"/>
                <a:ea typeface="Roboto"/>
                <a:cs typeface="Roboto"/>
                <a:sym typeface="Roboto"/>
              </a:rPr>
              <a:t>READY TO HELP YOU LEARN and ANSWER ANY questions you may have.</a:t>
            </a:r>
            <a:endParaRPr b="1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8300" y="1662875"/>
            <a:ext cx="3352419" cy="256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Congratulations on completing the section</a:t>
            </a:r>
            <a:endParaRPr/>
          </a:p>
        </p:txBody>
      </p:sp>
      <p:sp>
        <p:nvSpPr>
          <p:cNvPr id="228" name="Google Shape;228;p33"/>
          <p:cNvSpPr txBox="1"/>
          <p:nvPr/>
        </p:nvSpPr>
        <p:spPr>
          <a:xfrm>
            <a:off x="270200" y="1383075"/>
            <a:ext cx="8427600" cy="323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595959"/>
                </a:solidFill>
              </a:rPr>
              <a:t>Find out more about my courses at </a:t>
            </a:r>
            <a:r>
              <a:rPr b="1" lang="en" u="sng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https://basescripts.com/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595959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b="1" sz="1200">
              <a:solidFill>
                <a:srgbClr val="595959"/>
              </a:solidFill>
            </a:endParaRPr>
          </a:p>
        </p:txBody>
      </p:sp>
      <p:sp>
        <p:nvSpPr>
          <p:cNvPr id="229" name="Google Shape;229;p33"/>
          <p:cNvSpPr txBox="1"/>
          <p:nvPr/>
        </p:nvSpPr>
        <p:spPr>
          <a:xfrm>
            <a:off x="2146000" y="1895400"/>
            <a:ext cx="4569900" cy="18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1800">
                <a:solidFill>
                  <a:srgbClr val="1A1A1A"/>
                </a:solidFill>
              </a:rPr>
              <a:t>Course instructor : Laurence Svekis - providing online training to over 1,000,000 students across hundreds of courses and many platforms.</a:t>
            </a:r>
            <a:endParaRPr sz="1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>
            <a:off x="-113325" y="70175"/>
            <a:ext cx="93279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Node Course Guide</a:t>
            </a:r>
            <a:endParaRPr/>
          </a:p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>
            <a:off x="311700" y="693575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You will need to know </a:t>
            </a:r>
            <a:r>
              <a:rPr b="1" lang="en" sz="1400"/>
              <a:t>JavaScript and Command line</a:t>
            </a:r>
            <a:endParaRPr b="1"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400"/>
              <a:t>JavaScript and Command Line Ready</a:t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u="sng">
                <a:solidFill>
                  <a:schemeClr val="hlink"/>
                </a:solidFill>
                <a:hlinkClick r:id="rId3"/>
              </a:rPr>
              <a:t>https://nodejs.org/en/</a:t>
            </a:r>
            <a:r>
              <a:rPr lang="en" sz="1400"/>
              <a:t> </a:t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u="sng">
                <a:solidFill>
                  <a:schemeClr val="hlink"/>
                </a:solidFill>
                <a:hlinkClick r:id="rId4"/>
              </a:rPr>
              <a:t>https://www.npmjs.com/</a:t>
            </a:r>
            <a:r>
              <a:rPr lang="en" sz="1400"/>
              <a:t> </a:t>
            </a:r>
            <a:r>
              <a:rPr lang="en" sz="110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400"/>
              <a:t>played a large role in how code was shared</a:t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/>
              <a:t>Windows Terminal</a:t>
            </a:r>
            <a:endParaRPr b="1"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u="sng">
                <a:solidFill>
                  <a:schemeClr val="hlink"/>
                </a:solidFill>
                <a:hlinkClick r:id="rId5"/>
              </a:rPr>
              <a:t>https://cmder.net/</a:t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/>
              <a:t>Mac Terminal</a:t>
            </a:r>
            <a:endParaRPr b="1"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Command+Space or select terminal in the applications list.</a:t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77" name="Google Shape;77;p16"/>
          <p:cNvSpPr txBox="1"/>
          <p:nvPr>
            <p:ph idx="2" type="body"/>
          </p:nvPr>
        </p:nvSpPr>
        <p:spPr>
          <a:xfrm>
            <a:off x="4602000" y="711402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/>
              <a:t>JavaScript on the server.</a:t>
            </a:r>
            <a:endParaRPr b="1"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/>
              <a:t>open source</a:t>
            </a:r>
            <a:r>
              <a:rPr lang="en" sz="1100"/>
              <a:t> server environment find on Github</a:t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can </a:t>
            </a:r>
            <a:r>
              <a:rPr b="1" lang="en" sz="1100"/>
              <a:t>connect to a database</a:t>
            </a:r>
            <a:endParaRPr b="1"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/>
              <a:t>Create, open, read write, delete files on your server</a:t>
            </a:r>
            <a:endParaRPr b="1"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/>
              <a:t>Generate page content</a:t>
            </a:r>
            <a:endParaRPr b="1"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Node.js runs single-threaded very memory efficient.</a:t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en" sz="1100"/>
              <a:t>JavaScript uses browsers to run code on the frontend.</a:t>
            </a:r>
            <a:endParaRPr b="1"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On the </a:t>
            </a:r>
            <a:r>
              <a:rPr b="1" lang="en" sz="1100"/>
              <a:t>backend needs to be interpreted </a:t>
            </a:r>
            <a:r>
              <a:rPr lang="en" sz="1100"/>
              <a:t>(executed).  </a:t>
            </a:r>
            <a:r>
              <a:rPr b="1" lang="en" sz="1100"/>
              <a:t>Node.js uses Google’s V8 VM </a:t>
            </a:r>
            <a:r>
              <a:rPr lang="en" sz="1100"/>
              <a:t>which is the </a:t>
            </a:r>
            <a:r>
              <a:rPr b="1" lang="en" sz="1100"/>
              <a:t>same runtime environment the Chrome uses.</a:t>
            </a:r>
            <a:endParaRPr b="1"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b="1"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Node.js comes with many useful modules - </a:t>
            </a:r>
            <a:r>
              <a:rPr b="1" lang="en" sz="1100"/>
              <a:t>saves from writing from scratch.</a:t>
            </a:r>
            <a:endParaRPr b="1"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en" sz="1100"/>
              <a:t>Node is runtime environment and a library</a:t>
            </a:r>
            <a:endParaRPr b="1"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78" name="Google Shape;78;p16"/>
          <p:cNvSpPr txBox="1"/>
          <p:nvPr/>
        </p:nvSpPr>
        <p:spPr>
          <a:xfrm>
            <a:off x="1678775" y="4714875"/>
            <a:ext cx="5866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Laurence Svekis </a:t>
            </a:r>
            <a:r>
              <a:rPr lang="en" u="sng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https://basescripts.com/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JavaScript Courses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/>
          <p:nvPr>
            <p:ph type="title"/>
          </p:nvPr>
        </p:nvSpPr>
        <p:spPr>
          <a:xfrm>
            <a:off x="-113325" y="70175"/>
            <a:ext cx="93279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Windows Terminal</a:t>
            </a:r>
            <a:endParaRPr/>
          </a:p>
        </p:txBody>
      </p:sp>
      <p:sp>
        <p:nvSpPr>
          <p:cNvPr id="84" name="Google Shape;84;p17"/>
          <p:cNvSpPr txBox="1"/>
          <p:nvPr>
            <p:ph idx="1" type="body"/>
          </p:nvPr>
        </p:nvSpPr>
        <p:spPr>
          <a:xfrm>
            <a:off x="311700" y="693575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Windows - 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https://cmder.net/</a:t>
            </a:r>
            <a:r>
              <a:rPr lang="en"/>
              <a:t> or use the command prompt terminal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L</a:t>
            </a:r>
            <a:r>
              <a:rPr b="1" lang="en"/>
              <a:t>aunch the Command Prompt</a:t>
            </a:r>
            <a:r>
              <a:rPr lang="en"/>
              <a:t> - use the Run window or press the Win + R keys on your keyboard. Then, type cmd and press Enter.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List current directory of files - </a:t>
            </a:r>
            <a:r>
              <a:rPr b="1" lang="en"/>
              <a:t>dir</a:t>
            </a:r>
            <a:endParaRPr b="1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Change directory to D drive - </a:t>
            </a:r>
            <a:r>
              <a:rPr b="1" lang="en"/>
              <a:t>cd D: </a:t>
            </a:r>
            <a:endParaRPr b="1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Change directory down one level - </a:t>
            </a:r>
            <a:r>
              <a:rPr b="1" lang="en"/>
              <a:t>cd..</a:t>
            </a:r>
            <a:endParaRPr b="1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Change directory to folder by name - </a:t>
            </a:r>
            <a:r>
              <a:rPr b="1" lang="en"/>
              <a:t>cd folder</a:t>
            </a:r>
            <a:endParaRPr b="1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Make new folder -</a:t>
            </a:r>
            <a:r>
              <a:rPr b="1" lang="en"/>
              <a:t> mkdir folderName</a:t>
            </a:r>
            <a:endParaRPr b="1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61111"/>
              <a:buFont typeface="Arial"/>
              <a:buNone/>
            </a:pPr>
            <a:r>
              <a:rPr lang="en"/>
              <a:t>Get help -</a:t>
            </a:r>
            <a:r>
              <a:rPr b="1" lang="en"/>
              <a:t> help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5" name="Google Shape;85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66100" y="1068425"/>
            <a:ext cx="2867025" cy="1390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12525" y="2640427"/>
            <a:ext cx="3091524" cy="185490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7"/>
          <p:cNvSpPr txBox="1"/>
          <p:nvPr/>
        </p:nvSpPr>
        <p:spPr>
          <a:xfrm>
            <a:off x="1678775" y="4714875"/>
            <a:ext cx="5866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Laurence Svekis </a:t>
            </a:r>
            <a:r>
              <a:rPr lang="en" u="sng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https://basescripts.com/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JavaScript Courses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8"/>
          <p:cNvSpPr txBox="1"/>
          <p:nvPr>
            <p:ph type="title"/>
          </p:nvPr>
        </p:nvSpPr>
        <p:spPr>
          <a:xfrm>
            <a:off x="-113325" y="70175"/>
            <a:ext cx="93279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Mac Terminal</a:t>
            </a:r>
            <a:endParaRPr/>
          </a:p>
        </p:txBody>
      </p:sp>
      <p:sp>
        <p:nvSpPr>
          <p:cNvPr id="93" name="Google Shape;93;p18"/>
          <p:cNvSpPr txBox="1"/>
          <p:nvPr>
            <p:ph idx="1" type="body"/>
          </p:nvPr>
        </p:nvSpPr>
        <p:spPr>
          <a:xfrm>
            <a:off x="311700" y="693575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Open Terminal by pressing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List current directory of files - </a:t>
            </a:r>
            <a:r>
              <a:rPr b="1" lang="en"/>
              <a:t>ls</a:t>
            </a:r>
            <a:endParaRPr b="1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Change directory to D drive - </a:t>
            </a:r>
            <a:r>
              <a:rPr b="1" lang="en"/>
              <a:t>cd D: </a:t>
            </a:r>
            <a:endParaRPr b="1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Change directory down one level - </a:t>
            </a:r>
            <a:r>
              <a:rPr b="1" lang="en"/>
              <a:t>cd..</a:t>
            </a:r>
            <a:endParaRPr b="1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Change directory to folder by name - </a:t>
            </a:r>
            <a:r>
              <a:rPr b="1" lang="en"/>
              <a:t>cd folder</a:t>
            </a:r>
            <a:endParaRPr b="1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Make new folder -</a:t>
            </a:r>
            <a:r>
              <a:rPr b="1" lang="en"/>
              <a:t> mkdir folderName</a:t>
            </a:r>
            <a:endParaRPr b="1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Get help -</a:t>
            </a:r>
            <a:r>
              <a:rPr b="1" lang="en"/>
              <a:t> help</a:t>
            </a:r>
            <a:endParaRPr/>
          </a:p>
        </p:txBody>
      </p:sp>
      <p:pic>
        <p:nvPicPr>
          <p:cNvPr id="94" name="Google Shape;9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8050" y="1282275"/>
            <a:ext cx="3737100" cy="2479722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8"/>
          <p:cNvSpPr txBox="1"/>
          <p:nvPr/>
        </p:nvSpPr>
        <p:spPr>
          <a:xfrm>
            <a:off x="1678775" y="4714875"/>
            <a:ext cx="5866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Laurence Svekis </a:t>
            </a:r>
            <a:r>
              <a:rPr lang="en" u="sng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https://basescripts.com/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JavaScript Courses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9"/>
          <p:cNvSpPr txBox="1"/>
          <p:nvPr>
            <p:ph type="title"/>
          </p:nvPr>
        </p:nvSpPr>
        <p:spPr>
          <a:xfrm>
            <a:off x="-113325" y="70175"/>
            <a:ext cx="93279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Single Thread</a:t>
            </a:r>
            <a:endParaRPr/>
          </a:p>
        </p:txBody>
      </p:sp>
      <p:sp>
        <p:nvSpPr>
          <p:cNvPr id="101" name="Google Shape;101;p19"/>
          <p:cNvSpPr txBox="1"/>
          <p:nvPr>
            <p:ph idx="1" type="body"/>
          </p:nvPr>
        </p:nvSpPr>
        <p:spPr>
          <a:xfrm>
            <a:off x="311700" y="693575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Node. js is a single-threaded asynchronous JavaScript runtime. This means that your code will be executed in the same thread.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Can do more than one thing at time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Doesn’t have to wait for last order to </a:t>
            </a:r>
            <a:r>
              <a:rPr lang="en"/>
              <a:t>complete</a:t>
            </a:r>
            <a:r>
              <a:rPr lang="en"/>
              <a:t> and will </a:t>
            </a:r>
            <a:r>
              <a:rPr lang="en"/>
              <a:t>pick up</a:t>
            </a:r>
            <a:r>
              <a:rPr lang="en"/>
              <a:t> where it left off when ready.  </a:t>
            </a:r>
            <a:endParaRPr/>
          </a:p>
        </p:txBody>
      </p:sp>
      <p:pic>
        <p:nvPicPr>
          <p:cNvPr id="102" name="Google Shape;10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94400" y="845975"/>
            <a:ext cx="4297200" cy="322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9"/>
          <p:cNvSpPr txBox="1"/>
          <p:nvPr/>
        </p:nvSpPr>
        <p:spPr>
          <a:xfrm>
            <a:off x="1678775" y="4714875"/>
            <a:ext cx="5866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Laurence Svekis </a:t>
            </a:r>
            <a:r>
              <a:rPr lang="en" u="sng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https://basescripts.com/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JavaScript Courses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0"/>
          <p:cNvSpPr txBox="1"/>
          <p:nvPr>
            <p:ph type="title"/>
          </p:nvPr>
        </p:nvSpPr>
        <p:spPr>
          <a:xfrm>
            <a:off x="-113325" y="70175"/>
            <a:ext cx="93279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Command Line Launch</a:t>
            </a:r>
            <a:endParaRPr/>
          </a:p>
        </p:txBody>
      </p:sp>
      <p:sp>
        <p:nvSpPr>
          <p:cNvPr id="109" name="Google Shape;109;p20"/>
          <p:cNvSpPr txBox="1"/>
          <p:nvPr>
            <p:ph idx="1" type="body"/>
          </p:nvPr>
        </p:nvSpPr>
        <p:spPr>
          <a:xfrm>
            <a:off x="311700" y="693575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One node is installed check to see version installed. Type </a:t>
            </a:r>
            <a:r>
              <a:rPr b="1" lang="en"/>
              <a:t>node -v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Open your editor and create a js file that contains </a:t>
            </a:r>
            <a:r>
              <a:rPr b="1" lang="en"/>
              <a:t>console.log('Hello World'); </a:t>
            </a:r>
            <a:r>
              <a:rPr lang="en"/>
              <a:t>save it as test.js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In the terminal type</a:t>
            </a:r>
            <a:r>
              <a:rPr b="1" lang="en"/>
              <a:t> node test.js</a:t>
            </a:r>
            <a:r>
              <a:rPr lang="en"/>
              <a:t> and watch for a result.  What gets returned?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NPM - check if its installed </a:t>
            </a:r>
            <a:r>
              <a:rPr b="1" lang="en"/>
              <a:t>npm -v</a:t>
            </a:r>
            <a:r>
              <a:rPr lang="en"/>
              <a:t> latest version install </a:t>
            </a:r>
            <a:r>
              <a:rPr b="1" lang="en"/>
              <a:t>npm install npm@latest -g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20"/>
          <p:cNvSpPr txBox="1"/>
          <p:nvPr>
            <p:ph idx="2" type="body"/>
          </p:nvPr>
        </p:nvSpPr>
        <p:spPr>
          <a:xfrm>
            <a:off x="4752400" y="768752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node -v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console.log('Hello World');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node test.js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npm install npm@latest -g</a:t>
            </a:r>
            <a:endParaRPr/>
          </a:p>
        </p:txBody>
      </p:sp>
      <p:sp>
        <p:nvSpPr>
          <p:cNvPr id="111" name="Google Shape;111;p20"/>
          <p:cNvSpPr txBox="1"/>
          <p:nvPr/>
        </p:nvSpPr>
        <p:spPr>
          <a:xfrm>
            <a:off x="1678775" y="4714875"/>
            <a:ext cx="5866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Laurence Svekis </a:t>
            </a:r>
            <a:r>
              <a:rPr lang="en" u="sng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https://basescripts.com/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JavaScript Courses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1"/>
          <p:cNvSpPr txBox="1"/>
          <p:nvPr>
            <p:ph type="title"/>
          </p:nvPr>
        </p:nvSpPr>
        <p:spPr>
          <a:xfrm>
            <a:off x="-113325" y="70175"/>
            <a:ext cx="93279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Global Object</a:t>
            </a:r>
            <a:endParaRPr/>
          </a:p>
        </p:txBody>
      </p:sp>
      <p:sp>
        <p:nvSpPr>
          <p:cNvPr id="117" name="Google Shape;117;p21"/>
          <p:cNvSpPr txBox="1"/>
          <p:nvPr>
            <p:ph idx="1" type="body"/>
          </p:nvPr>
        </p:nvSpPr>
        <p:spPr>
          <a:xfrm>
            <a:off x="311700" y="693575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https://nodejs.org/api/globals.html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require(‘path’);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Process objects - version , pid , env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21"/>
          <p:cNvSpPr txBox="1"/>
          <p:nvPr>
            <p:ph idx="2" type="body"/>
          </p:nvPr>
        </p:nvSpPr>
        <p:spPr>
          <a:xfrm>
            <a:off x="4602000" y="711402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global.console.log('hello');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console.log(global);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console.log(process.pid);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console.log(__dirname);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console.log(__filename);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console.log(process.argv);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const first = process.argv[2];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const last = process.argv[3];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 message = `Hi, ${first} ${last}`;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console.log(message);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119" name="Google Shape;119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9674" y="1912324"/>
            <a:ext cx="3992776" cy="88785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1"/>
          <p:cNvSpPr txBox="1"/>
          <p:nvPr/>
        </p:nvSpPr>
        <p:spPr>
          <a:xfrm>
            <a:off x="1678775" y="4714875"/>
            <a:ext cx="5866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Laurence Svekis </a:t>
            </a:r>
            <a:r>
              <a:rPr lang="en" u="sng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https://basescripts.com/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JavaScript Courses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2"/>
          <p:cNvSpPr txBox="1"/>
          <p:nvPr>
            <p:ph type="title"/>
          </p:nvPr>
        </p:nvSpPr>
        <p:spPr>
          <a:xfrm>
            <a:off x="-113325" y="70175"/>
            <a:ext cx="93279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Process options</a:t>
            </a:r>
            <a:endParaRPr/>
          </a:p>
        </p:txBody>
      </p:sp>
      <p:sp>
        <p:nvSpPr>
          <p:cNvPr id="126" name="Google Shape;126;p22"/>
          <p:cNvSpPr txBox="1"/>
          <p:nvPr>
            <p:ph idx="1" type="body"/>
          </p:nvPr>
        </p:nvSpPr>
        <p:spPr>
          <a:xfrm>
            <a:off x="311700" y="693575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https://nodejs.org/api/process.html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22"/>
          <p:cNvSpPr txBox="1"/>
          <p:nvPr>
            <p:ph idx="2" type="body"/>
          </p:nvPr>
        </p:nvSpPr>
        <p:spPr>
          <a:xfrm>
            <a:off x="4602000" y="711402"/>
            <a:ext cx="4230300" cy="38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process.stdout.write('Laurence');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process.stdout.write('\nSvekis\n');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const arr = ["Dog", "Cat", "Rabbit"];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const animals = function (i = 0)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process.stdout.write(`${arr[i]}\n`);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}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animals();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process.stdin.on('data', function (data)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process.stdout.write(`You typed ${data}`);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process.exit(); //exits program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}); //type into keyboard and press enter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//application will be open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//control+c to stop or type exit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process.on('exit', (code) =&gt;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 console.log(`You exited`);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});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const num = Math.floor(Math.random() * 10) + 1;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process.stdout.write('Guess a number from 1 - 10\n');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process.stdin.on('data', data =&gt;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let guess = data;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process.stdout.write(`Your guess is ${guess}`);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if (guess == num)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process.stdout.write(`Correct it was ${num}\n`);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process.exit();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}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else {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  process.stdout.write(`Wrong guess again\n`);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  }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})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8" name="Google Shape;128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700" y="1229950"/>
            <a:ext cx="4230302" cy="3384176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2"/>
          <p:cNvSpPr txBox="1"/>
          <p:nvPr/>
        </p:nvSpPr>
        <p:spPr>
          <a:xfrm>
            <a:off x="1678775" y="4714875"/>
            <a:ext cx="5866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Laurence Svekis </a:t>
            </a:r>
            <a:r>
              <a:rPr lang="en" u="sng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https://basescripts.com/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JavaScript Courses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