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ssistant Bold" panose="020B0604020202020204" charset="-79"/>
      <p:regular r:id="rId10"/>
    </p:embeddedFont>
    <p:embeddedFont>
      <p:font typeface="Assistant Semi-Bold" panose="020B0604020202020204" charset="-79"/>
      <p:regular r:id="rId11"/>
    </p:embeddedFont>
    <p:embeddedFont>
      <p:font typeface="Assistant Ultra-Bold" panose="020B0604020202020204" charset="-79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ordita 2" panose="020B0604020202020204" charset="0"/>
      <p:regular r:id="rId17"/>
    </p:embeddedFont>
    <p:embeddedFont>
      <p:font typeface="Proxima Nova Alt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ustomXml" Target="../customXml/item1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 rot="-264299">
            <a:off x="683533" y="2852675"/>
            <a:ext cx="16920934" cy="3594600"/>
            <a:chOff x="0" y="0"/>
            <a:chExt cx="4961066" cy="10539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61066" cy="1053904"/>
            </a:xfrm>
            <a:custGeom>
              <a:avLst/>
              <a:gdLst/>
              <a:ahLst/>
              <a:cxnLst/>
              <a:rect l="l" t="t" r="r" b="b"/>
              <a:pathLst>
                <a:path w="4961066" h="1053904">
                  <a:moveTo>
                    <a:pt x="0" y="0"/>
                  </a:moveTo>
                  <a:lnTo>
                    <a:pt x="4961066" y="0"/>
                  </a:lnTo>
                  <a:lnTo>
                    <a:pt x="4961066" y="1053904"/>
                  </a:lnTo>
                  <a:lnTo>
                    <a:pt x="0" y="1053904"/>
                  </a:lnTo>
                  <a:close/>
                </a:path>
              </a:pathLst>
            </a:custGeom>
            <a:solidFill>
              <a:srgbClr val="01061E">
                <a:alpha val="4078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04466">
            <a:off x="903994" y="2663221"/>
            <a:ext cx="16494423" cy="3973509"/>
            <a:chOff x="0" y="0"/>
            <a:chExt cx="4836017" cy="1164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36017" cy="1164997"/>
            </a:xfrm>
            <a:custGeom>
              <a:avLst/>
              <a:gdLst/>
              <a:ahLst/>
              <a:cxnLst/>
              <a:rect l="l" t="t" r="r" b="b"/>
              <a:pathLst>
                <a:path w="4836017" h="1164997">
                  <a:moveTo>
                    <a:pt x="0" y="0"/>
                  </a:moveTo>
                  <a:lnTo>
                    <a:pt x="4836017" y="0"/>
                  </a:lnTo>
                  <a:lnTo>
                    <a:pt x="4836017" y="1164997"/>
                  </a:lnTo>
                  <a:lnTo>
                    <a:pt x="0" y="1164997"/>
                  </a:lnTo>
                  <a:close/>
                </a:path>
              </a:pathLst>
            </a:custGeom>
            <a:solidFill>
              <a:srgbClr val="01061E">
                <a:alpha val="47843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046969" y="3248144"/>
            <a:ext cx="14208472" cy="3267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FFFFFF"/>
                </a:solidFill>
                <a:latin typeface="Gordita 1 Bold"/>
              </a:rPr>
              <a:t>Getting Into IT - What Recruiters Look For.</a:t>
            </a:r>
          </a:p>
          <a:p>
            <a:pPr algn="ctr">
              <a:lnSpc>
                <a:spcPts val="6229"/>
              </a:lnSpc>
            </a:pPr>
            <a:r>
              <a:rPr lang="en-US" sz="4449">
                <a:solidFill>
                  <a:srgbClr val="FFFFFF"/>
                </a:solidFill>
                <a:latin typeface="Gordita 1 Bold"/>
              </a:rPr>
              <a:t>Infrastructure &amp; Cloud Division Lead </a:t>
            </a:r>
          </a:p>
          <a:p>
            <a:pPr algn="ctr">
              <a:lnSpc>
                <a:spcPts val="6649"/>
              </a:lnSpc>
            </a:pPr>
            <a:r>
              <a:rPr lang="en-US" sz="4749">
                <a:solidFill>
                  <a:srgbClr val="FFFFFF"/>
                </a:solidFill>
                <a:latin typeface="Gordita 1 Bold"/>
              </a:rPr>
              <a:t>– Jareth Oades-Gularte</a:t>
            </a:r>
          </a:p>
          <a:p>
            <a:pPr algn="ctr">
              <a:lnSpc>
                <a:spcPts val="4409"/>
              </a:lnSpc>
            </a:pPr>
            <a:endParaRPr lang="en-US" sz="4749">
              <a:solidFill>
                <a:srgbClr val="FFFFFF"/>
              </a:solidFill>
              <a:latin typeface="Gordita 1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1483041" y="5644088"/>
            <a:ext cx="7835941" cy="4642912"/>
          </a:xfrm>
          <a:custGeom>
            <a:avLst/>
            <a:gdLst/>
            <a:ahLst/>
            <a:cxnLst/>
            <a:rect l="l" t="t" r="r" b="b"/>
            <a:pathLst>
              <a:path w="7835941" h="4642912">
                <a:moveTo>
                  <a:pt x="0" y="0"/>
                </a:moveTo>
                <a:lnTo>
                  <a:pt x="7835940" y="0"/>
                </a:lnTo>
                <a:lnTo>
                  <a:pt x="7835940" y="4642912"/>
                </a:lnTo>
                <a:lnTo>
                  <a:pt x="0" y="46429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514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274834" y="2585829"/>
            <a:ext cx="14327095" cy="3181697"/>
            <a:chOff x="0" y="0"/>
            <a:chExt cx="4200576" cy="9328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00576" cy="932845"/>
            </a:xfrm>
            <a:custGeom>
              <a:avLst/>
              <a:gdLst/>
              <a:ahLst/>
              <a:cxnLst/>
              <a:rect l="l" t="t" r="r" b="b"/>
              <a:pathLst>
                <a:path w="4200576" h="932845">
                  <a:moveTo>
                    <a:pt x="0" y="0"/>
                  </a:moveTo>
                  <a:lnTo>
                    <a:pt x="4200576" y="0"/>
                  </a:lnTo>
                  <a:lnTo>
                    <a:pt x="4200576" y="932845"/>
                  </a:lnTo>
                  <a:lnTo>
                    <a:pt x="0" y="932845"/>
                  </a:lnTo>
                  <a:close/>
                </a:path>
              </a:pathLst>
            </a:custGeom>
            <a:solidFill>
              <a:srgbClr val="031C3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56525" y="2540382"/>
            <a:ext cx="13083106" cy="3003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71"/>
              </a:lnSpc>
            </a:pPr>
            <a:r>
              <a:rPr lang="en-US" sz="7765">
                <a:solidFill>
                  <a:srgbClr val="FFFFFF"/>
                </a:solidFill>
                <a:latin typeface="Gordita 1 Bold"/>
              </a:rPr>
              <a:t>Jareth’s Recruitment Journey</a:t>
            </a:r>
          </a:p>
        </p:txBody>
      </p:sp>
      <p:sp>
        <p:nvSpPr>
          <p:cNvPr id="7" name="Freeform 7"/>
          <p:cNvSpPr/>
          <p:nvPr/>
        </p:nvSpPr>
        <p:spPr>
          <a:xfrm>
            <a:off x="13174317" y="2147072"/>
            <a:ext cx="5113683" cy="8314962"/>
          </a:xfrm>
          <a:custGeom>
            <a:avLst/>
            <a:gdLst/>
            <a:ahLst/>
            <a:cxnLst/>
            <a:rect l="l" t="t" r="r" b="b"/>
            <a:pathLst>
              <a:path w="5113683" h="8314962">
                <a:moveTo>
                  <a:pt x="0" y="0"/>
                </a:moveTo>
                <a:lnTo>
                  <a:pt x="5113683" y="0"/>
                </a:lnTo>
                <a:lnTo>
                  <a:pt x="5113683" y="8314962"/>
                </a:lnTo>
                <a:lnTo>
                  <a:pt x="0" y="83149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722" t="-6438" r="-124885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419502" y="5985073"/>
            <a:ext cx="2828853" cy="3107361"/>
          </a:xfrm>
          <a:custGeom>
            <a:avLst/>
            <a:gdLst/>
            <a:ahLst/>
            <a:cxnLst/>
            <a:rect l="l" t="t" r="r" b="b"/>
            <a:pathLst>
              <a:path w="2828853" h="3107361">
                <a:moveTo>
                  <a:pt x="0" y="0"/>
                </a:moveTo>
                <a:lnTo>
                  <a:pt x="2828853" y="0"/>
                </a:lnTo>
                <a:lnTo>
                  <a:pt x="2828853" y="3107360"/>
                </a:lnTo>
                <a:lnTo>
                  <a:pt x="0" y="3107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676" r="-13673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flipH="1">
            <a:off x="6103988" y="7954327"/>
            <a:ext cx="5119801" cy="2956685"/>
          </a:xfrm>
          <a:custGeom>
            <a:avLst/>
            <a:gdLst/>
            <a:ahLst/>
            <a:cxnLst/>
            <a:rect l="l" t="t" r="r" b="b"/>
            <a:pathLst>
              <a:path w="5119801" h="2956685">
                <a:moveTo>
                  <a:pt x="5119801" y="0"/>
                </a:moveTo>
                <a:lnTo>
                  <a:pt x="0" y="0"/>
                </a:lnTo>
                <a:lnTo>
                  <a:pt x="0" y="2956686"/>
                </a:lnTo>
                <a:lnTo>
                  <a:pt x="5119801" y="2956686"/>
                </a:lnTo>
                <a:lnTo>
                  <a:pt x="511980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584497" y="6253692"/>
            <a:ext cx="4900266" cy="3401271"/>
          </a:xfrm>
          <a:custGeom>
            <a:avLst/>
            <a:gdLst/>
            <a:ahLst/>
            <a:cxnLst/>
            <a:rect l="l" t="t" r="r" b="b"/>
            <a:pathLst>
              <a:path w="4900266" h="3401271">
                <a:moveTo>
                  <a:pt x="0" y="0"/>
                </a:moveTo>
                <a:lnTo>
                  <a:pt x="4900266" y="0"/>
                </a:lnTo>
                <a:lnTo>
                  <a:pt x="4900266" y="3401271"/>
                </a:lnTo>
                <a:lnTo>
                  <a:pt x="0" y="34012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1748763">
            <a:off x="11436196" y="4641666"/>
            <a:ext cx="4406747" cy="4114800"/>
          </a:xfrm>
          <a:custGeom>
            <a:avLst/>
            <a:gdLst/>
            <a:ahLst/>
            <a:cxnLst/>
            <a:rect l="l" t="t" r="r" b="b"/>
            <a:pathLst>
              <a:path w="4406747" h="4114800">
                <a:moveTo>
                  <a:pt x="0" y="0"/>
                </a:moveTo>
                <a:lnTo>
                  <a:pt x="4406747" y="0"/>
                </a:lnTo>
                <a:lnTo>
                  <a:pt x="44067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7833929" y="2478158"/>
            <a:ext cx="3848466" cy="3506915"/>
          </a:xfrm>
          <a:custGeom>
            <a:avLst/>
            <a:gdLst/>
            <a:ahLst/>
            <a:cxnLst/>
            <a:rect l="l" t="t" r="r" b="b"/>
            <a:pathLst>
              <a:path w="3848466" h="3506915">
                <a:moveTo>
                  <a:pt x="0" y="0"/>
                </a:moveTo>
                <a:lnTo>
                  <a:pt x="3848466" y="0"/>
                </a:lnTo>
                <a:lnTo>
                  <a:pt x="3848466" y="3506915"/>
                </a:lnTo>
                <a:lnTo>
                  <a:pt x="0" y="35069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2575789" y="2478158"/>
            <a:ext cx="4689231" cy="4114800"/>
          </a:xfrm>
          <a:custGeom>
            <a:avLst/>
            <a:gdLst/>
            <a:ahLst/>
            <a:cxnLst/>
            <a:rect l="l" t="t" r="r" b="b"/>
            <a:pathLst>
              <a:path w="4689231" h="4114800">
                <a:moveTo>
                  <a:pt x="0" y="0"/>
                </a:moveTo>
                <a:lnTo>
                  <a:pt x="4689231" y="0"/>
                </a:lnTo>
                <a:lnTo>
                  <a:pt x="46892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905810" y="558414"/>
            <a:ext cx="15068324" cy="177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538"/>
              </a:lnSpc>
              <a:spcBef>
                <a:spcPct val="0"/>
              </a:spcBef>
            </a:pPr>
            <a:r>
              <a:rPr lang="en-US" sz="10384">
                <a:solidFill>
                  <a:srgbClr val="FFFFFF"/>
                </a:solidFill>
                <a:latin typeface="Assistant Ultra-Bold"/>
              </a:rPr>
              <a:t>What recruiters look for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34630" y="2790983"/>
            <a:ext cx="3539407" cy="2474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8"/>
              </a:lnSpc>
            </a:pPr>
            <a:r>
              <a:rPr lang="en-US" sz="1734">
                <a:solidFill>
                  <a:srgbClr val="000000"/>
                </a:solidFill>
                <a:latin typeface="Gordita 2"/>
              </a:rPr>
              <a:t>Soft skills</a:t>
            </a:r>
          </a:p>
          <a:p>
            <a:pPr algn="ctr">
              <a:lnSpc>
                <a:spcPts val="2428"/>
              </a:lnSpc>
            </a:pPr>
            <a:endParaRPr lang="en-US" sz="1734">
              <a:solidFill>
                <a:srgbClr val="000000"/>
              </a:solidFill>
              <a:latin typeface="Gordita 2"/>
            </a:endParaRPr>
          </a:p>
          <a:p>
            <a:pPr algn="ctr">
              <a:lnSpc>
                <a:spcPts val="2428"/>
              </a:lnSpc>
            </a:pPr>
            <a:r>
              <a:rPr lang="en-US" sz="1734">
                <a:solidFill>
                  <a:srgbClr val="000000"/>
                </a:solidFill>
                <a:latin typeface="Gordita 2"/>
              </a:rPr>
              <a:t>Emotional intelligence</a:t>
            </a:r>
          </a:p>
          <a:p>
            <a:pPr algn="ctr">
              <a:lnSpc>
                <a:spcPts val="2428"/>
              </a:lnSpc>
            </a:pPr>
            <a:endParaRPr lang="en-US" sz="1734">
              <a:solidFill>
                <a:srgbClr val="000000"/>
              </a:solidFill>
              <a:latin typeface="Gordita 2"/>
            </a:endParaRPr>
          </a:p>
          <a:p>
            <a:pPr algn="ctr">
              <a:lnSpc>
                <a:spcPts val="2428"/>
              </a:lnSpc>
            </a:pPr>
            <a:r>
              <a:rPr lang="en-US" sz="1734">
                <a:solidFill>
                  <a:srgbClr val="000000"/>
                </a:solidFill>
                <a:latin typeface="Gordita 2"/>
              </a:rPr>
              <a:t>Active listening</a:t>
            </a:r>
          </a:p>
          <a:p>
            <a:pPr algn="ctr">
              <a:lnSpc>
                <a:spcPts val="2428"/>
              </a:lnSpc>
            </a:pPr>
            <a:endParaRPr lang="en-US" sz="1734">
              <a:solidFill>
                <a:srgbClr val="000000"/>
              </a:solidFill>
              <a:latin typeface="Gordita 2"/>
            </a:endParaRPr>
          </a:p>
          <a:p>
            <a:pPr algn="ctr">
              <a:lnSpc>
                <a:spcPts val="2428"/>
              </a:lnSpc>
            </a:pPr>
            <a:r>
              <a:rPr lang="en-US" sz="1734">
                <a:solidFill>
                  <a:srgbClr val="000000"/>
                </a:solidFill>
                <a:latin typeface="Gordita 2"/>
              </a:rPr>
              <a:t>Realistic expectations of the role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33929" y="3580443"/>
            <a:ext cx="3848466" cy="38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Gordita 2"/>
              </a:rPr>
              <a:t>Are you confident or cocky?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39958" y="5679493"/>
            <a:ext cx="3391205" cy="1640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Gordita 2"/>
              </a:rPr>
              <a:t>Straight talking!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Gordita 2"/>
              </a:rPr>
              <a:t>A recruitment consultant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Gordita 2"/>
              </a:rPr>
              <a:t>should always be considered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Gordita 2"/>
              </a:rPr>
              <a:t>a partner in your career journey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78504" y="7195873"/>
            <a:ext cx="3113253" cy="1599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9"/>
              </a:lnSpc>
            </a:pPr>
            <a:r>
              <a:rPr lang="en-US" sz="2192">
                <a:solidFill>
                  <a:srgbClr val="000000"/>
                </a:solidFill>
                <a:latin typeface="Gordita 2"/>
              </a:rPr>
              <a:t>Career Orientated</a:t>
            </a:r>
          </a:p>
          <a:p>
            <a:pPr algn="ctr">
              <a:lnSpc>
                <a:spcPts val="3069"/>
              </a:lnSpc>
            </a:pPr>
            <a:r>
              <a:rPr lang="en-US" sz="2192">
                <a:solidFill>
                  <a:srgbClr val="000000"/>
                </a:solidFill>
                <a:latin typeface="Gordita 2"/>
              </a:rPr>
              <a:t>Has a passion for IT</a:t>
            </a:r>
          </a:p>
          <a:p>
            <a:pPr algn="ctr">
              <a:lnSpc>
                <a:spcPts val="3069"/>
              </a:lnSpc>
            </a:pPr>
            <a:r>
              <a:rPr lang="en-US" sz="2192">
                <a:solidFill>
                  <a:srgbClr val="000000"/>
                </a:solidFill>
                <a:latin typeface="Gordita 2"/>
              </a:rPr>
              <a:t>Life Experience</a:t>
            </a:r>
          </a:p>
          <a:p>
            <a:pPr algn="ctr">
              <a:lnSpc>
                <a:spcPts val="3069"/>
              </a:lnSpc>
            </a:pPr>
            <a:r>
              <a:rPr lang="en-US" sz="2192">
                <a:solidFill>
                  <a:srgbClr val="000000"/>
                </a:solidFill>
                <a:latin typeface="Gordita 2"/>
              </a:rPr>
              <a:t>Relatable Experiences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419502" y="5985073"/>
            <a:ext cx="2828853" cy="3107361"/>
          </a:xfrm>
          <a:custGeom>
            <a:avLst/>
            <a:gdLst/>
            <a:ahLst/>
            <a:cxnLst/>
            <a:rect l="l" t="t" r="r" b="b"/>
            <a:pathLst>
              <a:path w="2828853" h="3107361">
                <a:moveTo>
                  <a:pt x="0" y="0"/>
                </a:moveTo>
                <a:lnTo>
                  <a:pt x="2828853" y="0"/>
                </a:lnTo>
                <a:lnTo>
                  <a:pt x="2828853" y="3107360"/>
                </a:lnTo>
                <a:lnTo>
                  <a:pt x="0" y="3107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676" r="-13673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flipH="1">
            <a:off x="6103988" y="7954327"/>
            <a:ext cx="5119801" cy="2956685"/>
          </a:xfrm>
          <a:custGeom>
            <a:avLst/>
            <a:gdLst/>
            <a:ahLst/>
            <a:cxnLst/>
            <a:rect l="l" t="t" r="r" b="b"/>
            <a:pathLst>
              <a:path w="5119801" h="2956685">
                <a:moveTo>
                  <a:pt x="5119801" y="0"/>
                </a:moveTo>
                <a:lnTo>
                  <a:pt x="0" y="0"/>
                </a:lnTo>
                <a:lnTo>
                  <a:pt x="0" y="2956686"/>
                </a:lnTo>
                <a:lnTo>
                  <a:pt x="5119801" y="2956686"/>
                </a:lnTo>
                <a:lnTo>
                  <a:pt x="511980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584497" y="6253692"/>
            <a:ext cx="4900266" cy="3401271"/>
          </a:xfrm>
          <a:custGeom>
            <a:avLst/>
            <a:gdLst/>
            <a:ahLst/>
            <a:cxnLst/>
            <a:rect l="l" t="t" r="r" b="b"/>
            <a:pathLst>
              <a:path w="4900266" h="3401271">
                <a:moveTo>
                  <a:pt x="0" y="0"/>
                </a:moveTo>
                <a:lnTo>
                  <a:pt x="4900266" y="0"/>
                </a:lnTo>
                <a:lnTo>
                  <a:pt x="4900266" y="3401271"/>
                </a:lnTo>
                <a:lnTo>
                  <a:pt x="0" y="34012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1327549">
            <a:off x="11436196" y="4641666"/>
            <a:ext cx="4406747" cy="4114800"/>
          </a:xfrm>
          <a:custGeom>
            <a:avLst/>
            <a:gdLst/>
            <a:ahLst/>
            <a:cxnLst/>
            <a:rect l="l" t="t" r="r" b="b"/>
            <a:pathLst>
              <a:path w="4406747" h="4114800">
                <a:moveTo>
                  <a:pt x="0" y="0"/>
                </a:moveTo>
                <a:lnTo>
                  <a:pt x="4406747" y="0"/>
                </a:lnTo>
                <a:lnTo>
                  <a:pt x="44067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7833929" y="2478158"/>
            <a:ext cx="3848466" cy="3506915"/>
          </a:xfrm>
          <a:custGeom>
            <a:avLst/>
            <a:gdLst/>
            <a:ahLst/>
            <a:cxnLst/>
            <a:rect l="l" t="t" r="r" b="b"/>
            <a:pathLst>
              <a:path w="3848466" h="3506915">
                <a:moveTo>
                  <a:pt x="0" y="0"/>
                </a:moveTo>
                <a:lnTo>
                  <a:pt x="3848466" y="0"/>
                </a:lnTo>
                <a:lnTo>
                  <a:pt x="3848466" y="3506915"/>
                </a:lnTo>
                <a:lnTo>
                  <a:pt x="0" y="35069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2575789" y="2478158"/>
            <a:ext cx="4689231" cy="4114800"/>
          </a:xfrm>
          <a:custGeom>
            <a:avLst/>
            <a:gdLst/>
            <a:ahLst/>
            <a:cxnLst/>
            <a:rect l="l" t="t" r="r" b="b"/>
            <a:pathLst>
              <a:path w="4689231" h="4114800">
                <a:moveTo>
                  <a:pt x="0" y="0"/>
                </a:moveTo>
                <a:lnTo>
                  <a:pt x="4689231" y="0"/>
                </a:lnTo>
                <a:lnTo>
                  <a:pt x="46892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905810" y="558414"/>
            <a:ext cx="15068324" cy="177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538"/>
              </a:lnSpc>
              <a:spcBef>
                <a:spcPct val="0"/>
              </a:spcBef>
            </a:pPr>
            <a:r>
              <a:rPr lang="en-US" sz="10384">
                <a:solidFill>
                  <a:srgbClr val="FFFFFF"/>
                </a:solidFill>
                <a:latin typeface="Assistant Ultra-Bold"/>
              </a:rPr>
              <a:t>What recruiters look for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15804" y="3738472"/>
            <a:ext cx="4689231" cy="49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8"/>
              </a:lnSpc>
              <a:spcBef>
                <a:spcPct val="0"/>
              </a:spcBef>
            </a:pPr>
            <a:r>
              <a:rPr lang="en-US" sz="2334">
                <a:solidFill>
                  <a:srgbClr val="000000"/>
                </a:solidFill>
                <a:latin typeface="Gordita 2"/>
              </a:rPr>
              <a:t> Certs VS Degrees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6517" y="7557261"/>
            <a:ext cx="4543887" cy="1112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8"/>
              </a:lnSpc>
            </a:pPr>
            <a:r>
              <a:rPr lang="en-US" sz="2134">
                <a:solidFill>
                  <a:srgbClr val="000000"/>
                </a:solidFill>
                <a:latin typeface="Gordita 2"/>
              </a:rPr>
              <a:t>     Follow up, don’t just apply, call!</a:t>
            </a:r>
          </a:p>
          <a:p>
            <a:pPr algn="ctr">
              <a:lnSpc>
                <a:spcPts val="2428"/>
              </a:lnSpc>
              <a:spcBef>
                <a:spcPct val="0"/>
              </a:spcBef>
            </a:pPr>
            <a:endParaRPr lang="en-US" sz="2134">
              <a:solidFill>
                <a:srgbClr val="000000"/>
              </a:solidFill>
              <a:latin typeface="Gordita 2"/>
            </a:endParaRPr>
          </a:p>
        </p:txBody>
      </p:sp>
      <p:sp>
        <p:nvSpPr>
          <p:cNvPr id="12" name="TextBox 12"/>
          <p:cNvSpPr txBox="1"/>
          <p:nvPr/>
        </p:nvSpPr>
        <p:spPr>
          <a:xfrm rot="618014">
            <a:off x="10837548" y="6276034"/>
            <a:ext cx="5852831" cy="49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8"/>
              </a:lnSpc>
              <a:spcBef>
                <a:spcPct val="0"/>
              </a:spcBef>
            </a:pPr>
            <a:r>
              <a:rPr lang="en-US" sz="2334">
                <a:solidFill>
                  <a:srgbClr val="000000"/>
                </a:solidFill>
                <a:latin typeface="Gordita 2"/>
              </a:rPr>
              <a:t> Ask for feedback &amp; learn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33929" y="3580387"/>
            <a:ext cx="3848466" cy="38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Gordita 2"/>
              </a:rPr>
              <a:t>Up to date CV and LinkedIn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129237" y="1413733"/>
            <a:ext cx="13959131" cy="2493763"/>
            <a:chOff x="0" y="0"/>
            <a:chExt cx="4092692" cy="7311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92692" cy="731149"/>
            </a:xfrm>
            <a:custGeom>
              <a:avLst/>
              <a:gdLst/>
              <a:ahLst/>
              <a:cxnLst/>
              <a:rect l="l" t="t" r="r" b="b"/>
              <a:pathLst>
                <a:path w="4092692" h="731149">
                  <a:moveTo>
                    <a:pt x="0" y="0"/>
                  </a:moveTo>
                  <a:lnTo>
                    <a:pt x="4092692" y="0"/>
                  </a:lnTo>
                  <a:lnTo>
                    <a:pt x="4092692" y="731149"/>
                  </a:lnTo>
                  <a:lnTo>
                    <a:pt x="0" y="731149"/>
                  </a:lnTo>
                  <a:close/>
                </a:path>
              </a:pathLst>
            </a:custGeom>
            <a:solidFill>
              <a:srgbClr val="031C3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718916">
            <a:off x="1087728" y="1394782"/>
            <a:ext cx="1950194" cy="2200352"/>
            <a:chOff x="0" y="0"/>
            <a:chExt cx="571779" cy="6451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71779" cy="645123"/>
            </a:xfrm>
            <a:custGeom>
              <a:avLst/>
              <a:gdLst/>
              <a:ahLst/>
              <a:cxnLst/>
              <a:rect l="l" t="t" r="r" b="b"/>
              <a:pathLst>
                <a:path w="571779" h="645123">
                  <a:moveTo>
                    <a:pt x="0" y="0"/>
                  </a:moveTo>
                  <a:lnTo>
                    <a:pt x="571779" y="0"/>
                  </a:lnTo>
                  <a:lnTo>
                    <a:pt x="571779" y="645123"/>
                  </a:lnTo>
                  <a:lnTo>
                    <a:pt x="0" y="645123"/>
                  </a:lnTo>
                  <a:close/>
                </a:path>
              </a:pathLst>
            </a:custGeom>
            <a:solidFill>
              <a:srgbClr val="031C3D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656398" y="1513541"/>
            <a:ext cx="8904810" cy="1762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38"/>
              </a:lnSpc>
              <a:spcBef>
                <a:spcPct val="0"/>
              </a:spcBef>
            </a:pPr>
            <a:r>
              <a:rPr lang="en-US" sz="10384">
                <a:solidFill>
                  <a:srgbClr val="FFFFFF"/>
                </a:solidFill>
                <a:latin typeface="Assistant Ultra-Bold"/>
              </a:rPr>
              <a:t>Trending Roles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80116" y="4276583"/>
            <a:ext cx="17088020" cy="5174072"/>
            <a:chOff x="0" y="0"/>
            <a:chExt cx="5010054" cy="15169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010054" cy="1516991"/>
            </a:xfrm>
            <a:custGeom>
              <a:avLst/>
              <a:gdLst/>
              <a:ahLst/>
              <a:cxnLst/>
              <a:rect l="l" t="t" r="r" b="b"/>
              <a:pathLst>
                <a:path w="5010054" h="1516991">
                  <a:moveTo>
                    <a:pt x="0" y="0"/>
                  </a:moveTo>
                  <a:lnTo>
                    <a:pt x="5010054" y="0"/>
                  </a:lnTo>
                  <a:lnTo>
                    <a:pt x="5010054" y="1516991"/>
                  </a:lnTo>
                  <a:lnTo>
                    <a:pt x="0" y="1516991"/>
                  </a:lnTo>
                  <a:close/>
                </a:path>
              </a:pathLst>
            </a:custGeom>
            <a:solidFill>
              <a:srgbClr val="01061E">
                <a:alpha val="51765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80116" y="4812762"/>
            <a:ext cx="7528687" cy="4445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2957" lvl="1" indent="-286479" algn="just">
              <a:lnSpc>
                <a:spcPts val="3715"/>
              </a:lnSpc>
              <a:buFont typeface="Arial"/>
              <a:buChar char="•"/>
            </a:pPr>
            <a:r>
              <a:rPr lang="en-US" sz="2653">
                <a:solidFill>
                  <a:srgbClr val="FFFFFF"/>
                </a:solidFill>
                <a:latin typeface="Assistant Semi-Bold"/>
              </a:rPr>
              <a:t> Working from home  VS Office attendance</a:t>
            </a:r>
          </a:p>
          <a:p>
            <a:pPr marL="572957" lvl="1" indent="-286479" algn="just">
              <a:lnSpc>
                <a:spcPts val="3715"/>
              </a:lnSpc>
              <a:buFont typeface="Arial"/>
              <a:buChar char="•"/>
            </a:pPr>
            <a:r>
              <a:rPr lang="en-US" sz="2653">
                <a:solidFill>
                  <a:srgbClr val="FFFFFF"/>
                </a:solidFill>
                <a:latin typeface="Assistant Semi-Bold"/>
              </a:rPr>
              <a:t>  Positions are evolving with the advancement in technology, cloud (Azure, AWS) is becoming more dominant but there is still requirements on server &amp; on-prem</a:t>
            </a:r>
          </a:p>
          <a:p>
            <a:pPr marL="572957" lvl="1" indent="-286479" algn="just">
              <a:lnSpc>
                <a:spcPts val="3715"/>
              </a:lnSpc>
              <a:buFont typeface="Arial"/>
              <a:buChar char="•"/>
            </a:pPr>
            <a:r>
              <a:rPr lang="en-US" sz="2653">
                <a:solidFill>
                  <a:srgbClr val="FFFFFF"/>
                </a:solidFill>
                <a:latin typeface="Assistant Semi-Bold"/>
              </a:rPr>
              <a:t>Automation</a:t>
            </a:r>
          </a:p>
          <a:p>
            <a:pPr marL="572957" lvl="1" indent="-286479" algn="just">
              <a:lnSpc>
                <a:spcPts val="3715"/>
              </a:lnSpc>
              <a:buFont typeface="Arial"/>
              <a:buChar char="•"/>
            </a:pPr>
            <a:r>
              <a:rPr lang="en-US" sz="2653">
                <a:solidFill>
                  <a:srgbClr val="FFFFFF"/>
                </a:solidFill>
                <a:latin typeface="Assistant Semi-Bold"/>
              </a:rPr>
              <a:t>Power Apps</a:t>
            </a:r>
          </a:p>
          <a:p>
            <a:pPr marL="572957" lvl="1" indent="-286479" algn="just">
              <a:lnSpc>
                <a:spcPts val="3715"/>
              </a:lnSpc>
              <a:buFont typeface="Arial"/>
              <a:buChar char="•"/>
            </a:pPr>
            <a:r>
              <a:rPr lang="en-US" sz="2653">
                <a:solidFill>
                  <a:srgbClr val="FFFFFF"/>
                </a:solidFill>
                <a:latin typeface="Assistant Semi-Bold"/>
              </a:rPr>
              <a:t>0365</a:t>
            </a:r>
          </a:p>
          <a:p>
            <a:pPr algn="ctr">
              <a:lnSpc>
                <a:spcPts val="2875"/>
              </a:lnSpc>
            </a:pPr>
            <a:endParaRPr lang="en-US" sz="2653">
              <a:solidFill>
                <a:srgbClr val="FFFFFF"/>
              </a:solidFill>
              <a:latin typeface="Assistant Semi-Bold"/>
            </a:endParaRPr>
          </a:p>
          <a:p>
            <a:pPr algn="ctr">
              <a:lnSpc>
                <a:spcPts val="2875"/>
              </a:lnSpc>
              <a:spcBef>
                <a:spcPct val="0"/>
              </a:spcBef>
            </a:pPr>
            <a:endParaRPr lang="en-US" sz="2653">
              <a:solidFill>
                <a:srgbClr val="FFFFFF"/>
              </a:solidFill>
              <a:latin typeface="Assistant Semi-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144000" y="4717512"/>
            <a:ext cx="8524136" cy="3600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8"/>
              </a:lnSpc>
            </a:pPr>
            <a:r>
              <a:rPr lang="en-US" sz="2234">
                <a:solidFill>
                  <a:srgbClr val="FFFFFF"/>
                </a:solidFill>
                <a:latin typeface="Gordita 2"/>
              </a:rPr>
              <a:t>IT Support path into:</a:t>
            </a:r>
          </a:p>
          <a:p>
            <a:pPr marL="482515" lvl="1" indent="-241258">
              <a:lnSpc>
                <a:spcPts val="3128"/>
              </a:lnSpc>
              <a:buFont typeface="Arial"/>
              <a:buChar char="•"/>
            </a:pPr>
            <a:r>
              <a:rPr lang="en-US" sz="2234">
                <a:solidFill>
                  <a:srgbClr val="FFFFFF"/>
                </a:solidFill>
                <a:latin typeface="Gordita 2"/>
              </a:rPr>
              <a:t>Cyber</a:t>
            </a:r>
          </a:p>
          <a:p>
            <a:pPr marL="482515" lvl="1" indent="-241258">
              <a:lnSpc>
                <a:spcPts val="3128"/>
              </a:lnSpc>
              <a:buFont typeface="Arial"/>
              <a:buChar char="•"/>
            </a:pPr>
            <a:r>
              <a:rPr lang="en-US" sz="2234">
                <a:solidFill>
                  <a:srgbClr val="FFFFFF"/>
                </a:solidFill>
                <a:latin typeface="Gordita 2"/>
              </a:rPr>
              <a:t>PMO</a:t>
            </a:r>
          </a:p>
          <a:p>
            <a:pPr marL="482515" lvl="1" indent="-241258">
              <a:lnSpc>
                <a:spcPts val="3128"/>
              </a:lnSpc>
              <a:buFont typeface="Arial"/>
              <a:buChar char="•"/>
            </a:pPr>
            <a:r>
              <a:rPr lang="en-US" sz="2234">
                <a:solidFill>
                  <a:srgbClr val="FFFFFF"/>
                </a:solidFill>
                <a:latin typeface="Gordita 2"/>
              </a:rPr>
              <a:t>Data</a:t>
            </a:r>
          </a:p>
          <a:p>
            <a:pPr marL="482515" lvl="1" indent="-241258">
              <a:lnSpc>
                <a:spcPts val="3128"/>
              </a:lnSpc>
              <a:buFont typeface="Arial"/>
              <a:buChar char="•"/>
            </a:pPr>
            <a:r>
              <a:rPr lang="en-US" sz="2234">
                <a:solidFill>
                  <a:srgbClr val="FFFFFF"/>
                </a:solidFill>
                <a:latin typeface="Gordita 2"/>
              </a:rPr>
              <a:t>DevOps</a:t>
            </a:r>
          </a:p>
          <a:p>
            <a:pPr marL="482515" lvl="1" indent="-241258">
              <a:lnSpc>
                <a:spcPts val="3128"/>
              </a:lnSpc>
              <a:buFont typeface="Arial"/>
              <a:buChar char="•"/>
            </a:pPr>
            <a:r>
              <a:rPr lang="en-US" sz="2234">
                <a:solidFill>
                  <a:srgbClr val="FFFFFF"/>
                </a:solidFill>
                <a:latin typeface="Gordita 2"/>
              </a:rPr>
              <a:t>Dev</a:t>
            </a:r>
          </a:p>
          <a:p>
            <a:pPr marL="482515" lvl="1" indent="-241258">
              <a:lnSpc>
                <a:spcPts val="3128"/>
              </a:lnSpc>
              <a:buFont typeface="Arial"/>
              <a:buChar char="•"/>
            </a:pPr>
            <a:r>
              <a:rPr lang="en-US" sz="2234">
                <a:solidFill>
                  <a:srgbClr val="FFFFFF"/>
                </a:solidFill>
                <a:latin typeface="Gordita 2"/>
              </a:rPr>
              <a:t>Systems, Network or Cloud Engineering / Pre Sales / Solutions Architecture</a:t>
            </a:r>
          </a:p>
          <a:p>
            <a:pPr marL="482515" lvl="1" indent="-241258">
              <a:lnSpc>
                <a:spcPts val="3128"/>
              </a:lnSpc>
              <a:buFont typeface="Arial"/>
              <a:buChar char="•"/>
            </a:pPr>
            <a:r>
              <a:rPr lang="en-US" sz="2234">
                <a:solidFill>
                  <a:srgbClr val="FFFFFF"/>
                </a:solidFill>
                <a:latin typeface="Gordita 2"/>
              </a:rPr>
              <a:t>IT Sales</a:t>
            </a:r>
          </a:p>
        </p:txBody>
      </p:sp>
      <p:grpSp>
        <p:nvGrpSpPr>
          <p:cNvPr id="15" name="Group 15"/>
          <p:cNvGrpSpPr/>
          <p:nvPr/>
        </p:nvGrpSpPr>
        <p:grpSpPr>
          <a:xfrm rot="895752">
            <a:off x="13190526" y="1883993"/>
            <a:ext cx="1861024" cy="2088438"/>
            <a:chOff x="0" y="0"/>
            <a:chExt cx="545636" cy="6123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45636" cy="612311"/>
            </a:xfrm>
            <a:custGeom>
              <a:avLst/>
              <a:gdLst/>
              <a:ahLst/>
              <a:cxnLst/>
              <a:rect l="l" t="t" r="r" b="b"/>
              <a:pathLst>
                <a:path w="545636" h="612311">
                  <a:moveTo>
                    <a:pt x="0" y="0"/>
                  </a:moveTo>
                  <a:lnTo>
                    <a:pt x="545636" y="0"/>
                  </a:lnTo>
                  <a:lnTo>
                    <a:pt x="545636" y="612311"/>
                  </a:lnTo>
                  <a:lnTo>
                    <a:pt x="0" y="612311"/>
                  </a:lnTo>
                  <a:close/>
                </a:path>
              </a:pathLst>
            </a:custGeom>
            <a:solidFill>
              <a:srgbClr val="031C3D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2649578" y="1376200"/>
            <a:ext cx="12781396" cy="1848386"/>
            <a:chOff x="0" y="0"/>
            <a:chExt cx="3747390" cy="5419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47391" cy="541930"/>
            </a:xfrm>
            <a:custGeom>
              <a:avLst/>
              <a:gdLst/>
              <a:ahLst/>
              <a:cxnLst/>
              <a:rect l="l" t="t" r="r" b="b"/>
              <a:pathLst>
                <a:path w="3747391" h="541930">
                  <a:moveTo>
                    <a:pt x="0" y="0"/>
                  </a:moveTo>
                  <a:lnTo>
                    <a:pt x="3747391" y="0"/>
                  </a:lnTo>
                  <a:lnTo>
                    <a:pt x="3747391" y="541930"/>
                  </a:lnTo>
                  <a:lnTo>
                    <a:pt x="0" y="541930"/>
                  </a:lnTo>
                  <a:close/>
                </a:path>
              </a:pathLst>
            </a:custGeom>
            <a:solidFill>
              <a:srgbClr val="031C3D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82243">
            <a:off x="2505356" y="1376200"/>
            <a:ext cx="13069842" cy="1848386"/>
            <a:chOff x="0" y="0"/>
            <a:chExt cx="3831960" cy="5419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31960" cy="541930"/>
            </a:xfrm>
            <a:custGeom>
              <a:avLst/>
              <a:gdLst/>
              <a:ahLst/>
              <a:cxnLst/>
              <a:rect l="l" t="t" r="r" b="b"/>
              <a:pathLst>
                <a:path w="3831960" h="541930">
                  <a:moveTo>
                    <a:pt x="0" y="0"/>
                  </a:moveTo>
                  <a:lnTo>
                    <a:pt x="3831960" y="0"/>
                  </a:lnTo>
                  <a:lnTo>
                    <a:pt x="3831960" y="541930"/>
                  </a:lnTo>
                  <a:lnTo>
                    <a:pt x="0" y="541930"/>
                  </a:lnTo>
                  <a:close/>
                </a:path>
              </a:pathLst>
            </a:custGeom>
            <a:solidFill>
              <a:srgbClr val="031C3D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22366" y="1682805"/>
            <a:ext cx="14803330" cy="111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3"/>
              </a:lnSpc>
              <a:spcBef>
                <a:spcPct val="0"/>
              </a:spcBef>
            </a:pPr>
            <a:r>
              <a:rPr lang="en-US" sz="6495">
                <a:solidFill>
                  <a:srgbClr val="FFFFFF"/>
                </a:solidFill>
                <a:latin typeface="Assistant Bold"/>
              </a:rPr>
              <a:t>Experience &amp; Qualifications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13538" y="4843451"/>
            <a:ext cx="17452711" cy="3016274"/>
            <a:chOff x="0" y="0"/>
            <a:chExt cx="5116978" cy="8843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116978" cy="884344"/>
            </a:xfrm>
            <a:custGeom>
              <a:avLst/>
              <a:gdLst/>
              <a:ahLst/>
              <a:cxnLst/>
              <a:rect l="l" t="t" r="r" b="b"/>
              <a:pathLst>
                <a:path w="5116978" h="884344">
                  <a:moveTo>
                    <a:pt x="0" y="0"/>
                  </a:moveTo>
                  <a:lnTo>
                    <a:pt x="5116978" y="0"/>
                  </a:lnTo>
                  <a:lnTo>
                    <a:pt x="5116978" y="884344"/>
                  </a:lnTo>
                  <a:lnTo>
                    <a:pt x="0" y="884344"/>
                  </a:lnTo>
                  <a:close/>
                </a:path>
              </a:pathLst>
            </a:custGeom>
            <a:solidFill>
              <a:srgbClr val="031C3D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46904" y="5019675"/>
            <a:ext cx="7582049" cy="202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8" lvl="1" indent="-237489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Gordita 2"/>
              </a:rPr>
              <a:t>Customer service</a:t>
            </a:r>
          </a:p>
          <a:p>
            <a:pPr marL="474978" lvl="1" indent="-237489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Gordita 2"/>
              </a:rPr>
              <a:t>Have a problem? Come up with a solution</a:t>
            </a:r>
          </a:p>
          <a:p>
            <a:pPr marL="474978" lvl="1" indent="-237489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Gordita 2"/>
              </a:rPr>
              <a:t>Communication and Tone of voice</a:t>
            </a:r>
          </a:p>
          <a:p>
            <a:pPr marL="474978" lvl="1" indent="-237489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Gordita 2"/>
              </a:rPr>
              <a:t>It’s not always about cloud, How about networks?!</a:t>
            </a:r>
          </a:p>
          <a:p>
            <a:pPr marL="474978" lvl="1" indent="-237489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Gordita 2"/>
              </a:rPr>
              <a:t>Trouble shooting experience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11786" y="5029200"/>
            <a:ext cx="7787283" cy="2530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indent="-21589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FFFFFF"/>
                </a:solidFill>
                <a:latin typeface="Gordita 2"/>
              </a:rPr>
              <a:t>ITILv4</a:t>
            </a:r>
          </a:p>
          <a:p>
            <a:pPr marL="431799" lvl="1" indent="-21589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FFFFFF"/>
                </a:solidFill>
                <a:latin typeface="Gordita 2"/>
              </a:rPr>
              <a:t>COMPTIA A+</a:t>
            </a:r>
          </a:p>
          <a:p>
            <a:pPr marL="431799" lvl="1" indent="-21589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FFFFFF"/>
                </a:solidFill>
                <a:latin typeface="Gordita 2"/>
              </a:rPr>
              <a:t>Cert III, IV or Diploma Information Technology</a:t>
            </a:r>
          </a:p>
          <a:p>
            <a:pPr marL="431799" lvl="1" indent="-21589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FFFFFF"/>
                </a:solidFill>
                <a:latin typeface="Gordita 2"/>
              </a:rPr>
              <a:t>CCNA</a:t>
            </a:r>
          </a:p>
          <a:p>
            <a:pPr marL="431799" lvl="1" indent="-21589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FFFFFF"/>
                </a:solidFill>
                <a:latin typeface="Gordita 2"/>
              </a:rPr>
              <a:t>Microsoft Fundamentals</a:t>
            </a:r>
          </a:p>
          <a:p>
            <a:pPr marL="431799" lvl="1" indent="-21589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FFFFFF"/>
                </a:solidFill>
                <a:latin typeface="Gordita 2"/>
              </a:rPr>
              <a:t>AZ-040T00: Automating Administration with Powershell</a:t>
            </a:r>
          </a:p>
          <a:p>
            <a:pPr marL="431799" lvl="1" indent="-21589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FFFFFF"/>
                </a:solidFill>
                <a:latin typeface="Gordita 2"/>
              </a:rPr>
              <a:t>Cloud Practitioner AWS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8886" y="3987324"/>
            <a:ext cx="4320629" cy="672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FFFF"/>
                </a:solidFill>
                <a:latin typeface="Gordita 1 Bold"/>
              </a:rPr>
              <a:t>Experience &amp; Skillset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11786" y="3987324"/>
            <a:ext cx="2897981" cy="672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FFFF"/>
                </a:solidFill>
                <a:latin typeface="Gordita 1 Bold"/>
              </a:rPr>
              <a:t>Qualifications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2601096" y="357834"/>
            <a:ext cx="12871235" cy="4141605"/>
            <a:chOff x="0" y="0"/>
            <a:chExt cx="3773730" cy="12142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73731" cy="1214281"/>
            </a:xfrm>
            <a:custGeom>
              <a:avLst/>
              <a:gdLst/>
              <a:ahLst/>
              <a:cxnLst/>
              <a:rect l="l" t="t" r="r" b="b"/>
              <a:pathLst>
                <a:path w="3773731" h="1214281">
                  <a:moveTo>
                    <a:pt x="0" y="0"/>
                  </a:moveTo>
                  <a:lnTo>
                    <a:pt x="3773731" y="0"/>
                  </a:lnTo>
                  <a:lnTo>
                    <a:pt x="3773731" y="1214281"/>
                  </a:lnTo>
                  <a:lnTo>
                    <a:pt x="0" y="1214281"/>
                  </a:lnTo>
                  <a:close/>
                </a:path>
              </a:pathLst>
            </a:custGeom>
            <a:solidFill>
              <a:srgbClr val="031C3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753496" y="510234"/>
            <a:ext cx="12871235" cy="4141605"/>
            <a:chOff x="0" y="0"/>
            <a:chExt cx="3773730" cy="12142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73731" cy="1214281"/>
            </a:xfrm>
            <a:custGeom>
              <a:avLst/>
              <a:gdLst/>
              <a:ahLst/>
              <a:cxnLst/>
              <a:rect l="l" t="t" r="r" b="b"/>
              <a:pathLst>
                <a:path w="3773731" h="1214281">
                  <a:moveTo>
                    <a:pt x="0" y="0"/>
                  </a:moveTo>
                  <a:lnTo>
                    <a:pt x="3773731" y="0"/>
                  </a:lnTo>
                  <a:lnTo>
                    <a:pt x="3773731" y="1214281"/>
                  </a:lnTo>
                  <a:lnTo>
                    <a:pt x="0" y="1214281"/>
                  </a:lnTo>
                  <a:close/>
                </a:path>
              </a:pathLst>
            </a:custGeom>
            <a:solidFill>
              <a:srgbClr val="031C3D">
                <a:alpha val="27843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708914" y="435776"/>
            <a:ext cx="10870171" cy="4905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12"/>
              </a:lnSpc>
            </a:pPr>
            <a:r>
              <a:rPr lang="en-US" sz="7008">
                <a:solidFill>
                  <a:srgbClr val="FFFFFF"/>
                </a:solidFill>
                <a:latin typeface="Assistant Ultra-Bold"/>
              </a:rPr>
              <a:t>How do I get the experience if nobody is willing to give me a go?</a:t>
            </a:r>
          </a:p>
          <a:p>
            <a:pPr algn="ctr">
              <a:lnSpc>
                <a:spcPts val="9812"/>
              </a:lnSpc>
              <a:spcBef>
                <a:spcPct val="0"/>
              </a:spcBef>
            </a:pPr>
            <a:endParaRPr lang="en-US" sz="7008">
              <a:solidFill>
                <a:srgbClr val="FFFFFF"/>
              </a:solidFill>
              <a:latin typeface="Assistant Ultra-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2708383" y="4928168"/>
            <a:ext cx="12871235" cy="4141605"/>
            <a:chOff x="0" y="0"/>
            <a:chExt cx="3773730" cy="12142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73731" cy="1214281"/>
            </a:xfrm>
            <a:custGeom>
              <a:avLst/>
              <a:gdLst/>
              <a:ahLst/>
              <a:cxnLst/>
              <a:rect l="l" t="t" r="r" b="b"/>
              <a:pathLst>
                <a:path w="3773731" h="1214281">
                  <a:moveTo>
                    <a:pt x="0" y="0"/>
                  </a:moveTo>
                  <a:lnTo>
                    <a:pt x="3773731" y="0"/>
                  </a:lnTo>
                  <a:lnTo>
                    <a:pt x="3773731" y="1214281"/>
                  </a:lnTo>
                  <a:lnTo>
                    <a:pt x="0" y="1214281"/>
                  </a:lnTo>
                  <a:close/>
                </a:path>
              </a:pathLst>
            </a:custGeom>
            <a:solidFill>
              <a:srgbClr val="031C3D">
                <a:alpha val="27843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177829" y="5000625"/>
            <a:ext cx="9932343" cy="385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7" lvl="1" indent="-259078" algn="ctr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Gordita 2"/>
              </a:rPr>
              <a:t>Service Desk is a great starting point!</a:t>
            </a:r>
          </a:p>
          <a:p>
            <a:pPr marL="518157" lvl="1" indent="-259078" algn="ctr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Gordita 2"/>
              </a:rPr>
              <a:t>Read only access</a:t>
            </a:r>
          </a:p>
          <a:p>
            <a:pPr marL="518157" lvl="1" indent="-259078" algn="ctr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Gordita 2"/>
              </a:rPr>
              <a:t>Shadow more seasoned operators</a:t>
            </a:r>
          </a:p>
          <a:p>
            <a:pPr marL="518157" lvl="1" indent="-259078" algn="ctr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Gordita 2"/>
              </a:rPr>
              <a:t>Men &amp; Women VS Boys &amp; Girls of IT</a:t>
            </a:r>
          </a:p>
          <a:p>
            <a:pPr marL="518157" lvl="1" indent="-259078" algn="ctr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Gordita 2"/>
              </a:rPr>
              <a:t>Play with test environments at home</a:t>
            </a:r>
          </a:p>
          <a:p>
            <a:pPr marL="518157" lvl="1" indent="-259078" algn="ctr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Gordita 2"/>
              </a:rPr>
              <a:t>Get a mentor</a:t>
            </a:r>
          </a:p>
          <a:p>
            <a:pPr marL="518157" lvl="1" indent="-259078" algn="ctr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Gordita 2"/>
              </a:rPr>
              <a:t>Ask to moonlight in the area you’d like to move to</a:t>
            </a:r>
          </a:p>
          <a:p>
            <a:pPr marL="518157" lvl="1" indent="-259078" algn="ctr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Gordita 2"/>
              </a:rPr>
              <a:t>Be patient! It can be a huge jump before you get the right job</a:t>
            </a:r>
          </a:p>
          <a:p>
            <a:pPr marL="518157" lvl="1" indent="-259078" algn="ctr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Gordita 2"/>
              </a:rPr>
              <a:t>Attend networking &amp; meet up events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2601096" y="2741606"/>
            <a:ext cx="12871235" cy="4141605"/>
            <a:chOff x="0" y="0"/>
            <a:chExt cx="3773730" cy="12142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73731" cy="1214281"/>
            </a:xfrm>
            <a:custGeom>
              <a:avLst/>
              <a:gdLst/>
              <a:ahLst/>
              <a:cxnLst/>
              <a:rect l="l" t="t" r="r" b="b"/>
              <a:pathLst>
                <a:path w="3773731" h="1214281">
                  <a:moveTo>
                    <a:pt x="0" y="0"/>
                  </a:moveTo>
                  <a:lnTo>
                    <a:pt x="3773731" y="0"/>
                  </a:lnTo>
                  <a:lnTo>
                    <a:pt x="3773731" y="1214281"/>
                  </a:lnTo>
                  <a:lnTo>
                    <a:pt x="0" y="1214281"/>
                  </a:lnTo>
                  <a:close/>
                </a:path>
              </a:pathLst>
            </a:custGeom>
            <a:solidFill>
              <a:srgbClr val="031C3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884366" y="3072697"/>
            <a:ext cx="12871235" cy="4141605"/>
            <a:chOff x="0" y="0"/>
            <a:chExt cx="3773730" cy="12142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73731" cy="1214281"/>
            </a:xfrm>
            <a:custGeom>
              <a:avLst/>
              <a:gdLst/>
              <a:ahLst/>
              <a:cxnLst/>
              <a:rect l="l" t="t" r="r" b="b"/>
              <a:pathLst>
                <a:path w="3773731" h="1214281">
                  <a:moveTo>
                    <a:pt x="0" y="0"/>
                  </a:moveTo>
                  <a:lnTo>
                    <a:pt x="3773731" y="0"/>
                  </a:lnTo>
                  <a:lnTo>
                    <a:pt x="3773731" y="1214281"/>
                  </a:lnTo>
                  <a:lnTo>
                    <a:pt x="0" y="1214281"/>
                  </a:lnTo>
                  <a:close/>
                </a:path>
              </a:pathLst>
            </a:custGeom>
            <a:solidFill>
              <a:srgbClr val="031C3D">
                <a:alpha val="27843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884898" y="4035431"/>
            <a:ext cx="10870171" cy="2430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12"/>
              </a:lnSpc>
            </a:pPr>
            <a:r>
              <a:rPr lang="en-US" sz="7008">
                <a:solidFill>
                  <a:srgbClr val="FFFFFF"/>
                </a:solidFill>
                <a:latin typeface="Assistant Ultra-Bold"/>
              </a:rPr>
              <a:t>Questions?</a:t>
            </a:r>
          </a:p>
          <a:p>
            <a:pPr algn="ctr">
              <a:lnSpc>
                <a:spcPts val="9812"/>
              </a:lnSpc>
              <a:spcBef>
                <a:spcPct val="0"/>
              </a:spcBef>
            </a:pPr>
            <a:endParaRPr lang="en-US" sz="7008">
              <a:solidFill>
                <a:srgbClr val="FFFFFF"/>
              </a:solidFill>
              <a:latin typeface="Assistant Ultra-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2346959" y="5644088"/>
            <a:ext cx="7835941" cy="4642912"/>
          </a:xfrm>
          <a:custGeom>
            <a:avLst/>
            <a:gdLst/>
            <a:ahLst/>
            <a:cxnLst/>
            <a:rect l="l" t="t" r="r" b="b"/>
            <a:pathLst>
              <a:path w="7835941" h="4642912">
                <a:moveTo>
                  <a:pt x="0" y="0"/>
                </a:moveTo>
                <a:lnTo>
                  <a:pt x="7835941" y="0"/>
                </a:lnTo>
                <a:lnTo>
                  <a:pt x="7835941" y="4642912"/>
                </a:lnTo>
                <a:lnTo>
                  <a:pt x="0" y="46429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51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10968234" y="7409274"/>
            <a:ext cx="7319766" cy="2877726"/>
            <a:chOff x="0" y="0"/>
            <a:chExt cx="2146090" cy="8437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46090" cy="843723"/>
            </a:xfrm>
            <a:custGeom>
              <a:avLst/>
              <a:gdLst/>
              <a:ahLst/>
              <a:cxnLst/>
              <a:rect l="l" t="t" r="r" b="b"/>
              <a:pathLst>
                <a:path w="2146090" h="843723">
                  <a:moveTo>
                    <a:pt x="0" y="0"/>
                  </a:moveTo>
                  <a:lnTo>
                    <a:pt x="2146090" y="0"/>
                  </a:lnTo>
                  <a:lnTo>
                    <a:pt x="2146090" y="843723"/>
                  </a:lnTo>
                  <a:lnTo>
                    <a:pt x="0" y="843723"/>
                  </a:lnTo>
                  <a:close/>
                </a:path>
              </a:pathLst>
            </a:custGeom>
            <a:solidFill>
              <a:srgbClr val="031C3D">
                <a:alpha val="27843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893750" y="8800512"/>
            <a:ext cx="3722638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roxima Nova Alt"/>
              </a:rPr>
              <a:t>joades@humanisedgroup.com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roxima Nova Alt"/>
              </a:rPr>
              <a:t>0412 540 973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649282" y="8033604"/>
            <a:ext cx="4211573" cy="631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0"/>
              </a:lnSpc>
              <a:spcBef>
                <a:spcPct val="0"/>
              </a:spcBef>
            </a:pPr>
            <a:r>
              <a:rPr lang="en-US" sz="1843">
                <a:solidFill>
                  <a:srgbClr val="FFFFFF"/>
                </a:solidFill>
                <a:latin typeface="Assistant Bold"/>
              </a:rPr>
              <a:t>If you know someone who could be a perfect fit for a role then please email: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E92FECF49E14186B49AE95E41470A" ma:contentTypeVersion="14" ma:contentTypeDescription="Create a new document." ma:contentTypeScope="" ma:versionID="22e2b5c65531a32ab3adf9e434346801">
  <xsd:schema xmlns:xsd="http://www.w3.org/2001/XMLSchema" xmlns:xs="http://www.w3.org/2001/XMLSchema" xmlns:p="http://schemas.microsoft.com/office/2006/metadata/properties" xmlns:ns2="201d6f55-15f1-44dd-93a8-800edec4fe18" xmlns:ns3="2a09fd1d-65d1-4cc2-a669-7fc9d4fe56a1" targetNamespace="http://schemas.microsoft.com/office/2006/metadata/properties" ma:root="true" ma:fieldsID="06570fae52acc1596b9d073a9d9ea0a6" ns2:_="" ns3:_="">
    <xsd:import namespace="201d6f55-15f1-44dd-93a8-800edec4fe18"/>
    <xsd:import namespace="2a09fd1d-65d1-4cc2-a669-7fc9d4fe5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d6f55-15f1-44dd-93a8-800edec4f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3cfced-d531-4087-a2c4-8f1cb91731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9fd1d-65d1-4cc2-a669-7fc9d4fe5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c3f206f-319e-4ddb-8381-56ed299e3ec2}" ma:internalName="TaxCatchAll" ma:showField="CatchAllData" ma:web="2a09fd1d-65d1-4cc2-a669-7fc9d4fe5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047F6-6A85-4A5F-A041-297CCF8F52EB}"/>
</file>

<file path=customXml/itemProps2.xml><?xml version="1.0" encoding="utf-8"?>
<ds:datastoreItem xmlns:ds="http://schemas.openxmlformats.org/officeDocument/2006/customXml" ds:itemID="{3633661D-F0E3-408C-A6DA-10EB4AB0C6F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Custom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Proxima Nova Alt</vt:lpstr>
      <vt:lpstr>Assistant Bold</vt:lpstr>
      <vt:lpstr>Gordita 1 Bold</vt:lpstr>
      <vt:lpstr>Assistant Semi-Bold</vt:lpstr>
      <vt:lpstr>Assistant Ultra-Bold</vt:lpstr>
      <vt:lpstr>Gordita 2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Humanised Preso Template Mel</dc:title>
  <cp:lastModifiedBy>Melina Vergara</cp:lastModifiedBy>
  <cp:revision>1</cp:revision>
  <dcterms:created xsi:type="dcterms:W3CDTF">2006-08-16T00:00:00Z</dcterms:created>
  <dcterms:modified xsi:type="dcterms:W3CDTF">2023-09-06T00:08:25Z</dcterms:modified>
  <dc:identifier>DAFo9nF22Hw</dc:identifier>
</cp:coreProperties>
</file>